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3780F7D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
  </p:notesMasterIdLst>
  <p:handoutMasterIdLst>
    <p:handoutMasterId r:id="rId5"/>
  </p:handoutMasterIdLst>
  <p:sldIdLst>
    <p:sldId id="256" r:id="rId3"/>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30027A-7EFD-7F0D-F4D2-F2703A3941F5}" name="Savannah DeVoe" initials="SD" userId="S::srd1033@usnh.edu::c1c20816-9589-4506-9302-82f3e7531f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C0396-7B21-26B5-F0EA-56D9A3B7FDBC}" v="956" dt="2022-04-01T19:24:27.083"/>
    <p1510:client id="{1859E4D1-1279-5594-C0C2-8923204D3D01}" v="1407" dt="2022-04-14T22:45:08.117"/>
    <p1510:client id="{3023F61F-8AD6-9638-B17D-E87ACF1FF0DB}" v="42" dt="2022-04-14T22:53:31.385"/>
    <p1510:client id="{364A208F-F1F8-93E6-C6E7-BD1FE265EC06}" v="17" dt="2022-03-25T20:37:13.163"/>
    <p1510:client id="{4B218146-0EAA-E7C1-5194-789BD0E6D1D4}" v="247" dt="2022-04-14T23:32:19.249"/>
    <p1510:client id="{6BAEA712-0413-EC86-83D7-4097C38FFCA5}" v="143" dt="2022-04-01T19:20:04.637"/>
    <p1510:client id="{75DAE373-F082-7155-CF18-DBFEECEAB525}" v="739" dt="2022-04-14T23:25:46.435"/>
    <p1510:client id="{7AF289CE-3468-6B30-AF74-068D39D2CA2A}" v="34" dt="2022-04-14T19:49:23.003"/>
    <p1510:client id="{9AF8F1FE-3348-B5E3-BD4D-F7C4017507B3}" v="110" dt="2022-04-14T23:36:53.833"/>
    <p1510:client id="{AB72E038-5B99-D682-415B-79B5899EABBE}" v="1043" dt="2022-04-14T22:25:17.145"/>
    <p1510:client id="{B9C0C855-FF40-8B9C-8B65-E1682C95D825}" v="14" dt="2022-04-14T22:14:22.565"/>
    <p1510:client id="{BF54C161-33A0-CFF8-35F4-B1DF37A897C0}" v="4" dt="2022-04-14T23:16:36.754"/>
    <p1510:client id="{C1E153DA-C5A8-C3EF-1CAD-9D5D4950F649}" v="11" dt="2022-03-25T20:43:28.376"/>
    <p1510:client id="{D19130C7-70CA-4F39-2ECE-CFDBA87C09C5}" v="1279" dt="2022-03-25T20:28:48.521"/>
    <p1510:client id="{E872D6F1-4FA3-3347-4540-E2F4144E24CC}" v="1436" dt="2022-03-25T20:37:48.060"/>
    <p1510:client id="{ED915274-C5B5-2E67-6080-5C4CCA5BD90A}" v="328" dt="2022-04-14T23:23:34.266"/>
    <p1510:client id="{F6816BAE-6B31-7C0E-B125-E81BE3BC09D9}" v="8" dt="2022-04-14T22:46:02.68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32" autoAdjust="0"/>
  </p:normalViewPr>
  <p:slideViewPr>
    <p:cSldViewPr snapToGrid="0">
      <p:cViewPr>
        <p:scale>
          <a:sx n="20" d="100"/>
          <a:sy n="20" d="100"/>
        </p:scale>
        <p:origin x="-2958" y="-930"/>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handoutMaster" Target="handoutMasters/handoutMaster1.xml"/><Relationship Id="rId10" Type="http://schemas.microsoft.com/office/2015/10/relationships/revisionInfo" Target="revisionInfo.xml"/><Relationship Id="rId4" Type="http://schemas.openxmlformats.org/officeDocument/2006/relationships/notesMaster" Target="notesMasters/notesMaster1.xml"/><Relationship Id="rId9" Type="http://schemas.openxmlformats.org/officeDocument/2006/relationships/tableStyles" Target="tableStyles.xml"/></Relationships>
</file>

<file path=ppt/comments/modernComment_100_3780F7DE.xml><?xml version="1.0" encoding="utf-8"?>
<p188:cmLst xmlns:a="http://schemas.openxmlformats.org/drawingml/2006/main" xmlns:r="http://schemas.openxmlformats.org/officeDocument/2006/relationships" xmlns:p188="http://schemas.microsoft.com/office/powerpoint/2018/8/main">
  <p188:cm id="{84C5FE71-75A4-4D01-B914-178BE4F202B9}" authorId="{3930027A-7EFD-7F0D-F4D2-F2703A3941F5}" status="resolved" created="2022-04-14T21:39:34.482" complete="100000">
    <ac:deMkLst xmlns:ac="http://schemas.microsoft.com/office/drawing/2013/main/command">
      <pc:docMk xmlns:pc="http://schemas.microsoft.com/office/powerpoint/2013/main/command"/>
      <pc:sldMk xmlns:pc="http://schemas.microsoft.com/office/powerpoint/2013/main/command" cId="931198942" sldId="256"/>
      <ac:picMk id="6" creationId="{CE8D6092-296F-1844-BAFC-FB0AF1DFF518}"/>
    </ac:deMkLst>
    <p188:txBody>
      <a:bodyPr/>
      <a:lstStyle/>
      <a:p>
        <a:r>
          <a:rPr lang="en-US"/>
          <a:t>I would suggest adding a caption to this figure so viewers know where the image was taken. (E.g., "Figure 1: Sunny day flooding occurring on XYZ street in Hampton during a king tide. Photo by David Brooks, Granite Creek")</a:t>
        </a:r>
      </a:p>
    </p188:txBody>
  </p188:cm>
  <p188:cm id="{9F7B701D-84EF-4D80-88E6-0D4AB81695DE}" authorId="{3930027A-7EFD-7F0D-F4D2-F2703A3941F5}" status="resolved" created="2022-04-14T21:40:21.593" complete="100000">
    <ac:deMkLst xmlns:ac="http://schemas.microsoft.com/office/drawing/2013/main/command">
      <pc:docMk xmlns:pc="http://schemas.microsoft.com/office/powerpoint/2013/main/command"/>
      <pc:sldMk xmlns:pc="http://schemas.microsoft.com/office/powerpoint/2013/main/command" cId="931198942" sldId="256"/>
      <ac:spMk id="11" creationId="{D5A318CE-9C57-6591-B052-6FF3FCD9AE61}"/>
    </ac:deMkLst>
    <p188:txBody>
      <a:bodyPr/>
      <a:lstStyle/>
      <a:p>
        <a:r>
          <a:rPr lang="en-US"/>
          <a:t>I like this intro. The justification of Hampton receiving weather data from far away is great background for viewers to know. This sets up the motivation for your project!</a:t>
        </a:r>
      </a:p>
    </p188:txBody>
  </p188:cm>
  <p188:cm id="{1FA2919A-9D60-47F6-8946-FE22964E7096}" authorId="{3930027A-7EFD-7F0D-F4D2-F2703A3941F5}" status="resolved" created="2022-04-14T21:42:50.237" complete="100000">
    <ac:deMkLst xmlns:ac="http://schemas.microsoft.com/office/drawing/2013/main/command">
      <pc:docMk xmlns:pc="http://schemas.microsoft.com/office/powerpoint/2013/main/command"/>
      <pc:sldMk xmlns:pc="http://schemas.microsoft.com/office/powerpoint/2013/main/command" cId="931198942" sldId="256"/>
      <ac:spMk id="3" creationId="{A8338285-AB1E-362C-0A54-E91AD2DC500B}"/>
    </ac:deMkLst>
    <p188:txBody>
      <a:bodyPr/>
      <a:lstStyle/>
      <a:p>
        <a:r>
          <a:rPr lang="en-US"/>
          <a:t>The gist of this sounds great! I think you could possibly beef it up a little with a few more specific words. E.g., I would suggest mentioning something about how you want to find consistent trends in your data before and during flooding events to improve our ability to predict when and where flooding will occur in the future, as well as the severity of the flooding events. Good inclusion about the hopeful outcome for Hampton residents!</a:t>
        </a:r>
      </a:p>
    </p188:txBody>
  </p188:cm>
  <p188:cm id="{B3A42CE7-9D29-4B7D-8F9E-D25FE7CFBB43}" authorId="{3930027A-7EFD-7F0D-F4D2-F2703A3941F5}" status="resolved" created="2022-04-14T21:44:05.787" complete="100000">
    <ac:deMkLst xmlns:ac="http://schemas.microsoft.com/office/drawing/2013/main/command">
      <pc:docMk xmlns:pc="http://schemas.microsoft.com/office/powerpoint/2013/main/command"/>
      <pc:sldMk xmlns:pc="http://schemas.microsoft.com/office/powerpoint/2013/main/command" cId="931198942" sldId="256"/>
      <ac:spMk id="61" creationId="{41029D2E-CC42-6EA9-5C7C-260CAEE6A53C}"/>
    </ac:deMkLst>
    <p188:txBody>
      <a:bodyPr/>
      <a:lstStyle/>
      <a:p>
        <a:r>
          <a:rPr lang="en-US"/>
          <a:t>This bulleted list is great! Perhaps you could make it a little larger? And add a sentence somewhere above that says something like "using these components, our weather station is able to measure the following variables:"</a:t>
        </a:r>
      </a:p>
    </p188:txBody>
  </p188:cm>
  <p188:cm id="{4EDE40D7-C4CA-4D7B-977F-DF6300CF8F29}" authorId="{3930027A-7EFD-7F0D-F4D2-F2703A3941F5}" status="resolved" created="2022-04-14T21:45:03.523" complete="100000">
    <ac:deMkLst xmlns:ac="http://schemas.microsoft.com/office/drawing/2013/main/command">
      <pc:docMk xmlns:pc="http://schemas.microsoft.com/office/powerpoint/2013/main/command"/>
      <pc:sldMk xmlns:pc="http://schemas.microsoft.com/office/powerpoint/2013/main/command" cId="931198942" sldId="256"/>
      <ac:spMk id="21" creationId="{00000000-0000-0000-0000-000000000000}"/>
    </ac:deMkLst>
    <p188:txBody>
      <a:bodyPr/>
      <a:lstStyle/>
      <a:p>
        <a:r>
          <a:rPr lang="en-US"/>
          <a:t>Photos in this section are great. I like that you made the assembled weather station image the largest because it draws the eye.</a:t>
        </a:r>
      </a:p>
    </p188:txBody>
  </p188:cm>
  <p188:cm id="{7B4F03B3-2313-41B6-8215-CB15D8568BA3}" authorId="{3930027A-7EFD-7F0D-F4D2-F2703A3941F5}" status="resolved" created="2022-04-14T21:47:12.104" complete="100000">
    <ac:deMkLst xmlns:ac="http://schemas.microsoft.com/office/drawing/2013/main/command">
      <pc:docMk xmlns:pc="http://schemas.microsoft.com/office/powerpoint/2013/main/command"/>
      <pc:sldMk xmlns:pc="http://schemas.microsoft.com/office/powerpoint/2013/main/command" cId="931198942" sldId="256"/>
      <ac:spMk id="20" creationId="{00000000-0000-0000-0000-000000000000}"/>
    </ac:deMkLst>
    <p188:txBody>
      <a:bodyPr/>
      <a:lstStyle/>
      <a:p>
        <a:r>
          <a:rPr lang="en-US"/>
          <a:t>I think this section needs some text to describe where your results came from and what they are. Have you considered adding a sentence above your plots that says "To test our weather station's performance, we deployed it in XYZ location on XYZ date for a period of XYZ hours. Results below show weather data collected during this experiment, including percent humidity, light level, and air pressure."</a:t>
        </a:r>
      </a:p>
    </p188:txBody>
  </p188:cm>
  <p188:cm id="{56D427CC-E609-4E67-9A3E-4E130C3A3D99}" authorId="{3930027A-7EFD-7F0D-F4D2-F2703A3941F5}" status="resolved" created="2022-04-14T21:56:08.089" complete="100000">
    <ac:deMkLst xmlns:ac="http://schemas.microsoft.com/office/drawing/2013/main/command">
      <pc:docMk xmlns:pc="http://schemas.microsoft.com/office/powerpoint/2013/main/command"/>
      <pc:sldMk xmlns:pc="http://schemas.microsoft.com/office/powerpoint/2013/main/command" cId="931198942" sldId="256"/>
      <ac:picMk id="16" creationId="{DB7273E1-5EB7-4FBA-E1E1-4BF40110A7AD}"/>
    </ac:deMkLst>
    <p188:txBody>
      <a:bodyPr/>
      <a:lstStyle/>
      <a:p>
        <a:r>
          <a:rPr lang="en-US"/>
          <a:t>The unit of "delta t" on the x axis is a little confusing here. Especially since the units go out to 10^4. I would consider plotting the time on the x-axis in hours so it makes a little more sense to viewers. You can take your time variable (in seconds) and divide it by 3600, then plot that hour time vector on the x axis. You can change the labels on the x axis with the xticks function (e.g., to get labels on 0, 5, 10, 15, 20, 25 hours, enter "xticks([0:5:25]) ). 
Or, you can also use the timestamp on the x axis so viewers have a sense of when (what day and time) this data was collected. If you have your date and time variable saved in matlab (e.g., say your variable is called "time" and has values formatted like 04/10/2022 08:00:00), you can plot the time on the x axis by saying "plot(datenum(time),humidity)", then enter "datetick('x','HH:MM:SS')" to get the x labels in time format.</a:t>
        </a:r>
      </a:p>
    </p188:txBody>
  </p188:cm>
  <p188:cm id="{9C4C0AEC-5FE1-442D-B6B6-D6804A09C878}" authorId="{3930027A-7EFD-7F0D-F4D2-F2703A3941F5}" status="resolved" created="2022-04-14T21:59:37.235" complete="100000">
    <ac:deMkLst xmlns:ac="http://schemas.microsoft.com/office/drawing/2013/main/command">
      <pc:docMk xmlns:pc="http://schemas.microsoft.com/office/powerpoint/2013/main/command"/>
      <pc:sldMk xmlns:pc="http://schemas.microsoft.com/office/powerpoint/2013/main/command" cId="931198942" sldId="256"/>
      <ac:picMk id="17" creationId="{3908B6E5-BF7E-4254-EA7A-F5B0BBB4064D}"/>
    </ac:deMkLst>
    <p188:txBody>
      <a:bodyPr/>
      <a:lstStyle/>
      <a:p>
        <a:r>
          <a:rPr lang="en-US"/>
          <a:t>The spikes here in your pressure data are due to sensor error. They throw off your y scale so the other data points are hard to see. I would suggest filtering them out. To do this, say "spikes = find(pressure &lt; 10x10^4)" (this finds the indices or locations of where the spike data is), then replace them with 'NaNs' by entering "pressure(spikes) = 'NaN'". Then when you go to plot, these spikes will be gone and you should have a better view of the pressure fluctuations around 10x10^4 Pa.</a:t>
        </a:r>
      </a:p>
    </p188:txBody>
  </p188:cm>
  <p188:cm id="{4931971A-1F8D-4C7E-8C28-467FF9591EE2}" authorId="{3930027A-7EFD-7F0D-F4D2-F2703A3941F5}" status="resolved" created="2022-04-14T22:01:09.535" complete="100000">
    <ac:deMkLst xmlns:ac="http://schemas.microsoft.com/office/drawing/2013/main/command">
      <pc:docMk xmlns:pc="http://schemas.microsoft.com/office/powerpoint/2013/main/command"/>
      <pc:sldMk xmlns:pc="http://schemas.microsoft.com/office/powerpoint/2013/main/command" cId="931198942" sldId="256"/>
      <ac:picMk id="16" creationId="{DB7273E1-5EB7-4FBA-E1E1-4BF40110A7AD}"/>
    </ac:deMkLst>
    <p188:txBody>
      <a:bodyPr/>
      <a:lstStyle/>
      <a:p>
        <a:r>
          <a:rPr lang="en-US"/>
          <a:t>Add a comment or two about what's going on here. E.g., is the dip in percent humidity during the nighttime? Did it rain during the end of your deployment, and maybe that's why the humidity increased? If yes, say so!</a:t>
        </a:r>
      </a:p>
    </p188:txBody>
  </p188:cm>
  <p188:cm id="{39914631-225F-4CC1-BA97-E4CE3166A9BE}" authorId="{3930027A-7EFD-7F0D-F4D2-F2703A3941F5}" status="resolved" created="2022-04-14T22:01:40.370" complete="100000">
    <ac:deMkLst xmlns:ac="http://schemas.microsoft.com/office/drawing/2013/main/command">
      <pc:docMk xmlns:pc="http://schemas.microsoft.com/office/powerpoint/2013/main/command"/>
      <pc:sldMk xmlns:pc="http://schemas.microsoft.com/office/powerpoint/2013/main/command" cId="931198942" sldId="256"/>
      <ac:picMk id="18" creationId="{364833AF-394F-CC05-814A-C7ABDE31A451}"/>
    </ac:deMkLst>
    <p188:txBody>
      <a:bodyPr/>
      <a:lstStyle/>
      <a:p>
        <a:r>
          <a:rPr lang="en-US"/>
          <a:t>Similar note to the above plot. Comment on what might be happening in the environment that's leading to this data looking the way it does.</a:t>
        </a:r>
      </a:p>
    </p188:txBody>
  </p188:cm>
  <p188:cm id="{C4CA1D04-72FF-40C3-B02D-F2A6B7F2067D}" authorId="{3930027A-7EFD-7F0D-F4D2-F2703A3941F5}" status="resolved" created="2022-04-14T22:10:13.229" complete="100000">
    <ac:deMkLst xmlns:ac="http://schemas.microsoft.com/office/drawing/2013/main/command">
      <pc:docMk xmlns:pc="http://schemas.microsoft.com/office/powerpoint/2013/main/command"/>
      <pc:sldMk xmlns:pc="http://schemas.microsoft.com/office/powerpoint/2013/main/command" cId="931198942" sldId="256"/>
      <ac:spMk id="5" creationId="{BD1E23B4-DD9F-B418-3B0F-F0C80DFE4B2A}"/>
    </ac:deMkLst>
    <p188:txBody>
      <a:bodyPr/>
      <a:lstStyle/>
      <a:p>
        <a:r>
          <a:rPr lang="en-US"/>
          <a:t>Don't be so hard on yourselves! I would consider rephrasing this to frame things in a more positive light. Rather than "we were unable to deploy and unable to complete our goal", you could write "We were able to design and program a circuit to collect wind, rain, and weather data. Data was successfully collected for a period of XYZ hours during a test deployment at Chase Lab. Results indicate that our weather station could plausibly be used to collect weather data in Hampton, which may aid in the evaluation and understanding of environmental factors leading to sunny day flooding."
From there, I think you could turn all of your "downfalls" here into a bulleted "Future Work" list. For example, your future work includes "validating the data by comparing to the Durham, New Hampshire weather station", "revising the housing design to improve the accuracy of the sensors", "Hampton deployment", and  "other improvements by future Innovation Scholars" </a:t>
        </a:r>
      </a:p>
    </p188:txBody>
  </p188:cm>
  <p188:cm id="{DE580744-9744-4EF2-A085-F93386331680}" authorId="{3930027A-7EFD-7F0D-F4D2-F2703A3941F5}" status="resolved" created="2022-04-14T22:12:19.311" complete="100000">
    <ac:deMkLst xmlns:ac="http://schemas.microsoft.com/office/drawing/2013/main/command">
      <pc:docMk xmlns:pc="http://schemas.microsoft.com/office/powerpoint/2013/main/command"/>
      <pc:sldMk xmlns:pc="http://schemas.microsoft.com/office/powerpoint/2013/main/command" cId="931198942" sldId="256"/>
      <ac:spMk id="4" creationId="{00000000-0000-0000-0000-000000000000}"/>
    </ac:deMkLst>
    <p188:txBody>
      <a:bodyPr/>
      <a:lstStyle/>
      <a:p>
        <a:r>
          <a:rPr lang="en-US"/>
          <a:t>OVERALL COMMENTS:
1. Great work! Your poster color scheme is nice and the layout is neat. Things are organized in a way that's easy to follow and is not distracting.
2. Please add an acknowledgements section thanking Alyson Eberhardt, Malin Clyde, Peter Howd, and any other relevant people who helped you with your project.
3. Please add figure numbers and captions to your results plots. They don't need to be long, just a sentence explaining what's shown in the graph.
4. I like how concise your poster is! It speaks for itself and it's great to see your results.
5. After adding your acknowledgements section, consider resizing some of your sections or text boxes to fill the space in between your poster columns. I also think that the leftmost column (background and conclusion column) is a little squished. But maybe adding some more text in the results section will even out the text on your poster and make things look slightly more balanced.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4/14/2022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4/14/2022</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4/14/2022</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microsoft.com/office/2018/10/relationships/comments" Target="../comments/modernComment_100_3780F7DE.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CF97E-9799-C263-DEA8-9C2C499BD51A}"/>
              </a:ext>
            </a:extLst>
          </p:cNvPr>
          <p:cNvSpPr/>
          <p:nvPr/>
        </p:nvSpPr>
        <p:spPr>
          <a:xfrm>
            <a:off x="-27225" y="5029200"/>
            <a:ext cx="43902729" cy="1235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4" name="Title 3"/>
          <p:cNvSpPr>
            <a:spLocks noGrp="1"/>
          </p:cNvSpPr>
          <p:nvPr>
            <p:ph type="title"/>
          </p:nvPr>
        </p:nvSpPr>
        <p:spPr>
          <a:xfrm>
            <a:off x="6416379" y="-498605"/>
            <a:ext cx="31089600" cy="2514540"/>
          </a:xfrm>
        </p:spPr>
        <p:txBody>
          <a:bodyPr>
            <a:normAutofit/>
          </a:bodyPr>
          <a:lstStyle/>
          <a:p>
            <a:pPr algn="ctr"/>
            <a:r>
              <a:rPr lang="en-US" sz="9600" dirty="0"/>
              <a:t>WIMP Weather Station</a:t>
            </a:r>
            <a:endParaRPr lang="en-US" sz="9600" dirty="0">
              <a:ea typeface="Cambria"/>
            </a:endParaRPr>
          </a:p>
        </p:txBody>
      </p:sp>
      <p:sp>
        <p:nvSpPr>
          <p:cNvPr id="7" name="Text Placeholder 6"/>
          <p:cNvSpPr>
            <a:spLocks noGrp="1"/>
          </p:cNvSpPr>
          <p:nvPr>
            <p:ph type="body" sz="quarter" idx="17"/>
          </p:nvPr>
        </p:nvSpPr>
        <p:spPr>
          <a:xfrm>
            <a:off x="396628" y="7024161"/>
            <a:ext cx="12801600" cy="1219200"/>
          </a:xfrm>
        </p:spPr>
        <p:txBody>
          <a:bodyPr/>
          <a:lstStyle/>
          <a:p>
            <a:r>
              <a:rPr lang="en-US" dirty="0">
                <a:ea typeface="Cambria"/>
              </a:rPr>
              <a:t>Background</a:t>
            </a:r>
            <a:endParaRPr lang="en-US" dirty="0" err="1"/>
          </a:p>
        </p:txBody>
      </p:sp>
      <p:sp>
        <p:nvSpPr>
          <p:cNvPr id="8" name="Text Placeholder 7"/>
          <p:cNvSpPr>
            <a:spLocks noGrp="1"/>
          </p:cNvSpPr>
          <p:nvPr>
            <p:ph type="body" sz="quarter" idx="19"/>
          </p:nvPr>
        </p:nvSpPr>
        <p:spPr>
          <a:xfrm>
            <a:off x="490413" y="20119522"/>
            <a:ext cx="12801600" cy="1219200"/>
          </a:xfrm>
        </p:spPr>
        <p:txBody>
          <a:bodyPr/>
          <a:lstStyle/>
          <a:p>
            <a:r>
              <a:rPr lang="en-US" dirty="0">
                <a:ea typeface="Cambria"/>
              </a:rPr>
              <a:t>Conclusion</a:t>
            </a:r>
          </a:p>
        </p:txBody>
      </p:sp>
      <p:pic>
        <p:nvPicPr>
          <p:cNvPr id="34" name="Picture 45" descr="A picture containing table, floor, wooden&#10;&#10;Description automatically generated">
            <a:extLst>
              <a:ext uri="{FF2B5EF4-FFF2-40B4-BE49-F238E27FC236}">
                <a16:creationId xmlns:a16="http://schemas.microsoft.com/office/drawing/2014/main" id="{6A283041-0418-2EF1-3FE8-4C66210E0668}"/>
              </a:ext>
            </a:extLst>
          </p:cNvPr>
          <p:cNvPicPr>
            <a:picLocks noGrp="1" noChangeAspect="1"/>
          </p:cNvPicPr>
          <p:nvPr>
            <p:ph sz="quarter" idx="26"/>
          </p:nvPr>
        </p:nvPicPr>
        <p:blipFill>
          <a:blip r:embed="rId4"/>
          <a:stretch>
            <a:fillRect/>
          </a:stretch>
        </p:blipFill>
        <p:spPr>
          <a:xfrm>
            <a:off x="16048995" y="19194349"/>
            <a:ext cx="5358536" cy="3055326"/>
          </a:xfrm>
        </p:spPr>
      </p:pic>
      <p:sp>
        <p:nvSpPr>
          <p:cNvPr id="9" name="Text Placeholder 8"/>
          <p:cNvSpPr>
            <a:spLocks noGrp="1"/>
          </p:cNvSpPr>
          <p:nvPr>
            <p:ph type="body" sz="quarter" idx="21"/>
          </p:nvPr>
        </p:nvSpPr>
        <p:spPr>
          <a:xfrm>
            <a:off x="15107240" y="7117946"/>
            <a:ext cx="12801600" cy="1219200"/>
          </a:xfrm>
        </p:spPr>
        <p:txBody>
          <a:bodyPr/>
          <a:lstStyle/>
          <a:p>
            <a:r>
              <a:rPr lang="en-US" dirty="0">
                <a:ea typeface="Cambria"/>
              </a:rPr>
              <a:t>objective</a:t>
            </a:r>
          </a:p>
        </p:txBody>
      </p:sp>
      <p:pic>
        <p:nvPicPr>
          <p:cNvPr id="47" name="Picture 47" descr="A picture containing indoor, different&#10;&#10;Description automatically generated">
            <a:extLst>
              <a:ext uri="{FF2B5EF4-FFF2-40B4-BE49-F238E27FC236}">
                <a16:creationId xmlns:a16="http://schemas.microsoft.com/office/drawing/2014/main" id="{E40125A8-1F36-9BD6-F0A1-F80CE6889477}"/>
              </a:ext>
            </a:extLst>
          </p:cNvPr>
          <p:cNvPicPr>
            <a:picLocks noGrp="1" noChangeAspect="1"/>
          </p:cNvPicPr>
          <p:nvPr>
            <p:ph sz="quarter" idx="30"/>
          </p:nvPr>
        </p:nvPicPr>
        <p:blipFill rotWithShape="1">
          <a:blip r:embed="rId5"/>
          <a:srcRect l="-151" t="164" r="13245" b="13143"/>
          <a:stretch/>
        </p:blipFill>
        <p:spPr>
          <a:xfrm>
            <a:off x="18347850" y="24454120"/>
            <a:ext cx="2630846" cy="2983093"/>
          </a:xfrm>
        </p:spPr>
      </p:pic>
      <p:sp>
        <p:nvSpPr>
          <p:cNvPr id="21" name="Text Placeholder 20"/>
          <p:cNvSpPr>
            <a:spLocks noGrp="1"/>
          </p:cNvSpPr>
          <p:nvPr>
            <p:ph type="body" sz="quarter" idx="34"/>
          </p:nvPr>
        </p:nvSpPr>
        <p:spPr>
          <a:xfrm>
            <a:off x="15197732" y="13810891"/>
            <a:ext cx="12801600" cy="1219200"/>
          </a:xfrm>
        </p:spPr>
        <p:txBody>
          <a:bodyPr/>
          <a:lstStyle/>
          <a:p>
            <a:r>
              <a:rPr lang="en-US" dirty="0">
                <a:ea typeface="Cambria"/>
              </a:rPr>
              <a:t>Components</a:t>
            </a:r>
          </a:p>
        </p:txBody>
      </p:sp>
      <p:pic>
        <p:nvPicPr>
          <p:cNvPr id="48" name="Picture 48" descr="A picture containing table, floor, indoor, wooden&#10;&#10;Description automatically generated">
            <a:extLst>
              <a:ext uri="{FF2B5EF4-FFF2-40B4-BE49-F238E27FC236}">
                <a16:creationId xmlns:a16="http://schemas.microsoft.com/office/drawing/2014/main" id="{937E0BEF-FA81-11D5-64C0-026BD2A51068}"/>
              </a:ext>
            </a:extLst>
          </p:cNvPr>
          <p:cNvPicPr>
            <a:picLocks noGrp="1" noChangeAspect="1"/>
          </p:cNvPicPr>
          <p:nvPr>
            <p:ph sz="quarter" idx="25"/>
          </p:nvPr>
        </p:nvPicPr>
        <p:blipFill>
          <a:blip r:embed="rId6"/>
          <a:stretch>
            <a:fillRect/>
          </a:stretch>
        </p:blipFill>
        <p:spPr>
          <a:xfrm>
            <a:off x="16061527" y="28300348"/>
            <a:ext cx="2653559" cy="3003909"/>
          </a:xfrm>
        </p:spPr>
      </p:pic>
      <p:sp>
        <p:nvSpPr>
          <p:cNvPr id="20" name="Text Placeholder 19"/>
          <p:cNvSpPr>
            <a:spLocks noGrp="1"/>
          </p:cNvSpPr>
          <p:nvPr>
            <p:ph type="body" sz="quarter" idx="29"/>
          </p:nvPr>
        </p:nvSpPr>
        <p:spPr>
          <a:xfrm>
            <a:off x="30404035" y="7027455"/>
            <a:ext cx="12801600" cy="1219200"/>
          </a:xfrm>
        </p:spPr>
        <p:txBody>
          <a:bodyPr/>
          <a:lstStyle/>
          <a:p>
            <a:r>
              <a:rPr lang="en-US" dirty="0">
                <a:ea typeface="Cambria"/>
              </a:rPr>
              <a:t>results</a:t>
            </a:r>
          </a:p>
        </p:txBody>
      </p:sp>
      <p:sp>
        <p:nvSpPr>
          <p:cNvPr id="45" name="TextBox 44"/>
          <p:cNvSpPr txBox="1"/>
          <p:nvPr/>
        </p:nvSpPr>
        <p:spPr>
          <a:xfrm>
            <a:off x="28697225" y="2026100"/>
            <a:ext cx="7085585" cy="3046988"/>
          </a:xfrm>
          <a:prstGeom prst="rect">
            <a:avLst/>
          </a:prstGeom>
          <a:noFill/>
        </p:spPr>
        <p:txBody>
          <a:bodyPr wrap="square" lIns="91440" tIns="45720" rIns="91440" bIns="45720" rtlCol="0" anchor="t">
            <a:spAutoFit/>
          </a:bodyPr>
          <a:lstStyle/>
          <a:p>
            <a:r>
              <a:rPr lang="en-US" sz="4800">
                <a:solidFill>
                  <a:schemeClr val="bg1"/>
                </a:solidFill>
                <a:cs typeface="Calibri"/>
              </a:rPr>
              <a:t>Anna.Miller@unh.edu</a:t>
            </a:r>
            <a:endParaRPr lang="en-US">
              <a:solidFill>
                <a:schemeClr val="bg1"/>
              </a:solidFill>
            </a:endParaRPr>
          </a:p>
          <a:p>
            <a:r>
              <a:rPr lang="en-US" sz="4800">
                <a:solidFill>
                  <a:schemeClr val="bg1"/>
                </a:solidFill>
                <a:cs typeface="Calibri"/>
              </a:rPr>
              <a:t>Murray.McKay@unh.edu</a:t>
            </a:r>
          </a:p>
          <a:p>
            <a:r>
              <a:rPr lang="en-US" sz="4800">
                <a:solidFill>
                  <a:schemeClr val="bg1"/>
                </a:solidFill>
                <a:cs typeface="Calibri"/>
              </a:rPr>
              <a:t>Owen.Tolve@unh.edu</a:t>
            </a:r>
            <a:endParaRPr lang="en-US" sz="4800" dirty="0">
              <a:solidFill>
                <a:schemeClr val="bg1"/>
              </a:solidFill>
              <a:cs typeface="Calibri"/>
            </a:endParaRPr>
          </a:p>
          <a:p>
            <a:r>
              <a:rPr lang="en-US" sz="4800">
                <a:solidFill>
                  <a:schemeClr val="bg1"/>
                </a:solidFill>
                <a:cs typeface="Calibri"/>
              </a:rPr>
              <a:t>Parker.</a:t>
            </a:r>
            <a:r>
              <a:rPr lang="en-US" sz="4800" dirty="0">
                <a:solidFill>
                  <a:schemeClr val="bg1"/>
                </a:solidFill>
                <a:cs typeface="Calibri"/>
              </a:rPr>
              <a:t>Reed@unh.edu</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1397" y="1144645"/>
            <a:ext cx="2478029" cy="298399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4451" y="1048392"/>
            <a:ext cx="2478029" cy="2983998"/>
          </a:xfrm>
          <a:prstGeom prst="rect">
            <a:avLst/>
          </a:prstGeom>
        </p:spPr>
      </p:pic>
      <p:pic>
        <p:nvPicPr>
          <p:cNvPr id="49" name="Picture 49" descr="A picture containing floor, indoor, wooden, wood&#10;&#10;Description automatically generated">
            <a:extLst>
              <a:ext uri="{FF2B5EF4-FFF2-40B4-BE49-F238E27FC236}">
                <a16:creationId xmlns:a16="http://schemas.microsoft.com/office/drawing/2014/main" id="{FB4B10F2-CCD4-0AED-1BF6-0BA12E05E662}"/>
              </a:ext>
            </a:extLst>
          </p:cNvPr>
          <p:cNvPicPr>
            <a:picLocks noChangeAspect="1"/>
          </p:cNvPicPr>
          <p:nvPr/>
        </p:nvPicPr>
        <p:blipFill>
          <a:blip r:embed="rId8"/>
          <a:stretch>
            <a:fillRect/>
          </a:stretch>
        </p:blipFill>
        <p:spPr>
          <a:xfrm>
            <a:off x="15996066" y="15457542"/>
            <a:ext cx="2596946" cy="2596946"/>
          </a:xfrm>
          <a:prstGeom prst="rect">
            <a:avLst/>
          </a:prstGeom>
        </p:spPr>
      </p:pic>
      <p:sp>
        <p:nvSpPr>
          <p:cNvPr id="50" name="TextBox 49">
            <a:extLst>
              <a:ext uri="{FF2B5EF4-FFF2-40B4-BE49-F238E27FC236}">
                <a16:creationId xmlns:a16="http://schemas.microsoft.com/office/drawing/2014/main" id="{67B92FBD-2850-B28A-324F-FC83CD11A1BB}"/>
              </a:ext>
            </a:extLst>
          </p:cNvPr>
          <p:cNvSpPr txBox="1"/>
          <p:nvPr/>
        </p:nvSpPr>
        <p:spPr>
          <a:xfrm>
            <a:off x="14397688" y="22670558"/>
            <a:ext cx="786090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Wind Speed and Wind Direction</a:t>
            </a:r>
            <a:endParaRPr lang="en-US" sz="4400" dirty="0">
              <a:cs typeface="Calibri"/>
            </a:endParaRPr>
          </a:p>
          <a:p>
            <a:pPr algn="ctr"/>
            <a:r>
              <a:rPr lang="en-US" sz="4400" dirty="0">
                <a:cs typeface="Calibri"/>
              </a:rPr>
              <a:t>Sensors</a:t>
            </a:r>
          </a:p>
        </p:txBody>
      </p:sp>
      <p:sp>
        <p:nvSpPr>
          <p:cNvPr id="51" name="TextBox 50">
            <a:extLst>
              <a:ext uri="{FF2B5EF4-FFF2-40B4-BE49-F238E27FC236}">
                <a16:creationId xmlns:a16="http://schemas.microsoft.com/office/drawing/2014/main" id="{BDCEC7ED-0167-06F4-6211-9F50F9403DE9}"/>
              </a:ext>
            </a:extLst>
          </p:cNvPr>
          <p:cNvSpPr txBox="1"/>
          <p:nvPr/>
        </p:nvSpPr>
        <p:spPr>
          <a:xfrm>
            <a:off x="15870317" y="18166915"/>
            <a:ext cx="538651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Rainfall Sensor</a:t>
            </a:r>
            <a:endParaRPr lang="en-US" sz="4400">
              <a:cs typeface="Calibri"/>
            </a:endParaRPr>
          </a:p>
        </p:txBody>
      </p:sp>
      <p:pic>
        <p:nvPicPr>
          <p:cNvPr id="53" name="Picture 46" descr="A picture containing floor, wooden, wood, hard&#10;&#10;Description automatically generated">
            <a:extLst>
              <a:ext uri="{FF2B5EF4-FFF2-40B4-BE49-F238E27FC236}">
                <a16:creationId xmlns:a16="http://schemas.microsoft.com/office/drawing/2014/main" id="{7867257C-5F30-39EB-A463-DE72E682996B}"/>
              </a:ext>
            </a:extLst>
          </p:cNvPr>
          <p:cNvPicPr>
            <a:picLocks noChangeAspect="1"/>
          </p:cNvPicPr>
          <p:nvPr/>
        </p:nvPicPr>
        <p:blipFill>
          <a:blip r:embed="rId9"/>
          <a:stretch>
            <a:fillRect/>
          </a:stretch>
        </p:blipFill>
        <p:spPr>
          <a:xfrm>
            <a:off x="18932592" y="15466444"/>
            <a:ext cx="2574338" cy="2597438"/>
          </a:xfrm>
          <a:prstGeom prst="rect">
            <a:avLst/>
          </a:prstGeom>
        </p:spPr>
      </p:pic>
      <p:sp>
        <p:nvSpPr>
          <p:cNvPr id="56" name="TextBox 55">
            <a:extLst>
              <a:ext uri="{FF2B5EF4-FFF2-40B4-BE49-F238E27FC236}">
                <a16:creationId xmlns:a16="http://schemas.microsoft.com/office/drawing/2014/main" id="{73938644-29A4-5C85-6F74-6389F007827D}"/>
              </a:ext>
            </a:extLst>
          </p:cNvPr>
          <p:cNvSpPr txBox="1"/>
          <p:nvPr/>
        </p:nvSpPr>
        <p:spPr>
          <a:xfrm>
            <a:off x="15333147" y="31312506"/>
            <a:ext cx="369606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err="1"/>
              <a:t>SparkFun</a:t>
            </a:r>
            <a:r>
              <a:rPr lang="en-US" sz="4400" dirty="0"/>
              <a:t> Weather Shield</a:t>
            </a:r>
            <a:endParaRPr lang="en-US" sz="4400">
              <a:cs typeface="Calibri"/>
            </a:endParaRPr>
          </a:p>
        </p:txBody>
      </p:sp>
      <p:sp>
        <p:nvSpPr>
          <p:cNvPr id="58" name="TextBox 57">
            <a:extLst>
              <a:ext uri="{FF2B5EF4-FFF2-40B4-BE49-F238E27FC236}">
                <a16:creationId xmlns:a16="http://schemas.microsoft.com/office/drawing/2014/main" id="{2462088D-73C0-5D8E-A11E-98D7DFAFB87F}"/>
              </a:ext>
            </a:extLst>
          </p:cNvPr>
          <p:cNvSpPr txBox="1"/>
          <p:nvPr/>
        </p:nvSpPr>
        <p:spPr>
          <a:xfrm>
            <a:off x="16962911" y="27345036"/>
            <a:ext cx="46330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Real-Time Clock</a:t>
            </a:r>
            <a:endParaRPr lang="en-US" sz="4400" dirty="0">
              <a:cs typeface="Calibri"/>
            </a:endParaRPr>
          </a:p>
        </p:txBody>
      </p:sp>
      <p:sp>
        <p:nvSpPr>
          <p:cNvPr id="59" name="TextBox 58">
            <a:extLst>
              <a:ext uri="{FF2B5EF4-FFF2-40B4-BE49-F238E27FC236}">
                <a16:creationId xmlns:a16="http://schemas.microsoft.com/office/drawing/2014/main" id="{11763CF9-5570-BDEE-1B12-4D4FCF06B0C3}"/>
              </a:ext>
            </a:extLst>
          </p:cNvPr>
          <p:cNvSpPr txBox="1"/>
          <p:nvPr/>
        </p:nvSpPr>
        <p:spPr>
          <a:xfrm>
            <a:off x="15733602" y="24450384"/>
            <a:ext cx="24686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Micro-SD </a:t>
            </a:r>
            <a:endParaRPr lang="en-US" sz="4400" dirty="0">
              <a:cs typeface="Calibri"/>
            </a:endParaRPr>
          </a:p>
          <a:p>
            <a:pPr algn="ctr"/>
            <a:r>
              <a:rPr lang="en-US" sz="4400" dirty="0"/>
              <a:t>Card</a:t>
            </a:r>
            <a:endParaRPr lang="en-US" sz="4400">
              <a:cs typeface="Calibri"/>
            </a:endParaRPr>
          </a:p>
        </p:txBody>
      </p:sp>
      <p:sp>
        <p:nvSpPr>
          <p:cNvPr id="60" name="TextBox 59">
            <a:extLst>
              <a:ext uri="{FF2B5EF4-FFF2-40B4-BE49-F238E27FC236}">
                <a16:creationId xmlns:a16="http://schemas.microsoft.com/office/drawing/2014/main" id="{3D4EE147-4549-A446-21B7-08091812A23C}"/>
              </a:ext>
            </a:extLst>
          </p:cNvPr>
          <p:cNvSpPr txBox="1"/>
          <p:nvPr/>
        </p:nvSpPr>
        <p:spPr>
          <a:xfrm>
            <a:off x="22342018" y="15291116"/>
            <a:ext cx="482488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Assembled Weather Station</a:t>
            </a:r>
            <a:endParaRPr lang="en-US" sz="4400" dirty="0">
              <a:cs typeface="Calibri"/>
            </a:endParaRPr>
          </a:p>
        </p:txBody>
      </p:sp>
      <p:sp>
        <p:nvSpPr>
          <p:cNvPr id="61" name="TextBox 60">
            <a:extLst>
              <a:ext uri="{FF2B5EF4-FFF2-40B4-BE49-F238E27FC236}">
                <a16:creationId xmlns:a16="http://schemas.microsoft.com/office/drawing/2014/main" id="{41029D2E-CC42-6EA9-5C7C-260CAEE6A53C}"/>
              </a:ext>
            </a:extLst>
          </p:cNvPr>
          <p:cNvSpPr txBox="1"/>
          <p:nvPr/>
        </p:nvSpPr>
        <p:spPr>
          <a:xfrm>
            <a:off x="19425851" y="28308416"/>
            <a:ext cx="1049868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cs typeface="Calibri"/>
              </a:rPr>
              <a:t>Using these components, our weather station is able to measure the following variables:</a:t>
            </a:r>
            <a:endParaRPr lang="en-US" sz="4400">
              <a:cs typeface="Calibri" panose="020F0502020204030204"/>
            </a:endParaRPr>
          </a:p>
          <a:p>
            <a:pPr marL="571500" indent="-571500">
              <a:buFont typeface="Arial"/>
              <a:buChar char="•"/>
            </a:pPr>
            <a:r>
              <a:rPr lang="en-US" sz="4400" dirty="0">
                <a:cs typeface="Calibri"/>
              </a:rPr>
              <a:t>Temperature</a:t>
            </a:r>
          </a:p>
          <a:p>
            <a:pPr marL="571500" indent="-571500">
              <a:buFont typeface="Arial"/>
              <a:buChar char="•"/>
            </a:pPr>
            <a:r>
              <a:rPr lang="en-US" sz="4400" dirty="0">
                <a:cs typeface="Calibri"/>
              </a:rPr>
              <a:t>Humidity</a:t>
            </a:r>
          </a:p>
          <a:p>
            <a:pPr marL="571500" indent="-571500">
              <a:buFont typeface="Arial"/>
              <a:buChar char="•"/>
            </a:pPr>
            <a:r>
              <a:rPr lang="en-US" sz="4400" dirty="0">
                <a:cs typeface="Calibri"/>
              </a:rPr>
              <a:t>Barometric Pressure</a:t>
            </a:r>
          </a:p>
        </p:txBody>
      </p:sp>
      <p:sp>
        <p:nvSpPr>
          <p:cNvPr id="63" name="TextBox 62">
            <a:extLst>
              <a:ext uri="{FF2B5EF4-FFF2-40B4-BE49-F238E27FC236}">
                <a16:creationId xmlns:a16="http://schemas.microsoft.com/office/drawing/2014/main" id="{4AA4A40D-0455-7D2D-3F0C-EC68EBBFCE9F}"/>
              </a:ext>
            </a:extLst>
          </p:cNvPr>
          <p:cNvSpPr txBox="1"/>
          <p:nvPr/>
        </p:nvSpPr>
        <p:spPr>
          <a:xfrm>
            <a:off x="8734469" y="2042463"/>
            <a:ext cx="5290139" cy="3046988"/>
          </a:xfrm>
          <a:prstGeom prst="rect">
            <a:avLst/>
          </a:prstGeom>
          <a:noFill/>
        </p:spPr>
        <p:txBody>
          <a:bodyPr wrap="square" lIns="91440" tIns="45720" rIns="91440" bIns="45720" rtlCol="0" anchor="t">
            <a:spAutoFit/>
          </a:bodyPr>
          <a:lstStyle/>
          <a:p>
            <a:r>
              <a:rPr lang="en-US" sz="4800" dirty="0">
                <a:solidFill>
                  <a:schemeClr val="bg1"/>
                </a:solidFill>
                <a:cs typeface="Calibri"/>
              </a:rPr>
              <a:t>Anna Miller</a:t>
            </a:r>
            <a:endParaRPr lang="en-US" sz="4800">
              <a:solidFill>
                <a:schemeClr val="bg1"/>
              </a:solidFill>
              <a:cs typeface="Calibri" panose="020F0502020204030204"/>
            </a:endParaRPr>
          </a:p>
          <a:p>
            <a:r>
              <a:rPr lang="en-US" sz="4800" dirty="0">
                <a:solidFill>
                  <a:schemeClr val="bg1"/>
                </a:solidFill>
                <a:cs typeface="Calibri"/>
              </a:rPr>
              <a:t>Murray McKay</a:t>
            </a:r>
          </a:p>
          <a:p>
            <a:r>
              <a:rPr lang="en-US" sz="4800" dirty="0">
                <a:solidFill>
                  <a:schemeClr val="bg1"/>
                </a:solidFill>
              </a:rPr>
              <a:t>Owen Tolve</a:t>
            </a:r>
            <a:endParaRPr lang="en-US" sz="4800" dirty="0">
              <a:solidFill>
                <a:schemeClr val="bg1"/>
              </a:solidFill>
              <a:cs typeface="Calibri"/>
            </a:endParaRPr>
          </a:p>
          <a:p>
            <a:r>
              <a:rPr lang="en-US" sz="4800" dirty="0">
                <a:solidFill>
                  <a:schemeClr val="bg1"/>
                </a:solidFill>
              </a:rPr>
              <a:t>Parker</a:t>
            </a:r>
            <a:r>
              <a:rPr lang="en-US" sz="4800" dirty="0">
                <a:solidFill>
                  <a:schemeClr val="bg1"/>
                </a:solidFill>
                <a:cs typeface="Calibri"/>
              </a:rPr>
              <a:t> Reed</a:t>
            </a:r>
          </a:p>
        </p:txBody>
      </p:sp>
      <p:sp>
        <p:nvSpPr>
          <p:cNvPr id="64" name="TextBox 63">
            <a:extLst>
              <a:ext uri="{FF2B5EF4-FFF2-40B4-BE49-F238E27FC236}">
                <a16:creationId xmlns:a16="http://schemas.microsoft.com/office/drawing/2014/main" id="{9DB4A012-97C4-AD99-548F-D2D3C80C565B}"/>
              </a:ext>
            </a:extLst>
          </p:cNvPr>
          <p:cNvSpPr txBox="1"/>
          <p:nvPr/>
        </p:nvSpPr>
        <p:spPr>
          <a:xfrm>
            <a:off x="13026197" y="1988937"/>
            <a:ext cx="8608742" cy="3046988"/>
          </a:xfrm>
          <a:prstGeom prst="rect">
            <a:avLst/>
          </a:prstGeom>
          <a:noFill/>
        </p:spPr>
        <p:txBody>
          <a:bodyPr wrap="square" lIns="91440" tIns="45720" rIns="91440" bIns="45720" rtlCol="0" anchor="t">
            <a:spAutoFit/>
          </a:bodyPr>
          <a:lstStyle/>
          <a:p>
            <a:r>
              <a:rPr lang="en-US" sz="4800" dirty="0">
                <a:solidFill>
                  <a:schemeClr val="bg1"/>
                </a:solidFill>
                <a:cs typeface="Calibri"/>
              </a:rPr>
              <a:t>Ocean Engineering</a:t>
            </a:r>
          </a:p>
          <a:p>
            <a:r>
              <a:rPr lang="en-US" sz="4800" dirty="0">
                <a:solidFill>
                  <a:schemeClr val="bg1"/>
                </a:solidFill>
                <a:ea typeface="+mn-lt"/>
                <a:cs typeface="+mn-lt"/>
              </a:rPr>
              <a:t>Ocean Engineering</a:t>
            </a:r>
          </a:p>
          <a:p>
            <a:r>
              <a:rPr lang="en-US" sz="4800" dirty="0">
                <a:solidFill>
                  <a:schemeClr val="bg1"/>
                </a:solidFill>
                <a:cs typeface="Calibri"/>
              </a:rPr>
              <a:t>Environmental Engineering</a:t>
            </a:r>
          </a:p>
          <a:p>
            <a:r>
              <a:rPr lang="en-US" sz="4800" dirty="0">
                <a:solidFill>
                  <a:schemeClr val="bg1"/>
                </a:solidFill>
                <a:cs typeface="Calibri"/>
              </a:rPr>
              <a:t>Computer Engineering</a:t>
            </a:r>
          </a:p>
        </p:txBody>
      </p:sp>
      <p:sp>
        <p:nvSpPr>
          <p:cNvPr id="65" name="TextBox 64">
            <a:extLst>
              <a:ext uri="{FF2B5EF4-FFF2-40B4-BE49-F238E27FC236}">
                <a16:creationId xmlns:a16="http://schemas.microsoft.com/office/drawing/2014/main" id="{8A8B35BB-7294-A9A4-5419-A59067E5510E}"/>
              </a:ext>
            </a:extLst>
          </p:cNvPr>
          <p:cNvSpPr txBox="1"/>
          <p:nvPr/>
        </p:nvSpPr>
        <p:spPr>
          <a:xfrm>
            <a:off x="20386626" y="2042464"/>
            <a:ext cx="9518680" cy="3046988"/>
          </a:xfrm>
          <a:prstGeom prst="rect">
            <a:avLst/>
          </a:prstGeom>
          <a:noFill/>
        </p:spPr>
        <p:txBody>
          <a:bodyPr wrap="square" lIns="91440" tIns="45720" rIns="91440" bIns="45720" rtlCol="0" anchor="t">
            <a:spAutoFit/>
          </a:bodyPr>
          <a:lstStyle/>
          <a:p>
            <a:r>
              <a:rPr lang="en-US" sz="4800" dirty="0">
                <a:solidFill>
                  <a:schemeClr val="bg1"/>
                </a:solidFill>
                <a:cs typeface="Calibri"/>
              </a:rPr>
              <a:t>University of New Hampshire</a:t>
            </a:r>
          </a:p>
          <a:p>
            <a:r>
              <a:rPr lang="en-US" sz="4800" dirty="0">
                <a:solidFill>
                  <a:schemeClr val="bg1"/>
                </a:solidFill>
                <a:ea typeface="+mn-lt"/>
                <a:cs typeface="+mn-lt"/>
              </a:rPr>
              <a:t>University of New Hampshire</a:t>
            </a:r>
          </a:p>
          <a:p>
            <a:r>
              <a:rPr lang="en-US" sz="4800" dirty="0">
                <a:solidFill>
                  <a:schemeClr val="bg1"/>
                </a:solidFill>
                <a:ea typeface="+mn-lt"/>
                <a:cs typeface="+mn-lt"/>
              </a:rPr>
              <a:t>University of New Hampshire</a:t>
            </a:r>
          </a:p>
          <a:p>
            <a:r>
              <a:rPr lang="en-US" sz="4800" dirty="0">
                <a:solidFill>
                  <a:schemeClr val="bg1"/>
                </a:solidFill>
                <a:ea typeface="+mn-lt"/>
                <a:cs typeface="+mn-lt"/>
              </a:rPr>
              <a:t>University of New Hampshire</a:t>
            </a:r>
            <a:endParaRPr lang="en-US" sz="4800">
              <a:solidFill>
                <a:schemeClr val="bg1"/>
              </a:solidFill>
              <a:ea typeface="+mn-lt"/>
              <a:cs typeface="+mn-lt"/>
            </a:endParaRPr>
          </a:p>
        </p:txBody>
      </p:sp>
      <p:sp>
        <p:nvSpPr>
          <p:cNvPr id="3" name="TextBox 2">
            <a:extLst>
              <a:ext uri="{FF2B5EF4-FFF2-40B4-BE49-F238E27FC236}">
                <a16:creationId xmlns:a16="http://schemas.microsoft.com/office/drawing/2014/main" id="{A8338285-AB1E-362C-0A54-E91AD2DC500B}"/>
              </a:ext>
            </a:extLst>
          </p:cNvPr>
          <p:cNvSpPr txBox="1"/>
          <p:nvPr/>
        </p:nvSpPr>
        <p:spPr>
          <a:xfrm>
            <a:off x="14932138" y="8725740"/>
            <a:ext cx="1313871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cs typeface="Calibri"/>
              </a:rPr>
              <a:t>Find </a:t>
            </a:r>
            <a:r>
              <a:rPr lang="en-US" sz="6000">
                <a:cs typeface="Calibri"/>
              </a:rPr>
              <a:t>consistent trends </a:t>
            </a:r>
            <a:r>
              <a:rPr lang="en-US" sz="6000" dirty="0">
                <a:cs typeface="Calibri"/>
              </a:rPr>
              <a:t>in our data before and during flooding events in Hampton</a:t>
            </a:r>
            <a:r>
              <a:rPr lang="en-US" sz="6000">
                <a:cs typeface="Calibri"/>
              </a:rPr>
              <a:t>. Intending to be able to predict flooding events so in the future</a:t>
            </a:r>
            <a:r>
              <a:rPr lang="en-US" sz="6000" dirty="0">
                <a:cs typeface="Calibri"/>
              </a:rPr>
              <a:t> </a:t>
            </a:r>
            <a:r>
              <a:rPr lang="en-US" sz="6000">
                <a:cs typeface="Calibri"/>
              </a:rPr>
              <a:t>the </a:t>
            </a:r>
            <a:r>
              <a:rPr lang="en-US" sz="6000" dirty="0">
                <a:cs typeface="Calibri"/>
              </a:rPr>
              <a:t>residents</a:t>
            </a:r>
            <a:r>
              <a:rPr lang="en-US" sz="6000">
                <a:cs typeface="Calibri"/>
              </a:rPr>
              <a:t> may know </a:t>
            </a:r>
            <a:r>
              <a:rPr lang="en-US" sz="6000" dirty="0">
                <a:cs typeface="Calibri"/>
              </a:rPr>
              <a:t>beforehand.</a:t>
            </a:r>
          </a:p>
        </p:txBody>
      </p:sp>
      <p:sp>
        <p:nvSpPr>
          <p:cNvPr id="10" name="TextBox 9">
            <a:extLst>
              <a:ext uri="{FF2B5EF4-FFF2-40B4-BE49-F238E27FC236}">
                <a16:creationId xmlns:a16="http://schemas.microsoft.com/office/drawing/2014/main" id="{2A550003-21E8-7F76-0794-9A21D812AAFB}"/>
              </a:ext>
            </a:extLst>
          </p:cNvPr>
          <p:cNvSpPr txBox="1"/>
          <p:nvPr/>
        </p:nvSpPr>
        <p:spPr>
          <a:xfrm>
            <a:off x="7573354" y="5229225"/>
            <a:ext cx="296354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cs typeface="Calibri"/>
              </a:rPr>
              <a:t>Faculty Advisors: Savannah DeVoe, Dr. Diane Foster     Acknowledgements: Alyson Eberhardt, Malin Clyde, Peter Howd</a:t>
            </a:r>
          </a:p>
        </p:txBody>
      </p:sp>
      <p:sp>
        <p:nvSpPr>
          <p:cNvPr id="11" name="TextBox 10">
            <a:extLst>
              <a:ext uri="{FF2B5EF4-FFF2-40B4-BE49-F238E27FC236}">
                <a16:creationId xmlns:a16="http://schemas.microsoft.com/office/drawing/2014/main" id="{D5A318CE-9C57-6591-B052-6FF3FCD9AE61}"/>
              </a:ext>
            </a:extLst>
          </p:cNvPr>
          <p:cNvSpPr txBox="1"/>
          <p:nvPr/>
        </p:nvSpPr>
        <p:spPr>
          <a:xfrm>
            <a:off x="402042" y="8402110"/>
            <a:ext cx="1316609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ea typeface="Calibri"/>
                <a:cs typeface="Calibri"/>
              </a:rPr>
              <a:t>In Hampton, NH, there are frequent flooding events including sunny day flooding. Currently, Hampton receives their weather data from the national weather station in Gray, ME, which is far from Hampton, causing imprecise data. Hampton has a system to alert the citizens of incoming floods, but we hope to find a way to alert them even sooner.</a:t>
            </a:r>
          </a:p>
        </p:txBody>
      </p:sp>
      <p:pic>
        <p:nvPicPr>
          <p:cNvPr id="6" name="Picture 12" descr="A picture containing outdoor&#10;&#10;Description automatically generated">
            <a:extLst>
              <a:ext uri="{FF2B5EF4-FFF2-40B4-BE49-F238E27FC236}">
                <a16:creationId xmlns:a16="http://schemas.microsoft.com/office/drawing/2014/main" id="{CE8D6092-296F-1844-BAFC-FB0AF1DFF518}"/>
              </a:ext>
            </a:extLst>
          </p:cNvPr>
          <p:cNvPicPr>
            <a:picLocks noChangeAspect="1"/>
          </p:cNvPicPr>
          <p:nvPr/>
        </p:nvPicPr>
        <p:blipFill>
          <a:blip r:embed="rId10"/>
          <a:stretch>
            <a:fillRect/>
          </a:stretch>
        </p:blipFill>
        <p:spPr>
          <a:xfrm>
            <a:off x="3149760" y="13730927"/>
            <a:ext cx="7280879" cy="4845958"/>
          </a:xfrm>
          <a:prstGeom prst="rect">
            <a:avLst/>
          </a:prstGeom>
        </p:spPr>
      </p:pic>
      <p:sp>
        <p:nvSpPr>
          <p:cNvPr id="13" name="TextBox 12">
            <a:extLst>
              <a:ext uri="{FF2B5EF4-FFF2-40B4-BE49-F238E27FC236}">
                <a16:creationId xmlns:a16="http://schemas.microsoft.com/office/drawing/2014/main" id="{AE738824-EE33-EFBC-CC6F-1EBD3DD4F10D}"/>
              </a:ext>
            </a:extLst>
          </p:cNvPr>
          <p:cNvSpPr txBox="1"/>
          <p:nvPr/>
        </p:nvSpPr>
        <p:spPr>
          <a:xfrm>
            <a:off x="3141412" y="18551769"/>
            <a:ext cx="74510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Sunny day flooding occurring on November 16, 2020. Photo by Brooks, David. </a:t>
            </a:r>
            <a:r>
              <a:rPr lang="en-US" sz="3200" i="1" dirty="0">
                <a:ea typeface="Calibri"/>
                <a:cs typeface="Calibri"/>
              </a:rPr>
              <a:t>Granite Geek</a:t>
            </a:r>
            <a:endParaRPr lang="en-US" sz="3200" dirty="0">
              <a:ea typeface="Calibri"/>
              <a:cs typeface="Calibri"/>
            </a:endParaRPr>
          </a:p>
        </p:txBody>
      </p:sp>
      <p:sp>
        <p:nvSpPr>
          <p:cNvPr id="5" name="TextBox 4">
            <a:extLst>
              <a:ext uri="{FF2B5EF4-FFF2-40B4-BE49-F238E27FC236}">
                <a16:creationId xmlns:a16="http://schemas.microsoft.com/office/drawing/2014/main" id="{BD1E23B4-DD9F-B418-3B0F-F0C80DFE4B2A}"/>
              </a:ext>
            </a:extLst>
          </p:cNvPr>
          <p:cNvSpPr txBox="1"/>
          <p:nvPr/>
        </p:nvSpPr>
        <p:spPr>
          <a:xfrm>
            <a:off x="574431" y="21341861"/>
            <a:ext cx="1262692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ea typeface="+mn-lt"/>
                <a:cs typeface="+mn-lt"/>
              </a:rPr>
              <a:t>We were unable to deploy our weather station in Hampton, NH, but did collect data here at UNH. Although we do not have a temperature value, due to a coding error which was realized too late, the rest of the data is adequate. With a better design this </a:t>
            </a:r>
            <a:r>
              <a:rPr lang="en-US" sz="4800">
                <a:ea typeface="+mn-lt"/>
                <a:cs typeface="+mn-lt"/>
              </a:rPr>
              <a:t>factor could be improved. </a:t>
            </a:r>
          </a:p>
        </p:txBody>
      </p:sp>
      <p:pic>
        <p:nvPicPr>
          <p:cNvPr id="14" name="Picture 15" descr="A picture containing text, grass, outdoor&#10;&#10;Description automatically generated">
            <a:extLst>
              <a:ext uri="{FF2B5EF4-FFF2-40B4-BE49-F238E27FC236}">
                <a16:creationId xmlns:a16="http://schemas.microsoft.com/office/drawing/2014/main" id="{80DED3CF-D3C8-A6B1-CB85-CDCC403D9CE7}"/>
              </a:ext>
            </a:extLst>
          </p:cNvPr>
          <p:cNvPicPr>
            <a:picLocks noChangeAspect="1"/>
          </p:cNvPicPr>
          <p:nvPr/>
        </p:nvPicPr>
        <p:blipFill>
          <a:blip r:embed="rId11"/>
          <a:stretch>
            <a:fillRect/>
          </a:stretch>
        </p:blipFill>
        <p:spPr>
          <a:xfrm>
            <a:off x="22251784" y="16746417"/>
            <a:ext cx="5460182" cy="11500338"/>
          </a:xfrm>
          <a:prstGeom prst="rect">
            <a:avLst/>
          </a:prstGeom>
        </p:spPr>
      </p:pic>
      <p:sp>
        <p:nvSpPr>
          <p:cNvPr id="19" name="TextBox 18">
            <a:extLst>
              <a:ext uri="{FF2B5EF4-FFF2-40B4-BE49-F238E27FC236}">
                <a16:creationId xmlns:a16="http://schemas.microsoft.com/office/drawing/2014/main" id="{7FCE85B1-992E-FCD0-31C5-2730BCB3AC5A}"/>
              </a:ext>
            </a:extLst>
          </p:cNvPr>
          <p:cNvSpPr txBox="1"/>
          <p:nvPr/>
        </p:nvSpPr>
        <p:spPr>
          <a:xfrm>
            <a:off x="24096743" y="29819785"/>
            <a:ext cx="421519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Sans-Serif"/>
              <a:buChar char="•"/>
            </a:pPr>
            <a:r>
              <a:rPr lang="en-US" sz="4400" dirty="0">
                <a:ea typeface="+mn-lt"/>
                <a:cs typeface="+mn-lt"/>
              </a:rPr>
              <a:t>Rainfall</a:t>
            </a:r>
          </a:p>
          <a:p>
            <a:pPr marL="571500" indent="-571500">
              <a:buFont typeface="Arial,Sans-Serif"/>
              <a:buChar char="•"/>
            </a:pPr>
            <a:r>
              <a:rPr lang="en-US" sz="4400" dirty="0">
                <a:ea typeface="+mn-lt"/>
                <a:cs typeface="+mn-lt"/>
              </a:rPr>
              <a:t>Wind Speed</a:t>
            </a:r>
          </a:p>
          <a:p>
            <a:pPr marL="571500" indent="-571500">
              <a:buFont typeface="Arial,Sans-Serif"/>
              <a:buChar char="•"/>
            </a:pPr>
            <a:r>
              <a:rPr lang="en-US" sz="4400" dirty="0">
                <a:ea typeface="+mn-lt"/>
                <a:cs typeface="+mn-lt"/>
              </a:rPr>
              <a:t>Wind Direction</a:t>
            </a:r>
            <a:endParaRPr lang="en-US" sz="4400">
              <a:cs typeface="Calibri"/>
            </a:endParaRPr>
          </a:p>
        </p:txBody>
      </p:sp>
      <p:sp>
        <p:nvSpPr>
          <p:cNvPr id="22" name="TextBox 21">
            <a:extLst>
              <a:ext uri="{FF2B5EF4-FFF2-40B4-BE49-F238E27FC236}">
                <a16:creationId xmlns:a16="http://schemas.microsoft.com/office/drawing/2014/main" id="{1CAA361D-FA4C-3868-E436-3FBF3642B13A}"/>
              </a:ext>
            </a:extLst>
          </p:cNvPr>
          <p:cNvSpPr txBox="1"/>
          <p:nvPr/>
        </p:nvSpPr>
        <p:spPr>
          <a:xfrm>
            <a:off x="39432041" y="12450950"/>
            <a:ext cx="40576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cs typeface="Calibri"/>
              </a:rPr>
              <a:t>Light rain after a very hot/dry day caused the dip and spike in humidity seen here</a:t>
            </a:r>
          </a:p>
        </p:txBody>
      </p:sp>
      <p:sp>
        <p:nvSpPr>
          <p:cNvPr id="23" name="TextBox 22">
            <a:extLst>
              <a:ext uri="{FF2B5EF4-FFF2-40B4-BE49-F238E27FC236}">
                <a16:creationId xmlns:a16="http://schemas.microsoft.com/office/drawing/2014/main" id="{E341044E-B0E3-43BF-A332-162B8B9B7A22}"/>
              </a:ext>
            </a:extLst>
          </p:cNvPr>
          <p:cNvSpPr txBox="1"/>
          <p:nvPr/>
        </p:nvSpPr>
        <p:spPr>
          <a:xfrm>
            <a:off x="39425853" y="19598749"/>
            <a:ext cx="407319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Spikes are around noon-2:00 P,M, when sunlight would make the housing lighter</a:t>
            </a:r>
            <a:endParaRPr lang="en-US" sz="4800" dirty="0">
              <a:cs typeface="Calibri"/>
            </a:endParaRPr>
          </a:p>
        </p:txBody>
      </p:sp>
      <p:sp>
        <p:nvSpPr>
          <p:cNvPr id="24" name="Text Placeholder 7">
            <a:extLst>
              <a:ext uri="{FF2B5EF4-FFF2-40B4-BE49-F238E27FC236}">
                <a16:creationId xmlns:a16="http://schemas.microsoft.com/office/drawing/2014/main" id="{BAB0AB68-B44B-C597-7C71-600A3FF538D2}"/>
              </a:ext>
            </a:extLst>
          </p:cNvPr>
          <p:cNvSpPr txBox="1">
            <a:spLocks/>
          </p:cNvSpPr>
          <p:nvPr/>
        </p:nvSpPr>
        <p:spPr>
          <a:xfrm>
            <a:off x="567340" y="26508770"/>
            <a:ext cx="12801600" cy="1219200"/>
          </a:xfrm>
          <a:prstGeom prst="round1Rect">
            <a:avLst/>
          </a:prstGeom>
          <a:solidFill>
            <a:schemeClr val="accent4">
              <a:lumMod val="60000"/>
              <a:lumOff val="40000"/>
            </a:schemeClr>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r>
              <a:rPr lang="en-US" dirty="0">
                <a:ea typeface="Cambria"/>
              </a:rPr>
              <a:t>Future Considerations</a:t>
            </a:r>
          </a:p>
        </p:txBody>
      </p:sp>
      <p:sp>
        <p:nvSpPr>
          <p:cNvPr id="25" name="TextBox 24">
            <a:extLst>
              <a:ext uri="{FF2B5EF4-FFF2-40B4-BE49-F238E27FC236}">
                <a16:creationId xmlns:a16="http://schemas.microsoft.com/office/drawing/2014/main" id="{9FA9830C-DC5E-9E4A-F32B-F9DAD503D68F}"/>
              </a:ext>
            </a:extLst>
          </p:cNvPr>
          <p:cNvSpPr txBox="1"/>
          <p:nvPr/>
        </p:nvSpPr>
        <p:spPr>
          <a:xfrm>
            <a:off x="513084" y="27962839"/>
            <a:ext cx="1278856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Our hope </a:t>
            </a:r>
            <a:r>
              <a:rPr lang="en-US" sz="4800"/>
              <a:t>is </a:t>
            </a:r>
            <a:r>
              <a:rPr lang="en-US" sz="4800" dirty="0"/>
              <a:t>to have </a:t>
            </a:r>
            <a:r>
              <a:rPr lang="en-US" sz="4800"/>
              <a:t>next year's </a:t>
            </a:r>
            <a:r>
              <a:rPr lang="en-US" sz="4800" dirty="0"/>
              <a:t>class</a:t>
            </a:r>
            <a:r>
              <a:rPr lang="en-US" sz="4800"/>
              <a:t> continue </a:t>
            </a:r>
            <a:r>
              <a:rPr lang="en-US" sz="4800" dirty="0"/>
              <a:t>this project</a:t>
            </a:r>
            <a:r>
              <a:rPr lang="en-US" sz="4800"/>
              <a:t> </a:t>
            </a:r>
            <a:r>
              <a:rPr lang="en-US" sz="4800" dirty="0"/>
              <a:t>by fixing our mistakes as well as improve the design of the weather station and have the chance to deploy in Hampton. These changes may include finding a way for the sensors to be more exposed, and many other small details.</a:t>
            </a:r>
            <a:endParaRPr lang="en-US" sz="4800">
              <a:ea typeface="+mn-lt"/>
              <a:cs typeface="+mn-lt"/>
            </a:endParaRPr>
          </a:p>
        </p:txBody>
      </p:sp>
      <p:pic>
        <p:nvPicPr>
          <p:cNvPr id="28" name="Picture 28" descr="Chart, histogram&#10;&#10;Description automatically generated">
            <a:extLst>
              <a:ext uri="{FF2B5EF4-FFF2-40B4-BE49-F238E27FC236}">
                <a16:creationId xmlns:a16="http://schemas.microsoft.com/office/drawing/2014/main" id="{6318AC27-E153-8A6B-0EDD-882B60E21C10}"/>
              </a:ext>
            </a:extLst>
          </p:cNvPr>
          <p:cNvPicPr>
            <a:picLocks noChangeAspect="1"/>
          </p:cNvPicPr>
          <p:nvPr/>
        </p:nvPicPr>
        <p:blipFill>
          <a:blip r:embed="rId12"/>
          <a:stretch>
            <a:fillRect/>
          </a:stretch>
        </p:blipFill>
        <p:spPr>
          <a:xfrm>
            <a:off x="29515538" y="18160392"/>
            <a:ext cx="9803502" cy="7393934"/>
          </a:xfrm>
          <a:prstGeom prst="rect">
            <a:avLst/>
          </a:prstGeom>
        </p:spPr>
      </p:pic>
      <p:pic>
        <p:nvPicPr>
          <p:cNvPr id="29" name="Picture 29" descr="Chart, line chart, histogram&#10;&#10;Description automatically generated">
            <a:extLst>
              <a:ext uri="{FF2B5EF4-FFF2-40B4-BE49-F238E27FC236}">
                <a16:creationId xmlns:a16="http://schemas.microsoft.com/office/drawing/2014/main" id="{0C963265-DD3A-832E-9178-6F23B8ECE3E5}"/>
              </a:ext>
            </a:extLst>
          </p:cNvPr>
          <p:cNvPicPr>
            <a:picLocks noChangeAspect="1"/>
          </p:cNvPicPr>
          <p:nvPr/>
        </p:nvPicPr>
        <p:blipFill>
          <a:blip r:embed="rId13"/>
          <a:stretch>
            <a:fillRect/>
          </a:stretch>
        </p:blipFill>
        <p:spPr>
          <a:xfrm>
            <a:off x="29556005" y="11023651"/>
            <a:ext cx="9771340" cy="7357971"/>
          </a:xfrm>
          <a:prstGeom prst="rect">
            <a:avLst/>
          </a:prstGeom>
        </p:spPr>
      </p:pic>
      <p:pic>
        <p:nvPicPr>
          <p:cNvPr id="30" name="Picture 30" descr="Chart, histogram&#10;&#10;Description automatically generated">
            <a:extLst>
              <a:ext uri="{FF2B5EF4-FFF2-40B4-BE49-F238E27FC236}">
                <a16:creationId xmlns:a16="http://schemas.microsoft.com/office/drawing/2014/main" id="{AB3DF3CA-AD85-82C8-049B-09CCF9FDFAD3}"/>
              </a:ext>
            </a:extLst>
          </p:cNvPr>
          <p:cNvPicPr>
            <a:picLocks noChangeAspect="1"/>
          </p:cNvPicPr>
          <p:nvPr/>
        </p:nvPicPr>
        <p:blipFill>
          <a:blip r:embed="rId14"/>
          <a:stretch>
            <a:fillRect/>
          </a:stretch>
        </p:blipFill>
        <p:spPr>
          <a:xfrm>
            <a:off x="29545006" y="25605971"/>
            <a:ext cx="9768014" cy="7136026"/>
          </a:xfrm>
          <a:prstGeom prst="rect">
            <a:avLst/>
          </a:prstGeom>
        </p:spPr>
      </p:pic>
      <p:sp>
        <p:nvSpPr>
          <p:cNvPr id="16" name="TextBox 15">
            <a:extLst>
              <a:ext uri="{FF2B5EF4-FFF2-40B4-BE49-F238E27FC236}">
                <a16:creationId xmlns:a16="http://schemas.microsoft.com/office/drawing/2014/main" id="{0F82CC6B-DB0B-F71C-71EC-865F434EE422}"/>
              </a:ext>
            </a:extLst>
          </p:cNvPr>
          <p:cNvSpPr txBox="1"/>
          <p:nvPr/>
        </p:nvSpPr>
        <p:spPr>
          <a:xfrm>
            <a:off x="20198862" y="16230600"/>
            <a:ext cx="184731" cy="101566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endParaRPr lang="en-US" sz="6000" dirty="0">
              <a:cs typeface="Calibri"/>
            </a:endParaRPr>
          </a:p>
        </p:txBody>
      </p:sp>
      <p:sp>
        <p:nvSpPr>
          <p:cNvPr id="17" name="TextBox 16">
            <a:extLst>
              <a:ext uri="{FF2B5EF4-FFF2-40B4-BE49-F238E27FC236}">
                <a16:creationId xmlns:a16="http://schemas.microsoft.com/office/drawing/2014/main" id="{963F6ED3-74C2-7681-95D9-2B4810A29F39}"/>
              </a:ext>
            </a:extLst>
          </p:cNvPr>
          <p:cNvSpPr txBox="1"/>
          <p:nvPr/>
        </p:nvSpPr>
        <p:spPr>
          <a:xfrm>
            <a:off x="39473799" y="25798829"/>
            <a:ext cx="4112935"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Increase in pressure is due to an increase In temperature since they are proportionate, and Wednesday was very hot</a:t>
            </a:r>
            <a:endParaRPr lang="en-US" sz="4800" dirty="0">
              <a:cs typeface="Calibri"/>
            </a:endParaRPr>
          </a:p>
        </p:txBody>
      </p:sp>
      <p:sp>
        <p:nvSpPr>
          <p:cNvPr id="18" name="TextBox 17">
            <a:extLst>
              <a:ext uri="{FF2B5EF4-FFF2-40B4-BE49-F238E27FC236}">
                <a16:creationId xmlns:a16="http://schemas.microsoft.com/office/drawing/2014/main" id="{1DFDB151-DC86-0267-BDCF-2D7C1599D8FC}"/>
              </a:ext>
            </a:extLst>
          </p:cNvPr>
          <p:cNvSpPr txBox="1"/>
          <p:nvPr/>
        </p:nvSpPr>
        <p:spPr>
          <a:xfrm>
            <a:off x="29553877" y="8399586"/>
            <a:ext cx="145091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Weather station was deployed outside Chase Hall from 2:00 P.M. Tuesday to 1:30 P.M. Thursday. Shows percent humidity, light level, and air pressure.</a:t>
            </a:r>
            <a:endParaRPr lang="en-US" sz="4800" dirty="0">
              <a:cs typeface="Calibri"/>
            </a:endParaRPr>
          </a:p>
        </p:txBody>
      </p:sp>
    </p:spTree>
    <p:extLst>
      <p:ext uri="{BB962C8B-B14F-4D97-AF65-F5344CB8AC3E}">
        <p14:creationId xmlns:p14="http://schemas.microsoft.com/office/powerpoint/2010/main" val="93119894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(blue and brown design)</Template>
  <TotalTime>0</TotalTime>
  <Words>105</Words>
  <Application>Microsoft Office PowerPoint</Application>
  <PresentationFormat>Custom</PresentationFormat>
  <Paragraphs>48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Medical Poster</vt:lpstr>
      <vt:lpstr>WIMP Weather Station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Poster Goes Here</dc:title>
  <dc:creator/>
  <cp:lastModifiedBy/>
  <cp:revision>841</cp:revision>
  <dcterms:created xsi:type="dcterms:W3CDTF">2015-04-29T17:08:18Z</dcterms:created>
  <dcterms:modified xsi:type="dcterms:W3CDTF">2022-04-14T23:37:37Z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