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3"/>
  </p:sldMasterIdLst>
  <p:sldIdLst>
    <p:sldId id="256" r:id="rId4"/>
  </p:sldIdLst>
  <p:sldSz cx="402336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9" autoAdjust="0"/>
    <p:restoredTop sz="94434" autoAdjust="0"/>
  </p:normalViewPr>
  <p:slideViewPr>
    <p:cSldViewPr snapToGrid="0">
      <p:cViewPr>
        <p:scale>
          <a:sx n="30" d="100"/>
          <a:sy n="30" d="100"/>
        </p:scale>
        <p:origin x="408" y="19"/>
      </p:cViewPr>
      <p:guideLst>
        <p:guide orient="horz" pos="10368"/>
        <p:guide pos="12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5387342"/>
            <a:ext cx="34198560" cy="11460480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7289782"/>
            <a:ext cx="30175200" cy="7947658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0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1752600"/>
            <a:ext cx="867537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2" y="1752600"/>
            <a:ext cx="2552319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2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7" y="8206749"/>
            <a:ext cx="34701480" cy="13693138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07" y="22029429"/>
            <a:ext cx="34701480" cy="7200898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/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7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5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0" y="1752607"/>
            <a:ext cx="347014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05" y="8069582"/>
            <a:ext cx="17020696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05" y="12024360"/>
            <a:ext cx="1702069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8069582"/>
            <a:ext cx="17104520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2024360"/>
            <a:ext cx="17104520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9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2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2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20" y="4739647"/>
            <a:ext cx="20368260" cy="23393400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20" y="4739647"/>
            <a:ext cx="20368260" cy="23393400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2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60" y="8763000"/>
            <a:ext cx="347014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8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530" y="580958"/>
            <a:ext cx="39541878" cy="361889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77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Electromagnetic Forming of </a:t>
            </a:r>
            <a:r>
              <a:rPr lang="en-US" sz="77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Aluminum Bottles</a:t>
            </a:r>
            <a:br>
              <a:rPr lang="en-US" sz="77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134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Nathan Facteau</a:t>
            </a:r>
            <a:br>
              <a:rPr lang="en-US" sz="5134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134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Department of Mechanical Engineering, University of New Hampshire, Durham, NH 03824</a:t>
            </a:r>
            <a:endParaRPr lang="en-US" sz="8525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46530" y="6161254"/>
            <a:ext cx="10005181" cy="64091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7785" tIns="48892" rIns="97785" bIns="48892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92" dirty="0">
                <a:latin typeface="Cambria" panose="02040503050406030204" pitchFamily="18" charset="0"/>
              </a:rPr>
              <a:t>The purpose of this research is to study and optimize the electromagnetic forming process for the reshaping of aluminum bottles from round to square. This involved a study of the material properties of the material using nanomechanical testing and the machining of a basic die and coil assembly. </a:t>
            </a:r>
          </a:p>
          <a:p>
            <a:pPr algn="l"/>
            <a:r>
              <a:rPr lang="en-US" sz="3392" dirty="0">
                <a:latin typeface="Cambria" panose="02040503050406030204" pitchFamily="18" charset="0"/>
              </a:rPr>
              <a:t>This process allows the forming of sheet metal using only a small amount of electricity and very little skill and maintenance, as opposed to a costly and high-maintenance industrial press and die assembly.</a:t>
            </a:r>
          </a:p>
          <a:p>
            <a:endParaRPr lang="en-US" sz="3392" dirty="0">
              <a:latin typeface="Cambria" panose="02040503050406030204" pitchFamily="18" charset="0"/>
            </a:endParaRPr>
          </a:p>
          <a:p>
            <a:endParaRPr lang="en-US" sz="3392" dirty="0">
              <a:latin typeface="Cambria" panose="02040503050406030204" pitchFamily="18" charset="0"/>
            </a:endParaRPr>
          </a:p>
          <a:p>
            <a:endParaRPr lang="en-US" sz="3392" dirty="0">
              <a:latin typeface="Cambria" panose="02040503050406030204" pitchFamily="18" charset="0"/>
            </a:endParaRPr>
          </a:p>
          <a:p>
            <a:endParaRPr lang="en-US" sz="3392" dirty="0">
              <a:latin typeface="Cambria" panose="02040503050406030204" pitchFamily="18" charset="0"/>
            </a:endParaRPr>
          </a:p>
          <a:p>
            <a:endParaRPr lang="en-US" sz="3392" dirty="0">
              <a:latin typeface="Cambria" panose="02040503050406030204" pitchFamily="18" charset="0"/>
            </a:endParaRPr>
          </a:p>
          <a:p>
            <a:endParaRPr lang="en-US" sz="3392" dirty="0">
              <a:latin typeface="Cambria" panose="020405030504060302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38799" y="14001320"/>
            <a:ext cx="10005181" cy="8370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75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317" dirty="0">
                <a:solidFill>
                  <a:schemeClr val="bg1"/>
                </a:solidFill>
                <a:latin typeface="Cambria" panose="02040503050406030204" pitchFamily="18" charset="0"/>
              </a:rPr>
              <a:t>Preparation and Material Testing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38799" y="23085639"/>
            <a:ext cx="10005181" cy="77301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7785" tIns="48892" rIns="97785" bIns="48892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3392" dirty="0">
                <a:latin typeface="Cambria" panose="02040503050406030204" pitchFamily="18" charset="0"/>
              </a:rPr>
              <a:t>In order to form the bottles into the desired square shape, there needs to be an enclosure, called a die, surrounding the coil and the bottle to give the right form to the bottles and the magnetic field expands the material outwards. This die needed to:</a:t>
            </a:r>
          </a:p>
          <a:p>
            <a:pPr algn="just">
              <a:spcBef>
                <a:spcPts val="0"/>
              </a:spcBef>
            </a:pPr>
            <a:endParaRPr lang="en-US" sz="3392" dirty="0">
              <a:latin typeface="Cambria" panose="020405030504060302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92" dirty="0">
                <a:latin typeface="Cambria" panose="02040503050406030204" pitchFamily="18" charset="0"/>
              </a:rPr>
              <a:t>have suitable mass to resist the magnetism 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92" dirty="0">
                <a:latin typeface="Cambria" panose="02040503050406030204" pitchFamily="18" charset="0"/>
              </a:rPr>
              <a:t>a good surface finish inside of its cavity to ensure a smooth final product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92" dirty="0">
                <a:latin typeface="Cambria" panose="02040503050406030204" pitchFamily="18" charset="0"/>
              </a:rPr>
              <a:t>have the best alignment possible between the 2 halves and the coil guide as possible to avoid lines appearing on the final product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392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3392" dirty="0">
                <a:latin typeface="Cambria" panose="02040503050406030204" pitchFamily="18" charset="0"/>
              </a:rPr>
              <a:t>This die was machined entirely by myself in the toolroom of TURBOCAM International, a local machine shop in Barrington NH, from 6061 aluminum alloy. </a:t>
            </a:r>
          </a:p>
          <a:p>
            <a:pPr marL="366715" indent="-366715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58" dirty="0">
              <a:latin typeface="Cambria" panose="02040503050406030204" pitchFamily="18" charset="0"/>
            </a:endParaRPr>
          </a:p>
          <a:p>
            <a:pPr marL="366715" indent="-366715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58" dirty="0">
              <a:latin typeface="Cambria" panose="02040503050406030204" pitchFamily="18" charset="0"/>
            </a:endParaRPr>
          </a:p>
          <a:p>
            <a:pPr marL="366715" indent="-366715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58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marL="366715" indent="-366715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58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marL="366715" indent="-366715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58" dirty="0">
              <a:latin typeface="Cambria" panose="02040503050406030204" pitchFamily="18" charset="0"/>
            </a:endParaRPr>
          </a:p>
          <a:p>
            <a:pPr marL="366715" indent="-366715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58" dirty="0">
              <a:latin typeface="Cambria" panose="02040503050406030204" pitchFamily="18" charset="0"/>
            </a:endParaRPr>
          </a:p>
          <a:p>
            <a:pPr marL="366715" indent="-366715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58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242820" y="4730558"/>
            <a:ext cx="18004967" cy="64248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75" dirty="0">
                <a:solidFill>
                  <a:schemeClr val="bg1"/>
                </a:solidFill>
                <a:latin typeface="Cambria" panose="02040503050406030204" pitchFamily="18" charset="0"/>
              </a:rPr>
              <a:t>First Tests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9923950" y="15266113"/>
            <a:ext cx="10005181" cy="645747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7785" tIns="48892" rIns="97785" bIns="48892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92" dirty="0">
                <a:latin typeface="Cambria" panose="02040503050406030204" pitchFamily="18" charset="0"/>
              </a:rPr>
              <a:t>Redesign the coil guide to provide more strength for testing, possibly moving to a different manufacturing method from 3D printing.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92" dirty="0">
                <a:latin typeface="Cambria" panose="02040503050406030204" pitchFamily="18" charset="0"/>
              </a:rPr>
              <a:t>Perform electrical calculations and simulations to derive the correct power settings, and to determine how these power settings scale with material properties (height, wall thickness, </a:t>
            </a:r>
            <a:r>
              <a:rPr lang="en-US" sz="3392" dirty="0" err="1">
                <a:latin typeface="Cambria" panose="02040503050406030204" pitchFamily="18" charset="0"/>
              </a:rPr>
              <a:t>etc</a:t>
            </a:r>
            <a:r>
              <a:rPr lang="en-US" sz="3392" dirty="0">
                <a:latin typeface="Cambria" panose="02040503050406030204" pitchFamily="18" charset="0"/>
              </a:rPr>
              <a:t>). 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92" dirty="0">
                <a:latin typeface="Cambria" panose="02040503050406030204" pitchFamily="18" charset="0"/>
              </a:rPr>
              <a:t>Perform micro-abrasion testing to determine if annealing has any effect on microstructure of the material.</a:t>
            </a:r>
          </a:p>
          <a:p>
            <a:pPr algn="l">
              <a:spcBef>
                <a:spcPts val="0"/>
              </a:spcBef>
            </a:pPr>
            <a:endParaRPr lang="en-US" sz="3392" dirty="0">
              <a:latin typeface="Cambria" panose="02040503050406030204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46530" y="4698698"/>
            <a:ext cx="10005181" cy="8370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17" dirty="0">
                <a:solidFill>
                  <a:schemeClr val="bg1"/>
                </a:solidFill>
                <a:latin typeface="Cambria" panose="02040503050406030204" pitchFamily="18" charset="0"/>
              </a:rPr>
              <a:t>Introduction and Purpose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9875498" y="4655819"/>
            <a:ext cx="10005181" cy="8370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17" dirty="0">
                <a:solidFill>
                  <a:schemeClr val="bg1"/>
                </a:solidFill>
                <a:latin typeface="Cambria" panose="02040503050406030204" pitchFamily="18" charset="0"/>
              </a:rPr>
              <a:t>Results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1242819" y="6067506"/>
            <a:ext cx="18004968" cy="650287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92" dirty="0">
              <a:latin typeface="Cambria" panose="020405030504060302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9785191" y="13884601"/>
            <a:ext cx="10005181" cy="8370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17" dirty="0">
                <a:solidFill>
                  <a:schemeClr val="bg1"/>
                </a:solidFill>
                <a:latin typeface="Cambria" panose="02040503050406030204" pitchFamily="18" charset="0"/>
              </a:rPr>
              <a:t>What’s next?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9875498" y="22045222"/>
            <a:ext cx="10005181" cy="58082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 fontScale="925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8" dirty="0">
                <a:solidFill>
                  <a:schemeClr val="bg1"/>
                </a:solidFill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9924135" y="6068520"/>
            <a:ext cx="10005181" cy="64547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7785" tIns="48892" rIns="97785" bIns="48892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392" dirty="0">
                <a:latin typeface="Cambria" panose="02040503050406030204" pitchFamily="18" charset="0"/>
              </a:rPr>
              <a:t>The successes of our first round of tests was that: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92" dirty="0">
                <a:latin typeface="Cambria" panose="02040503050406030204" pitchFamily="18" charset="0"/>
              </a:rPr>
              <a:t>the bottles was extruded to fully form the entire shape of the die, yielded a finished part with the correct side radius.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92" dirty="0">
                <a:latin typeface="Cambria" panose="02040503050406030204" pitchFamily="18" charset="0"/>
              </a:rPr>
              <a:t>The die sustained minimal damage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92" dirty="0">
                <a:latin typeface="Cambria" panose="02040503050406030204" pitchFamily="18" charset="0"/>
              </a:rPr>
              <a:t>Minimal sparking of the electricity</a:t>
            </a:r>
          </a:p>
          <a:p>
            <a:pPr algn="l">
              <a:spcBef>
                <a:spcPts val="0"/>
              </a:spcBef>
            </a:pPr>
            <a:endParaRPr lang="en-US" sz="3392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3392" dirty="0">
                <a:latin typeface="Cambria" panose="02040503050406030204" pitchFamily="18" charset="0"/>
              </a:rPr>
              <a:t>The negatives of the first tests was that: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92" dirty="0">
                <a:latin typeface="Cambria" panose="02040503050406030204" pitchFamily="18" charset="0"/>
              </a:rPr>
              <a:t> the can was ripped apart along the sides, which we believe is power related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92" dirty="0">
                <a:latin typeface="Cambria" panose="02040503050406030204" pitchFamily="18" charset="0"/>
              </a:rPr>
              <a:t>unable to form the very bottom of the can, as the bottom is hollow and cannot be easily contacted by the coil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392" dirty="0">
                <a:latin typeface="Cambria" panose="02040503050406030204" pitchFamily="18" charset="0"/>
              </a:rPr>
              <a:t>our coil guide cracked during the first tests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1114987" y="14001322"/>
            <a:ext cx="18004967" cy="7959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75" dirty="0">
                <a:solidFill>
                  <a:schemeClr val="bg1"/>
                </a:solidFill>
                <a:latin typeface="Cambria" panose="02040503050406030204" pitchFamily="18" charset="0"/>
              </a:rPr>
              <a:t> Results of Nanomechanical Testing</a:t>
            </a: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11263356" y="22054755"/>
            <a:ext cx="18004967" cy="64248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75" dirty="0">
                <a:solidFill>
                  <a:schemeClr val="bg1"/>
                </a:solidFill>
                <a:latin typeface="Cambria" panose="02040503050406030204" pitchFamily="18" charset="0"/>
              </a:rPr>
              <a:t>sTAMD Simulations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1287919" y="23085640"/>
            <a:ext cx="18004967" cy="77413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92" dirty="0">
              <a:latin typeface="Cambria" panose="020405030504060302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20002379" y="6410638"/>
            <a:ext cx="54509" cy="52222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2957523" y="6298187"/>
            <a:ext cx="5438999" cy="663061"/>
          </a:xfrm>
          <a:prstGeom prst="rect">
            <a:avLst/>
          </a:prstGeom>
          <a:noFill/>
        </p:spPr>
        <p:txBody>
          <a:bodyPr wrap="square" lIns="97785" tIns="48892" rIns="97785" bIns="48892" rtlCol="0">
            <a:spAutoFit/>
          </a:bodyPr>
          <a:lstStyle/>
          <a:p>
            <a:pPr algn="ctr"/>
            <a:r>
              <a:rPr lang="en-US" sz="3667" dirty="0">
                <a:latin typeface="Cambria" panose="02040503050406030204" pitchFamily="18" charset="0"/>
              </a:rPr>
              <a:t>First test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638092" y="11557698"/>
            <a:ext cx="7783436" cy="775847"/>
          </a:xfrm>
          <a:prstGeom prst="rect">
            <a:avLst/>
          </a:prstGeom>
          <a:noFill/>
        </p:spPr>
        <p:txBody>
          <a:bodyPr wrap="square" lIns="97785" tIns="48892" rIns="97785" bIns="48892" rtlCol="0">
            <a:spAutoFit/>
          </a:bodyPr>
          <a:lstStyle/>
          <a:p>
            <a:pPr algn="ctr"/>
            <a:r>
              <a:rPr lang="en-US" sz="2200" dirty="0">
                <a:latin typeface="Cambria" panose="02040503050406030204" pitchFamily="18" charset="0"/>
              </a:rPr>
              <a:t>First test with 4 gauge single-strand copper wire, using 3.6 kJ of energy. 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0117469" y="23916356"/>
            <a:ext cx="0" cy="60649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9" name="Subtitle 2"/>
          <p:cNvSpPr txBox="1">
            <a:spLocks/>
          </p:cNvSpPr>
          <p:nvPr/>
        </p:nvSpPr>
        <p:spPr>
          <a:xfrm>
            <a:off x="11305713" y="22073501"/>
            <a:ext cx="18004967" cy="64248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75" dirty="0">
                <a:solidFill>
                  <a:schemeClr val="bg1"/>
                </a:solidFill>
                <a:latin typeface="Cambria" panose="02040503050406030204" pitchFamily="18" charset="0"/>
              </a:rPr>
              <a:t>Die and Coil Assembly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1305713" y="15266113"/>
            <a:ext cx="18004967" cy="645747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92" dirty="0">
              <a:latin typeface="Cambria" panose="02040503050406030204" pitchFamily="18" charset="0"/>
            </a:endParaRPr>
          </a:p>
        </p:txBody>
      </p:sp>
      <p:cxnSp>
        <p:nvCxnSpPr>
          <p:cNvPr id="159" name="Straight Connector 158"/>
          <p:cNvCxnSpPr>
            <a:cxnSpLocks/>
          </p:cNvCxnSpPr>
          <p:nvPr/>
        </p:nvCxnSpPr>
        <p:spPr>
          <a:xfrm flipH="1">
            <a:off x="19966881" y="15994616"/>
            <a:ext cx="35498" cy="42999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Subtitle 2"/>
          <p:cNvSpPr txBox="1">
            <a:spLocks/>
          </p:cNvSpPr>
          <p:nvPr/>
        </p:nvSpPr>
        <p:spPr>
          <a:xfrm>
            <a:off x="29839644" y="26948809"/>
            <a:ext cx="10005181" cy="38400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7785" tIns="48892" rIns="97785" bIns="48892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 dirty="0">
                <a:latin typeface="Cambria" panose="02040503050406030204" pitchFamily="18" charset="0"/>
              </a:rPr>
              <a:t>- I would like to acknowledge TURBOCAM International for allowing me to use their toolroom for the machining of the die assembly. 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Cambria" panose="02040503050406030204" pitchFamily="18" charset="0"/>
              </a:rPr>
              <a:t>-I would like to thank Brad Kinsey for his advising and direction throughout the duration of this research.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Cambria" panose="02040503050406030204" pitchFamily="18" charset="0"/>
              </a:rPr>
              <a:t>-I would like to thank Joe </a:t>
            </a:r>
            <a:r>
              <a:rPr lang="en-US" sz="2800" dirty="0" err="1">
                <a:latin typeface="Cambria" panose="02040503050406030204" pitchFamily="18" charset="0"/>
              </a:rPr>
              <a:t>Camobreco</a:t>
            </a:r>
            <a:r>
              <a:rPr lang="en-US" sz="2800" dirty="0">
                <a:latin typeface="Cambria" panose="02040503050406030204" pitchFamily="18" charset="0"/>
              </a:rPr>
              <a:t> for training me on the EMF machine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Cambria" panose="02040503050406030204" pitchFamily="18" charset="0"/>
              </a:rPr>
              <a:t>- I would like to thank Shawn Campbell for his direction on how to use the nanomechanical tester. </a:t>
            </a:r>
          </a:p>
          <a:p>
            <a:pPr algn="l">
              <a:spcBef>
                <a:spcPts val="0"/>
              </a:spcBef>
            </a:pPr>
            <a:endParaRPr lang="en-US" sz="3392" dirty="0">
              <a:latin typeface="Cambria" panose="02040503050406030204" pitchFamily="18" charset="0"/>
            </a:endParaRPr>
          </a:p>
          <a:p>
            <a:pPr algn="l"/>
            <a:endParaRPr lang="en-US" sz="3392" dirty="0">
              <a:latin typeface="Cambria" panose="02040503050406030204" pitchFamily="18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29875498" y="25917868"/>
            <a:ext cx="10005181" cy="58082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 fontScale="925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8" dirty="0">
                <a:solidFill>
                  <a:schemeClr val="bg1"/>
                </a:solidFill>
                <a:latin typeface="Cambria" panose="02040503050406030204" pitchFamily="18" charset="0"/>
              </a:rPr>
              <a:t>Acknowledgments and Thanks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36180" y="12570386"/>
            <a:ext cx="5185951" cy="507762"/>
          </a:xfrm>
          <a:prstGeom prst="rect">
            <a:avLst/>
          </a:prstGeom>
          <a:noFill/>
        </p:spPr>
        <p:txBody>
          <a:bodyPr wrap="square" lIns="97785" tIns="48892" rIns="97785" bIns="48892" rtlCol="0">
            <a:spAutoFit/>
          </a:bodyPr>
          <a:lstStyle/>
          <a:p>
            <a:endParaRPr lang="en-US" sz="2658" dirty="0">
              <a:latin typeface="Cambria" panose="020405030504060302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5634158" y="6299835"/>
            <a:ext cx="3485796" cy="4202683"/>
          </a:xfrm>
          <a:prstGeom prst="rect">
            <a:avLst/>
          </a:prstGeom>
          <a:noFill/>
        </p:spPr>
        <p:txBody>
          <a:bodyPr wrap="square" lIns="97785" tIns="48892" rIns="97785" bIns="48892" rtlCol="0">
            <a:spAutoFit/>
          </a:bodyPr>
          <a:lstStyle/>
          <a:p>
            <a:pPr algn="ctr"/>
            <a:r>
              <a:rPr lang="en-US" sz="3667" dirty="0">
                <a:latin typeface="Cambria" panose="02040503050406030204" pitchFamily="18" charset="0"/>
              </a:rPr>
              <a:t>Wear of die and coils during first test</a:t>
            </a:r>
          </a:p>
          <a:p>
            <a:pPr algn="ctr"/>
            <a:endParaRPr lang="en-US" sz="3667" dirty="0">
              <a:latin typeface="Cambria" panose="02040503050406030204" pitchFamily="18" charset="0"/>
            </a:endParaRPr>
          </a:p>
          <a:p>
            <a:pPr algn="ctr"/>
            <a:r>
              <a:rPr lang="en-US" sz="2400" dirty="0">
                <a:latin typeface="Cambria" panose="02040503050406030204" pitchFamily="18" charset="0"/>
              </a:rPr>
              <a:t>The wear on the die was very good, which only a small spark patch, however our coil guide failed. </a:t>
            </a: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338799" y="21957462"/>
            <a:ext cx="10005181" cy="8370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75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317" dirty="0">
                <a:solidFill>
                  <a:schemeClr val="bg1"/>
                </a:solidFill>
                <a:latin typeface="Cambria" panose="02040503050406030204" pitchFamily="18" charset="0"/>
              </a:rPr>
              <a:t>Die Information and Machining</a:t>
            </a: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338799" y="15064425"/>
            <a:ext cx="10005181" cy="66591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7785" tIns="48892" rIns="97785" bIns="48892" rtlCol="0" anchor="t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3200" dirty="0">
                <a:latin typeface="Cambria" panose="02040503050406030204" pitchFamily="18" charset="0"/>
              </a:rPr>
              <a:t>Before running tests using the electromagnetic forming (EMF) machine, we decided that it would be beneficial to run tests on the material to deduce its properties (hardness, stiffness, </a:t>
            </a:r>
            <a:r>
              <a:rPr lang="en-US" sz="3200" dirty="0" err="1">
                <a:latin typeface="Cambria" panose="02040503050406030204" pitchFamily="18" charset="0"/>
              </a:rPr>
              <a:t>etc</a:t>
            </a:r>
            <a:r>
              <a:rPr lang="en-US" sz="3200" dirty="0">
                <a:latin typeface="Cambria" panose="02040503050406030204" pitchFamily="18" charset="0"/>
              </a:rPr>
              <a:t>), and decide if the bottles would benefit from annealing (softening via heating and cooling). To do this, I went to the University Instrumentation Center (UIC) and received training on their nanomechanical tester. This device uses a calibrated diamond that pushes into the material with a calibrate force, created a dimple of a specific depth and shape. Analyzing this dimple can allow for outputs of the material’s hardness, stiffness, and modulus of elasticity.</a:t>
            </a:r>
          </a:p>
          <a:p>
            <a:pPr algn="just">
              <a:spcBef>
                <a:spcPts val="0"/>
              </a:spcBef>
            </a:pPr>
            <a:endParaRPr lang="en-US" sz="32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3200" dirty="0">
                <a:latin typeface="Cambria" panose="02040503050406030204" pitchFamily="18" charset="0"/>
              </a:rPr>
              <a:t>According to the graphs on the right, we can see that the annealing process did not change mechanical properties of the material by enough  to warrant special care.</a:t>
            </a:r>
            <a:endParaRPr lang="en-US" sz="2658" dirty="0">
              <a:latin typeface="Cambria" panose="02040503050406030204" pitchFamily="18" charset="0"/>
            </a:endParaRPr>
          </a:p>
          <a:p>
            <a:pPr marL="366715" indent="-366715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58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 dirty="0">
              <a:latin typeface="Cambria" panose="020405030504060302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1358960" y="15293428"/>
            <a:ext cx="8625670" cy="663061"/>
          </a:xfrm>
          <a:prstGeom prst="rect">
            <a:avLst/>
          </a:prstGeom>
          <a:noFill/>
        </p:spPr>
        <p:txBody>
          <a:bodyPr wrap="square" lIns="97785" tIns="48892" rIns="97785" bIns="48892" rtlCol="0">
            <a:spAutoFit/>
          </a:bodyPr>
          <a:lstStyle/>
          <a:p>
            <a:pPr algn="ctr"/>
            <a:r>
              <a:rPr lang="en-US" sz="3667" dirty="0">
                <a:latin typeface="Cambria" panose="02040503050406030204" pitchFamily="18" charset="0"/>
              </a:rPr>
              <a:t>Comprehensive Hardness vs. Load Graph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825564" y="20658899"/>
            <a:ext cx="16989297" cy="775847"/>
          </a:xfrm>
          <a:prstGeom prst="rect">
            <a:avLst/>
          </a:prstGeom>
          <a:noFill/>
        </p:spPr>
        <p:txBody>
          <a:bodyPr wrap="square" lIns="97785" tIns="48892" rIns="97785" bIns="48892" rtlCol="0">
            <a:spAutoFit/>
          </a:bodyPr>
          <a:lstStyle/>
          <a:p>
            <a:pPr algn="ctr"/>
            <a:r>
              <a:rPr lang="en-US" sz="2200" dirty="0">
                <a:latin typeface="Cambria" panose="02040503050406030204" pitchFamily="18" charset="0"/>
              </a:rPr>
              <a:t>Both graphs constructed using University Instrumentation Center’s nanomechanical tester over 6 samples: the top, middle, and bottom of a heat-treated and non-heat-treated bottle.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0290402" y="15266113"/>
            <a:ext cx="8625669" cy="663061"/>
          </a:xfrm>
          <a:prstGeom prst="rect">
            <a:avLst/>
          </a:prstGeom>
          <a:noFill/>
        </p:spPr>
        <p:txBody>
          <a:bodyPr wrap="square" lIns="97785" tIns="48892" rIns="97785" bIns="48892" rtlCol="0">
            <a:spAutoFit/>
          </a:bodyPr>
          <a:lstStyle/>
          <a:p>
            <a:pPr algn="ctr"/>
            <a:r>
              <a:rPr lang="en-US" sz="3667" dirty="0">
                <a:latin typeface="Cambria" panose="02040503050406030204" pitchFamily="18" charset="0"/>
              </a:rPr>
              <a:t>Comprehensive Modulus vs. Load Graph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2339407" y="23342654"/>
            <a:ext cx="7158715" cy="663061"/>
          </a:xfrm>
          <a:prstGeom prst="rect">
            <a:avLst/>
          </a:prstGeom>
          <a:noFill/>
        </p:spPr>
        <p:txBody>
          <a:bodyPr wrap="square" lIns="97785" tIns="48892" rIns="97785" bIns="48892" rtlCol="0">
            <a:spAutoFit/>
          </a:bodyPr>
          <a:lstStyle/>
          <a:p>
            <a:pPr algn="ctr"/>
            <a:r>
              <a:rPr lang="en-US" sz="3667" dirty="0">
                <a:latin typeface="Cambria" panose="02040503050406030204" pitchFamily="18" charset="0"/>
              </a:rPr>
              <a:t>Exploded View of all Components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0996828" y="29925481"/>
            <a:ext cx="7711979" cy="775847"/>
          </a:xfrm>
          <a:prstGeom prst="rect">
            <a:avLst/>
          </a:prstGeom>
          <a:noFill/>
        </p:spPr>
        <p:txBody>
          <a:bodyPr wrap="square" lIns="97785" tIns="48892" rIns="97785" bIns="48892" rtlCol="0">
            <a:spAutoFit/>
          </a:bodyPr>
          <a:lstStyle/>
          <a:p>
            <a:r>
              <a:rPr lang="en-US" sz="2200" dirty="0">
                <a:latin typeface="Cambria" panose="02040503050406030204" pitchFamily="18" charset="0"/>
              </a:rPr>
              <a:t>Die and Coil assembled, with a bottle, one die half removed for viewing.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2001379" y="29925481"/>
            <a:ext cx="7783436" cy="437293"/>
          </a:xfrm>
          <a:prstGeom prst="rect">
            <a:avLst/>
          </a:prstGeom>
          <a:noFill/>
        </p:spPr>
        <p:txBody>
          <a:bodyPr wrap="square" lIns="97785" tIns="48892" rIns="97785" bIns="48892" rtlCol="0">
            <a:spAutoFit/>
          </a:bodyPr>
          <a:lstStyle/>
          <a:p>
            <a:pPr algn="ctr"/>
            <a:r>
              <a:rPr lang="en-US" sz="2200" dirty="0">
                <a:latin typeface="Cambria" panose="02040503050406030204" pitchFamily="18" charset="0"/>
              </a:rPr>
              <a:t>Exploded View of Die Assembly in SOLIDWORKS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0735480" y="23321264"/>
            <a:ext cx="7934058" cy="663061"/>
          </a:xfrm>
          <a:prstGeom prst="rect">
            <a:avLst/>
          </a:prstGeom>
          <a:noFill/>
        </p:spPr>
        <p:txBody>
          <a:bodyPr wrap="square" lIns="97785" tIns="48892" rIns="97785" bIns="48892" rtlCol="0">
            <a:spAutoFit/>
          </a:bodyPr>
          <a:lstStyle/>
          <a:p>
            <a:pPr algn="ctr"/>
            <a:r>
              <a:rPr lang="en-US" sz="3667" dirty="0">
                <a:latin typeface="Cambria" panose="02040503050406030204" pitchFamily="18" charset="0"/>
              </a:rPr>
              <a:t>Assembly ready to run a forming test</a:t>
            </a: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29999300" y="23058887"/>
            <a:ext cx="10005181" cy="25385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7785" tIns="48892" rIns="97785" bIns="48892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392" dirty="0">
                <a:latin typeface="Cambria" panose="02040503050406030204" pitchFamily="18" charset="0"/>
              </a:rPr>
              <a:t>While these first tests are far from perfect, we believe that the die assembly was a success, we received useful results form our material testing, and we have a good direction to continue the project.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88" y="1216429"/>
            <a:ext cx="1774009" cy="2347953"/>
          </a:xfrm>
          <a:prstGeom prst="rect">
            <a:avLst/>
          </a:prstGeom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CA7D13BB-7D8E-43F4-8EC5-412194475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625" y="1216429"/>
            <a:ext cx="7534595" cy="1262076"/>
          </a:xfrm>
          <a:prstGeom prst="rect">
            <a:avLst/>
          </a:prstGeom>
        </p:spPr>
      </p:pic>
      <p:pic>
        <p:nvPicPr>
          <p:cNvPr id="28" name="Picture 27" descr="A picture containing indoor, tool, miller&#10;&#10;Description automatically generated">
            <a:extLst>
              <a:ext uri="{FF2B5EF4-FFF2-40B4-BE49-F238E27FC236}">
                <a16:creationId xmlns:a16="http://schemas.microsoft.com/office/drawing/2014/main" id="{568F4F8B-18FC-4488-BCB9-EEFD332C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19951"/>
          <a:stretch/>
        </p:blipFill>
        <p:spPr>
          <a:xfrm rot="5400000">
            <a:off x="22192731" y="23392007"/>
            <a:ext cx="5320168" cy="7633445"/>
          </a:xfrm>
          <a:prstGeom prst="rect">
            <a:avLst/>
          </a:prstGeom>
        </p:spPr>
      </p:pic>
      <p:pic>
        <p:nvPicPr>
          <p:cNvPr id="34" name="Picture 33" descr="A machine on the white cover&#10;&#10;Description automatically generated with low confidence">
            <a:extLst>
              <a:ext uri="{FF2B5EF4-FFF2-40B4-BE49-F238E27FC236}">
                <a16:creationId xmlns:a16="http://schemas.microsoft.com/office/drawing/2014/main" id="{F29B76B4-B2CB-4681-9FA8-D8F3E6C88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809" y="24522074"/>
            <a:ext cx="4551912" cy="5373309"/>
          </a:xfrm>
          <a:prstGeom prst="rect">
            <a:avLst/>
          </a:prstGeom>
        </p:spPr>
      </p:pic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2455F6A0-10B0-43F7-9F28-760686F9C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034" y="15943806"/>
            <a:ext cx="6380806" cy="4799793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79BEA83D-B4A3-4F26-89B6-31E8F6A8A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407" y="15915955"/>
            <a:ext cx="6380806" cy="4799793"/>
          </a:xfrm>
          <a:prstGeom prst="rect">
            <a:avLst/>
          </a:prstGeom>
        </p:spPr>
      </p:pic>
      <p:pic>
        <p:nvPicPr>
          <p:cNvPr id="21" name="Picture 20" descr="A picture containing indoor&#10;&#10;Description automatically generated">
            <a:extLst>
              <a:ext uri="{FF2B5EF4-FFF2-40B4-BE49-F238E27FC236}">
                <a16:creationId xmlns:a16="http://schemas.microsoft.com/office/drawing/2014/main" id="{BDE156F0-F912-477A-8538-ABD41BCA05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1" r="25506"/>
          <a:stretch/>
        </p:blipFill>
        <p:spPr>
          <a:xfrm rot="5400000">
            <a:off x="21507139" y="5232897"/>
            <a:ext cx="2697791" cy="4879898"/>
          </a:xfrm>
          <a:prstGeom prst="rect">
            <a:avLst/>
          </a:prstGeom>
        </p:spPr>
      </p:pic>
      <p:pic>
        <p:nvPicPr>
          <p:cNvPr id="24" name="Picture 23" descr="A picture containing indoor, metal, silver, steel&#10;&#10;Description automatically generated">
            <a:extLst>
              <a:ext uri="{FF2B5EF4-FFF2-40B4-BE49-F238E27FC236}">
                <a16:creationId xmlns:a16="http://schemas.microsoft.com/office/drawing/2014/main" id="{C8FEDDE8-8539-46A8-A0FB-9A2ADE3685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0"/>
          <a:stretch/>
        </p:blipFill>
        <p:spPr>
          <a:xfrm rot="10800000">
            <a:off x="20409919" y="9272803"/>
            <a:ext cx="4886063" cy="2940077"/>
          </a:xfrm>
          <a:prstGeom prst="rect">
            <a:avLst/>
          </a:prstGeom>
        </p:spPr>
      </p:pic>
      <p:pic>
        <p:nvPicPr>
          <p:cNvPr id="27" name="Picture 26" descr="A picture containing indoor, miller&#10;&#10;Description automatically generated">
            <a:extLst>
              <a:ext uri="{FF2B5EF4-FFF2-40B4-BE49-F238E27FC236}">
                <a16:creationId xmlns:a16="http://schemas.microsoft.com/office/drawing/2014/main" id="{4AA5B4D5-4B6A-4EAD-9834-F7072558F08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r="19997"/>
          <a:stretch/>
        </p:blipFill>
        <p:spPr>
          <a:xfrm rot="5400000">
            <a:off x="13378115" y="6490311"/>
            <a:ext cx="4488967" cy="553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2283</TotalTime>
  <Words>820</Words>
  <Application>Microsoft Office PowerPoint</Application>
  <PresentationFormat>Custom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Electromagnetic Forming of Aluminum Bottles Nathan Facteau Department of Mechanical Engineering, University of New Hampshire, Durham, NH 03824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Nathan Facteau</cp:lastModifiedBy>
  <cp:revision>155</cp:revision>
  <dcterms:created xsi:type="dcterms:W3CDTF">2016-03-05T16:55:12Z</dcterms:created>
  <dcterms:modified xsi:type="dcterms:W3CDTF">2022-04-15T15:59:13Z</dcterms:modified>
</cp:coreProperties>
</file>