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</p:sldIdLst>
  <p:sldSz cy="32918400" cx="40233600"/>
  <p:notesSz cx="9601200" cy="7315200"/>
  <p:embeddedFontLst>
    <p:embeddedFont>
      <p:font typeface="Roboto"/>
      <p:regular r:id="rId9"/>
      <p:bold r:id="rId10"/>
      <p:italic r:id="rId11"/>
      <p:boldItalic r:id="rId12"/>
    </p:embeddedFon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000000"/>
          </p15:clr>
        </p15:guide>
        <p15:guide id="2" pos="12672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7" roundtripDataSignature="AMtx7mhToBlGyzFdt3VobNxKfJ1zq55V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0F5F39-215E-4A37-8C65-18C98D6D6CF8}">
  <a:tblStyle styleId="{360F5F39-215E-4A37-8C65-18C98D6D6CF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26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HelveticaNeue-regular.fntdata"/><Relationship Id="rId12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Roboto-regular.fntdata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customschemas.google.com/relationships/presentationmetadata" Target="metadata"/><Relationship Id="rId16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160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437187" y="0"/>
            <a:ext cx="4162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124200" y="549275"/>
            <a:ext cx="3352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60437" y="3475037"/>
            <a:ext cx="7681912" cy="329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96300" spcFirstLastPara="1" rIns="96300" wrap="square" tIns="481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948487"/>
            <a:ext cx="4160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437187" y="6948487"/>
            <a:ext cx="4162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8150" lIns="96300" spcFirstLastPara="1" rIns="96300" wrap="square" tIns="48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960437" y="3475037"/>
            <a:ext cx="7681912" cy="3290887"/>
          </a:xfrm>
          <a:prstGeom prst="rect">
            <a:avLst/>
          </a:prstGeom>
        </p:spPr>
        <p:txBody>
          <a:bodyPr anchorCtr="0" anchor="t" bIns="48150" lIns="96300" spcFirstLastPara="1" rIns="96300" wrap="square" tIns="48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/>
          <p:nvPr>
            <p:ph idx="2" type="sldImg"/>
          </p:nvPr>
        </p:nvSpPr>
        <p:spPr>
          <a:xfrm>
            <a:off x="3124200" y="549275"/>
            <a:ext cx="3352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5029200" y="5387975"/>
            <a:ext cx="30175200" cy="114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5029200" y="17289463"/>
            <a:ext cx="30175200" cy="79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2765425" y="30510162"/>
            <a:ext cx="905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3327062" y="30510162"/>
            <a:ext cx="1357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28414662" y="30510162"/>
            <a:ext cx="905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096000"/>
            <a:ext cx="40233599" cy="268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0" y="0"/>
            <a:ext cx="40233600" cy="6858000"/>
          </a:xfrm>
          <a:prstGeom prst="rect">
            <a:avLst/>
          </a:prstGeom>
          <a:solidFill>
            <a:srgbClr val="DBE2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1670050" y="1731962"/>
            <a:ext cx="36880800" cy="3478200"/>
          </a:xfrm>
          <a:prstGeom prst="rect">
            <a:avLst/>
          </a:prstGeom>
          <a:solidFill>
            <a:schemeClr val="lt1"/>
          </a:solidFill>
          <a:ln cap="flat" cmpd="sng" w="254000">
            <a:solidFill>
              <a:srgbClr val="1A65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2811462" y="762000"/>
            <a:ext cx="34591500" cy="20319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anchorCtr="0" anchor="ctr" bIns="457200" lIns="419050" spcFirstLastPara="1" rIns="419050" wrap="square" tIns="45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2765425" y="30510162"/>
            <a:ext cx="905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3327062" y="30510162"/>
            <a:ext cx="1357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28414662" y="30510162"/>
            <a:ext cx="9053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Arial"/>
              <a:buNone/>
              <a:defRPr b="1" i="0" sz="40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096000"/>
            <a:ext cx="40233599" cy="268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0" y="0"/>
            <a:ext cx="40233600" cy="6858000"/>
          </a:xfrm>
          <a:prstGeom prst="rect">
            <a:avLst/>
          </a:prstGeom>
          <a:solidFill>
            <a:srgbClr val="DBE2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670050" y="1731962"/>
            <a:ext cx="36880800" cy="3478200"/>
          </a:xfrm>
          <a:prstGeom prst="rect">
            <a:avLst/>
          </a:prstGeom>
          <a:solidFill>
            <a:schemeClr val="lt1"/>
          </a:solidFill>
          <a:ln cap="flat" cmpd="sng" w="254000">
            <a:solidFill>
              <a:srgbClr val="1A65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2811462" y="762000"/>
            <a:ext cx="34591500" cy="20319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anchorCtr="0" anchor="ctr" bIns="457200" lIns="419050" spcFirstLastPara="1" rIns="419050" wrap="square" tIns="45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1.png"/><Relationship Id="rId13" Type="http://schemas.openxmlformats.org/officeDocument/2006/relationships/image" Target="../media/image13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5" Type="http://schemas.openxmlformats.org/officeDocument/2006/relationships/image" Target="../media/image14.png"/><Relationship Id="rId14" Type="http://schemas.openxmlformats.org/officeDocument/2006/relationships/image" Target="../media/image12.png"/><Relationship Id="rId16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/>
        </p:nvSpPr>
        <p:spPr>
          <a:xfrm>
            <a:off x="14354175" y="7011987"/>
            <a:ext cx="11506200" cy="9633000"/>
          </a:xfrm>
          <a:prstGeom prst="rect">
            <a:avLst/>
          </a:prstGeom>
          <a:solidFill>
            <a:schemeClr val="lt1"/>
          </a:solidFill>
          <a:ln cap="flat" cmpd="sng" w="254000">
            <a:solidFill>
              <a:srgbClr val="1A65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27044650" y="7000875"/>
            <a:ext cx="11506200" cy="9633000"/>
          </a:xfrm>
          <a:prstGeom prst="rect">
            <a:avLst/>
          </a:prstGeom>
          <a:solidFill>
            <a:schemeClr val="lt1"/>
          </a:solidFill>
          <a:ln cap="flat" cmpd="sng" w="254000">
            <a:solidFill>
              <a:srgbClr val="1A65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2811524" y="2949575"/>
            <a:ext cx="34591500" cy="17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19050" spcFirstLastPara="1" rIns="419050" wrap="square" tIns="452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58F"/>
              </a:buClr>
              <a:buSzPts val="5400"/>
              <a:buFont typeface="Helvetica Neue"/>
              <a:buNone/>
            </a:pPr>
            <a:r>
              <a:rPr b="1" lang="en-US" sz="5400">
                <a:solidFill>
                  <a:srgbClr val="1A658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Alexis Eaton</a:t>
            </a:r>
            <a:endParaRPr b="1" sz="5400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58F"/>
              </a:buClr>
              <a:buSzPts val="5400"/>
              <a:buFont typeface="Helvetica Neue"/>
              <a:buNone/>
            </a:pPr>
            <a:r>
              <a:rPr b="1" lang="en-US" sz="5400">
                <a:solidFill>
                  <a:srgbClr val="1A658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Advisor: Paula Mouser, Ph.D.</a:t>
            </a:r>
            <a:endParaRPr b="1" sz="5400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1670050" y="7043737"/>
            <a:ext cx="11506200" cy="9633000"/>
          </a:xfrm>
          <a:prstGeom prst="rect">
            <a:avLst/>
          </a:prstGeom>
          <a:solidFill>
            <a:schemeClr val="lt1"/>
          </a:solidFill>
          <a:ln cap="flat" cmpd="sng" w="254000">
            <a:solidFill>
              <a:srgbClr val="1A65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4106862" y="6092825"/>
            <a:ext cx="6727800" cy="19050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4352925" y="6169025"/>
            <a:ext cx="6235800" cy="17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00" lIns="419050" spcFirstLastPara="1" rIns="419050" wrap="square" tIns="4572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b="1" i="0" lang="en-US" sz="5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  <a:endParaRPr/>
          </a:p>
        </p:txBody>
      </p:sp>
      <p:sp>
        <p:nvSpPr>
          <p:cNvPr id="38" name="Google Shape;38;p1"/>
          <p:cNvSpPr txBox="1"/>
          <p:nvPr/>
        </p:nvSpPr>
        <p:spPr>
          <a:xfrm>
            <a:off x="29433837" y="5895975"/>
            <a:ext cx="6727800" cy="19065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29679900" y="5972175"/>
            <a:ext cx="6235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00" lIns="419050" spcFirstLastPara="1" rIns="419050" wrap="square" tIns="4572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b="1" lang="en-US" sz="5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/>
          </a:p>
        </p:txBody>
      </p:sp>
      <p:sp>
        <p:nvSpPr>
          <p:cNvPr id="40" name="Google Shape;40;p1"/>
          <p:cNvSpPr txBox="1"/>
          <p:nvPr/>
        </p:nvSpPr>
        <p:spPr>
          <a:xfrm>
            <a:off x="16744950" y="5895975"/>
            <a:ext cx="6727800" cy="19065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16991012" y="5972175"/>
            <a:ext cx="6235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00" lIns="419050" spcFirstLastPara="1" rIns="419050" wrap="square" tIns="4572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b="1" lang="en-US" sz="5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OBJECTIVES</a:t>
            </a:r>
            <a:endParaRPr/>
          </a:p>
        </p:txBody>
      </p:sp>
      <p:sp>
        <p:nvSpPr>
          <p:cNvPr id="42" name="Google Shape;42;p1"/>
          <p:cNvSpPr txBox="1"/>
          <p:nvPr/>
        </p:nvSpPr>
        <p:spPr>
          <a:xfrm>
            <a:off x="1819275" y="17904650"/>
            <a:ext cx="21948900" cy="10768500"/>
          </a:xfrm>
          <a:prstGeom prst="rect">
            <a:avLst/>
          </a:prstGeom>
          <a:solidFill>
            <a:schemeClr val="lt1"/>
          </a:solidFill>
          <a:ln cap="flat" cmpd="sng" w="254000">
            <a:solidFill>
              <a:srgbClr val="1A65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9272587" y="17478375"/>
            <a:ext cx="6727800" cy="19065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9918700" y="17399250"/>
            <a:ext cx="6235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00" lIns="419050" spcFirstLastPara="1" rIns="419050" wrap="square" tIns="4572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b="1" i="0" lang="en-US" sz="5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45" name="Google Shape;45;p1"/>
          <p:cNvSpPr txBox="1"/>
          <p:nvPr/>
        </p:nvSpPr>
        <p:spPr>
          <a:xfrm>
            <a:off x="24834850" y="17904750"/>
            <a:ext cx="13722300" cy="10768500"/>
          </a:xfrm>
          <a:prstGeom prst="rect">
            <a:avLst/>
          </a:prstGeom>
          <a:solidFill>
            <a:schemeClr val="lt1"/>
          </a:solidFill>
          <a:ln cap="flat" cmpd="sng" w="254000">
            <a:solidFill>
              <a:srgbClr val="1A65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28246387" y="17478375"/>
            <a:ext cx="6727800" cy="19065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28492450" y="17554575"/>
            <a:ext cx="6235800" cy="17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00" lIns="419050" spcFirstLastPara="1" rIns="419050" wrap="square" tIns="4572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</a:pPr>
            <a:r>
              <a:rPr b="1" i="0" lang="en-US" sz="5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48" name="Google Shape;48;p1"/>
          <p:cNvSpPr txBox="1"/>
          <p:nvPr/>
        </p:nvSpPr>
        <p:spPr>
          <a:xfrm>
            <a:off x="1819275" y="29552925"/>
            <a:ext cx="36731700" cy="2556000"/>
          </a:xfrm>
          <a:prstGeom prst="rect">
            <a:avLst/>
          </a:prstGeom>
          <a:solidFill>
            <a:schemeClr val="lt1"/>
          </a:solidFill>
          <a:ln cap="flat" cmpd="sng" w="254000">
            <a:solidFill>
              <a:srgbClr val="1A65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/>
          <p:nvPr/>
        </p:nvSpPr>
        <p:spPr>
          <a:xfrm flipH="1" rot="10800000">
            <a:off x="1914600" y="29590499"/>
            <a:ext cx="6686700" cy="11943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894050" y="29322750"/>
            <a:ext cx="6727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00" lIns="419050" spcFirstLastPara="1" rIns="419050" wrap="square" tIns="4572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b="1"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</a:t>
            </a:r>
            <a:endParaRPr/>
          </a:p>
        </p:txBody>
      </p:sp>
      <p:sp>
        <p:nvSpPr>
          <p:cNvPr id="51" name="Google Shape;51;p1"/>
          <p:cNvSpPr txBox="1"/>
          <p:nvPr/>
        </p:nvSpPr>
        <p:spPr>
          <a:xfrm>
            <a:off x="1914525" y="8150225"/>
            <a:ext cx="11058600" cy="42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57200" wrap="square" tIns="452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1A658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14% of Women Ages 14-49 Use Oral Contraceptives in the U.S. </a:t>
            </a:r>
            <a:endParaRPr sz="2800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t/>
            </a:r>
            <a:endParaRPr b="1" sz="4400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13910788" y="8150225"/>
            <a:ext cx="12399300" cy="49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57200" wrap="square" tIns="452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600">
                <a:solidFill>
                  <a:srgbClr val="1A658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Overarching Goal: To better understand the presence and concentration of hormones in wastewater facilities</a:t>
            </a:r>
            <a:endParaRPr b="1" sz="4600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25298597" y="19443675"/>
            <a:ext cx="12889500" cy="7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57200" wrap="square" tIns="452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1A658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findings from this study do not show which wastewater treatment method best targets the removal of 17 beta-estradiol, 17-alpha ethinyl estradiol, and estrone.</a:t>
            </a:r>
            <a:endParaRPr b="1" sz="3000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digitally published studies have shown that activated sludge systems for nitrification and denitrification are most effective for the removal of natural and synthetic estrogens (Koh et al).</a:t>
            </a:r>
            <a:endParaRPr i="1"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t/>
            </a:r>
            <a:endParaRPr b="1" sz="4400">
              <a:solidFill>
                <a:srgbClr val="1A658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8305800" y="29742612"/>
            <a:ext cx="30381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57200" wrap="square" tIns="452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Adeel, Muhammad, et al. “Environmental Impact of Estrogens on Human, Animal and Plant Life: A Critical Review.” Environment International, Pergamon, 29 Dec. 2016, www.sciencedirect.com/science/article/pii/S0160412016304494.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“Contraceptive Use in the United States.” Centers for Disease Control and Prevention, Centers for Disease Control and Prevention, 10 Nov. 2020, www.cdc.gov/nchs/fastats/contraceptive.htm.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“Estrone.” National Center for Biotechnology Information. PubChem Compound Database, U.S. National Library of Medicine, pubchem.ncbi.nlm.nih.gov/compound/5870#section=Ecological-Information.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r>
              <a:t/>
            </a:r>
            <a:endParaRPr sz="2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811525" y="702275"/>
            <a:ext cx="34591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Fate and Transport of 17-beta Estradiol, 17-alpha Ethinyl Estradiol, </a:t>
            </a:r>
            <a:endParaRPr b="1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Helvetica Neue"/>
              <a:buNone/>
            </a:pPr>
            <a:r>
              <a:rPr b="1" lang="en-US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Estrone in Wastewater Treatment</a:t>
            </a:r>
            <a:endParaRPr sz="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8207" y="3294075"/>
            <a:ext cx="10413194" cy="17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2171700" y="8681625"/>
            <a:ext cx="48576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Two Main Components of Oral Contraceptives: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-Estrogens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-Progestogens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Focus of My Study: 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-17-beta Estradiol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-17-alpha Ethinyl Estradiol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-Estrone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4152" y="8798262"/>
            <a:ext cx="2892988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799991">
            <a:off x="4953003" y="9171586"/>
            <a:ext cx="2307774" cy="145964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2171700" y="10888975"/>
            <a:ext cx="10496700" cy="76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The body does not absorb all of the compounds in the oral contraceptives. Wastewater treatment facility discharge is a leading source of hormonal contamination in water bodies.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6210300" y="9976313"/>
            <a:ext cx="12762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17-beta Estradiol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8813225" y="10028913"/>
            <a:ext cx="169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17-alpha Ethinyl Estradiol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2171700" y="11883825"/>
            <a:ext cx="4343400" cy="4494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Impact of Estrogenic Compounds on Aquatic Species: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Exposure impacts development of reproductive organs in male fish species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Partially developed eggs or ova in testes (Nazari et al)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Production of vitellogenin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Reduced testes size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Lower sperm count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Decreased reproductive fitness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Decrease in fish biomass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Disruption of aquatic food chain (Adeel et al)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6">
            <a:alphaModFix/>
          </a:blip>
          <a:srcRect b="0" l="39191" r="0" t="0"/>
          <a:stretch/>
        </p:blipFill>
        <p:spPr>
          <a:xfrm>
            <a:off x="10163738" y="11896138"/>
            <a:ext cx="2504674" cy="2746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" name="Google Shape;65;p1"/>
          <p:cNvSpPr txBox="1"/>
          <p:nvPr/>
        </p:nvSpPr>
        <p:spPr>
          <a:xfrm>
            <a:off x="10163750" y="14798150"/>
            <a:ext cx="2504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Fish A is a normal male fathead minnow. Fish B is a normal female fathead minnow. Fish C is a male fathead minnow that has been exposed to prescription drugs. </a:t>
            </a:r>
            <a:endParaRPr i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Image via https://ieamblog.com/2018/05/04/advances-in-evaluating-and-regulation-of-endocrine-disruptors/</a:t>
            </a:r>
            <a:endParaRPr i="1"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6736675" y="11879625"/>
            <a:ext cx="3205500" cy="4479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Impact of Estrogenic Compounds on Humans: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Increased risk of breast cancer in females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Increased risk of prostate cancer in males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Greater chance of cardiovascular diseases in humans (Adeel et al)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Decreased male fertility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Interference with sperm production (Nazari et al)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67" name="Google Shape;67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3800" y="3121025"/>
            <a:ext cx="2951675" cy="16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 txBox="1"/>
          <p:nvPr/>
        </p:nvSpPr>
        <p:spPr>
          <a:xfrm>
            <a:off x="14786025" y="10748950"/>
            <a:ext cx="5181600" cy="5302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study will: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-Evaluate which treatment process best removes hormones within the facility of interest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-Emphasize the need for proper removal of hormones from wastewater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-Examine the fate and transport of estrogenic compounds in varying aerobic, anaerobic, and microbial conditions</a:t>
            </a: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299574" y="10748950"/>
            <a:ext cx="4987402" cy="374055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" name="Google Shape;70;p1"/>
          <p:cNvSpPr txBox="1"/>
          <p:nvPr/>
        </p:nvSpPr>
        <p:spPr>
          <a:xfrm>
            <a:off x="20311100" y="14779000"/>
            <a:ext cx="4987500" cy="11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Me and graduate student Carmela Antonellis sampling at the Wallingford, CT WWTP</a:t>
            </a:r>
            <a:endParaRPr sz="2100"/>
          </a:p>
        </p:txBody>
      </p:sp>
      <p:sp>
        <p:nvSpPr>
          <p:cNvPr id="71" name="Google Shape;71;p1"/>
          <p:cNvSpPr txBox="1"/>
          <p:nvPr/>
        </p:nvSpPr>
        <p:spPr>
          <a:xfrm>
            <a:off x="33010200" y="12459450"/>
            <a:ext cx="5112600" cy="3694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At Each Location I Collected: 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-One liter plastic bottle of wastewater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-Small amber vial of wastewater to be sent to Weck Lab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Samples Collected Via: 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-Automatic samplers at treatment plant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-Surface water sampling method in secondary settling tanks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Samples stored in cooler and placed in fridge immediately upon arrival at UNH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9">
            <a:alphaModFix/>
          </a:blip>
          <a:srcRect b="15602" l="25327" r="34162" t="32938"/>
          <a:stretch/>
        </p:blipFill>
        <p:spPr>
          <a:xfrm>
            <a:off x="27545425" y="9756950"/>
            <a:ext cx="5377550" cy="390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10">
            <a:alphaModFix/>
          </a:blip>
          <a:srcRect b="24668" l="23653" r="35073" t="41553"/>
          <a:stretch/>
        </p:blipFill>
        <p:spPr>
          <a:xfrm>
            <a:off x="27458200" y="13656275"/>
            <a:ext cx="5464776" cy="25559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Google Shape;74;p1"/>
          <p:cNvGraphicFramePr/>
          <p:nvPr/>
        </p:nvGraphicFramePr>
        <p:xfrm>
          <a:off x="33431425" y="8150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{360F5F39-215E-4A37-8C65-18C98D6D6CF8}</a:tableStyleId>
              </a:tblPr>
              <a:tblGrid>
                <a:gridCol w="2102625"/>
                <a:gridCol w="2642400"/>
              </a:tblGrid>
              <a:tr h="537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Wastewater </a:t>
                      </a: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Sample Location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Sample Location #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773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Influent (Before Grit Removal)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569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After Anaerobic Selector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773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After Rotating Biological Contactors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3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773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After Secondary Settling Tanks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537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After UV Disinfection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b="1"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75" name="Google Shape;75;p1"/>
          <p:cNvSpPr txBox="1"/>
          <p:nvPr/>
        </p:nvSpPr>
        <p:spPr>
          <a:xfrm>
            <a:off x="27625850" y="7997825"/>
            <a:ext cx="5673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Helvetica Neue"/>
                <a:ea typeface="Helvetica Neue"/>
                <a:cs typeface="Helvetica Neue"/>
                <a:sym typeface="Helvetica Neue"/>
              </a:rPr>
              <a:t>Goal: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Obtain samples from six different treatment stages at Wallingford, CT Wastewater Treatment Facility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-Five wastewater samples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-One activated sludge sample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27625850" y="12594400"/>
            <a:ext cx="1352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Helvetica Neue"/>
                <a:ea typeface="Helvetica Neue"/>
                <a:cs typeface="Helvetica Neue"/>
                <a:sym typeface="Helvetica Neue"/>
              </a:rPr>
              <a:t>Interfacility Flow Diagram of Wallingford, CT WWTP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841625" y="30805775"/>
            <a:ext cx="358893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50" lIns="457200" spcFirstLastPara="1" rIns="457200" wrap="square" tIns="452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Koh, Y.K.K., et al. “Treatment and Removal Strategies for Estrogens from Wastewater.” Taylor &amp;amp; Francis, 7 May 2008, www.tandfonline.com/doi/full/10.1080/09593330802099122.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Nazari, Emad, and Fatihah Suja. “Effects of 17β-Estradiol (E2) on Aqueous Organisms and Its Treatment Problem: a Review.” De Gruyter, 24 Nov. 2016, www.degruyter.com/document/doi/10.1515/reveh-2016-0040/html.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25500225" y="22476650"/>
            <a:ext cx="6595200" cy="5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study suggests that: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-Estrone is present in significant quantities in Wallingford WWTP, and fish species in the Quinnipiac River could be impacted in the near future.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-Estrone adsorbs to suspended solids.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-Estradiols and ethinyl estradiols are converted to estrone under certain microbial and aerobic conditions.</a:t>
            </a:r>
            <a:endParaRPr sz="1800"/>
          </a:p>
        </p:txBody>
      </p:sp>
      <p:pic>
        <p:nvPicPr>
          <p:cNvPr id="79" name="Google Shape;79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095438" y="22615525"/>
            <a:ext cx="5775975" cy="433199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/>
          <p:nvPr/>
        </p:nvSpPr>
        <p:spPr>
          <a:xfrm>
            <a:off x="33147050" y="27132225"/>
            <a:ext cx="39135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The Quinnipiac River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 in Wallingford, CT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420525" y="8669538"/>
            <a:ext cx="2307774" cy="147309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11136550" y="1005196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Estrone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3" name="Google Shape;83;p1"/>
          <p:cNvGraphicFramePr/>
          <p:nvPr/>
        </p:nvGraphicFramePr>
        <p:xfrm>
          <a:off x="2290063" y="18918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{360F5F39-215E-4A37-8C65-18C98D6D6CF8}</a:tableStyleId>
              </a:tblPr>
              <a:tblGrid>
                <a:gridCol w="786300"/>
                <a:gridCol w="1757775"/>
                <a:gridCol w="2349625"/>
                <a:gridCol w="1701475"/>
              </a:tblGrid>
              <a:tr h="58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Sample #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17-beta Estradiol Concentration (ng/L)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17-alpha Ethinyl Estradiol Concentration (ng/L)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Estrone Concentration (ng/L)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39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39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210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9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39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330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9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ND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150</a:t>
                      </a:r>
                      <a:endParaRPr b="1"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84" name="Google Shape;84;p1"/>
          <p:cNvSpPr txBox="1"/>
          <p:nvPr/>
        </p:nvSpPr>
        <p:spPr>
          <a:xfrm>
            <a:off x="2533800" y="18268950"/>
            <a:ext cx="645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Hormone Concentration Results from Weck Lab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5" name="Google Shape;85;p1"/>
          <p:cNvGraphicFramePr/>
          <p:nvPr/>
        </p:nvGraphicFramePr>
        <p:xfrm>
          <a:off x="2292738" y="2171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{360F5F39-215E-4A37-8C65-18C98D6D6CF8}</a:tableStyleId>
              </a:tblPr>
              <a:tblGrid>
                <a:gridCol w="1817325"/>
                <a:gridCol w="2284000"/>
              </a:tblGrid>
              <a:tr h="298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Wastewater </a:t>
                      </a: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Sample Location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Sample Location #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3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Influent (Before Grit Removal)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98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After Anaerobic Selector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3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After Rotating Biological Contactors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3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3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After Secondary Settling Tanks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98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After UV Disinfection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86" name="Google Shape;86;p1"/>
          <p:cNvSpPr txBox="1"/>
          <p:nvPr/>
        </p:nvSpPr>
        <p:spPr>
          <a:xfrm>
            <a:off x="6614525" y="21868675"/>
            <a:ext cx="2198700" cy="2031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No compounds were detected in the sludge sample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292750" y="24294600"/>
            <a:ext cx="6450900" cy="4063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-17-beta estradiol and 17-alpha ethinyl estradiol were most likely present in each sample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-</a:t>
            </a:r>
            <a:r>
              <a:rPr lang="en-US" sz="2400"/>
              <a:t>Precautions had to be taken because of mixed matrix interference; there was a chance that the extraction apparatuses could be flooded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-Serial dilutions were performed, ND results were the lowest readings the contract lab was able to take</a:t>
            </a:r>
            <a:endParaRPr sz="1500"/>
          </a:p>
        </p:txBody>
      </p:sp>
      <p:pic>
        <p:nvPicPr>
          <p:cNvPr id="88" name="Google Shape;88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272575" y="19722550"/>
            <a:ext cx="6727825" cy="502665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1"/>
          <p:cNvSpPr/>
          <p:nvPr/>
        </p:nvSpPr>
        <p:spPr>
          <a:xfrm>
            <a:off x="9033675" y="21320875"/>
            <a:ext cx="7254000" cy="190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9223475" y="25637175"/>
            <a:ext cx="6727800" cy="2493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Helvetica Neue"/>
                <a:ea typeface="Helvetica Neue"/>
                <a:cs typeface="Helvetica Neue"/>
                <a:sym typeface="Helvetica Neue"/>
              </a:rPr>
              <a:t>-&gt; Under aerobic conditions with certain microorganisms present, ethinyl estradiol (EE2) can be converted to estrone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Helvetica Neue"/>
                <a:ea typeface="Helvetica Neue"/>
                <a:cs typeface="Helvetica Neue"/>
                <a:sym typeface="Helvetica Neue"/>
              </a:rPr>
              <a:t>-&gt; With certain microorganisms present, estradiols (E2) can be converted to estrone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9153200" y="24826550"/>
            <a:ext cx="6833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The metabolic pathway of estrogen.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Image via https://www.sciencedirect.com/science/article/pii/S0160412016304494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744956" y="18450025"/>
            <a:ext cx="6200970" cy="47773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6459757" y="23480300"/>
            <a:ext cx="3913501" cy="260244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94" name="Google Shape;94;p1"/>
          <p:cNvCxnSpPr/>
          <p:nvPr/>
        </p:nvCxnSpPr>
        <p:spPr>
          <a:xfrm flipH="1">
            <a:off x="16859250" y="22715225"/>
            <a:ext cx="1181100" cy="8574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"/>
          <p:cNvCxnSpPr/>
          <p:nvPr/>
        </p:nvCxnSpPr>
        <p:spPr>
          <a:xfrm flipH="1" rot="10800000">
            <a:off x="19010000" y="22615375"/>
            <a:ext cx="957600" cy="1551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"/>
          <p:cNvCxnSpPr>
            <a:endCxn id="93" idx="0"/>
          </p:cNvCxnSpPr>
          <p:nvPr/>
        </p:nvCxnSpPr>
        <p:spPr>
          <a:xfrm flipH="1">
            <a:off x="18416507" y="22765100"/>
            <a:ext cx="590400" cy="7152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"/>
          <p:cNvSpPr txBox="1"/>
          <p:nvPr/>
        </p:nvSpPr>
        <p:spPr>
          <a:xfrm>
            <a:off x="20530175" y="23446850"/>
            <a:ext cx="2796600" cy="2647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Analytical Challenges: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-</a:t>
            </a:r>
            <a:r>
              <a:rPr lang="en-US" sz="1300"/>
              <a:t>Samples 1 and 3 had the most suspended solids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-Estrone adheres to solids: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- Koc range: 457-18,000 (NCBI)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Samples were leached and underwent a solid phase extraction in processing, followed by elution.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</p:txBody>
      </p:sp>
      <p:sp>
        <p:nvSpPr>
          <p:cNvPr id="98" name="Google Shape;98;p1"/>
          <p:cNvSpPr txBox="1"/>
          <p:nvPr/>
        </p:nvSpPr>
        <p:spPr>
          <a:xfrm>
            <a:off x="16287675" y="26311850"/>
            <a:ext cx="6997200" cy="1754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Data suggests that the adsorbed estrone might not have been properly eluted and that some might have remained on the extracted solids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-No compounds were found in sludge 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-Due to solid sample detection limit (15 ppb) being much higher than wastewater sample detection limit (.004-.2 ppb)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10300" y="3484566"/>
            <a:ext cx="957601" cy="131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2003-04-11T15:30:44Z</dcterms:created>
  <dc:creator>Michael Alley</dc:creator>
</cp:coreProperties>
</file>