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6576000" cx="438912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13824">
          <p15:clr>
            <a:srgbClr val="A4A3A4"/>
          </p15:clr>
        </p15:guide>
      </p15:sldGuideLst>
    </p:ext>
    <p:ext uri="http://customooxmlschemas.google.com/">
      <go:slidesCustomData xmlns:go="http://customooxmlschemas.google.com/" r:id="rId7" roundtripDataSignature="AMtx7mgXD68rzRa+RCBQtNj5CRfELPXN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900">
                <a:solidFill>
                  <a:srgbClr val="2D3B45"/>
                </a:solidFill>
                <a:highlight>
                  <a:srgbClr val="FFFFFF"/>
                </a:highlight>
              </a:rPr>
              <a:t>NOTES:</a:t>
            </a:r>
            <a:endParaRPr sz="900">
              <a:solidFill>
                <a:srgbClr val="2D3B45"/>
              </a:solidFill>
              <a:highlight>
                <a:srgbClr val="FFFFFF"/>
              </a:highlight>
            </a:endParaRPr>
          </a:p>
          <a:p>
            <a:pPr indent="-285750" lvl="0" marL="457200" rtl="0" algn="l">
              <a:spcBef>
                <a:spcPts val="0"/>
              </a:spcBef>
              <a:spcAft>
                <a:spcPts val="0"/>
              </a:spcAft>
              <a:buClr>
                <a:srgbClr val="2D3B45"/>
              </a:buClr>
              <a:buSzPts val="900"/>
              <a:buChar char="-"/>
            </a:pPr>
            <a:r>
              <a:rPr lang="en-US" sz="900">
                <a:solidFill>
                  <a:srgbClr val="2D3B45"/>
                </a:solidFill>
                <a:highlight>
                  <a:srgbClr val="FFFFFF"/>
                </a:highlight>
              </a:rPr>
              <a:t>Add old MOV </a:t>
            </a:r>
            <a:endParaRPr sz="900">
              <a:solidFill>
                <a:srgbClr val="2D3B45"/>
              </a:solidFill>
              <a:highlight>
                <a:srgbClr val="FFFFFF"/>
              </a:highlight>
            </a:endParaRPr>
          </a:p>
          <a:p>
            <a:pPr indent="-285750" lvl="1" marL="914400" rtl="0" algn="l">
              <a:spcBef>
                <a:spcPts val="0"/>
              </a:spcBef>
              <a:spcAft>
                <a:spcPts val="0"/>
              </a:spcAft>
              <a:buClr>
                <a:srgbClr val="2D3B45"/>
              </a:buClr>
              <a:buSzPts val="900"/>
              <a:buChar char="-"/>
            </a:pPr>
            <a:r>
              <a:rPr lang="en-US" sz="900">
                <a:solidFill>
                  <a:srgbClr val="2D3B45"/>
                </a:solidFill>
                <a:highlight>
                  <a:srgbClr val="FFFFFF"/>
                </a:highlight>
              </a:rPr>
              <a:t>If asked by judges, clarify that the MOV is the goal after integration. We can’t realistically do real-world testing by the end of the semester to be able to have enough users to achieve the MOV.</a:t>
            </a:r>
            <a:endParaRPr sz="900">
              <a:solidFill>
                <a:srgbClr val="2D3B45"/>
              </a:solidFill>
              <a:highlight>
                <a:srgbClr val="FFFFFF"/>
              </a:highlight>
            </a:endParaRPr>
          </a:p>
          <a:p>
            <a:pPr indent="-285750" lvl="1" marL="914400" rtl="0" algn="l">
              <a:spcBef>
                <a:spcPts val="0"/>
              </a:spcBef>
              <a:spcAft>
                <a:spcPts val="0"/>
              </a:spcAft>
              <a:buClr>
                <a:srgbClr val="2D3B45"/>
              </a:buClr>
              <a:buSzPts val="900"/>
              <a:buChar char="-"/>
            </a:pPr>
            <a:r>
              <a:rPr lang="en-US" sz="900">
                <a:solidFill>
                  <a:srgbClr val="2D3B45"/>
                </a:solidFill>
                <a:highlight>
                  <a:srgbClr val="FFFFFF"/>
                </a:highlight>
              </a:rPr>
              <a:t>The current MOV is our realistic goal which is to get a user to create a game, and another to join</a:t>
            </a:r>
            <a:endParaRPr sz="900">
              <a:solidFill>
                <a:srgbClr val="2D3B45"/>
              </a:solidFill>
              <a:highlight>
                <a:srgbClr val="FFFFFF"/>
              </a:highlight>
            </a:endParaRPr>
          </a:p>
          <a:p>
            <a:pPr indent="-285750" lvl="0" marL="457200" rtl="0" algn="l">
              <a:spcBef>
                <a:spcPts val="0"/>
              </a:spcBef>
              <a:spcAft>
                <a:spcPts val="0"/>
              </a:spcAft>
              <a:buClr>
                <a:srgbClr val="2D3B45"/>
              </a:buClr>
              <a:buSzPts val="900"/>
              <a:buChar char="-"/>
            </a:pPr>
            <a:r>
              <a:rPr lang="en-US" sz="900">
                <a:solidFill>
                  <a:srgbClr val="2D3B45"/>
                </a:solidFill>
                <a:highlight>
                  <a:srgbClr val="FFFFFF"/>
                </a:highlight>
              </a:rPr>
              <a:t>PROJECT RESULTS THIRD BULLET: What mile radius do we want nearby games displayed?</a:t>
            </a:r>
            <a:endParaRPr sz="900">
              <a:solidFill>
                <a:srgbClr val="2D3B45"/>
              </a:solidFill>
              <a:highlight>
                <a:srgbClr val="FFFFFF"/>
              </a:highlight>
            </a:endParaRPr>
          </a:p>
          <a:p>
            <a:pPr indent="0" lvl="0" marL="0" rtl="0" algn="l">
              <a:spcBef>
                <a:spcPts val="0"/>
              </a:spcBef>
              <a:spcAft>
                <a:spcPts val="0"/>
              </a:spcAft>
              <a:buNone/>
            </a:pPr>
            <a:r>
              <a:t/>
            </a:r>
            <a:endParaRPr sz="900">
              <a:solidFill>
                <a:srgbClr val="2D3B45"/>
              </a:solidFill>
              <a:highlight>
                <a:srgbClr val="FFFFFF"/>
              </a:highlight>
            </a:endParaRPr>
          </a:p>
          <a:p>
            <a:pPr indent="-285750" lvl="0" marL="457200" rtl="0" algn="l">
              <a:spcBef>
                <a:spcPts val="0"/>
              </a:spcBef>
              <a:spcAft>
                <a:spcPts val="0"/>
              </a:spcAft>
              <a:buClr>
                <a:srgbClr val="2D3B45"/>
              </a:buClr>
              <a:buSzPts val="900"/>
              <a:buChar char="-"/>
            </a:pPr>
            <a:r>
              <a:rPr lang="en-US" sz="900">
                <a:solidFill>
                  <a:srgbClr val="2D3B45"/>
                </a:solidFill>
                <a:highlight>
                  <a:srgbClr val="FFFFFF"/>
                </a:highlight>
              </a:rPr>
              <a:t>OLD MOV —--------&gt; The SPAITR Map is going to be successful if at least 30% of current SPAITR users use the SPAITR Map to play pickup games with a consistent turn out of at least 5 players per game by the end of the Spring 2022 semester.</a:t>
            </a:r>
            <a:endParaRPr sz="900">
              <a:solidFill>
                <a:srgbClr val="2D3B45"/>
              </a:solidFill>
              <a:highlight>
                <a:srgbClr val="FFFFFF"/>
              </a:highlight>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291840" y="5985936"/>
            <a:ext cx="37307520" cy="127338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subTitle"/>
          </p:nvPr>
        </p:nvSpPr>
        <p:spPr>
          <a:xfrm>
            <a:off x="5486400" y="19210869"/>
            <a:ext cx="32918400" cy="883073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p:txBody>
      </p:sp>
      <p:sp>
        <p:nvSpPr>
          <p:cNvPr id="14" name="Google Shape;14;p3"/>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3017520" y="1947342"/>
            <a:ext cx="37856160" cy="70696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0342032" y="2412155"/>
            <a:ext cx="23207136" cy="378561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1" name="Google Shape;71;p12"/>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0643427" y="12713548"/>
            <a:ext cx="30996469" cy="94640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1441028" y="3523829"/>
            <a:ext cx="30996469" cy="27843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77" name="Google Shape;77;p13"/>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3017520" y="1947342"/>
            <a:ext cx="37856160" cy="70696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body"/>
          </p:nvPr>
        </p:nvSpPr>
        <p:spPr>
          <a:xfrm>
            <a:off x="3017520" y="9736667"/>
            <a:ext cx="37856160" cy="232071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20" name="Google Shape;20;p4"/>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994662" y="9118611"/>
            <a:ext cx="37856160" cy="1521459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2994662" y="24477144"/>
            <a:ext cx="37856160" cy="800099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sz="11520">
                <a:solidFill>
                  <a:schemeClr val="dk1"/>
                </a:solidFill>
              </a:defRPr>
            </a:lvl1pPr>
            <a:lvl2pPr indent="-228600" lvl="1" marL="914400" algn="l">
              <a:lnSpc>
                <a:spcPct val="90000"/>
              </a:lnSpc>
              <a:spcBef>
                <a:spcPts val="2400"/>
              </a:spcBef>
              <a:spcAft>
                <a:spcPts val="0"/>
              </a:spcAft>
              <a:buClr>
                <a:srgbClr val="888888"/>
              </a:buClr>
              <a:buSzPts val="9600"/>
              <a:buNone/>
              <a:defRPr sz="9600">
                <a:solidFill>
                  <a:srgbClr val="888888"/>
                </a:solidFill>
              </a:defRPr>
            </a:lvl2pPr>
            <a:lvl3pPr indent="-228600" lvl="2" marL="1371600" algn="l">
              <a:lnSpc>
                <a:spcPct val="90000"/>
              </a:lnSpc>
              <a:spcBef>
                <a:spcPts val="2400"/>
              </a:spcBef>
              <a:spcAft>
                <a:spcPts val="0"/>
              </a:spcAft>
              <a:buClr>
                <a:srgbClr val="888888"/>
              </a:buClr>
              <a:buSzPts val="8640"/>
              <a:buNone/>
              <a:defRPr sz="8640">
                <a:solidFill>
                  <a:srgbClr val="888888"/>
                </a:solidFill>
              </a:defRPr>
            </a:lvl3pPr>
            <a:lvl4pPr indent="-228600" lvl="3" marL="1828800" algn="l">
              <a:lnSpc>
                <a:spcPct val="90000"/>
              </a:lnSpc>
              <a:spcBef>
                <a:spcPts val="2400"/>
              </a:spcBef>
              <a:spcAft>
                <a:spcPts val="0"/>
              </a:spcAft>
              <a:buClr>
                <a:srgbClr val="888888"/>
              </a:buClr>
              <a:buSzPts val="7680"/>
              <a:buNone/>
              <a:defRPr sz="7680">
                <a:solidFill>
                  <a:srgbClr val="888888"/>
                </a:solidFill>
              </a:defRPr>
            </a:lvl4pPr>
            <a:lvl5pPr indent="-228600" lvl="4" marL="2286000" algn="l">
              <a:lnSpc>
                <a:spcPct val="90000"/>
              </a:lnSpc>
              <a:spcBef>
                <a:spcPts val="2400"/>
              </a:spcBef>
              <a:spcAft>
                <a:spcPts val="0"/>
              </a:spcAft>
              <a:buClr>
                <a:srgbClr val="888888"/>
              </a:buClr>
              <a:buSzPts val="7680"/>
              <a:buNone/>
              <a:defRPr sz="7680">
                <a:solidFill>
                  <a:srgbClr val="888888"/>
                </a:solidFill>
              </a:defRPr>
            </a:lvl5pPr>
            <a:lvl6pPr indent="-228600" lvl="5" marL="2743200" algn="l">
              <a:lnSpc>
                <a:spcPct val="90000"/>
              </a:lnSpc>
              <a:spcBef>
                <a:spcPts val="2400"/>
              </a:spcBef>
              <a:spcAft>
                <a:spcPts val="0"/>
              </a:spcAft>
              <a:buClr>
                <a:srgbClr val="888888"/>
              </a:buClr>
              <a:buSzPts val="7680"/>
              <a:buNone/>
              <a:defRPr sz="7680">
                <a:solidFill>
                  <a:srgbClr val="888888"/>
                </a:solidFill>
              </a:defRPr>
            </a:lvl6pPr>
            <a:lvl7pPr indent="-228600" lvl="6" marL="3200400" algn="l">
              <a:lnSpc>
                <a:spcPct val="90000"/>
              </a:lnSpc>
              <a:spcBef>
                <a:spcPts val="2400"/>
              </a:spcBef>
              <a:spcAft>
                <a:spcPts val="0"/>
              </a:spcAft>
              <a:buClr>
                <a:srgbClr val="888888"/>
              </a:buClr>
              <a:buSzPts val="7680"/>
              <a:buNone/>
              <a:defRPr sz="7680">
                <a:solidFill>
                  <a:srgbClr val="888888"/>
                </a:solidFill>
              </a:defRPr>
            </a:lvl7pPr>
            <a:lvl8pPr indent="-228600" lvl="7" marL="3657600" algn="l">
              <a:lnSpc>
                <a:spcPct val="90000"/>
              </a:lnSpc>
              <a:spcBef>
                <a:spcPts val="2400"/>
              </a:spcBef>
              <a:spcAft>
                <a:spcPts val="0"/>
              </a:spcAft>
              <a:buClr>
                <a:srgbClr val="888888"/>
              </a:buClr>
              <a:buSzPts val="7680"/>
              <a:buNone/>
              <a:defRPr sz="7680">
                <a:solidFill>
                  <a:srgbClr val="888888"/>
                </a:solidFill>
              </a:defRPr>
            </a:lvl8pPr>
            <a:lvl9pPr indent="-228600" lvl="8" marL="4114800" algn="l">
              <a:lnSpc>
                <a:spcPct val="90000"/>
              </a:lnSpc>
              <a:spcBef>
                <a:spcPts val="2400"/>
              </a:spcBef>
              <a:spcAft>
                <a:spcPts val="0"/>
              </a:spcAft>
              <a:buClr>
                <a:srgbClr val="888888"/>
              </a:buClr>
              <a:buSzPts val="7680"/>
              <a:buNone/>
              <a:defRPr sz="7680">
                <a:solidFill>
                  <a:srgbClr val="888888"/>
                </a:solidFill>
              </a:defRPr>
            </a:lvl9pPr>
          </a:lstStyle>
          <a:p/>
        </p:txBody>
      </p:sp>
      <p:sp>
        <p:nvSpPr>
          <p:cNvPr id="26" name="Google Shape;26;p5"/>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3017520" y="1947342"/>
            <a:ext cx="37856160" cy="70696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3017520" y="9736667"/>
            <a:ext cx="18653760" cy="232071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2" name="Google Shape;32;p6"/>
          <p:cNvSpPr txBox="1"/>
          <p:nvPr>
            <p:ph idx="2" type="body"/>
          </p:nvPr>
        </p:nvSpPr>
        <p:spPr>
          <a:xfrm>
            <a:off x="22219920" y="9736667"/>
            <a:ext cx="18653760" cy="232071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33" name="Google Shape;33;p6"/>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3023237" y="1947342"/>
            <a:ext cx="37856160" cy="70696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3023242" y="8966203"/>
            <a:ext cx="18568032" cy="43941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39" name="Google Shape;39;p7"/>
          <p:cNvSpPr txBox="1"/>
          <p:nvPr>
            <p:ph idx="2" type="body"/>
          </p:nvPr>
        </p:nvSpPr>
        <p:spPr>
          <a:xfrm>
            <a:off x="3023242" y="13360400"/>
            <a:ext cx="18568032" cy="196511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0" name="Google Shape;40;p7"/>
          <p:cNvSpPr txBox="1"/>
          <p:nvPr>
            <p:ph idx="3" type="body"/>
          </p:nvPr>
        </p:nvSpPr>
        <p:spPr>
          <a:xfrm>
            <a:off x="22219922" y="8966203"/>
            <a:ext cx="18659477" cy="439419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11520"/>
              <a:buNone/>
              <a:defRPr b="1" sz="11520"/>
            </a:lvl1pPr>
            <a:lvl2pPr indent="-228600" lvl="1" marL="914400" algn="l">
              <a:lnSpc>
                <a:spcPct val="90000"/>
              </a:lnSpc>
              <a:spcBef>
                <a:spcPts val="2400"/>
              </a:spcBef>
              <a:spcAft>
                <a:spcPts val="0"/>
              </a:spcAft>
              <a:buClr>
                <a:schemeClr val="dk1"/>
              </a:buClr>
              <a:buSzPts val="9600"/>
              <a:buNone/>
              <a:defRPr b="1" sz="9600"/>
            </a:lvl2pPr>
            <a:lvl3pPr indent="-228600" lvl="2" marL="1371600" algn="l">
              <a:lnSpc>
                <a:spcPct val="90000"/>
              </a:lnSpc>
              <a:spcBef>
                <a:spcPts val="2400"/>
              </a:spcBef>
              <a:spcAft>
                <a:spcPts val="0"/>
              </a:spcAft>
              <a:buClr>
                <a:schemeClr val="dk1"/>
              </a:buClr>
              <a:buSzPts val="8640"/>
              <a:buNone/>
              <a:defRPr b="1" sz="8640"/>
            </a:lvl3pPr>
            <a:lvl4pPr indent="-228600" lvl="3" marL="1828800" algn="l">
              <a:lnSpc>
                <a:spcPct val="90000"/>
              </a:lnSpc>
              <a:spcBef>
                <a:spcPts val="2400"/>
              </a:spcBef>
              <a:spcAft>
                <a:spcPts val="0"/>
              </a:spcAft>
              <a:buClr>
                <a:schemeClr val="dk1"/>
              </a:buClr>
              <a:buSzPts val="7680"/>
              <a:buNone/>
              <a:defRPr b="1" sz="7680"/>
            </a:lvl4pPr>
            <a:lvl5pPr indent="-228600" lvl="4" marL="2286000" algn="l">
              <a:lnSpc>
                <a:spcPct val="90000"/>
              </a:lnSpc>
              <a:spcBef>
                <a:spcPts val="2400"/>
              </a:spcBef>
              <a:spcAft>
                <a:spcPts val="0"/>
              </a:spcAft>
              <a:buClr>
                <a:schemeClr val="dk1"/>
              </a:buClr>
              <a:buSzPts val="7680"/>
              <a:buNone/>
              <a:defRPr b="1" sz="7680"/>
            </a:lvl5pPr>
            <a:lvl6pPr indent="-228600" lvl="5" marL="2743200" algn="l">
              <a:lnSpc>
                <a:spcPct val="90000"/>
              </a:lnSpc>
              <a:spcBef>
                <a:spcPts val="2400"/>
              </a:spcBef>
              <a:spcAft>
                <a:spcPts val="0"/>
              </a:spcAft>
              <a:buClr>
                <a:schemeClr val="dk1"/>
              </a:buClr>
              <a:buSzPts val="7680"/>
              <a:buNone/>
              <a:defRPr b="1" sz="7680"/>
            </a:lvl6pPr>
            <a:lvl7pPr indent="-228600" lvl="6" marL="3200400" algn="l">
              <a:lnSpc>
                <a:spcPct val="90000"/>
              </a:lnSpc>
              <a:spcBef>
                <a:spcPts val="2400"/>
              </a:spcBef>
              <a:spcAft>
                <a:spcPts val="0"/>
              </a:spcAft>
              <a:buClr>
                <a:schemeClr val="dk1"/>
              </a:buClr>
              <a:buSzPts val="7680"/>
              <a:buNone/>
              <a:defRPr b="1" sz="7680"/>
            </a:lvl7pPr>
            <a:lvl8pPr indent="-228600" lvl="7" marL="3657600" algn="l">
              <a:lnSpc>
                <a:spcPct val="90000"/>
              </a:lnSpc>
              <a:spcBef>
                <a:spcPts val="2400"/>
              </a:spcBef>
              <a:spcAft>
                <a:spcPts val="0"/>
              </a:spcAft>
              <a:buClr>
                <a:schemeClr val="dk1"/>
              </a:buClr>
              <a:buSzPts val="7680"/>
              <a:buNone/>
              <a:defRPr b="1" sz="7680"/>
            </a:lvl8pPr>
            <a:lvl9pPr indent="-228600" lvl="8" marL="4114800" algn="l">
              <a:lnSpc>
                <a:spcPct val="90000"/>
              </a:lnSpc>
              <a:spcBef>
                <a:spcPts val="2400"/>
              </a:spcBef>
              <a:spcAft>
                <a:spcPts val="0"/>
              </a:spcAft>
              <a:buClr>
                <a:schemeClr val="dk1"/>
              </a:buClr>
              <a:buSzPts val="7680"/>
              <a:buNone/>
              <a:defRPr b="1" sz="7680"/>
            </a:lvl9pPr>
          </a:lstStyle>
          <a:p/>
        </p:txBody>
      </p:sp>
      <p:sp>
        <p:nvSpPr>
          <p:cNvPr id="41" name="Google Shape;41;p7"/>
          <p:cNvSpPr txBox="1"/>
          <p:nvPr>
            <p:ph idx="4" type="body"/>
          </p:nvPr>
        </p:nvSpPr>
        <p:spPr>
          <a:xfrm>
            <a:off x="22219922" y="13360400"/>
            <a:ext cx="18659477" cy="1965113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800"/>
              </a:spcBef>
              <a:spcAft>
                <a:spcPts val="0"/>
              </a:spcAft>
              <a:buClr>
                <a:schemeClr val="dk1"/>
              </a:buClr>
              <a:buSzPts val="1800"/>
              <a:buChar char="•"/>
              <a:defRPr/>
            </a:lvl1pPr>
            <a:lvl2pPr indent="-342900" lvl="1" marL="914400" algn="l">
              <a:lnSpc>
                <a:spcPct val="90000"/>
              </a:lnSpc>
              <a:spcBef>
                <a:spcPts val="2400"/>
              </a:spcBef>
              <a:spcAft>
                <a:spcPts val="0"/>
              </a:spcAft>
              <a:buClr>
                <a:schemeClr val="dk1"/>
              </a:buClr>
              <a:buSzPts val="1800"/>
              <a:buChar char="•"/>
              <a:defRPr/>
            </a:lvl2pPr>
            <a:lvl3pPr indent="-342900" lvl="2" marL="1371600" algn="l">
              <a:lnSpc>
                <a:spcPct val="90000"/>
              </a:lnSpc>
              <a:spcBef>
                <a:spcPts val="2400"/>
              </a:spcBef>
              <a:spcAft>
                <a:spcPts val="0"/>
              </a:spcAft>
              <a:buClr>
                <a:schemeClr val="dk1"/>
              </a:buClr>
              <a:buSzPts val="1800"/>
              <a:buChar char="•"/>
              <a:defRPr/>
            </a:lvl3pPr>
            <a:lvl4pPr indent="-342900" lvl="3" marL="1828800" algn="l">
              <a:lnSpc>
                <a:spcPct val="90000"/>
              </a:lnSpc>
              <a:spcBef>
                <a:spcPts val="2400"/>
              </a:spcBef>
              <a:spcAft>
                <a:spcPts val="0"/>
              </a:spcAft>
              <a:buClr>
                <a:schemeClr val="dk1"/>
              </a:buClr>
              <a:buSzPts val="1800"/>
              <a:buChar char="•"/>
              <a:defRPr/>
            </a:lvl4pPr>
            <a:lvl5pPr indent="-342900" lvl="4" marL="2286000" algn="l">
              <a:lnSpc>
                <a:spcPct val="90000"/>
              </a:lnSpc>
              <a:spcBef>
                <a:spcPts val="2400"/>
              </a:spcBef>
              <a:spcAft>
                <a:spcPts val="0"/>
              </a:spcAft>
              <a:buClr>
                <a:schemeClr val="dk1"/>
              </a:buClr>
              <a:buSzPts val="1800"/>
              <a:buChar char="•"/>
              <a:defRPr/>
            </a:lvl5pPr>
            <a:lvl6pPr indent="-342900" lvl="5" marL="2743200" algn="l">
              <a:lnSpc>
                <a:spcPct val="90000"/>
              </a:lnSpc>
              <a:spcBef>
                <a:spcPts val="2400"/>
              </a:spcBef>
              <a:spcAft>
                <a:spcPts val="0"/>
              </a:spcAft>
              <a:buClr>
                <a:schemeClr val="dk1"/>
              </a:buClr>
              <a:buSzPts val="1800"/>
              <a:buChar char="•"/>
              <a:defRPr/>
            </a:lvl6pPr>
            <a:lvl7pPr indent="-342900" lvl="6" marL="3200400" algn="l">
              <a:lnSpc>
                <a:spcPct val="90000"/>
              </a:lnSpc>
              <a:spcBef>
                <a:spcPts val="2400"/>
              </a:spcBef>
              <a:spcAft>
                <a:spcPts val="0"/>
              </a:spcAft>
              <a:buClr>
                <a:schemeClr val="dk1"/>
              </a:buClr>
              <a:buSzPts val="1800"/>
              <a:buChar char="•"/>
              <a:defRPr/>
            </a:lvl7pPr>
            <a:lvl8pPr indent="-342900" lvl="7" marL="3657600" algn="l">
              <a:lnSpc>
                <a:spcPct val="90000"/>
              </a:lnSpc>
              <a:spcBef>
                <a:spcPts val="2400"/>
              </a:spcBef>
              <a:spcAft>
                <a:spcPts val="0"/>
              </a:spcAft>
              <a:buClr>
                <a:schemeClr val="dk1"/>
              </a:buClr>
              <a:buSzPts val="1800"/>
              <a:buChar char="•"/>
              <a:defRPr/>
            </a:lvl8pPr>
            <a:lvl9pPr indent="-342900" lvl="8" marL="4114800" algn="l">
              <a:lnSpc>
                <a:spcPct val="90000"/>
              </a:lnSpc>
              <a:spcBef>
                <a:spcPts val="2400"/>
              </a:spcBef>
              <a:spcAft>
                <a:spcPts val="0"/>
              </a:spcAft>
              <a:buClr>
                <a:schemeClr val="dk1"/>
              </a:buClr>
              <a:buSzPts val="1800"/>
              <a:buChar char="•"/>
              <a:defRPr/>
            </a:lvl9pPr>
          </a:lstStyle>
          <a:p/>
        </p:txBody>
      </p:sp>
      <p:sp>
        <p:nvSpPr>
          <p:cNvPr id="42" name="Google Shape;42;p7"/>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3017520" y="1947342"/>
            <a:ext cx="37856160" cy="70696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3023237" y="2438400"/>
            <a:ext cx="14156054" cy="853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8659477" y="5266275"/>
            <a:ext cx="22219920" cy="25992667"/>
          </a:xfrm>
          <a:prstGeom prst="rect">
            <a:avLst/>
          </a:prstGeom>
          <a:noFill/>
          <a:ln>
            <a:noFill/>
          </a:ln>
        </p:spPr>
        <p:txBody>
          <a:bodyPr anchorCtr="0" anchor="t" bIns="45700" lIns="91425" spcFirstLastPara="1" rIns="91425" wrap="square" tIns="45700">
            <a:normAutofit/>
          </a:bodyPr>
          <a:lstStyle>
            <a:lvl1pPr indent="-1203960" lvl="0" marL="457200" algn="l">
              <a:lnSpc>
                <a:spcPct val="90000"/>
              </a:lnSpc>
              <a:spcBef>
                <a:spcPts val="4800"/>
              </a:spcBef>
              <a:spcAft>
                <a:spcPts val="0"/>
              </a:spcAft>
              <a:buClr>
                <a:schemeClr val="dk1"/>
              </a:buClr>
              <a:buSzPts val="15360"/>
              <a:buChar char="•"/>
              <a:defRPr sz="15360"/>
            </a:lvl1pPr>
            <a:lvl2pPr indent="-1082040" lvl="1" marL="914400" algn="l">
              <a:lnSpc>
                <a:spcPct val="90000"/>
              </a:lnSpc>
              <a:spcBef>
                <a:spcPts val="2400"/>
              </a:spcBef>
              <a:spcAft>
                <a:spcPts val="0"/>
              </a:spcAft>
              <a:buClr>
                <a:schemeClr val="dk1"/>
              </a:buClr>
              <a:buSzPts val="13440"/>
              <a:buChar char="•"/>
              <a:defRPr sz="13439"/>
            </a:lvl2pPr>
            <a:lvl3pPr indent="-960120" lvl="2" marL="1371600" algn="l">
              <a:lnSpc>
                <a:spcPct val="90000"/>
              </a:lnSpc>
              <a:spcBef>
                <a:spcPts val="2400"/>
              </a:spcBef>
              <a:spcAft>
                <a:spcPts val="0"/>
              </a:spcAft>
              <a:buClr>
                <a:schemeClr val="dk1"/>
              </a:buClr>
              <a:buSzPts val="11520"/>
              <a:buChar char="•"/>
              <a:defRPr sz="11520"/>
            </a:lvl3pPr>
            <a:lvl4pPr indent="-838200" lvl="3" marL="1828800" algn="l">
              <a:lnSpc>
                <a:spcPct val="90000"/>
              </a:lnSpc>
              <a:spcBef>
                <a:spcPts val="2400"/>
              </a:spcBef>
              <a:spcAft>
                <a:spcPts val="0"/>
              </a:spcAft>
              <a:buClr>
                <a:schemeClr val="dk1"/>
              </a:buClr>
              <a:buSzPts val="9600"/>
              <a:buChar char="•"/>
              <a:defRPr sz="9600"/>
            </a:lvl4pPr>
            <a:lvl5pPr indent="-838200" lvl="4" marL="2286000" algn="l">
              <a:lnSpc>
                <a:spcPct val="90000"/>
              </a:lnSpc>
              <a:spcBef>
                <a:spcPts val="2400"/>
              </a:spcBef>
              <a:spcAft>
                <a:spcPts val="0"/>
              </a:spcAft>
              <a:buClr>
                <a:schemeClr val="dk1"/>
              </a:buClr>
              <a:buSzPts val="9600"/>
              <a:buChar char="•"/>
              <a:defRPr sz="9600"/>
            </a:lvl5pPr>
            <a:lvl6pPr indent="-838200" lvl="5" marL="2743200" algn="l">
              <a:lnSpc>
                <a:spcPct val="90000"/>
              </a:lnSpc>
              <a:spcBef>
                <a:spcPts val="2400"/>
              </a:spcBef>
              <a:spcAft>
                <a:spcPts val="0"/>
              </a:spcAft>
              <a:buClr>
                <a:schemeClr val="dk1"/>
              </a:buClr>
              <a:buSzPts val="9600"/>
              <a:buChar char="•"/>
              <a:defRPr sz="9600"/>
            </a:lvl6pPr>
            <a:lvl7pPr indent="-838200" lvl="6" marL="3200400" algn="l">
              <a:lnSpc>
                <a:spcPct val="90000"/>
              </a:lnSpc>
              <a:spcBef>
                <a:spcPts val="2400"/>
              </a:spcBef>
              <a:spcAft>
                <a:spcPts val="0"/>
              </a:spcAft>
              <a:buClr>
                <a:schemeClr val="dk1"/>
              </a:buClr>
              <a:buSzPts val="9600"/>
              <a:buChar char="•"/>
              <a:defRPr sz="9600"/>
            </a:lvl7pPr>
            <a:lvl8pPr indent="-838200" lvl="7" marL="3657600" algn="l">
              <a:lnSpc>
                <a:spcPct val="90000"/>
              </a:lnSpc>
              <a:spcBef>
                <a:spcPts val="2400"/>
              </a:spcBef>
              <a:spcAft>
                <a:spcPts val="0"/>
              </a:spcAft>
              <a:buClr>
                <a:schemeClr val="dk1"/>
              </a:buClr>
              <a:buSzPts val="9600"/>
              <a:buChar char="•"/>
              <a:defRPr sz="9600"/>
            </a:lvl8pPr>
            <a:lvl9pPr indent="-838200" lvl="8" marL="4114800" algn="l">
              <a:lnSpc>
                <a:spcPct val="90000"/>
              </a:lnSpc>
              <a:spcBef>
                <a:spcPts val="2400"/>
              </a:spcBef>
              <a:spcAft>
                <a:spcPts val="0"/>
              </a:spcAft>
              <a:buClr>
                <a:schemeClr val="dk1"/>
              </a:buClr>
              <a:buSzPts val="9600"/>
              <a:buChar char="•"/>
              <a:defRPr sz="9600"/>
            </a:lvl9pPr>
          </a:lstStyle>
          <a:p/>
        </p:txBody>
      </p:sp>
      <p:sp>
        <p:nvSpPr>
          <p:cNvPr id="57" name="Google Shape;57;p10"/>
          <p:cNvSpPr txBox="1"/>
          <p:nvPr>
            <p:ph idx="2" type="body"/>
          </p:nvPr>
        </p:nvSpPr>
        <p:spPr>
          <a:xfrm>
            <a:off x="3023237" y="10972800"/>
            <a:ext cx="14156054" cy="203284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58" name="Google Shape;58;p10"/>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3023237" y="2438400"/>
            <a:ext cx="14156054" cy="8534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8659477" y="5266275"/>
            <a:ext cx="22219920" cy="25992667"/>
          </a:xfrm>
          <a:prstGeom prst="rect">
            <a:avLst/>
          </a:prstGeom>
          <a:noFill/>
          <a:ln>
            <a:noFill/>
          </a:ln>
        </p:spPr>
      </p:sp>
      <p:sp>
        <p:nvSpPr>
          <p:cNvPr id="64" name="Google Shape;64;p11"/>
          <p:cNvSpPr txBox="1"/>
          <p:nvPr>
            <p:ph idx="1" type="body"/>
          </p:nvPr>
        </p:nvSpPr>
        <p:spPr>
          <a:xfrm>
            <a:off x="3023237" y="10972800"/>
            <a:ext cx="14156054" cy="203284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800"/>
              </a:spcBef>
              <a:spcAft>
                <a:spcPts val="0"/>
              </a:spcAft>
              <a:buClr>
                <a:schemeClr val="dk1"/>
              </a:buClr>
              <a:buSzPts val="7680"/>
              <a:buNone/>
              <a:defRPr sz="7680"/>
            </a:lvl1pPr>
            <a:lvl2pPr indent="-228600" lvl="1" marL="914400" algn="l">
              <a:lnSpc>
                <a:spcPct val="90000"/>
              </a:lnSpc>
              <a:spcBef>
                <a:spcPts val="2400"/>
              </a:spcBef>
              <a:spcAft>
                <a:spcPts val="0"/>
              </a:spcAft>
              <a:buClr>
                <a:schemeClr val="dk1"/>
              </a:buClr>
              <a:buSzPts val="6720"/>
              <a:buNone/>
              <a:defRPr sz="6719"/>
            </a:lvl2pPr>
            <a:lvl3pPr indent="-228600" lvl="2" marL="1371600" algn="l">
              <a:lnSpc>
                <a:spcPct val="90000"/>
              </a:lnSpc>
              <a:spcBef>
                <a:spcPts val="2400"/>
              </a:spcBef>
              <a:spcAft>
                <a:spcPts val="0"/>
              </a:spcAft>
              <a:buClr>
                <a:schemeClr val="dk1"/>
              </a:buClr>
              <a:buSzPts val="5760"/>
              <a:buNone/>
              <a:defRPr sz="5760"/>
            </a:lvl3pPr>
            <a:lvl4pPr indent="-228600" lvl="3" marL="1828800" algn="l">
              <a:lnSpc>
                <a:spcPct val="90000"/>
              </a:lnSpc>
              <a:spcBef>
                <a:spcPts val="2400"/>
              </a:spcBef>
              <a:spcAft>
                <a:spcPts val="0"/>
              </a:spcAft>
              <a:buClr>
                <a:schemeClr val="dk1"/>
              </a:buClr>
              <a:buSzPts val="4800"/>
              <a:buNone/>
              <a:defRPr sz="4800"/>
            </a:lvl4pPr>
            <a:lvl5pPr indent="-228600" lvl="4" marL="2286000" algn="l">
              <a:lnSpc>
                <a:spcPct val="90000"/>
              </a:lnSpc>
              <a:spcBef>
                <a:spcPts val="2400"/>
              </a:spcBef>
              <a:spcAft>
                <a:spcPts val="0"/>
              </a:spcAft>
              <a:buClr>
                <a:schemeClr val="dk1"/>
              </a:buClr>
              <a:buSzPts val="4800"/>
              <a:buNone/>
              <a:defRPr sz="4800"/>
            </a:lvl5pPr>
            <a:lvl6pPr indent="-228600" lvl="5" marL="2743200" algn="l">
              <a:lnSpc>
                <a:spcPct val="90000"/>
              </a:lnSpc>
              <a:spcBef>
                <a:spcPts val="2400"/>
              </a:spcBef>
              <a:spcAft>
                <a:spcPts val="0"/>
              </a:spcAft>
              <a:buClr>
                <a:schemeClr val="dk1"/>
              </a:buClr>
              <a:buSzPts val="4800"/>
              <a:buNone/>
              <a:defRPr sz="4800"/>
            </a:lvl6pPr>
            <a:lvl7pPr indent="-228600" lvl="6" marL="3200400" algn="l">
              <a:lnSpc>
                <a:spcPct val="90000"/>
              </a:lnSpc>
              <a:spcBef>
                <a:spcPts val="2400"/>
              </a:spcBef>
              <a:spcAft>
                <a:spcPts val="0"/>
              </a:spcAft>
              <a:buClr>
                <a:schemeClr val="dk1"/>
              </a:buClr>
              <a:buSzPts val="4800"/>
              <a:buNone/>
              <a:defRPr sz="4800"/>
            </a:lvl7pPr>
            <a:lvl8pPr indent="-228600" lvl="7" marL="3657600" algn="l">
              <a:lnSpc>
                <a:spcPct val="90000"/>
              </a:lnSpc>
              <a:spcBef>
                <a:spcPts val="2400"/>
              </a:spcBef>
              <a:spcAft>
                <a:spcPts val="0"/>
              </a:spcAft>
              <a:buClr>
                <a:schemeClr val="dk1"/>
              </a:buClr>
              <a:buSzPts val="4800"/>
              <a:buNone/>
              <a:defRPr sz="4800"/>
            </a:lvl8pPr>
            <a:lvl9pPr indent="-228600" lvl="8" marL="4114800" algn="l">
              <a:lnSpc>
                <a:spcPct val="90000"/>
              </a:lnSpc>
              <a:spcBef>
                <a:spcPts val="2400"/>
              </a:spcBef>
              <a:spcAft>
                <a:spcPts val="0"/>
              </a:spcAft>
              <a:buClr>
                <a:schemeClr val="dk1"/>
              </a:buClr>
              <a:buSzPts val="4800"/>
              <a:buNone/>
              <a:defRPr sz="4800"/>
            </a:lvl9pPr>
          </a:lstStyle>
          <a:p/>
        </p:txBody>
      </p:sp>
      <p:sp>
        <p:nvSpPr>
          <p:cNvPr id="65" name="Google Shape;65;p11"/>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017520" y="1947342"/>
            <a:ext cx="37856160" cy="706966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3017520" y="9736667"/>
            <a:ext cx="37856160" cy="23207136"/>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3017520" y="33900542"/>
            <a:ext cx="9875520" cy="19473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538960" y="33900542"/>
            <a:ext cx="14813280" cy="19473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76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7632"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0998160" y="33900542"/>
            <a:ext cx="9875520" cy="19473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760" u="none" cap="none" strike="noStrike">
                <a:solidFill>
                  <a:srgbClr val="888888"/>
                </a:solidFill>
                <a:latin typeface="Calibri"/>
                <a:ea typeface="Calibri"/>
                <a:cs typeface="Calibri"/>
                <a:sym typeface="Calibri"/>
              </a:defRPr>
            </a:lvl1pPr>
            <a:lvl2pPr indent="0" lvl="1" marL="0" marR="0" rtl="0" algn="r">
              <a:spcBef>
                <a:spcPts val="0"/>
              </a:spcBef>
              <a:buNone/>
              <a:defRPr b="0" i="0" sz="5760" u="none" cap="none" strike="noStrike">
                <a:solidFill>
                  <a:srgbClr val="888888"/>
                </a:solidFill>
                <a:latin typeface="Calibri"/>
                <a:ea typeface="Calibri"/>
                <a:cs typeface="Calibri"/>
                <a:sym typeface="Calibri"/>
              </a:defRPr>
            </a:lvl2pPr>
            <a:lvl3pPr indent="0" lvl="2" marL="0" marR="0" rtl="0" algn="r">
              <a:spcBef>
                <a:spcPts val="0"/>
              </a:spcBef>
              <a:buNone/>
              <a:defRPr b="0" i="0" sz="5760" u="none" cap="none" strike="noStrike">
                <a:solidFill>
                  <a:srgbClr val="888888"/>
                </a:solidFill>
                <a:latin typeface="Calibri"/>
                <a:ea typeface="Calibri"/>
                <a:cs typeface="Calibri"/>
                <a:sym typeface="Calibri"/>
              </a:defRPr>
            </a:lvl3pPr>
            <a:lvl4pPr indent="0" lvl="3" marL="0" marR="0" rtl="0" algn="r">
              <a:spcBef>
                <a:spcPts val="0"/>
              </a:spcBef>
              <a:buNone/>
              <a:defRPr b="0" i="0" sz="5760" u="none" cap="none" strike="noStrike">
                <a:solidFill>
                  <a:srgbClr val="888888"/>
                </a:solidFill>
                <a:latin typeface="Calibri"/>
                <a:ea typeface="Calibri"/>
                <a:cs typeface="Calibri"/>
                <a:sym typeface="Calibri"/>
              </a:defRPr>
            </a:lvl4pPr>
            <a:lvl5pPr indent="0" lvl="4" marL="0" marR="0" rtl="0" algn="r">
              <a:spcBef>
                <a:spcPts val="0"/>
              </a:spcBef>
              <a:buNone/>
              <a:defRPr b="0" i="0" sz="5760" u="none" cap="none" strike="noStrike">
                <a:solidFill>
                  <a:srgbClr val="888888"/>
                </a:solidFill>
                <a:latin typeface="Calibri"/>
                <a:ea typeface="Calibri"/>
                <a:cs typeface="Calibri"/>
                <a:sym typeface="Calibri"/>
              </a:defRPr>
            </a:lvl5pPr>
            <a:lvl6pPr indent="0" lvl="5" marL="0" marR="0" rtl="0" algn="r">
              <a:spcBef>
                <a:spcPts val="0"/>
              </a:spcBef>
              <a:buNone/>
              <a:defRPr b="0" i="0" sz="5760" u="none" cap="none" strike="noStrike">
                <a:solidFill>
                  <a:srgbClr val="888888"/>
                </a:solidFill>
                <a:latin typeface="Calibri"/>
                <a:ea typeface="Calibri"/>
                <a:cs typeface="Calibri"/>
                <a:sym typeface="Calibri"/>
              </a:defRPr>
            </a:lvl6pPr>
            <a:lvl7pPr indent="0" lvl="6" marL="0" marR="0" rtl="0" algn="r">
              <a:spcBef>
                <a:spcPts val="0"/>
              </a:spcBef>
              <a:buNone/>
              <a:defRPr b="0" i="0" sz="5760" u="none" cap="none" strike="noStrike">
                <a:solidFill>
                  <a:srgbClr val="888888"/>
                </a:solidFill>
                <a:latin typeface="Calibri"/>
                <a:ea typeface="Calibri"/>
                <a:cs typeface="Calibri"/>
                <a:sym typeface="Calibri"/>
              </a:defRPr>
            </a:lvl7pPr>
            <a:lvl8pPr indent="0" lvl="7" marL="0" marR="0" rtl="0" algn="r">
              <a:spcBef>
                <a:spcPts val="0"/>
              </a:spcBef>
              <a:buNone/>
              <a:defRPr b="0" i="0" sz="5760" u="none" cap="none" strike="noStrike">
                <a:solidFill>
                  <a:srgbClr val="888888"/>
                </a:solidFill>
                <a:latin typeface="Calibri"/>
                <a:ea typeface="Calibri"/>
                <a:cs typeface="Calibri"/>
                <a:sym typeface="Calibri"/>
              </a:defRPr>
            </a:lvl8pPr>
            <a:lvl9pPr indent="0" lvl="8" marL="0" marR="0" rtl="0" algn="r">
              <a:spcBef>
                <a:spcPts val="0"/>
              </a:spcBef>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2184375" y="5955275"/>
            <a:ext cx="19641900" cy="144567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365750" wrap="square" tIns="365750">
            <a:normAutofit/>
          </a:bodyPr>
          <a:lstStyle/>
          <a:p>
            <a:pPr indent="0" lvl="0" marL="457200" marR="0" rtl="0" algn="l">
              <a:lnSpc>
                <a:spcPct val="90000"/>
              </a:lnSpc>
              <a:spcBef>
                <a:spcPts val="4200"/>
              </a:spcBef>
              <a:spcAft>
                <a:spcPts val="0"/>
              </a:spcAft>
              <a:buNone/>
            </a:pPr>
            <a:r>
              <a:t/>
            </a:r>
            <a:endParaRPr b="0" i="0" sz="4970" u="none" cap="none" strike="noStrike">
              <a:solidFill>
                <a:srgbClr val="000000"/>
              </a:solidFill>
              <a:latin typeface="Cambria"/>
              <a:ea typeface="Cambria"/>
              <a:cs typeface="Cambria"/>
              <a:sym typeface="Cambria"/>
            </a:endParaRPr>
          </a:p>
        </p:txBody>
      </p:sp>
      <p:sp>
        <p:nvSpPr>
          <p:cNvPr id="85" name="Google Shape;85;p1"/>
          <p:cNvSpPr txBox="1"/>
          <p:nvPr>
            <p:ph type="ctrTitle"/>
          </p:nvPr>
        </p:nvSpPr>
        <p:spPr>
          <a:xfrm>
            <a:off x="369599" y="468678"/>
            <a:ext cx="43136594" cy="3947886"/>
          </a:xfrm>
          <a:prstGeom prst="rect">
            <a:avLst/>
          </a:prstGeom>
          <a:solidFill>
            <a:srgbClr val="9E005D"/>
          </a:solidFill>
          <a:ln cap="flat" cmpd="sng" w="101600">
            <a:solidFill>
              <a:srgbClr val="000000"/>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200"/>
              <a:buFont typeface="Cambria"/>
              <a:buNone/>
            </a:pPr>
            <a:r>
              <a:rPr lang="en-US" sz="7200">
                <a:solidFill>
                  <a:schemeClr val="lt1"/>
                </a:solidFill>
                <a:latin typeface="Cambria"/>
                <a:ea typeface="Cambria"/>
                <a:cs typeface="Cambria"/>
                <a:sym typeface="Cambria"/>
              </a:rPr>
              <a:t>SPAITR Map</a:t>
            </a:r>
            <a:br>
              <a:rPr lang="en-US" sz="7200">
                <a:solidFill>
                  <a:schemeClr val="lt1"/>
                </a:solidFill>
                <a:latin typeface="Cambria"/>
                <a:ea typeface="Cambria"/>
                <a:cs typeface="Cambria"/>
                <a:sym typeface="Cambria"/>
              </a:rPr>
            </a:br>
            <a:r>
              <a:rPr lang="en-US" sz="4800">
                <a:solidFill>
                  <a:schemeClr val="lt1"/>
                </a:solidFill>
                <a:latin typeface="Cambria"/>
                <a:ea typeface="Cambria"/>
                <a:cs typeface="Cambria"/>
                <a:sym typeface="Cambria"/>
              </a:rPr>
              <a:t>Elvis Hidalgo, Elijah Johnson, Dan Kirichok</a:t>
            </a:r>
            <a:br>
              <a:rPr lang="en-US" sz="4800">
                <a:solidFill>
                  <a:schemeClr val="lt1"/>
                </a:solidFill>
                <a:latin typeface="Cambria"/>
                <a:ea typeface="Cambria"/>
                <a:cs typeface="Cambria"/>
                <a:sym typeface="Cambria"/>
              </a:rPr>
            </a:br>
            <a:r>
              <a:rPr i="1" lang="en-US" sz="4800">
                <a:solidFill>
                  <a:schemeClr val="lt1"/>
                </a:solidFill>
                <a:latin typeface="Cambria"/>
                <a:ea typeface="Cambria"/>
                <a:cs typeface="Cambria"/>
                <a:sym typeface="Cambria"/>
              </a:rPr>
              <a:t>Department of Computer Science, University of New Hampshire, Durham, NH 03824</a:t>
            </a:r>
            <a:endParaRPr i="1" sz="7971">
              <a:solidFill>
                <a:schemeClr val="lt1"/>
              </a:solidFill>
              <a:latin typeface="Cambria"/>
              <a:ea typeface="Cambria"/>
              <a:cs typeface="Cambria"/>
              <a:sym typeface="Cambria"/>
            </a:endParaRPr>
          </a:p>
        </p:txBody>
      </p:sp>
      <p:sp>
        <p:nvSpPr>
          <p:cNvPr id="86" name="Google Shape;86;p1"/>
          <p:cNvSpPr txBox="1"/>
          <p:nvPr/>
        </p:nvSpPr>
        <p:spPr>
          <a:xfrm>
            <a:off x="369525" y="5955275"/>
            <a:ext cx="10914600" cy="65184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365750" wrap="square" tIns="365750">
            <a:normAutofit/>
          </a:bodyPr>
          <a:lstStyle/>
          <a:p>
            <a:pPr indent="0" lvl="0" marL="0" marR="0" rtl="0" algn="l">
              <a:lnSpc>
                <a:spcPct val="90000"/>
              </a:lnSpc>
              <a:spcBef>
                <a:spcPts val="0"/>
              </a:spcBef>
              <a:spcAft>
                <a:spcPts val="0"/>
              </a:spcAft>
              <a:buNone/>
            </a:pPr>
            <a:r>
              <a:rPr lang="en-US" sz="3500">
                <a:latin typeface="Cambria"/>
                <a:ea typeface="Cambria"/>
                <a:cs typeface="Cambria"/>
                <a:sym typeface="Cambria"/>
              </a:rPr>
              <a:t>SPAITR Map is a m</a:t>
            </a:r>
            <a:r>
              <a:rPr b="0" i="0" lang="en-US" sz="3500" u="none" cap="none" strike="noStrike">
                <a:solidFill>
                  <a:srgbClr val="000000"/>
                </a:solidFill>
                <a:latin typeface="Cambria"/>
                <a:ea typeface="Cambria"/>
                <a:cs typeface="Cambria"/>
                <a:sym typeface="Cambria"/>
              </a:rPr>
              <a:t>obile app where nearby lacrosse players can coordinate pick-up lacrosse games locally. </a:t>
            </a:r>
            <a:endParaRPr b="0" i="0" sz="3500" u="none" cap="none" strike="noStrike">
              <a:solidFill>
                <a:srgbClr val="000000"/>
              </a:solidFill>
              <a:latin typeface="Cambria"/>
              <a:ea typeface="Cambria"/>
              <a:cs typeface="Cambria"/>
              <a:sym typeface="Cambria"/>
            </a:endParaRPr>
          </a:p>
          <a:p>
            <a:pPr indent="0" lvl="0" marL="0" marR="0" rtl="0" algn="l">
              <a:lnSpc>
                <a:spcPct val="90000"/>
              </a:lnSpc>
              <a:spcBef>
                <a:spcPts val="4200"/>
              </a:spcBef>
              <a:spcAft>
                <a:spcPts val="0"/>
              </a:spcAft>
              <a:buNone/>
            </a:pPr>
            <a:r>
              <a:rPr lang="en-US" sz="3500">
                <a:latin typeface="Cambria"/>
                <a:ea typeface="Cambria"/>
                <a:cs typeface="Cambria"/>
                <a:sym typeface="Cambria"/>
              </a:rPr>
              <a:t>This is designed to be an e</a:t>
            </a:r>
            <a:r>
              <a:rPr b="0" i="0" lang="en-US" sz="3500" u="none" cap="none" strike="noStrike">
                <a:solidFill>
                  <a:srgbClr val="000000"/>
                </a:solidFill>
                <a:latin typeface="Cambria"/>
                <a:ea typeface="Cambria"/>
                <a:cs typeface="Cambria"/>
                <a:sym typeface="Cambria"/>
              </a:rPr>
              <a:t>xtension of the main SPAITR app which provides lacrosse</a:t>
            </a:r>
            <a:r>
              <a:rPr lang="en-US" sz="3500">
                <a:latin typeface="Cambria"/>
                <a:ea typeface="Cambria"/>
                <a:cs typeface="Cambria"/>
                <a:sym typeface="Cambria"/>
              </a:rPr>
              <a:t> </a:t>
            </a:r>
            <a:r>
              <a:rPr b="0" i="0" lang="en-US" sz="3500" u="none" cap="none" strike="noStrike">
                <a:solidFill>
                  <a:srgbClr val="000000"/>
                </a:solidFill>
                <a:latin typeface="Cambria"/>
                <a:ea typeface="Cambria"/>
                <a:cs typeface="Cambria"/>
                <a:sym typeface="Cambria"/>
              </a:rPr>
              <a:t>players with their game data to optimize</a:t>
            </a:r>
            <a:r>
              <a:rPr lang="en-US" sz="3500">
                <a:latin typeface="Cambria"/>
                <a:ea typeface="Cambria"/>
                <a:cs typeface="Cambria"/>
                <a:sym typeface="Cambria"/>
              </a:rPr>
              <a:t> </a:t>
            </a:r>
            <a:r>
              <a:rPr b="0" i="0" lang="en-US" sz="3500" u="none" cap="none" strike="noStrike">
                <a:solidFill>
                  <a:srgbClr val="000000"/>
                </a:solidFill>
                <a:latin typeface="Cambria"/>
                <a:ea typeface="Cambria"/>
                <a:cs typeface="Cambria"/>
                <a:sym typeface="Cambria"/>
              </a:rPr>
              <a:t>improvement.</a:t>
            </a:r>
            <a:endParaRPr b="0" i="0" sz="3500" u="none" cap="none" strike="noStrike">
              <a:solidFill>
                <a:srgbClr val="000000"/>
              </a:solidFill>
              <a:latin typeface="Cambria"/>
              <a:ea typeface="Cambria"/>
              <a:cs typeface="Cambria"/>
              <a:sym typeface="Cambria"/>
            </a:endParaRPr>
          </a:p>
          <a:p>
            <a:pPr indent="0" lvl="0" marL="0" rtl="0" algn="l">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0" rtl="0" algn="l">
              <a:lnSpc>
                <a:spcPct val="90000"/>
              </a:lnSpc>
              <a:spcBef>
                <a:spcPts val="0"/>
              </a:spcBef>
              <a:spcAft>
                <a:spcPts val="0"/>
              </a:spcAft>
              <a:buClr>
                <a:schemeClr val="dk1"/>
              </a:buClr>
              <a:buSzPts val="1100"/>
              <a:buFont typeface="Arial"/>
              <a:buNone/>
            </a:pPr>
            <a:r>
              <a:rPr lang="en-US" sz="3500">
                <a:solidFill>
                  <a:schemeClr val="dk1"/>
                </a:solidFill>
                <a:latin typeface="Cambria"/>
                <a:ea typeface="Cambria"/>
                <a:cs typeface="Cambria"/>
                <a:sym typeface="Cambria"/>
              </a:rPr>
              <a:t>With the SPAITR Map, lacrosse players can organize lacrosse games and play with new people more easily. The overall goal is to strengthen community involvement in lacrosse and to help the SPAITR app gain more users.</a:t>
            </a:r>
            <a:endParaRPr sz="3500">
              <a:latin typeface="Cambria"/>
              <a:ea typeface="Cambria"/>
              <a:cs typeface="Cambria"/>
              <a:sym typeface="Cambria"/>
            </a:endParaRPr>
          </a:p>
        </p:txBody>
      </p:sp>
      <p:sp>
        <p:nvSpPr>
          <p:cNvPr id="87" name="Google Shape;87;p1"/>
          <p:cNvSpPr txBox="1"/>
          <p:nvPr/>
        </p:nvSpPr>
        <p:spPr>
          <a:xfrm>
            <a:off x="381475" y="19017675"/>
            <a:ext cx="10914600" cy="101712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365750" wrap="square" tIns="365750">
            <a:noAutofit/>
          </a:bodyPr>
          <a:lstStyle/>
          <a:p>
            <a:pPr indent="0" lvl="0" marL="0" marR="0" rtl="0" algn="just">
              <a:lnSpc>
                <a:spcPct val="90000"/>
              </a:lnSpc>
              <a:spcBef>
                <a:spcPts val="0"/>
              </a:spcBef>
              <a:spcAft>
                <a:spcPts val="0"/>
              </a:spcAft>
              <a:buNone/>
            </a:pPr>
            <a:r>
              <a:rPr b="1" lang="en-US" sz="3500">
                <a:solidFill>
                  <a:schemeClr val="dk1"/>
                </a:solidFill>
                <a:latin typeface="Cambria"/>
                <a:ea typeface="Cambria"/>
                <a:cs typeface="Cambria"/>
                <a:sym typeface="Cambria"/>
              </a:rPr>
              <a:t>Functional Requirements</a:t>
            </a:r>
            <a:endParaRPr b="1" sz="3500">
              <a:solidFill>
                <a:schemeClr val="dk1"/>
              </a:solidFill>
              <a:latin typeface="Cambria"/>
              <a:ea typeface="Cambria"/>
              <a:cs typeface="Cambria"/>
              <a:sym typeface="Cambria"/>
            </a:endParaRPr>
          </a:p>
          <a:p>
            <a:pPr indent="-478155" lvl="0" marL="571500" marR="0" rtl="0" algn="just">
              <a:lnSpc>
                <a:spcPct val="90000"/>
              </a:lnSpc>
              <a:spcBef>
                <a:spcPts val="0"/>
              </a:spcBef>
              <a:spcAft>
                <a:spcPts val="0"/>
              </a:spcAft>
              <a:buClr>
                <a:schemeClr val="dk1"/>
              </a:buClr>
              <a:buSzPts val="3500"/>
              <a:buFont typeface="Cambria"/>
              <a:buChar char="▪"/>
            </a:pPr>
            <a:r>
              <a:rPr i="0" lang="en-US" sz="3500" u="none" cap="none" strike="noStrike">
                <a:solidFill>
                  <a:schemeClr val="dk1"/>
                </a:solidFill>
                <a:latin typeface="Cambria"/>
                <a:ea typeface="Cambria"/>
                <a:cs typeface="Cambria"/>
                <a:sym typeface="Cambria"/>
              </a:rPr>
              <a:t>Allow players to schedule a pick-up lacrosse game to happen at a location</a:t>
            </a:r>
            <a:endParaRPr sz="3500">
              <a:solidFill>
                <a:schemeClr val="dk1"/>
              </a:solidFill>
              <a:latin typeface="Cambria"/>
              <a:ea typeface="Cambria"/>
              <a:cs typeface="Cambria"/>
              <a:sym typeface="Cambria"/>
            </a:endParaRPr>
          </a:p>
          <a:p>
            <a:pPr indent="-478155" lvl="0" marL="571500" marR="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Let players specify relevant game options like time, date, and total expected players</a:t>
            </a:r>
            <a:endParaRPr i="0" sz="3500" u="none" cap="none" strike="noStrike">
              <a:solidFill>
                <a:schemeClr val="dk1"/>
              </a:solidFill>
              <a:latin typeface="Cambria"/>
              <a:ea typeface="Cambria"/>
              <a:cs typeface="Cambria"/>
              <a:sym typeface="Cambria"/>
            </a:endParaRPr>
          </a:p>
          <a:p>
            <a:pPr indent="-478155" lvl="0" marL="571500" marR="0" rtl="0" algn="just">
              <a:lnSpc>
                <a:spcPct val="90000"/>
              </a:lnSpc>
              <a:spcBef>
                <a:spcPts val="0"/>
              </a:spcBef>
              <a:spcAft>
                <a:spcPts val="0"/>
              </a:spcAft>
              <a:buClr>
                <a:schemeClr val="dk1"/>
              </a:buClr>
              <a:buSzPts val="3500"/>
              <a:buFont typeface="Cambria"/>
              <a:buChar char="▪"/>
            </a:pPr>
            <a:r>
              <a:rPr i="0" lang="en-US" sz="3500" u="none" cap="none" strike="noStrike">
                <a:solidFill>
                  <a:schemeClr val="dk1"/>
                </a:solidFill>
                <a:latin typeface="Cambria"/>
                <a:ea typeface="Cambria"/>
                <a:cs typeface="Cambria"/>
                <a:sym typeface="Cambria"/>
              </a:rPr>
              <a:t>Let other players see active games and join them</a:t>
            </a:r>
            <a:endParaRPr i="0" sz="3500" u="none" cap="none" strike="noStrike">
              <a:solidFill>
                <a:schemeClr val="dk1"/>
              </a:solidFill>
              <a:latin typeface="Cambria"/>
              <a:ea typeface="Cambria"/>
              <a:cs typeface="Cambria"/>
              <a:sym typeface="Cambria"/>
            </a:endParaRPr>
          </a:p>
          <a:p>
            <a:pPr indent="-478155" lvl="0" marL="571500" marR="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Let players control who their games are visible to on the map</a:t>
            </a:r>
            <a:endParaRPr sz="3500">
              <a:solidFill>
                <a:schemeClr val="dk1"/>
              </a:solidFill>
              <a:latin typeface="Cambria"/>
              <a:ea typeface="Cambria"/>
              <a:cs typeface="Cambria"/>
              <a:sym typeface="Cambria"/>
            </a:endParaRPr>
          </a:p>
          <a:p>
            <a:pPr indent="-478155" lvl="0" marL="571500" marR="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Provide a history of where games were played in the past to determine popular locations</a:t>
            </a:r>
            <a:endParaRPr sz="3500">
              <a:solidFill>
                <a:schemeClr val="dk1"/>
              </a:solidFill>
              <a:latin typeface="Cambria"/>
              <a:ea typeface="Cambria"/>
              <a:cs typeface="Cambria"/>
              <a:sym typeface="Cambria"/>
            </a:endParaRPr>
          </a:p>
          <a:p>
            <a:pPr indent="0" lvl="0" marL="0" marR="0" rtl="0" algn="just">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0" marR="0" rtl="0" algn="just">
              <a:lnSpc>
                <a:spcPct val="90000"/>
              </a:lnSpc>
              <a:spcBef>
                <a:spcPts val="0"/>
              </a:spcBef>
              <a:spcAft>
                <a:spcPts val="0"/>
              </a:spcAft>
              <a:buNone/>
            </a:pPr>
            <a:r>
              <a:rPr b="1" lang="en-US" sz="3500">
                <a:solidFill>
                  <a:schemeClr val="dk1"/>
                </a:solidFill>
                <a:latin typeface="Cambria"/>
                <a:ea typeface="Cambria"/>
                <a:cs typeface="Cambria"/>
                <a:sym typeface="Cambria"/>
              </a:rPr>
              <a:t>Non-Functional Requirements</a:t>
            </a:r>
            <a:endParaRPr b="1" sz="3500">
              <a:solidFill>
                <a:schemeClr val="dk1"/>
              </a:solidFill>
              <a:latin typeface="Cambria"/>
              <a:ea typeface="Cambria"/>
              <a:cs typeface="Cambria"/>
              <a:sym typeface="Cambria"/>
            </a:endParaRPr>
          </a:p>
          <a:p>
            <a:pPr indent="-478155" lvl="0" marL="57150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App must be compatible with iOS and Android</a:t>
            </a:r>
            <a:endParaRPr sz="3500">
              <a:solidFill>
                <a:schemeClr val="dk1"/>
              </a:solidFill>
              <a:latin typeface="Cambria"/>
              <a:ea typeface="Cambria"/>
              <a:cs typeface="Cambria"/>
              <a:sym typeface="Cambria"/>
            </a:endParaRPr>
          </a:p>
          <a:p>
            <a:pPr indent="-478155" lvl="0" marL="57150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Updates of new game information should be received at an interval of ~10 seconds</a:t>
            </a:r>
            <a:endParaRPr sz="3500">
              <a:solidFill>
                <a:schemeClr val="dk1"/>
              </a:solidFill>
              <a:latin typeface="Cambria"/>
              <a:ea typeface="Cambria"/>
              <a:cs typeface="Cambria"/>
              <a:sym typeface="Cambria"/>
            </a:endParaRPr>
          </a:p>
          <a:p>
            <a:pPr indent="0" lvl="0" marL="0" rtl="0" algn="just">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0" rtl="0" algn="just">
              <a:lnSpc>
                <a:spcPct val="90000"/>
              </a:lnSpc>
              <a:spcBef>
                <a:spcPts val="0"/>
              </a:spcBef>
              <a:spcAft>
                <a:spcPts val="0"/>
              </a:spcAft>
              <a:buNone/>
            </a:pPr>
            <a:r>
              <a:rPr b="1" lang="en-US" sz="3500">
                <a:solidFill>
                  <a:schemeClr val="dk1"/>
                </a:solidFill>
                <a:latin typeface="Cambria"/>
                <a:ea typeface="Cambria"/>
                <a:cs typeface="Cambria"/>
                <a:sym typeface="Cambria"/>
              </a:rPr>
              <a:t>Security</a:t>
            </a:r>
            <a:endParaRPr b="1" sz="3500">
              <a:solidFill>
                <a:schemeClr val="dk1"/>
              </a:solidFill>
              <a:latin typeface="Cambria"/>
              <a:ea typeface="Cambria"/>
              <a:cs typeface="Cambria"/>
              <a:sym typeface="Cambria"/>
            </a:endParaRPr>
          </a:p>
          <a:p>
            <a:pPr indent="-478155" lvl="0" marL="571500" rtl="0" algn="just">
              <a:lnSpc>
                <a:spcPct val="9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Authentication system needed to determine player identity and handle malicious activity</a:t>
            </a:r>
            <a:endParaRPr sz="3500">
              <a:solidFill>
                <a:schemeClr val="dk1"/>
              </a:solidFill>
              <a:latin typeface="Cambria"/>
              <a:ea typeface="Cambria"/>
              <a:cs typeface="Cambria"/>
              <a:sym typeface="Cambria"/>
            </a:endParaRPr>
          </a:p>
          <a:p>
            <a:pPr indent="0" lvl="0" marL="0" rtl="0" algn="just">
              <a:lnSpc>
                <a:spcPct val="90000"/>
              </a:lnSpc>
              <a:spcBef>
                <a:spcPts val="0"/>
              </a:spcBef>
              <a:spcAft>
                <a:spcPts val="0"/>
              </a:spcAft>
              <a:buNone/>
            </a:pPr>
            <a:r>
              <a:t/>
            </a:r>
            <a:endParaRPr b="1" sz="3500">
              <a:solidFill>
                <a:schemeClr val="dk1"/>
              </a:solidFill>
              <a:latin typeface="Cambria"/>
              <a:ea typeface="Cambria"/>
              <a:cs typeface="Cambria"/>
              <a:sym typeface="Cambria"/>
            </a:endParaRPr>
          </a:p>
          <a:p>
            <a:pPr indent="0" lvl="0" marL="0" rtl="0" algn="just">
              <a:lnSpc>
                <a:spcPct val="90000"/>
              </a:lnSpc>
              <a:spcBef>
                <a:spcPts val="0"/>
              </a:spcBef>
              <a:spcAft>
                <a:spcPts val="0"/>
              </a:spcAft>
              <a:buNone/>
            </a:pPr>
            <a:r>
              <a:t/>
            </a:r>
            <a:endParaRPr b="1" sz="3500">
              <a:solidFill>
                <a:schemeClr val="dk1"/>
              </a:solidFill>
              <a:latin typeface="Cambria"/>
              <a:ea typeface="Cambria"/>
              <a:cs typeface="Cambria"/>
              <a:sym typeface="Cambria"/>
            </a:endParaRPr>
          </a:p>
        </p:txBody>
      </p:sp>
      <p:sp>
        <p:nvSpPr>
          <p:cNvPr id="88" name="Google Shape;88;p1"/>
          <p:cNvSpPr txBox="1"/>
          <p:nvPr/>
        </p:nvSpPr>
        <p:spPr>
          <a:xfrm>
            <a:off x="369524" y="4908189"/>
            <a:ext cx="10914600" cy="9132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971"/>
              <a:buFont typeface="Arial"/>
              <a:buNone/>
            </a:pPr>
            <a:r>
              <a:rPr b="0" i="0" lang="en-US" sz="4971" u="none" cap="none" strike="noStrike">
                <a:solidFill>
                  <a:schemeClr val="lt1"/>
                </a:solidFill>
                <a:latin typeface="Cambria"/>
                <a:ea typeface="Cambria"/>
                <a:cs typeface="Cambria"/>
                <a:sym typeface="Cambria"/>
              </a:rPr>
              <a:t>What is SPAITR Map?</a:t>
            </a:r>
            <a:endParaRPr/>
          </a:p>
        </p:txBody>
      </p:sp>
      <p:sp>
        <p:nvSpPr>
          <p:cNvPr id="89" name="Google Shape;89;p1"/>
          <p:cNvSpPr txBox="1"/>
          <p:nvPr/>
        </p:nvSpPr>
        <p:spPr>
          <a:xfrm>
            <a:off x="32616058" y="13284753"/>
            <a:ext cx="10914600" cy="9144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971"/>
              <a:buFont typeface="Arial"/>
              <a:buNone/>
            </a:pPr>
            <a:r>
              <a:rPr b="0" i="0" lang="en-US" sz="4971" u="none" cap="none" strike="noStrike">
                <a:solidFill>
                  <a:schemeClr val="lt1"/>
                </a:solidFill>
                <a:latin typeface="Cambria"/>
                <a:ea typeface="Cambria"/>
                <a:cs typeface="Cambria"/>
                <a:sym typeface="Cambria"/>
              </a:rPr>
              <a:t>Project Results</a:t>
            </a:r>
            <a:endParaRPr/>
          </a:p>
        </p:txBody>
      </p:sp>
      <p:sp>
        <p:nvSpPr>
          <p:cNvPr id="90" name="Google Shape;90;p1"/>
          <p:cNvSpPr txBox="1"/>
          <p:nvPr/>
        </p:nvSpPr>
        <p:spPr>
          <a:xfrm>
            <a:off x="32616060" y="22619084"/>
            <a:ext cx="10914600" cy="9144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970"/>
              <a:buFont typeface="Arial"/>
              <a:buNone/>
            </a:pPr>
            <a:r>
              <a:rPr b="0" i="0" lang="en-US" sz="4970" u="none" cap="none" strike="noStrike">
                <a:solidFill>
                  <a:schemeClr val="lt1"/>
                </a:solidFill>
                <a:latin typeface="Cambria"/>
                <a:ea typeface="Cambria"/>
                <a:cs typeface="Cambria"/>
                <a:sym typeface="Cambria"/>
              </a:rPr>
              <a:t>Next Steps</a:t>
            </a:r>
            <a:endParaRPr/>
          </a:p>
        </p:txBody>
      </p:sp>
      <p:sp>
        <p:nvSpPr>
          <p:cNvPr id="91" name="Google Shape;91;p1"/>
          <p:cNvSpPr txBox="1"/>
          <p:nvPr/>
        </p:nvSpPr>
        <p:spPr>
          <a:xfrm>
            <a:off x="32615900" y="14352150"/>
            <a:ext cx="10914900" cy="75669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91425" wrap="square" tIns="365750">
            <a:normAutofit/>
          </a:bodyPr>
          <a:lstStyle/>
          <a:p>
            <a:pPr indent="0" lvl="0" marL="0" rtl="0" algn="l">
              <a:lnSpc>
                <a:spcPct val="70000"/>
              </a:lnSpc>
              <a:spcBef>
                <a:spcPts val="0"/>
              </a:spcBef>
              <a:spcAft>
                <a:spcPts val="0"/>
              </a:spcAft>
              <a:buNone/>
            </a:pPr>
            <a:r>
              <a:rPr lang="en-US" sz="3500">
                <a:solidFill>
                  <a:schemeClr val="dk1"/>
                </a:solidFill>
                <a:latin typeface="Cambria"/>
                <a:ea typeface="Cambria"/>
                <a:cs typeface="Cambria"/>
                <a:sym typeface="Cambria"/>
              </a:rPr>
              <a:t>We couldn’t test the value of the project for SPAITR since we didn’t get to integrate it with the main SPAITR app due to time constraints. In the future, we hope to use analytics to track how users are using the SPAITR Map to better understand the value it provides.</a:t>
            </a:r>
            <a:endParaRPr sz="3500">
              <a:solidFill>
                <a:schemeClr val="dk1"/>
              </a:solidFill>
              <a:latin typeface="Cambria"/>
              <a:ea typeface="Cambria"/>
              <a:cs typeface="Cambria"/>
              <a:sym typeface="Cambria"/>
            </a:endParaRPr>
          </a:p>
          <a:p>
            <a:pPr indent="0" lvl="0" marL="0" marR="0" rtl="0" algn="l">
              <a:lnSpc>
                <a:spcPct val="70000"/>
              </a:lnSpc>
              <a:spcBef>
                <a:spcPts val="0"/>
              </a:spcBef>
              <a:spcAft>
                <a:spcPts val="0"/>
              </a:spcAft>
              <a:buNone/>
            </a:pPr>
            <a:r>
              <a:t/>
            </a:r>
            <a:endParaRPr sz="3500">
              <a:solidFill>
                <a:schemeClr val="dk1"/>
              </a:solidFill>
              <a:latin typeface="Cambria"/>
              <a:ea typeface="Cambria"/>
              <a:cs typeface="Cambria"/>
              <a:sym typeface="Cambria"/>
            </a:endParaRPr>
          </a:p>
          <a:p>
            <a:pPr indent="0" lvl="0" marL="0" marR="0" rtl="0" algn="l">
              <a:lnSpc>
                <a:spcPct val="70000"/>
              </a:lnSpc>
              <a:spcBef>
                <a:spcPts val="0"/>
              </a:spcBef>
              <a:spcAft>
                <a:spcPts val="0"/>
              </a:spcAft>
              <a:buNone/>
            </a:pPr>
            <a:r>
              <a:rPr b="1" lang="en-US" sz="3500">
                <a:solidFill>
                  <a:schemeClr val="dk1"/>
                </a:solidFill>
                <a:latin typeface="Cambria"/>
                <a:ea typeface="Cambria"/>
                <a:cs typeface="Cambria"/>
                <a:sym typeface="Cambria"/>
              </a:rPr>
              <a:t>Finished features</a:t>
            </a:r>
            <a:endParaRPr b="1" sz="3500">
              <a:solidFill>
                <a:schemeClr val="dk1"/>
              </a:solidFill>
              <a:latin typeface="Cambria"/>
              <a:ea typeface="Cambria"/>
              <a:cs typeface="Cambria"/>
              <a:sym typeface="Cambria"/>
            </a:endParaRPr>
          </a:p>
          <a:p>
            <a:pPr indent="-592455" lvl="0" marL="685800" marR="0" rtl="0" algn="l">
              <a:lnSpc>
                <a:spcPct val="7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A player can schedule a game to happen at a location </a:t>
            </a:r>
            <a:endParaRPr b="0" i="0" sz="3500" u="none" cap="none" strike="noStrike">
              <a:solidFill>
                <a:schemeClr val="dk1"/>
              </a:solidFill>
              <a:latin typeface="Cambria"/>
              <a:ea typeface="Cambria"/>
              <a:cs typeface="Cambria"/>
              <a:sym typeface="Cambria"/>
            </a:endParaRPr>
          </a:p>
          <a:p>
            <a:pPr indent="0" lvl="0" marL="0" marR="0" rtl="0" algn="l">
              <a:lnSpc>
                <a:spcPct val="70000"/>
              </a:lnSpc>
              <a:spcBef>
                <a:spcPts val="0"/>
              </a:spcBef>
              <a:spcAft>
                <a:spcPts val="0"/>
              </a:spcAft>
              <a:buNone/>
            </a:pPr>
            <a:r>
              <a:t/>
            </a:r>
            <a:endParaRPr sz="3500">
              <a:solidFill>
                <a:schemeClr val="dk1"/>
              </a:solidFill>
              <a:latin typeface="Cambria"/>
              <a:ea typeface="Cambria"/>
              <a:cs typeface="Cambria"/>
              <a:sym typeface="Cambria"/>
            </a:endParaRPr>
          </a:p>
          <a:p>
            <a:pPr indent="-592455" lvl="0" marL="685800" marR="0" rtl="0" algn="l">
              <a:lnSpc>
                <a:spcPct val="7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Other players on separate devices can see </a:t>
            </a:r>
            <a:r>
              <a:rPr lang="en-US" sz="3500">
                <a:solidFill>
                  <a:schemeClr val="dk1"/>
                </a:solidFill>
                <a:latin typeface="Cambria"/>
                <a:ea typeface="Cambria"/>
                <a:cs typeface="Cambria"/>
                <a:sym typeface="Cambria"/>
              </a:rPr>
              <a:t>and join games on an interactive map</a:t>
            </a:r>
            <a:endParaRPr b="0" i="0" sz="3500" u="none" cap="none" strike="noStrike">
              <a:solidFill>
                <a:schemeClr val="dk1"/>
              </a:solidFill>
              <a:latin typeface="Cambria"/>
              <a:ea typeface="Cambria"/>
              <a:cs typeface="Cambria"/>
              <a:sym typeface="Cambria"/>
            </a:endParaRPr>
          </a:p>
          <a:p>
            <a:pPr indent="0" lvl="0" marL="0" marR="0" rtl="0" algn="l">
              <a:lnSpc>
                <a:spcPct val="70000"/>
              </a:lnSpc>
              <a:spcBef>
                <a:spcPts val="0"/>
              </a:spcBef>
              <a:spcAft>
                <a:spcPts val="0"/>
              </a:spcAft>
              <a:buNone/>
            </a:pPr>
            <a:r>
              <a:t/>
            </a:r>
            <a:endParaRPr sz="3500">
              <a:solidFill>
                <a:schemeClr val="dk1"/>
              </a:solidFill>
              <a:latin typeface="Cambria"/>
              <a:ea typeface="Cambria"/>
              <a:cs typeface="Cambria"/>
              <a:sym typeface="Cambria"/>
            </a:endParaRPr>
          </a:p>
          <a:p>
            <a:pPr indent="-592455" lvl="0" marL="685800" marR="0" rtl="0" algn="l">
              <a:lnSpc>
                <a:spcPct val="7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Implemented algorithm to determine relevant nearby games to the player based on location</a:t>
            </a:r>
            <a:endParaRPr sz="3500">
              <a:solidFill>
                <a:schemeClr val="dk1"/>
              </a:solidFill>
              <a:latin typeface="Cambria"/>
              <a:ea typeface="Cambria"/>
              <a:cs typeface="Cambria"/>
              <a:sym typeface="Cambria"/>
            </a:endParaRPr>
          </a:p>
          <a:p>
            <a:pPr indent="0" lvl="0" marL="0" marR="0" rtl="0" algn="l">
              <a:lnSpc>
                <a:spcPct val="70000"/>
              </a:lnSpc>
              <a:spcBef>
                <a:spcPts val="0"/>
              </a:spcBef>
              <a:spcAft>
                <a:spcPts val="0"/>
              </a:spcAft>
              <a:buNone/>
            </a:pPr>
            <a:r>
              <a:t/>
            </a:r>
            <a:endParaRPr sz="3500">
              <a:solidFill>
                <a:schemeClr val="dk1"/>
              </a:solidFill>
              <a:latin typeface="Cambria"/>
              <a:ea typeface="Cambria"/>
              <a:cs typeface="Cambria"/>
              <a:sym typeface="Cambria"/>
            </a:endParaRPr>
          </a:p>
          <a:p>
            <a:pPr indent="-592455" lvl="0" marL="685800" marR="0" rtl="0" algn="l">
              <a:lnSpc>
                <a:spcPct val="7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Backend server created to support necessary REST API calls that the SPAITR Map app can use</a:t>
            </a:r>
            <a:endParaRPr sz="3500">
              <a:solidFill>
                <a:schemeClr val="dk1"/>
              </a:solidFill>
              <a:latin typeface="Cambria"/>
              <a:ea typeface="Cambria"/>
              <a:cs typeface="Cambria"/>
              <a:sym typeface="Cambria"/>
            </a:endParaRPr>
          </a:p>
        </p:txBody>
      </p:sp>
      <p:sp>
        <p:nvSpPr>
          <p:cNvPr id="92" name="Google Shape;92;p1"/>
          <p:cNvSpPr txBox="1"/>
          <p:nvPr/>
        </p:nvSpPr>
        <p:spPr>
          <a:xfrm>
            <a:off x="12184375" y="21016150"/>
            <a:ext cx="19641900" cy="9144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970"/>
              <a:buFont typeface="Arial"/>
              <a:buNone/>
            </a:pPr>
            <a:r>
              <a:rPr b="0" i="0" lang="en-US" sz="4970" u="none" cap="none" strike="noStrike">
                <a:solidFill>
                  <a:schemeClr val="lt1"/>
                </a:solidFill>
                <a:latin typeface="Cambria"/>
                <a:ea typeface="Cambria"/>
                <a:cs typeface="Cambria"/>
                <a:sym typeface="Cambria"/>
              </a:rPr>
              <a:t>Architecture</a:t>
            </a:r>
            <a:endParaRPr/>
          </a:p>
        </p:txBody>
      </p:sp>
      <p:sp>
        <p:nvSpPr>
          <p:cNvPr id="93" name="Google Shape;93;p1"/>
          <p:cNvSpPr txBox="1"/>
          <p:nvPr/>
        </p:nvSpPr>
        <p:spPr>
          <a:xfrm>
            <a:off x="12131600" y="22071725"/>
            <a:ext cx="19641900" cy="13954800"/>
          </a:xfrm>
          <a:prstGeom prst="rect">
            <a:avLst/>
          </a:prstGeom>
          <a:noFill/>
          <a:ln cap="flat" cmpd="sng" w="9525">
            <a:solidFill>
              <a:srgbClr val="002060"/>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182880" marR="0" rtl="0" algn="l">
              <a:lnSpc>
                <a:spcPct val="90000"/>
              </a:lnSpc>
              <a:spcBef>
                <a:spcPts val="0"/>
              </a:spcBef>
              <a:spcAft>
                <a:spcPts val="0"/>
              </a:spcAft>
              <a:buNone/>
            </a:pPr>
            <a:r>
              <a:rPr lang="en-US" sz="3500">
                <a:solidFill>
                  <a:schemeClr val="dk1"/>
                </a:solidFill>
                <a:latin typeface="Cambria"/>
                <a:ea typeface="Cambria"/>
                <a:cs typeface="Cambria"/>
                <a:sym typeface="Cambria"/>
              </a:rPr>
              <a:t>A client-server communication model is used for the SPAITR Map (client) to stay in-sync and exchange information with the Flask server.</a:t>
            </a:r>
            <a:endParaRPr sz="3500">
              <a:solidFill>
                <a:schemeClr val="dk1"/>
              </a:solidFill>
              <a:latin typeface="Cambria"/>
              <a:ea typeface="Cambria"/>
              <a:cs typeface="Cambria"/>
              <a:sym typeface="Cambria"/>
            </a:endParaRPr>
          </a:p>
          <a:p>
            <a:pPr indent="0" lvl="0" marL="0" marR="0" rtl="0" algn="l">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182880" marR="0" rtl="0" algn="l">
              <a:lnSpc>
                <a:spcPct val="90000"/>
              </a:lnSpc>
              <a:spcBef>
                <a:spcPts val="0"/>
              </a:spcBef>
              <a:spcAft>
                <a:spcPts val="0"/>
              </a:spcAft>
              <a:buNone/>
            </a:pPr>
            <a:r>
              <a:rPr b="1" lang="en-US" sz="3500">
                <a:solidFill>
                  <a:schemeClr val="dk1"/>
                </a:solidFill>
                <a:latin typeface="Cambria"/>
                <a:ea typeface="Cambria"/>
                <a:cs typeface="Cambria"/>
                <a:sym typeface="Cambria"/>
              </a:rPr>
              <a:t>Process</a:t>
            </a:r>
            <a:endParaRPr b="1" sz="3500">
              <a:solidFill>
                <a:schemeClr val="dk1"/>
              </a:solidFill>
              <a:latin typeface="Cambria"/>
              <a:ea typeface="Cambria"/>
              <a:cs typeface="Cambria"/>
              <a:sym typeface="Cambria"/>
            </a:endParaRPr>
          </a:p>
          <a:p>
            <a:pPr indent="-450850" lvl="0" marL="914400" marR="0" rtl="0" algn="l">
              <a:lnSpc>
                <a:spcPct val="90000"/>
              </a:lnSpc>
              <a:spcBef>
                <a:spcPts val="0"/>
              </a:spcBef>
              <a:spcAft>
                <a:spcPts val="0"/>
              </a:spcAft>
              <a:buClr>
                <a:schemeClr val="dk1"/>
              </a:buClr>
              <a:buSzPts val="3500"/>
              <a:buFont typeface="Cambria"/>
              <a:buAutoNum type="arabicPeriod"/>
            </a:pPr>
            <a:r>
              <a:rPr lang="en-US" sz="3500">
                <a:solidFill>
                  <a:schemeClr val="dk1"/>
                </a:solidFill>
                <a:latin typeface="Cambria"/>
                <a:ea typeface="Cambria"/>
                <a:cs typeface="Cambria"/>
                <a:sym typeface="Cambria"/>
              </a:rPr>
              <a:t>The SPAITR Map app sends REST calls to the Python Flask server through Flutter’s HTTP library based on the user’s inputted actions</a:t>
            </a:r>
            <a:endParaRPr sz="3500">
              <a:solidFill>
                <a:schemeClr val="dk1"/>
              </a:solidFill>
              <a:latin typeface="Cambria"/>
              <a:ea typeface="Cambria"/>
              <a:cs typeface="Cambria"/>
              <a:sym typeface="Cambria"/>
            </a:endParaRPr>
          </a:p>
          <a:p>
            <a:pPr indent="-450850" lvl="0" marL="914400" marR="0" rtl="0" algn="l">
              <a:lnSpc>
                <a:spcPct val="90000"/>
              </a:lnSpc>
              <a:spcBef>
                <a:spcPts val="0"/>
              </a:spcBef>
              <a:spcAft>
                <a:spcPts val="0"/>
              </a:spcAft>
              <a:buClr>
                <a:schemeClr val="dk1"/>
              </a:buClr>
              <a:buSzPts val="3500"/>
              <a:buFont typeface="Cambria"/>
              <a:buAutoNum type="arabicPeriod"/>
            </a:pPr>
            <a:r>
              <a:rPr lang="en-US" sz="3500">
                <a:solidFill>
                  <a:schemeClr val="dk1"/>
                </a:solidFill>
                <a:latin typeface="Cambria"/>
                <a:ea typeface="Cambria"/>
                <a:cs typeface="Cambria"/>
                <a:sym typeface="Cambria"/>
              </a:rPr>
              <a:t>The Flask server queries or updates the MongoDB </a:t>
            </a:r>
            <a:r>
              <a:rPr lang="en-US" sz="3500">
                <a:solidFill>
                  <a:schemeClr val="dk1"/>
                </a:solidFill>
                <a:latin typeface="Cambria"/>
                <a:ea typeface="Cambria"/>
                <a:cs typeface="Cambria"/>
                <a:sym typeface="Cambria"/>
              </a:rPr>
              <a:t>database</a:t>
            </a:r>
            <a:r>
              <a:rPr lang="en-US" sz="3500">
                <a:solidFill>
                  <a:schemeClr val="dk1"/>
                </a:solidFill>
                <a:latin typeface="Cambria"/>
                <a:ea typeface="Cambria"/>
                <a:cs typeface="Cambria"/>
                <a:sym typeface="Cambria"/>
              </a:rPr>
              <a:t> and sends back any necessary information based on the request</a:t>
            </a:r>
            <a:endParaRPr sz="3500">
              <a:solidFill>
                <a:schemeClr val="dk1"/>
              </a:solidFill>
              <a:latin typeface="Cambria"/>
              <a:ea typeface="Cambria"/>
              <a:cs typeface="Cambria"/>
              <a:sym typeface="Cambria"/>
            </a:endParaRPr>
          </a:p>
          <a:p>
            <a:pPr indent="-450850" lvl="0" marL="914400" marR="0" rtl="0" algn="l">
              <a:lnSpc>
                <a:spcPct val="90000"/>
              </a:lnSpc>
              <a:spcBef>
                <a:spcPts val="0"/>
              </a:spcBef>
              <a:spcAft>
                <a:spcPts val="0"/>
              </a:spcAft>
              <a:buClr>
                <a:schemeClr val="dk1"/>
              </a:buClr>
              <a:buSzPts val="3500"/>
              <a:buFont typeface="Cambria"/>
              <a:buAutoNum type="arabicPeriod"/>
            </a:pPr>
            <a:r>
              <a:rPr lang="en-US" sz="3500">
                <a:solidFill>
                  <a:schemeClr val="dk1"/>
                </a:solidFill>
                <a:latin typeface="Cambria"/>
                <a:ea typeface="Cambria"/>
                <a:cs typeface="Cambria"/>
                <a:sym typeface="Cambria"/>
              </a:rPr>
              <a:t>Once the SPAITR Map receives the server response for its respective query, it parses the JSON and displays a visual update to the screen</a:t>
            </a:r>
            <a:endParaRPr sz="3500">
              <a:solidFill>
                <a:schemeClr val="dk1"/>
              </a:solidFill>
              <a:latin typeface="Cambria"/>
              <a:ea typeface="Cambria"/>
              <a:cs typeface="Cambria"/>
              <a:sym typeface="Cambria"/>
            </a:endParaRPr>
          </a:p>
        </p:txBody>
      </p:sp>
      <p:sp>
        <p:nvSpPr>
          <p:cNvPr id="94" name="Google Shape;94;p1"/>
          <p:cNvSpPr txBox="1"/>
          <p:nvPr/>
        </p:nvSpPr>
        <p:spPr>
          <a:xfrm>
            <a:off x="32685375" y="31028525"/>
            <a:ext cx="10914600" cy="49980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91425" wrap="square" tIns="365750">
            <a:noAutofit/>
          </a:bodyPr>
          <a:lstStyle/>
          <a:p>
            <a:pPr indent="0" lvl="0" marL="0" marR="0" rtl="0" algn="l">
              <a:lnSpc>
                <a:spcPct val="90000"/>
              </a:lnSpc>
              <a:spcBef>
                <a:spcPts val="0"/>
              </a:spcBef>
              <a:spcAft>
                <a:spcPts val="0"/>
              </a:spcAft>
              <a:buClr>
                <a:schemeClr val="dk1"/>
              </a:buClr>
              <a:buSzPts val="4970"/>
              <a:buFont typeface="Arial"/>
              <a:buNone/>
            </a:pPr>
            <a:r>
              <a:rPr b="1" i="0" lang="en-US" sz="3500" u="none" cap="none" strike="noStrike">
                <a:solidFill>
                  <a:schemeClr val="dk1"/>
                </a:solidFill>
                <a:latin typeface="Cambria"/>
                <a:ea typeface="Cambria"/>
                <a:cs typeface="Cambria"/>
                <a:sym typeface="Cambria"/>
              </a:rPr>
              <a:t>Sponsors:</a:t>
            </a:r>
            <a:endParaRPr sz="3500"/>
          </a:p>
          <a:p>
            <a:pPr indent="-592455" lvl="0" marL="685800" marR="0" rtl="0" algn="l">
              <a:lnSpc>
                <a:spcPct val="9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Nicolas Silberstein Camara</a:t>
            </a:r>
            <a:endParaRPr sz="3500"/>
          </a:p>
          <a:p>
            <a:pPr indent="-592455" lvl="0" marL="685800" marR="0" rtl="0" algn="l">
              <a:lnSpc>
                <a:spcPct val="9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Joey Neleber</a:t>
            </a:r>
            <a:endParaRPr b="0" i="0" sz="3500" u="none" cap="none" strike="noStrike">
              <a:solidFill>
                <a:schemeClr val="dk1"/>
              </a:solidFill>
              <a:latin typeface="Cambria"/>
              <a:ea typeface="Cambria"/>
              <a:cs typeface="Cambria"/>
              <a:sym typeface="Cambria"/>
            </a:endParaRPr>
          </a:p>
          <a:p>
            <a:pPr indent="-370205" lvl="0" marL="685800" marR="0" rtl="0" algn="l">
              <a:lnSpc>
                <a:spcPct val="90000"/>
              </a:lnSpc>
              <a:spcBef>
                <a:spcPts val="0"/>
              </a:spcBef>
              <a:spcAft>
                <a:spcPts val="0"/>
              </a:spcAft>
              <a:buClr>
                <a:schemeClr val="dk1"/>
              </a:buClr>
              <a:buSzPts val="4970"/>
              <a:buFont typeface="Noto Sans Symbols"/>
              <a:buNone/>
            </a:pPr>
            <a:r>
              <a:t/>
            </a:r>
            <a:endParaRPr b="0" i="0" sz="3500" u="none" cap="none" strike="noStrike">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4970"/>
              <a:buFont typeface="Arial"/>
              <a:buNone/>
            </a:pPr>
            <a:r>
              <a:rPr b="1" i="0" lang="en-US" sz="3500" u="none" cap="none" strike="noStrike">
                <a:solidFill>
                  <a:schemeClr val="dk1"/>
                </a:solidFill>
                <a:latin typeface="Cambria"/>
                <a:ea typeface="Cambria"/>
                <a:cs typeface="Cambria"/>
                <a:sym typeface="Cambria"/>
              </a:rPr>
              <a:t>Advisor: </a:t>
            </a:r>
            <a:r>
              <a:rPr b="0" i="0" lang="en-US" sz="3500" u="none" cap="none" strike="noStrike">
                <a:solidFill>
                  <a:schemeClr val="dk1"/>
                </a:solidFill>
                <a:latin typeface="Cambria"/>
                <a:ea typeface="Cambria"/>
                <a:cs typeface="Cambria"/>
                <a:sym typeface="Cambria"/>
              </a:rPr>
              <a:t> </a:t>
            </a:r>
            <a:endParaRPr sz="3500"/>
          </a:p>
          <a:p>
            <a:pPr indent="-592455" lvl="0" marL="685800" marR="0" rtl="0" algn="l">
              <a:lnSpc>
                <a:spcPct val="9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Professor Benedetto</a:t>
            </a:r>
            <a:endParaRPr sz="3500"/>
          </a:p>
          <a:p>
            <a:pPr indent="-370205" lvl="0" marL="685800" marR="0" rtl="0" algn="l">
              <a:lnSpc>
                <a:spcPct val="90000"/>
              </a:lnSpc>
              <a:spcBef>
                <a:spcPts val="0"/>
              </a:spcBef>
              <a:spcAft>
                <a:spcPts val="0"/>
              </a:spcAft>
              <a:buClr>
                <a:schemeClr val="dk1"/>
              </a:buClr>
              <a:buSzPts val="4970"/>
              <a:buFont typeface="Noto Sans Symbols"/>
              <a:buNone/>
            </a:pPr>
            <a:r>
              <a:t/>
            </a:r>
            <a:endParaRPr b="0" i="0" sz="3500" u="none" cap="none" strike="noStrike">
              <a:solidFill>
                <a:schemeClr val="dk1"/>
              </a:solidFill>
              <a:latin typeface="Cambria"/>
              <a:ea typeface="Cambria"/>
              <a:cs typeface="Cambria"/>
              <a:sym typeface="Cambria"/>
            </a:endParaRPr>
          </a:p>
          <a:p>
            <a:pPr indent="0" lvl="0" marL="0" marR="0" rtl="0" algn="l">
              <a:lnSpc>
                <a:spcPct val="90000"/>
              </a:lnSpc>
              <a:spcBef>
                <a:spcPts val="4200"/>
              </a:spcBef>
              <a:spcAft>
                <a:spcPts val="0"/>
              </a:spcAft>
              <a:buClr>
                <a:schemeClr val="dk1"/>
              </a:buClr>
              <a:buSzPts val="4970"/>
              <a:buFont typeface="Arial"/>
              <a:buNone/>
            </a:pPr>
            <a:r>
              <a:rPr b="0" i="0" lang="en-US" sz="3500" u="none" cap="none" strike="noStrike">
                <a:solidFill>
                  <a:schemeClr val="dk1"/>
                </a:solidFill>
                <a:latin typeface="Cambria"/>
                <a:ea typeface="Cambria"/>
                <a:cs typeface="Cambria"/>
                <a:sym typeface="Cambria"/>
              </a:rPr>
              <a:t>In collaboration with SPAITR</a:t>
            </a:r>
            <a:endParaRPr sz="3500"/>
          </a:p>
        </p:txBody>
      </p:sp>
      <p:sp>
        <p:nvSpPr>
          <p:cNvPr id="95" name="Google Shape;95;p1"/>
          <p:cNvSpPr txBox="1"/>
          <p:nvPr/>
        </p:nvSpPr>
        <p:spPr>
          <a:xfrm>
            <a:off x="32685384" y="29970589"/>
            <a:ext cx="10914600" cy="9144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970"/>
              <a:buFont typeface="Arial"/>
              <a:buNone/>
            </a:pPr>
            <a:r>
              <a:rPr b="0" i="0" lang="en-US" sz="4970" u="none" cap="none" strike="noStrike">
                <a:solidFill>
                  <a:schemeClr val="lt1"/>
                </a:solidFill>
                <a:latin typeface="Cambria"/>
                <a:ea typeface="Cambria"/>
                <a:cs typeface="Cambria"/>
                <a:sym typeface="Cambria"/>
              </a:rPr>
              <a:t>Acknowledgements</a:t>
            </a:r>
            <a:endParaRPr/>
          </a:p>
        </p:txBody>
      </p:sp>
      <p:sp>
        <p:nvSpPr>
          <p:cNvPr id="96" name="Google Shape;96;p1"/>
          <p:cNvSpPr txBox="1"/>
          <p:nvPr/>
        </p:nvSpPr>
        <p:spPr>
          <a:xfrm>
            <a:off x="402449" y="17977197"/>
            <a:ext cx="10914600" cy="9132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Cambria"/>
                <a:ea typeface="Cambria"/>
                <a:cs typeface="Cambria"/>
                <a:sym typeface="Cambria"/>
              </a:rPr>
              <a:t> </a:t>
            </a:r>
            <a:r>
              <a:rPr lang="en-US" sz="4971">
                <a:solidFill>
                  <a:schemeClr val="lt1"/>
                </a:solidFill>
                <a:latin typeface="Cambria"/>
                <a:ea typeface="Cambria"/>
                <a:cs typeface="Cambria"/>
                <a:sym typeface="Cambria"/>
              </a:rPr>
              <a:t>Requirements</a:t>
            </a:r>
            <a:endParaRPr/>
          </a:p>
        </p:txBody>
      </p:sp>
      <p:sp>
        <p:nvSpPr>
          <p:cNvPr id="97" name="Google Shape;97;p1"/>
          <p:cNvSpPr txBox="1"/>
          <p:nvPr/>
        </p:nvSpPr>
        <p:spPr>
          <a:xfrm>
            <a:off x="32615900" y="23641725"/>
            <a:ext cx="10914900" cy="53289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91425" wrap="square" tIns="365750">
            <a:normAutofit/>
          </a:bodyPr>
          <a:lstStyle/>
          <a:p>
            <a:pPr indent="-592455" lvl="0" marL="685800" marR="0" rtl="0" algn="l">
              <a:lnSpc>
                <a:spcPct val="8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Add feature where users can see popular spots for previous games</a:t>
            </a:r>
            <a:endParaRPr b="0" i="0" sz="3500" u="none" cap="none" strike="noStrike">
              <a:solidFill>
                <a:schemeClr val="dk1"/>
              </a:solidFill>
              <a:latin typeface="Cambria"/>
              <a:ea typeface="Cambria"/>
              <a:cs typeface="Cambria"/>
              <a:sym typeface="Cambria"/>
            </a:endParaRPr>
          </a:p>
          <a:p>
            <a:pPr indent="0" lvl="0" marL="457200" marR="0" rtl="0" algn="l">
              <a:lnSpc>
                <a:spcPct val="80000"/>
              </a:lnSpc>
              <a:spcBef>
                <a:spcPts val="0"/>
              </a:spcBef>
              <a:spcAft>
                <a:spcPts val="0"/>
              </a:spcAft>
              <a:buNone/>
            </a:pPr>
            <a:r>
              <a:t/>
            </a:r>
            <a:endParaRPr sz="3500">
              <a:solidFill>
                <a:schemeClr val="dk1"/>
              </a:solidFill>
              <a:latin typeface="Cambria"/>
              <a:ea typeface="Cambria"/>
              <a:cs typeface="Cambria"/>
              <a:sym typeface="Cambria"/>
            </a:endParaRPr>
          </a:p>
          <a:p>
            <a:pPr indent="-592455" lvl="0" marL="685800" marR="0" rtl="0" algn="l">
              <a:lnSpc>
                <a:spcPct val="8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Add login support for improved security and player tracking</a:t>
            </a:r>
            <a:endParaRPr sz="3500">
              <a:solidFill>
                <a:schemeClr val="dk1"/>
              </a:solidFill>
              <a:latin typeface="Cambria"/>
              <a:ea typeface="Cambria"/>
              <a:cs typeface="Cambria"/>
              <a:sym typeface="Cambria"/>
            </a:endParaRPr>
          </a:p>
          <a:p>
            <a:pPr indent="0" lvl="0" marL="0" marR="0" rtl="0" algn="l">
              <a:lnSpc>
                <a:spcPct val="80000"/>
              </a:lnSpc>
              <a:spcBef>
                <a:spcPts val="0"/>
              </a:spcBef>
              <a:spcAft>
                <a:spcPts val="0"/>
              </a:spcAft>
              <a:buNone/>
            </a:pPr>
            <a:r>
              <a:t/>
            </a:r>
            <a:endParaRPr sz="3500">
              <a:solidFill>
                <a:schemeClr val="dk1"/>
              </a:solidFill>
              <a:latin typeface="Cambria"/>
              <a:ea typeface="Cambria"/>
              <a:cs typeface="Cambria"/>
              <a:sym typeface="Cambria"/>
            </a:endParaRPr>
          </a:p>
          <a:p>
            <a:pPr indent="-592455" lvl="0" marL="685800" marR="0" rtl="0" algn="l">
              <a:lnSpc>
                <a:spcPct val="80000"/>
              </a:lnSpc>
              <a:spcBef>
                <a:spcPts val="0"/>
              </a:spcBef>
              <a:spcAft>
                <a:spcPts val="0"/>
              </a:spcAft>
              <a:buClr>
                <a:schemeClr val="dk1"/>
              </a:buClr>
              <a:buSzPts val="3500"/>
              <a:buFont typeface="Cambria"/>
              <a:buChar char="▪"/>
            </a:pPr>
            <a:r>
              <a:rPr lang="en-US" sz="3500">
                <a:solidFill>
                  <a:schemeClr val="dk1"/>
                </a:solidFill>
                <a:latin typeface="Cambria"/>
                <a:ea typeface="Cambria"/>
                <a:cs typeface="Cambria"/>
                <a:sym typeface="Cambria"/>
              </a:rPr>
              <a:t>Add privacy functionality where users can restrict their scheduled game and block other users</a:t>
            </a:r>
            <a:endParaRPr sz="3500">
              <a:solidFill>
                <a:schemeClr val="dk1"/>
              </a:solidFill>
              <a:latin typeface="Cambria"/>
              <a:ea typeface="Cambria"/>
              <a:cs typeface="Cambria"/>
              <a:sym typeface="Cambria"/>
            </a:endParaRPr>
          </a:p>
          <a:p>
            <a:pPr indent="0" lvl="0" marL="0" marR="0" rtl="0" algn="l">
              <a:lnSpc>
                <a:spcPct val="80000"/>
              </a:lnSpc>
              <a:spcBef>
                <a:spcPts val="0"/>
              </a:spcBef>
              <a:spcAft>
                <a:spcPts val="0"/>
              </a:spcAft>
              <a:buClr>
                <a:schemeClr val="dk1"/>
              </a:buClr>
              <a:buSzPts val="4970"/>
              <a:buFont typeface="Arial"/>
              <a:buNone/>
            </a:pPr>
            <a:r>
              <a:t/>
            </a:r>
            <a:endParaRPr b="0" i="0" sz="3500" u="none" cap="none" strike="noStrike">
              <a:solidFill>
                <a:schemeClr val="dk1"/>
              </a:solidFill>
              <a:latin typeface="Cambria"/>
              <a:ea typeface="Cambria"/>
              <a:cs typeface="Cambria"/>
              <a:sym typeface="Cambria"/>
            </a:endParaRPr>
          </a:p>
          <a:p>
            <a:pPr indent="-592455" lvl="0" marL="685800" marR="0" rtl="0" algn="l">
              <a:lnSpc>
                <a:spcPct val="80000"/>
              </a:lnSpc>
              <a:spcBef>
                <a:spcPts val="0"/>
              </a:spcBef>
              <a:spcAft>
                <a:spcPts val="0"/>
              </a:spcAft>
              <a:buClr>
                <a:schemeClr val="dk1"/>
              </a:buClr>
              <a:buSzPts val="3500"/>
              <a:buFont typeface="Noto Sans Symbols"/>
              <a:buChar char="▪"/>
            </a:pPr>
            <a:r>
              <a:rPr b="0" i="0" lang="en-US" sz="3500" u="none" cap="none" strike="noStrike">
                <a:solidFill>
                  <a:schemeClr val="dk1"/>
                </a:solidFill>
                <a:latin typeface="Cambria"/>
                <a:ea typeface="Cambria"/>
                <a:cs typeface="Cambria"/>
                <a:sym typeface="Cambria"/>
              </a:rPr>
              <a:t>Integrate with SPAITR app and </a:t>
            </a:r>
            <a:r>
              <a:rPr lang="en-US" sz="3500">
                <a:solidFill>
                  <a:schemeClr val="dk1"/>
                </a:solidFill>
                <a:latin typeface="Cambria"/>
                <a:ea typeface="Cambria"/>
                <a:cs typeface="Cambria"/>
                <a:sym typeface="Cambria"/>
              </a:rPr>
              <a:t>use analytics to track </a:t>
            </a:r>
            <a:r>
              <a:rPr b="0" i="0" lang="en-US" sz="3500" u="none" cap="none" strike="noStrike">
                <a:solidFill>
                  <a:schemeClr val="dk1"/>
                </a:solidFill>
                <a:latin typeface="Cambria"/>
                <a:ea typeface="Cambria"/>
                <a:cs typeface="Cambria"/>
                <a:sym typeface="Cambria"/>
              </a:rPr>
              <a:t>how users are interacting with the map</a:t>
            </a:r>
            <a:endParaRPr b="0" i="0" sz="3500" u="none" cap="none" strike="noStrike">
              <a:solidFill>
                <a:schemeClr val="dk1"/>
              </a:solidFill>
              <a:latin typeface="Cambria"/>
              <a:ea typeface="Cambria"/>
              <a:cs typeface="Cambria"/>
              <a:sym typeface="Cambria"/>
            </a:endParaRPr>
          </a:p>
        </p:txBody>
      </p:sp>
      <p:pic>
        <p:nvPicPr>
          <p:cNvPr id="98" name="Google Shape;98;p1"/>
          <p:cNvPicPr preferRelativeResize="0"/>
          <p:nvPr/>
        </p:nvPicPr>
        <p:blipFill rotWithShape="1">
          <a:blip r:embed="rId3">
            <a:alphaModFix/>
          </a:blip>
          <a:srcRect b="0" l="0" r="0" t="0"/>
          <a:stretch/>
        </p:blipFill>
        <p:spPr>
          <a:xfrm>
            <a:off x="1743123" y="1126416"/>
            <a:ext cx="2124025" cy="2557713"/>
          </a:xfrm>
          <a:prstGeom prst="rect">
            <a:avLst/>
          </a:prstGeom>
          <a:noFill/>
          <a:ln>
            <a:noFill/>
          </a:ln>
        </p:spPr>
      </p:pic>
      <p:pic>
        <p:nvPicPr>
          <p:cNvPr descr="Shape&#10;&#10;Description automatically generated" id="99" name="Google Shape;99;p1"/>
          <p:cNvPicPr preferRelativeResize="0"/>
          <p:nvPr/>
        </p:nvPicPr>
        <p:blipFill rotWithShape="1">
          <a:blip r:embed="rId4">
            <a:alphaModFix/>
          </a:blip>
          <a:srcRect b="0" l="0" r="0" t="0"/>
          <a:stretch/>
        </p:blipFill>
        <p:spPr>
          <a:xfrm>
            <a:off x="39674757" y="829222"/>
            <a:ext cx="2205729" cy="3226798"/>
          </a:xfrm>
          <a:prstGeom prst="rect">
            <a:avLst/>
          </a:prstGeom>
          <a:noFill/>
          <a:ln>
            <a:noFill/>
          </a:ln>
        </p:spPr>
      </p:pic>
      <p:pic>
        <p:nvPicPr>
          <p:cNvPr descr="Logo&#10;&#10;Description automatically generated" id="100" name="Google Shape;100;p1"/>
          <p:cNvPicPr preferRelativeResize="0"/>
          <p:nvPr/>
        </p:nvPicPr>
        <p:blipFill rotWithShape="1">
          <a:blip r:embed="rId5">
            <a:alphaModFix/>
          </a:blip>
          <a:srcRect b="0" l="0" r="0" t="0"/>
          <a:stretch/>
        </p:blipFill>
        <p:spPr>
          <a:xfrm>
            <a:off x="35861975" y="468675"/>
            <a:ext cx="7609596" cy="3947899"/>
          </a:xfrm>
          <a:prstGeom prst="rect">
            <a:avLst/>
          </a:prstGeom>
          <a:noFill/>
          <a:ln>
            <a:noFill/>
          </a:ln>
        </p:spPr>
      </p:pic>
      <p:pic>
        <p:nvPicPr>
          <p:cNvPr descr="Map&#10;&#10;Description automatically generated" id="101" name="Google Shape;101;p1"/>
          <p:cNvPicPr preferRelativeResize="0"/>
          <p:nvPr/>
        </p:nvPicPr>
        <p:blipFill rotWithShape="1">
          <a:blip r:embed="rId6">
            <a:alphaModFix/>
          </a:blip>
          <a:srcRect b="2521" l="0" r="0" t="5419"/>
          <a:stretch/>
        </p:blipFill>
        <p:spPr>
          <a:xfrm>
            <a:off x="19106326" y="9050451"/>
            <a:ext cx="5450387" cy="11150172"/>
          </a:xfrm>
          <a:prstGeom prst="rect">
            <a:avLst/>
          </a:prstGeom>
          <a:noFill/>
          <a:ln>
            <a:noFill/>
          </a:ln>
        </p:spPr>
      </p:pic>
      <p:sp>
        <p:nvSpPr>
          <p:cNvPr id="102" name="Google Shape;102;p1"/>
          <p:cNvSpPr txBox="1"/>
          <p:nvPr/>
        </p:nvSpPr>
        <p:spPr>
          <a:xfrm>
            <a:off x="12184500" y="4908200"/>
            <a:ext cx="19641900" cy="9132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971"/>
              <a:buFont typeface="Arial"/>
              <a:buNone/>
            </a:pPr>
            <a:r>
              <a:rPr lang="en-US" sz="4971">
                <a:solidFill>
                  <a:schemeClr val="lt1"/>
                </a:solidFill>
                <a:latin typeface="Cambria"/>
                <a:ea typeface="Cambria"/>
                <a:cs typeface="Cambria"/>
                <a:sym typeface="Cambria"/>
              </a:rPr>
              <a:t>Design</a:t>
            </a:r>
            <a:endParaRPr/>
          </a:p>
        </p:txBody>
      </p:sp>
      <p:sp>
        <p:nvSpPr>
          <p:cNvPr id="103" name="Google Shape;103;p1"/>
          <p:cNvSpPr txBox="1"/>
          <p:nvPr/>
        </p:nvSpPr>
        <p:spPr>
          <a:xfrm>
            <a:off x="12781513" y="6024538"/>
            <a:ext cx="50778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Calibri"/>
                <a:ea typeface="Calibri"/>
                <a:cs typeface="Calibri"/>
                <a:sym typeface="Calibri"/>
              </a:rPr>
              <a:t>Map with </a:t>
            </a:r>
            <a:r>
              <a:rPr b="1" lang="en-US" sz="3500">
                <a:latin typeface="Calibri"/>
                <a:ea typeface="Calibri"/>
                <a:cs typeface="Calibri"/>
                <a:sym typeface="Calibri"/>
              </a:rPr>
              <a:t>nearby</a:t>
            </a:r>
            <a:r>
              <a:rPr b="1" lang="en-US" sz="3500">
                <a:latin typeface="Calibri"/>
                <a:ea typeface="Calibri"/>
                <a:cs typeface="Calibri"/>
                <a:sym typeface="Calibri"/>
              </a:rPr>
              <a:t> games </a:t>
            </a:r>
            <a:endParaRPr b="1" sz="3500">
              <a:latin typeface="Calibri"/>
              <a:ea typeface="Calibri"/>
              <a:cs typeface="Calibri"/>
              <a:sym typeface="Calibri"/>
            </a:endParaRPr>
          </a:p>
          <a:p>
            <a:pPr indent="0" lvl="0" marL="0" rtl="0" algn="ctr">
              <a:spcBef>
                <a:spcPts val="0"/>
              </a:spcBef>
              <a:spcAft>
                <a:spcPts val="0"/>
              </a:spcAft>
              <a:buNone/>
            </a:pPr>
            <a:r>
              <a:t/>
            </a:r>
            <a:endParaRPr sz="3500">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3500">
                <a:solidFill>
                  <a:schemeClr val="dk1"/>
                </a:solidFill>
                <a:latin typeface="Calibri"/>
                <a:ea typeface="Calibri"/>
                <a:cs typeface="Calibri"/>
                <a:sym typeface="Calibri"/>
              </a:rPr>
              <a:t>A player can scroll and find games of interest to play.</a:t>
            </a:r>
            <a:endParaRPr sz="3500">
              <a:latin typeface="Calibri"/>
              <a:ea typeface="Calibri"/>
              <a:cs typeface="Calibri"/>
              <a:sym typeface="Calibri"/>
            </a:endParaRPr>
          </a:p>
        </p:txBody>
      </p:sp>
      <p:sp>
        <p:nvSpPr>
          <p:cNvPr id="104" name="Google Shape;104;p1"/>
          <p:cNvSpPr txBox="1"/>
          <p:nvPr/>
        </p:nvSpPr>
        <p:spPr>
          <a:xfrm>
            <a:off x="18923926" y="6024550"/>
            <a:ext cx="5815200" cy="341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Calibri"/>
                <a:ea typeface="Calibri"/>
                <a:cs typeface="Calibri"/>
                <a:sym typeface="Calibri"/>
              </a:rPr>
              <a:t>Create game with options </a:t>
            </a:r>
            <a:endParaRPr b="1" sz="3500">
              <a:latin typeface="Calibri"/>
              <a:ea typeface="Calibri"/>
              <a:cs typeface="Calibri"/>
              <a:sym typeface="Calibri"/>
            </a:endParaRPr>
          </a:p>
          <a:p>
            <a:pPr indent="0" lvl="0" marL="0" rtl="0" algn="ctr">
              <a:spcBef>
                <a:spcPts val="0"/>
              </a:spcBef>
              <a:spcAft>
                <a:spcPts val="0"/>
              </a:spcAft>
              <a:buNone/>
            </a:pPr>
            <a:r>
              <a:t/>
            </a:r>
            <a:endParaRPr b="1" sz="3500">
              <a:latin typeface="Calibri"/>
              <a:ea typeface="Calibri"/>
              <a:cs typeface="Calibri"/>
              <a:sym typeface="Calibri"/>
            </a:endParaRPr>
          </a:p>
          <a:p>
            <a:pPr indent="0" lvl="0" marL="0" rtl="0" algn="ctr">
              <a:spcBef>
                <a:spcPts val="0"/>
              </a:spcBef>
              <a:spcAft>
                <a:spcPts val="0"/>
              </a:spcAft>
              <a:buNone/>
            </a:pPr>
            <a:r>
              <a:rPr lang="en-US" sz="3500">
                <a:latin typeface="Calibri"/>
                <a:ea typeface="Calibri"/>
                <a:cs typeface="Calibri"/>
                <a:sym typeface="Calibri"/>
              </a:rPr>
              <a:t>A player can choose to organize a game to happen at a specific time, day, and place.</a:t>
            </a:r>
            <a:endParaRPr sz="3500">
              <a:latin typeface="Calibri"/>
              <a:ea typeface="Calibri"/>
              <a:cs typeface="Calibri"/>
              <a:sym typeface="Calibri"/>
            </a:endParaRPr>
          </a:p>
          <a:p>
            <a:pPr indent="0" lvl="0" marL="0" rtl="0" algn="ctr">
              <a:spcBef>
                <a:spcPts val="0"/>
              </a:spcBef>
              <a:spcAft>
                <a:spcPts val="0"/>
              </a:spcAft>
              <a:buNone/>
            </a:pPr>
            <a:r>
              <a:t/>
            </a:r>
            <a:endParaRPr sz="3500">
              <a:latin typeface="Calibri"/>
              <a:ea typeface="Calibri"/>
              <a:cs typeface="Calibri"/>
              <a:sym typeface="Calibri"/>
            </a:endParaRPr>
          </a:p>
        </p:txBody>
      </p:sp>
      <p:sp>
        <p:nvSpPr>
          <p:cNvPr id="105" name="Google Shape;105;p1"/>
          <p:cNvSpPr txBox="1"/>
          <p:nvPr/>
        </p:nvSpPr>
        <p:spPr>
          <a:xfrm>
            <a:off x="25518513" y="6000600"/>
            <a:ext cx="5815200" cy="287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500">
                <a:latin typeface="Calibri"/>
                <a:ea typeface="Calibri"/>
                <a:cs typeface="Calibri"/>
                <a:sym typeface="Calibri"/>
              </a:rPr>
              <a:t>Menu to join game </a:t>
            </a:r>
            <a:endParaRPr b="1" sz="3500">
              <a:latin typeface="Calibri"/>
              <a:ea typeface="Calibri"/>
              <a:cs typeface="Calibri"/>
              <a:sym typeface="Calibri"/>
            </a:endParaRPr>
          </a:p>
          <a:p>
            <a:pPr indent="0" lvl="0" marL="0" rtl="0" algn="ctr">
              <a:spcBef>
                <a:spcPts val="0"/>
              </a:spcBef>
              <a:spcAft>
                <a:spcPts val="0"/>
              </a:spcAft>
              <a:buNone/>
            </a:pPr>
            <a:r>
              <a:t/>
            </a:r>
            <a:endParaRPr b="1" sz="3500">
              <a:latin typeface="Calibri"/>
              <a:ea typeface="Calibri"/>
              <a:cs typeface="Calibri"/>
              <a:sym typeface="Calibri"/>
            </a:endParaRPr>
          </a:p>
          <a:p>
            <a:pPr indent="0" lvl="0" marL="0" rtl="0" algn="ctr">
              <a:spcBef>
                <a:spcPts val="0"/>
              </a:spcBef>
              <a:spcAft>
                <a:spcPts val="0"/>
              </a:spcAft>
              <a:buNone/>
            </a:pPr>
            <a:r>
              <a:rPr lang="en-US" sz="3500">
                <a:latin typeface="Calibri"/>
                <a:ea typeface="Calibri"/>
                <a:cs typeface="Calibri"/>
                <a:sym typeface="Calibri"/>
              </a:rPr>
              <a:t>If a player wants to join a game, they can see its details and confirm their </a:t>
            </a:r>
            <a:r>
              <a:rPr lang="en-US" sz="3500">
                <a:latin typeface="Calibri"/>
                <a:ea typeface="Calibri"/>
                <a:cs typeface="Calibri"/>
                <a:sym typeface="Calibri"/>
              </a:rPr>
              <a:t>attendance.</a:t>
            </a:r>
            <a:endParaRPr sz="3500">
              <a:latin typeface="Calibri"/>
              <a:ea typeface="Calibri"/>
              <a:cs typeface="Calibri"/>
              <a:sym typeface="Calibri"/>
            </a:endParaRPr>
          </a:p>
        </p:txBody>
      </p:sp>
      <p:sp>
        <p:nvSpPr>
          <p:cNvPr id="106" name="Google Shape;106;p1"/>
          <p:cNvSpPr/>
          <p:nvPr/>
        </p:nvSpPr>
        <p:spPr>
          <a:xfrm>
            <a:off x="18505850" y="6130550"/>
            <a:ext cx="84300" cy="1410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25072900" y="6120050"/>
            <a:ext cx="84300" cy="1408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txBox="1"/>
          <p:nvPr/>
        </p:nvSpPr>
        <p:spPr>
          <a:xfrm>
            <a:off x="13194888" y="35009000"/>
            <a:ext cx="17709000" cy="72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US" sz="3500">
                <a:latin typeface="Cambria"/>
                <a:ea typeface="Cambria"/>
                <a:cs typeface="Cambria"/>
                <a:sym typeface="Cambria"/>
              </a:rPr>
              <a:t>Diagram of client/server communication between SPAITR Map, server, and database</a:t>
            </a:r>
            <a:endParaRPr i="1" sz="3500">
              <a:latin typeface="Cambria"/>
              <a:ea typeface="Cambria"/>
              <a:cs typeface="Cambria"/>
              <a:sym typeface="Cambria"/>
            </a:endParaRPr>
          </a:p>
        </p:txBody>
      </p:sp>
      <p:sp>
        <p:nvSpPr>
          <p:cNvPr id="109" name="Google Shape;109;p1"/>
          <p:cNvSpPr txBox="1"/>
          <p:nvPr/>
        </p:nvSpPr>
        <p:spPr>
          <a:xfrm>
            <a:off x="402449" y="13159198"/>
            <a:ext cx="10914600" cy="9132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Cambria"/>
                <a:ea typeface="Cambria"/>
                <a:cs typeface="Cambria"/>
                <a:sym typeface="Cambria"/>
              </a:rPr>
              <a:t> </a:t>
            </a:r>
            <a:r>
              <a:rPr lang="en-US" sz="4971">
                <a:solidFill>
                  <a:schemeClr val="lt1"/>
                </a:solidFill>
                <a:latin typeface="Cambria"/>
                <a:ea typeface="Cambria"/>
                <a:cs typeface="Cambria"/>
                <a:sym typeface="Cambria"/>
              </a:rPr>
              <a:t>Measurable Organizational Value</a:t>
            </a:r>
            <a:endParaRPr/>
          </a:p>
        </p:txBody>
      </p:sp>
      <p:sp>
        <p:nvSpPr>
          <p:cNvPr id="110" name="Google Shape;110;p1"/>
          <p:cNvSpPr txBox="1"/>
          <p:nvPr/>
        </p:nvSpPr>
        <p:spPr>
          <a:xfrm>
            <a:off x="402450" y="14199150"/>
            <a:ext cx="10914600" cy="3226800"/>
          </a:xfrm>
          <a:prstGeom prst="rect">
            <a:avLst/>
          </a:prstGeom>
          <a:noFill/>
          <a:ln cap="flat" cmpd="sng" w="9525">
            <a:solidFill>
              <a:srgbClr val="002060"/>
            </a:solidFill>
            <a:prstDash val="solid"/>
            <a:round/>
            <a:headEnd len="sm" w="sm" type="none"/>
            <a:tailEnd len="sm" w="sm" type="none"/>
          </a:ln>
        </p:spPr>
        <p:txBody>
          <a:bodyPr anchorCtr="0" anchor="t" bIns="365750" lIns="365750" spcFirstLastPara="1" rIns="365750" wrap="square" tIns="365750">
            <a:normAutofit/>
          </a:bodyPr>
          <a:lstStyle/>
          <a:p>
            <a:pPr indent="0" lvl="0" marL="0" marR="0" rtl="0" algn="ctr">
              <a:lnSpc>
                <a:spcPct val="90000"/>
              </a:lnSpc>
              <a:spcBef>
                <a:spcPts val="0"/>
              </a:spcBef>
              <a:spcAft>
                <a:spcPts val="0"/>
              </a:spcAft>
              <a:buNone/>
            </a:pPr>
            <a:r>
              <a:rPr lang="en-US" sz="3500">
                <a:latin typeface="Cambria"/>
                <a:ea typeface="Cambria"/>
                <a:cs typeface="Cambria"/>
                <a:sym typeface="Cambria"/>
              </a:rPr>
              <a:t>The SPAITR Map is going to be successful if at least 30% of current SPAITR users use the SPAITR Map to play pickup games with a consistent turn out of at least 5 players per game by the end of the Spring 2022 semester.</a:t>
            </a:r>
            <a:endParaRPr sz="3500">
              <a:latin typeface="Cambria"/>
              <a:ea typeface="Cambria"/>
              <a:cs typeface="Cambria"/>
              <a:sym typeface="Cambria"/>
            </a:endParaRPr>
          </a:p>
        </p:txBody>
      </p:sp>
      <p:sp>
        <p:nvSpPr>
          <p:cNvPr id="111" name="Google Shape;111;p1"/>
          <p:cNvSpPr txBox="1"/>
          <p:nvPr/>
        </p:nvSpPr>
        <p:spPr>
          <a:xfrm>
            <a:off x="32599375" y="5913175"/>
            <a:ext cx="10914900" cy="65184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91425" wrap="square" tIns="365750">
            <a:normAutofit lnSpcReduction="10000"/>
          </a:bodyPr>
          <a:lstStyle/>
          <a:p>
            <a:pPr indent="0" lvl="0" marL="0" marR="0" rtl="0" algn="l">
              <a:lnSpc>
                <a:spcPct val="90000"/>
              </a:lnSpc>
              <a:spcBef>
                <a:spcPts val="0"/>
              </a:spcBef>
              <a:spcAft>
                <a:spcPts val="0"/>
              </a:spcAft>
              <a:buNone/>
            </a:pPr>
            <a:r>
              <a:rPr b="1" lang="en-US" sz="3500">
                <a:solidFill>
                  <a:schemeClr val="dk1"/>
                </a:solidFill>
                <a:latin typeface="Cambria"/>
                <a:ea typeface="Cambria"/>
                <a:cs typeface="Cambria"/>
                <a:sym typeface="Cambria"/>
              </a:rPr>
              <a:t>Client</a:t>
            </a:r>
            <a:endParaRPr b="1" sz="3500">
              <a:solidFill>
                <a:schemeClr val="dk1"/>
              </a:solidFill>
              <a:latin typeface="Cambria"/>
              <a:ea typeface="Cambria"/>
              <a:cs typeface="Cambria"/>
              <a:sym typeface="Cambria"/>
            </a:endParaRPr>
          </a:p>
          <a:p>
            <a:pPr indent="0" lvl="0" marL="0" marR="0" rtl="0" algn="l">
              <a:lnSpc>
                <a:spcPct val="90000"/>
              </a:lnSpc>
              <a:spcBef>
                <a:spcPts val="0"/>
              </a:spcBef>
              <a:spcAft>
                <a:spcPts val="0"/>
              </a:spcAft>
              <a:buNone/>
            </a:pPr>
            <a:r>
              <a:rPr lang="en-US" sz="3500">
                <a:solidFill>
                  <a:schemeClr val="dk1"/>
                </a:solidFill>
                <a:latin typeface="Cambria"/>
                <a:ea typeface="Cambria"/>
                <a:cs typeface="Cambria"/>
                <a:sym typeface="Cambria"/>
              </a:rPr>
              <a:t>Unit tests were used to test core client functionality like game validation and the REST controller. When required, partial mocking was used to replicate complex objects like the server to help isolate the testing of functionality like JSON parsing.</a:t>
            </a:r>
            <a:endParaRPr sz="3500">
              <a:solidFill>
                <a:schemeClr val="dk1"/>
              </a:solidFill>
              <a:latin typeface="Cambria"/>
              <a:ea typeface="Cambria"/>
              <a:cs typeface="Cambria"/>
              <a:sym typeface="Cambria"/>
            </a:endParaRPr>
          </a:p>
          <a:p>
            <a:pPr indent="0" lvl="0" marL="0" marR="0" rtl="0" algn="l">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0" lvl="0" marL="0" marR="0" rtl="0" algn="l">
              <a:lnSpc>
                <a:spcPct val="90000"/>
              </a:lnSpc>
              <a:spcBef>
                <a:spcPts val="0"/>
              </a:spcBef>
              <a:spcAft>
                <a:spcPts val="0"/>
              </a:spcAft>
              <a:buNone/>
            </a:pPr>
            <a:r>
              <a:rPr b="1" lang="en-US" sz="3500">
                <a:solidFill>
                  <a:schemeClr val="dk1"/>
                </a:solidFill>
                <a:latin typeface="Cambria"/>
                <a:ea typeface="Cambria"/>
                <a:cs typeface="Cambria"/>
                <a:sym typeface="Cambria"/>
              </a:rPr>
              <a:t>Server</a:t>
            </a:r>
            <a:endParaRPr b="1" sz="3500">
              <a:solidFill>
                <a:schemeClr val="dk1"/>
              </a:solidFill>
              <a:latin typeface="Cambria"/>
              <a:ea typeface="Cambria"/>
              <a:cs typeface="Cambria"/>
              <a:sym typeface="Cambria"/>
            </a:endParaRPr>
          </a:p>
          <a:p>
            <a:pPr indent="0" lvl="0" marL="0" marR="0" rtl="0" algn="l">
              <a:lnSpc>
                <a:spcPct val="90000"/>
              </a:lnSpc>
              <a:spcBef>
                <a:spcPts val="0"/>
              </a:spcBef>
              <a:spcAft>
                <a:spcPts val="0"/>
              </a:spcAft>
              <a:buNone/>
            </a:pPr>
            <a:r>
              <a:rPr lang="en-US" sz="3500">
                <a:solidFill>
                  <a:schemeClr val="dk1"/>
                </a:solidFill>
                <a:latin typeface="Cambria"/>
                <a:ea typeface="Cambria"/>
                <a:cs typeface="Cambria"/>
                <a:sym typeface="Cambria"/>
              </a:rPr>
              <a:t>Unit tests were used to test main REST functionality with the client application. Interacting with the database was done with unit tests and confirming the data was correct was done both manually and through the unit tests.</a:t>
            </a:r>
            <a:endParaRPr sz="3500">
              <a:solidFill>
                <a:schemeClr val="dk1"/>
              </a:solidFill>
              <a:latin typeface="Cambria"/>
              <a:ea typeface="Cambria"/>
              <a:cs typeface="Cambria"/>
              <a:sym typeface="Cambria"/>
            </a:endParaRPr>
          </a:p>
        </p:txBody>
      </p:sp>
      <p:sp>
        <p:nvSpPr>
          <p:cNvPr id="112" name="Google Shape;112;p1"/>
          <p:cNvSpPr txBox="1"/>
          <p:nvPr/>
        </p:nvSpPr>
        <p:spPr>
          <a:xfrm>
            <a:off x="32599533" y="4907603"/>
            <a:ext cx="10914600" cy="9144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971"/>
              <a:buFont typeface="Arial"/>
              <a:buNone/>
            </a:pPr>
            <a:r>
              <a:rPr lang="en-US" sz="4971">
                <a:solidFill>
                  <a:schemeClr val="lt1"/>
                </a:solidFill>
                <a:latin typeface="Cambria"/>
                <a:ea typeface="Cambria"/>
                <a:cs typeface="Cambria"/>
                <a:sym typeface="Cambria"/>
              </a:rPr>
              <a:t>Testing</a:t>
            </a:r>
            <a:endParaRPr/>
          </a:p>
        </p:txBody>
      </p:sp>
      <p:pic>
        <p:nvPicPr>
          <p:cNvPr id="113" name="Google Shape;113;p1"/>
          <p:cNvPicPr preferRelativeResize="0"/>
          <p:nvPr/>
        </p:nvPicPr>
        <p:blipFill rotWithShape="1">
          <a:blip r:embed="rId7">
            <a:alphaModFix/>
          </a:blip>
          <a:srcRect b="2540" l="0" r="0" t="4419"/>
          <a:stretch/>
        </p:blipFill>
        <p:spPr>
          <a:xfrm>
            <a:off x="25811875" y="8974250"/>
            <a:ext cx="5450401" cy="11264276"/>
          </a:xfrm>
          <a:prstGeom prst="rect">
            <a:avLst/>
          </a:prstGeom>
          <a:noFill/>
          <a:ln>
            <a:noFill/>
          </a:ln>
        </p:spPr>
      </p:pic>
      <p:pic>
        <p:nvPicPr>
          <p:cNvPr id="114" name="Google Shape;114;p1"/>
          <p:cNvPicPr preferRelativeResize="0"/>
          <p:nvPr/>
        </p:nvPicPr>
        <p:blipFill rotWithShape="1">
          <a:blip r:embed="rId8">
            <a:alphaModFix/>
          </a:blip>
          <a:srcRect b="2037" l="0" r="0" t="4921"/>
          <a:stretch/>
        </p:blipFill>
        <p:spPr>
          <a:xfrm>
            <a:off x="12674200" y="8974250"/>
            <a:ext cx="5450401" cy="11264276"/>
          </a:xfrm>
          <a:prstGeom prst="rect">
            <a:avLst/>
          </a:prstGeom>
          <a:noFill/>
          <a:ln>
            <a:noFill/>
          </a:ln>
        </p:spPr>
      </p:pic>
      <p:pic>
        <p:nvPicPr>
          <p:cNvPr id="115" name="Google Shape;115;p1"/>
          <p:cNvPicPr preferRelativeResize="0"/>
          <p:nvPr/>
        </p:nvPicPr>
        <p:blipFill rotWithShape="1">
          <a:blip r:embed="rId9">
            <a:alphaModFix/>
          </a:blip>
          <a:srcRect b="4160" l="0" r="0" t="3995"/>
          <a:stretch/>
        </p:blipFill>
        <p:spPr>
          <a:xfrm>
            <a:off x="15631913" y="27369575"/>
            <a:ext cx="12834974" cy="7722501"/>
          </a:xfrm>
          <a:prstGeom prst="rect">
            <a:avLst/>
          </a:prstGeom>
          <a:noFill/>
          <a:ln>
            <a:noFill/>
          </a:ln>
        </p:spPr>
      </p:pic>
      <p:sp>
        <p:nvSpPr>
          <p:cNvPr id="116" name="Google Shape;116;p1"/>
          <p:cNvSpPr txBox="1"/>
          <p:nvPr/>
        </p:nvSpPr>
        <p:spPr>
          <a:xfrm>
            <a:off x="381325" y="30808800"/>
            <a:ext cx="10914600" cy="5223900"/>
          </a:xfrm>
          <a:prstGeom prst="rect">
            <a:avLst/>
          </a:prstGeom>
          <a:noFill/>
          <a:ln cap="flat" cmpd="sng" w="9525">
            <a:solidFill>
              <a:srgbClr val="002060"/>
            </a:solidFill>
            <a:prstDash val="solid"/>
            <a:round/>
            <a:headEnd len="sm" w="sm" type="none"/>
            <a:tailEnd len="sm" w="sm" type="none"/>
          </a:ln>
        </p:spPr>
        <p:txBody>
          <a:bodyPr anchorCtr="0" anchor="t" bIns="45700" lIns="365750" spcFirstLastPara="1" rIns="365750" wrap="square" tIns="365750">
            <a:noAutofit/>
          </a:bodyPr>
          <a:lstStyle/>
          <a:p>
            <a:pPr indent="-478155" lvl="0" marL="571500" rtl="0" algn="just">
              <a:lnSpc>
                <a:spcPct val="90000"/>
              </a:lnSpc>
              <a:spcBef>
                <a:spcPts val="0"/>
              </a:spcBef>
              <a:spcAft>
                <a:spcPts val="0"/>
              </a:spcAft>
              <a:buClr>
                <a:schemeClr val="dk1"/>
              </a:buClr>
              <a:buSzPts val="3500"/>
              <a:buFont typeface="Cambria"/>
              <a:buChar char="▪"/>
            </a:pPr>
            <a:r>
              <a:rPr b="1" lang="en-US" sz="3500">
                <a:solidFill>
                  <a:schemeClr val="dk1"/>
                </a:solidFill>
                <a:latin typeface="Cambria"/>
                <a:ea typeface="Cambria"/>
                <a:cs typeface="Cambria"/>
                <a:sym typeface="Cambria"/>
              </a:rPr>
              <a:t>Flutter/Dart</a:t>
            </a:r>
            <a:r>
              <a:rPr lang="en-US" sz="3500">
                <a:solidFill>
                  <a:schemeClr val="dk1"/>
                </a:solidFill>
                <a:latin typeface="Cambria"/>
                <a:ea typeface="Cambria"/>
                <a:cs typeface="Cambria"/>
                <a:sym typeface="Cambria"/>
              </a:rPr>
              <a:t>: Library used for mobile app development. Can be built into both an iOS and Android app.</a:t>
            </a:r>
            <a:endParaRPr sz="3500">
              <a:solidFill>
                <a:schemeClr val="dk1"/>
              </a:solidFill>
              <a:latin typeface="Cambria"/>
              <a:ea typeface="Cambria"/>
              <a:cs typeface="Cambria"/>
              <a:sym typeface="Cambria"/>
            </a:endParaRPr>
          </a:p>
          <a:p>
            <a:pPr indent="0" lvl="0" marL="457200" rtl="0" algn="just">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478155" lvl="0" marL="571500" rtl="0" algn="just">
              <a:lnSpc>
                <a:spcPct val="90000"/>
              </a:lnSpc>
              <a:spcBef>
                <a:spcPts val="0"/>
              </a:spcBef>
              <a:spcAft>
                <a:spcPts val="0"/>
              </a:spcAft>
              <a:buClr>
                <a:schemeClr val="dk1"/>
              </a:buClr>
              <a:buSzPts val="3500"/>
              <a:buFont typeface="Cambria"/>
              <a:buChar char="▪"/>
            </a:pPr>
            <a:r>
              <a:rPr b="1" lang="en-US" sz="3500">
                <a:solidFill>
                  <a:schemeClr val="dk1"/>
                </a:solidFill>
                <a:latin typeface="Cambria"/>
                <a:ea typeface="Cambria"/>
                <a:cs typeface="Cambria"/>
                <a:sym typeface="Cambria"/>
              </a:rPr>
              <a:t>Flask</a:t>
            </a:r>
            <a:r>
              <a:rPr lang="en-US" sz="3500">
                <a:solidFill>
                  <a:schemeClr val="dk1"/>
                </a:solidFill>
                <a:latin typeface="Cambria"/>
                <a:ea typeface="Cambria"/>
                <a:cs typeface="Cambria"/>
                <a:sym typeface="Cambria"/>
              </a:rPr>
              <a:t>: </a:t>
            </a:r>
            <a:r>
              <a:rPr lang="en-US" sz="3500">
                <a:solidFill>
                  <a:schemeClr val="dk1"/>
                </a:solidFill>
                <a:latin typeface="Cambria"/>
                <a:ea typeface="Cambria"/>
                <a:cs typeface="Cambria"/>
                <a:sym typeface="Cambria"/>
              </a:rPr>
              <a:t>Backend</a:t>
            </a:r>
            <a:r>
              <a:rPr lang="en-US" sz="3500">
                <a:solidFill>
                  <a:schemeClr val="dk1"/>
                </a:solidFill>
                <a:latin typeface="Cambria"/>
                <a:ea typeface="Cambria"/>
                <a:cs typeface="Cambria"/>
                <a:sym typeface="Cambria"/>
              </a:rPr>
              <a:t> library used for server to communicate with app and database.</a:t>
            </a:r>
            <a:endParaRPr sz="3500">
              <a:solidFill>
                <a:schemeClr val="dk1"/>
              </a:solidFill>
              <a:latin typeface="Cambria"/>
              <a:ea typeface="Cambria"/>
              <a:cs typeface="Cambria"/>
              <a:sym typeface="Cambria"/>
            </a:endParaRPr>
          </a:p>
          <a:p>
            <a:pPr indent="0" lvl="0" marL="0" rtl="0" algn="just">
              <a:lnSpc>
                <a:spcPct val="90000"/>
              </a:lnSpc>
              <a:spcBef>
                <a:spcPts val="0"/>
              </a:spcBef>
              <a:spcAft>
                <a:spcPts val="0"/>
              </a:spcAft>
              <a:buNone/>
            </a:pPr>
            <a:r>
              <a:t/>
            </a:r>
            <a:endParaRPr sz="3500">
              <a:solidFill>
                <a:schemeClr val="dk1"/>
              </a:solidFill>
              <a:latin typeface="Cambria"/>
              <a:ea typeface="Cambria"/>
              <a:cs typeface="Cambria"/>
              <a:sym typeface="Cambria"/>
            </a:endParaRPr>
          </a:p>
          <a:p>
            <a:pPr indent="-478155" lvl="0" marL="571500" rtl="0" algn="just">
              <a:lnSpc>
                <a:spcPct val="90000"/>
              </a:lnSpc>
              <a:spcBef>
                <a:spcPts val="0"/>
              </a:spcBef>
              <a:spcAft>
                <a:spcPts val="0"/>
              </a:spcAft>
              <a:buClr>
                <a:schemeClr val="dk1"/>
              </a:buClr>
              <a:buSzPts val="3500"/>
              <a:buFont typeface="Cambria"/>
              <a:buChar char="▪"/>
            </a:pPr>
            <a:r>
              <a:rPr b="1" lang="en-US" sz="3500">
                <a:solidFill>
                  <a:schemeClr val="dk1"/>
                </a:solidFill>
                <a:latin typeface="Cambria"/>
                <a:ea typeface="Cambria"/>
                <a:cs typeface="Cambria"/>
                <a:sym typeface="Cambria"/>
              </a:rPr>
              <a:t>MongoDB</a:t>
            </a:r>
            <a:r>
              <a:rPr lang="en-US" sz="3500">
                <a:solidFill>
                  <a:schemeClr val="dk1"/>
                </a:solidFill>
                <a:latin typeface="Cambria"/>
                <a:ea typeface="Cambria"/>
                <a:cs typeface="Cambria"/>
                <a:sym typeface="Cambria"/>
              </a:rPr>
              <a:t>: Database used to store user information in the app.</a:t>
            </a:r>
            <a:endParaRPr sz="3500">
              <a:solidFill>
                <a:schemeClr val="dk1"/>
              </a:solidFill>
              <a:latin typeface="Cambria"/>
              <a:ea typeface="Cambria"/>
              <a:cs typeface="Cambria"/>
              <a:sym typeface="Cambria"/>
            </a:endParaRPr>
          </a:p>
        </p:txBody>
      </p:sp>
      <p:sp>
        <p:nvSpPr>
          <p:cNvPr id="117" name="Google Shape;117;p1"/>
          <p:cNvSpPr txBox="1"/>
          <p:nvPr/>
        </p:nvSpPr>
        <p:spPr>
          <a:xfrm>
            <a:off x="381324" y="29761047"/>
            <a:ext cx="10914600" cy="913200"/>
          </a:xfrm>
          <a:prstGeom prst="rect">
            <a:avLst/>
          </a:prstGeom>
          <a:solidFill>
            <a:srgbClr val="9E005D"/>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5400"/>
              <a:buFont typeface="Arial"/>
              <a:buNone/>
            </a:pPr>
            <a:r>
              <a:rPr b="0" i="0" lang="en-US" sz="5400" u="none" cap="none" strike="noStrike">
                <a:solidFill>
                  <a:schemeClr val="lt1"/>
                </a:solidFill>
                <a:latin typeface="Cambria"/>
                <a:ea typeface="Cambria"/>
                <a:cs typeface="Cambria"/>
                <a:sym typeface="Cambria"/>
              </a:rPr>
              <a:t> </a:t>
            </a:r>
            <a:r>
              <a:rPr lang="en-US" sz="4971">
                <a:solidFill>
                  <a:schemeClr val="lt1"/>
                </a:solidFill>
                <a:latin typeface="Cambria"/>
                <a:ea typeface="Cambria"/>
                <a:cs typeface="Cambria"/>
                <a:sym typeface="Cambria"/>
              </a:rPr>
              <a:t>Tools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