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9" r:id="rId2"/>
    <p:sldId id="260" r:id="rId3"/>
  </p:sldIdLst>
  <p:sldSz cx="36576000" cy="29260800"/>
  <p:notesSz cx="7077075" cy="9363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5552">
          <p15:clr>
            <a:srgbClr val="A4A3A4"/>
          </p15:clr>
        </p15:guide>
        <p15:guide id="3" orient="horz" pos="9216">
          <p15:clr>
            <a:srgbClr val="A4A3A4"/>
          </p15:clr>
        </p15:guide>
        <p15:guide id="4" pos="115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26A"/>
    <a:srgbClr val="000066"/>
    <a:srgbClr val="CCCCCC"/>
    <a:srgbClr val="999999"/>
    <a:srgbClr val="FF9900"/>
    <a:srgbClr val="990000"/>
    <a:srgbClr val="000050"/>
    <a:srgbClr val="0033CC"/>
    <a:srgbClr val="000622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658" autoAdjust="0"/>
    <p:restoredTop sz="94575" autoAdjust="0"/>
  </p:normalViewPr>
  <p:slideViewPr>
    <p:cSldViewPr>
      <p:cViewPr>
        <p:scale>
          <a:sx n="34" d="100"/>
          <a:sy n="34" d="100"/>
        </p:scale>
        <p:origin x="1656" y="440"/>
      </p:cViewPr>
      <p:guideLst>
        <p:guide orient="horz" pos="10368"/>
        <p:guide pos="15552"/>
        <p:guide orient="horz" pos="9216"/>
        <p:guide pos="11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t" anchorCtr="0" compatLnSpc="1">
            <a:prstTxWarp prst="textNoShape">
              <a:avLst/>
            </a:prstTxWarp>
          </a:bodyPr>
          <a:lstStyle>
            <a:lvl1pPr algn="l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727" y="1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t" anchorCtr="0" compatLnSpc="1">
            <a:prstTxWarp prst="textNoShape">
              <a:avLst/>
            </a:prstTxWarp>
          </a:bodyPr>
          <a:lstStyle>
            <a:lvl1pPr algn="r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3313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b" anchorCtr="0" compatLnSpc="1">
            <a:prstTxWarp prst="textNoShape">
              <a:avLst/>
            </a:prstTxWarp>
          </a:bodyPr>
          <a:lstStyle>
            <a:lvl1pPr algn="l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27" y="8893313"/>
            <a:ext cx="3066733" cy="46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2" tIns="47161" rIns="94322" bIns="47161" numCol="1" anchor="b" anchorCtr="0" compatLnSpc="1">
            <a:prstTxWarp prst="textNoShape">
              <a:avLst/>
            </a:prstTxWarp>
          </a:bodyPr>
          <a:lstStyle>
            <a:lvl1pPr algn="r" defTabSz="942804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DCE5CEB-6363-420F-BE45-85B064B89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26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732" y="9090377"/>
            <a:ext cx="31088541" cy="627097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137" y="16580556"/>
            <a:ext cx="25603729" cy="747888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5278E-ED96-461A-883E-5FD94BC35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2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5C329-9094-49E3-ADB9-7C70C8CFF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6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868" y="1171222"/>
            <a:ext cx="8229864" cy="2496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272" y="1171222"/>
            <a:ext cx="24562594" cy="2496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C182-0EAC-4479-8D18-C53192F40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77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828273" y="1171222"/>
            <a:ext cx="32919459" cy="487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28273" y="6826957"/>
            <a:ext cx="16396229" cy="9588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8351503" y="6826957"/>
            <a:ext cx="16396229" cy="9588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828273" y="16550923"/>
            <a:ext cx="16396229" cy="95884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351503" y="16550923"/>
            <a:ext cx="16396229" cy="95884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E7164-4707-4A19-A6AB-6533AC9FA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5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D8D97-1826-4078-ADDA-4E99B734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1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0" y="18803061"/>
            <a:ext cx="31089865" cy="581095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0" y="12402256"/>
            <a:ext cx="31089865" cy="64008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73675-D381-4E0E-B86F-9F9EFE057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4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273" y="6826957"/>
            <a:ext cx="16396229" cy="193124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51503" y="6826957"/>
            <a:ext cx="16396229" cy="193124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8DAF2-D655-47B3-A184-648194FE7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0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272" y="6550381"/>
            <a:ext cx="16160751" cy="27290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272" y="9279468"/>
            <a:ext cx="16160751" cy="168585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367" y="6550381"/>
            <a:ext cx="16167364" cy="27290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367" y="9279468"/>
            <a:ext cx="16167364" cy="168585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F92EC-8C3C-4F10-858C-C66E68A9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5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AEDA9-9C5F-4252-8D07-E5D3174E9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1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FBADD-EE0D-4AEE-A966-D1DAD5921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271" y="1165577"/>
            <a:ext cx="12033251" cy="49572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729" y="1165577"/>
            <a:ext cx="20447000" cy="249724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271" y="6122811"/>
            <a:ext cx="12033251" cy="20015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56635-F299-487E-8478-361B2D7E6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4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8889" y="20482283"/>
            <a:ext cx="21945864" cy="24186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8889" y="2614790"/>
            <a:ext cx="21945864" cy="175556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8889" y="22900928"/>
            <a:ext cx="21945864" cy="34332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8BA4C-6842-4480-8686-9E83B0824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9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A9A9"/>
            </a:gs>
            <a:gs pos="50000">
              <a:srgbClr val="990000"/>
            </a:gs>
            <a:gs pos="100000">
              <a:srgbClr val="DDA9A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567" y="1171222"/>
            <a:ext cx="32918871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567" y="6826957"/>
            <a:ext cx="32918871" cy="19312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567" y="26647422"/>
            <a:ext cx="8534871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496567" y="26647422"/>
            <a:ext cx="11582871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212567" y="26647422"/>
            <a:ext cx="8534871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 defTabSz="3762375">
              <a:defRPr sz="57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D3B0B1D-8805-4920-9608-A1D4D0B3D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pitchFamily="34" charset="0"/>
        </a:defRPr>
      </a:lvl9pPr>
    </p:titleStyle>
    <p:bodyStyle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sters.unh.edu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goo.gl/1E7TJ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2"/>
            <a:ext cx="36576000" cy="4876799"/>
          </a:xfr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indent="-457200" algn="l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8800" dirty="0">
                <a:solidFill>
                  <a:schemeClr val="bg1"/>
                </a:solidFill>
              </a:rPr>
              <a:t>The Problems with Hernia Meshes</a:t>
            </a:r>
            <a:br>
              <a:rPr lang="en-US" sz="8800" dirty="0">
                <a:solidFill>
                  <a:schemeClr val="bg1"/>
                </a:solidFill>
              </a:rPr>
            </a:br>
            <a:r>
              <a:rPr lang="en-US" sz="6700" dirty="0">
                <a:solidFill>
                  <a:schemeClr val="bg1"/>
                </a:solidFill>
              </a:rPr>
              <a:t>Hernia Mesh Research</a:t>
            </a:r>
            <a:br>
              <a:rPr lang="en-US" sz="9600" dirty="0"/>
            </a:br>
            <a:br>
              <a:rPr lang="en-US" sz="4000" dirty="0"/>
            </a:br>
            <a:r>
              <a:rPr lang="en-US" sz="5400" i="1" dirty="0">
                <a:solidFill>
                  <a:srgbClr val="FFFFFF"/>
                </a:solidFill>
              </a:rPr>
              <a:t>Christian </a:t>
            </a:r>
            <a:r>
              <a:rPr lang="en-US" sz="5400" i="1" dirty="0" err="1">
                <a:solidFill>
                  <a:srgbClr val="FFFFFF"/>
                </a:solidFill>
              </a:rPr>
              <a:t>Lamers</a:t>
            </a:r>
            <a:r>
              <a:rPr lang="en-US" sz="5400" i="1" dirty="0">
                <a:solidFill>
                  <a:srgbClr val="FFFFFF"/>
                </a:solidFill>
              </a:rPr>
              <a:t>, Eric Langley, and Luke Cava</a:t>
            </a:r>
            <a:br>
              <a:rPr lang="en-US" sz="5400" i="1" dirty="0">
                <a:solidFill>
                  <a:srgbClr val="FFFFFF"/>
                </a:solidFill>
              </a:rPr>
            </a:br>
            <a:r>
              <a:rPr lang="en-US" sz="5400" i="1" dirty="0">
                <a:solidFill>
                  <a:srgbClr val="FFFFFF"/>
                </a:solidFill>
              </a:rPr>
              <a:t>Advisor: Nikhil </a:t>
            </a:r>
            <a:r>
              <a:rPr lang="en-US" sz="5400" i="1" dirty="0" err="1">
                <a:solidFill>
                  <a:srgbClr val="FFFFFF"/>
                </a:solidFill>
              </a:rPr>
              <a:t>Padhye</a:t>
            </a:r>
            <a:br>
              <a:rPr lang="en-US" sz="5400" i="1" dirty="0">
                <a:solidFill>
                  <a:srgbClr val="FFFFFF"/>
                </a:solidFill>
              </a:rPr>
            </a:br>
            <a:r>
              <a:rPr lang="en-US" sz="5400" i="1" dirty="0">
                <a:solidFill>
                  <a:srgbClr val="FFFFFF"/>
                </a:solidFill>
              </a:rPr>
              <a:t>Department of Mechanical Engineering, University of New Hampshire</a:t>
            </a:r>
          </a:p>
        </p:txBody>
      </p:sp>
      <p:sp>
        <p:nvSpPr>
          <p:cNvPr id="2150" name="Text Box 161"/>
          <p:cNvSpPr txBox="1">
            <a:spLocks noChangeArrowheads="1"/>
          </p:cNvSpPr>
          <p:nvPr/>
        </p:nvSpPr>
        <p:spPr bwMode="auto">
          <a:xfrm>
            <a:off x="33210500" y="9134125"/>
            <a:ext cx="2540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300" b="1">
                <a:solidFill>
                  <a:srgbClr val="FF9900"/>
                </a:solidFill>
                <a:latin typeface="Arial" charset="0"/>
              </a:defRPr>
            </a:lvl1pPr>
            <a:lvl2pPr marL="742950" indent="-28575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2pPr>
            <a:lvl3pPr marL="11430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3pPr>
            <a:lvl4pPr marL="16002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4pPr>
            <a:lvl5pPr marL="2057400" indent="-228600" eaLnBrk="0" hangingPunct="0">
              <a:defRPr sz="4300" b="1">
                <a:solidFill>
                  <a:srgbClr val="FF99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 b="1">
                <a:solidFill>
                  <a:srgbClr val="FF9900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sz="3000" b="0">
              <a:solidFill>
                <a:schemeClr val="tx1"/>
              </a:solidFill>
            </a:endParaRPr>
          </a:p>
        </p:txBody>
      </p:sp>
      <p:sp>
        <p:nvSpPr>
          <p:cNvPr id="2152" name="Rectangle 164"/>
          <p:cNvSpPr>
            <a:spLocks noChangeArrowheads="1"/>
          </p:cNvSpPr>
          <p:nvPr/>
        </p:nvSpPr>
        <p:spPr bwMode="auto">
          <a:xfrm>
            <a:off x="12812889" y="5418666"/>
            <a:ext cx="10668000" cy="12192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rgbClr val="CC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60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4" name="Rectangle 166"/>
          <p:cNvSpPr>
            <a:spLocks noChangeArrowheads="1"/>
          </p:cNvSpPr>
          <p:nvPr/>
        </p:nvSpPr>
        <p:spPr bwMode="auto">
          <a:xfrm>
            <a:off x="762001" y="12378898"/>
            <a:ext cx="10442223" cy="12192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rgbClr val="CCCCCC"/>
                </a:solidFill>
              </a:rPr>
              <a:t>Overview</a:t>
            </a:r>
          </a:p>
        </p:txBody>
      </p:sp>
      <p:sp>
        <p:nvSpPr>
          <p:cNvPr id="2155" name="Rectangle 167"/>
          <p:cNvSpPr>
            <a:spLocks noChangeArrowheads="1"/>
          </p:cNvSpPr>
          <p:nvPr/>
        </p:nvSpPr>
        <p:spPr bwMode="auto">
          <a:xfrm>
            <a:off x="669033" y="5418666"/>
            <a:ext cx="10337634" cy="12192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rgbClr val="CC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>
              <a:solidFill>
                <a:srgbClr val="9999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65"/>
          <p:cNvSpPr>
            <a:spLocks noChangeArrowheads="1"/>
          </p:cNvSpPr>
          <p:nvPr/>
        </p:nvSpPr>
        <p:spPr bwMode="auto">
          <a:xfrm>
            <a:off x="24666224" y="19132124"/>
            <a:ext cx="10886723" cy="12192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rgbClr val="CCCCCC"/>
                </a:solidFill>
              </a:rPr>
              <a:t>References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913166" y="22577034"/>
            <a:ext cx="108373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l">
              <a:spcBef>
                <a:spcPts val="1200"/>
              </a:spcBef>
            </a:pPr>
            <a:r>
              <a:rPr lang="en-US" sz="2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6224" y="1016003"/>
            <a:ext cx="10724444" cy="3423441"/>
          </a:xfrm>
          <a:prstGeom prst="rect">
            <a:avLst/>
          </a:prstGeom>
        </p:spPr>
      </p:pic>
      <p:sp>
        <p:nvSpPr>
          <p:cNvPr id="74" name="TextBox 29"/>
          <p:cNvSpPr txBox="1">
            <a:spLocks noChangeArrowheads="1"/>
          </p:cNvSpPr>
          <p:nvPr/>
        </p:nvSpPr>
        <p:spPr bwMode="auto">
          <a:xfrm>
            <a:off x="762000" y="26744724"/>
            <a:ext cx="10442223" cy="2175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1pPr>
            <a:lvl2pPr marL="742950" indent="-28575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2pPr>
            <a:lvl3pPr marL="11430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3pPr>
            <a:lvl4pPr marL="16002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4pPr>
            <a:lvl5pPr marL="2057400" indent="-228600"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ea typeface="ＭＳ Ｐゴシック" pitchFamily="-105" charset="-128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4800" b="0" dirty="0">
                <a:latin typeface="Times New Roman" pitchFamily="18" charset="0"/>
                <a:cs typeface="Times New Roman" pitchFamily="18" charset="0"/>
              </a:rPr>
              <a:t>For more information contact: Nikhil </a:t>
            </a:r>
            <a:r>
              <a:rPr lang="en-US" sz="4800" b="0" dirty="0" err="1">
                <a:latin typeface="Times New Roman" pitchFamily="18" charset="0"/>
                <a:cs typeface="Times New Roman" pitchFamily="18" charset="0"/>
              </a:rPr>
              <a:t>Padhye</a:t>
            </a:r>
            <a:r>
              <a:rPr lang="en-US" sz="4800" b="0" dirty="0">
                <a:latin typeface="Times New Roman" pitchFamily="18" charset="0"/>
                <a:cs typeface="Times New Roman" pitchFamily="18" charset="0"/>
              </a:rPr>
              <a:t> and Ammar </a:t>
            </a:r>
            <a:r>
              <a:rPr lang="en-US" sz="4800" b="0" dirty="0" err="1">
                <a:latin typeface="Times New Roman" pitchFamily="18" charset="0"/>
                <a:cs typeface="Times New Roman" pitchFamily="18" charset="0"/>
              </a:rPr>
              <a:t>Jebur</a:t>
            </a:r>
            <a:endParaRPr lang="en-US" sz="4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164"/>
          <p:cNvSpPr>
            <a:spLocks noChangeArrowheads="1"/>
          </p:cNvSpPr>
          <p:nvPr/>
        </p:nvSpPr>
        <p:spPr bwMode="auto">
          <a:xfrm>
            <a:off x="25004891" y="5418666"/>
            <a:ext cx="10724444" cy="12192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rgbClr val="CCCC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Considerations</a:t>
            </a:r>
            <a:endParaRPr lang="en-US" sz="54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2546"/>
          <p:cNvSpPr txBox="1">
            <a:spLocks noChangeArrowheads="1"/>
          </p:cNvSpPr>
          <p:nvPr/>
        </p:nvSpPr>
        <p:spPr bwMode="auto">
          <a:xfrm>
            <a:off x="677335" y="7044269"/>
            <a:ext cx="10611556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200150" indent="-4572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latin typeface="Times New Roman" charset="0"/>
                <a:cs typeface="Times New Roman" charset="0"/>
              </a:rPr>
              <a:t>Hernia Repair is the most common operation in general surgery as of 2008</a:t>
            </a:r>
          </a:p>
          <a:p>
            <a:pPr lvl="1"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Affects 28 people per 100,000 in US</a:t>
            </a:r>
          </a:p>
          <a:p>
            <a:pPr lvl="1"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000" b="0" dirty="0">
                <a:latin typeface="Times New Roman" charset="0"/>
                <a:cs typeface="Times New Roman" charset="0"/>
              </a:rPr>
              <a:t>20 million surgeries/year worldwide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latin typeface="Times New Roman" charset="0"/>
                <a:cs typeface="Times New Roman" charset="0"/>
              </a:rPr>
              <a:t>$48 Billion / year in revenue for US hospitals</a:t>
            </a:r>
          </a:p>
          <a:p>
            <a:pPr marL="742950" lvl="1" indent="0" algn="l" eaLnBrk="1" hangingPunct="1">
              <a:spcBef>
                <a:spcPts val="1200"/>
              </a:spcBef>
            </a:pPr>
            <a:endParaRPr lang="en-US" sz="4800" b="0" dirty="0">
              <a:latin typeface="Times New Roman" charset="0"/>
              <a:cs typeface="Times New Roman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2" y="14214901"/>
            <a:ext cx="10611556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b="0" dirty="0">
                <a:solidFill>
                  <a:schemeClr val="tx1"/>
                </a:solidFill>
              </a:rPr>
              <a:t>Hernia: A bulging of an organ/tissue through the abdomen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b="0" dirty="0">
                <a:solidFill>
                  <a:schemeClr val="tx1"/>
                </a:solidFill>
              </a:rPr>
              <a:t>Hernia Mesh: Most common treatment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666221" y="21175070"/>
            <a:ext cx="11063111" cy="7525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buFont typeface="Wingdings" charset="0"/>
              <a:buChar char="q"/>
            </a:pPr>
            <a:r>
              <a:rPr lang="en-US" b="0" dirty="0" err="1">
                <a:solidFill>
                  <a:schemeClr val="tx1"/>
                </a:solidFill>
              </a:rPr>
              <a:t>Baylón</a:t>
            </a:r>
            <a:r>
              <a:rPr lang="en-US" b="0" dirty="0">
                <a:solidFill>
                  <a:schemeClr val="tx1"/>
                </a:solidFill>
              </a:rPr>
              <a:t>, Karen et al. “Past, Present and Future of Surgical Meshes: A Review.” </a:t>
            </a:r>
            <a:r>
              <a:rPr lang="en-US" b="0" i="1" dirty="0">
                <a:solidFill>
                  <a:schemeClr val="tx1"/>
                </a:solidFill>
              </a:rPr>
              <a:t>Membranes</a:t>
            </a:r>
            <a:r>
              <a:rPr lang="en-US" b="0" dirty="0">
                <a:solidFill>
                  <a:schemeClr val="tx1"/>
                </a:solidFill>
              </a:rPr>
              <a:t> vol. 7,3 47. 22 Aug. 2017, doi:10.3390/membranes7030047</a:t>
            </a:r>
          </a:p>
          <a:p>
            <a:pPr algn="l">
              <a:spcBef>
                <a:spcPts val="1200"/>
              </a:spcBef>
              <a:buFont typeface="Wingdings" charset="0"/>
              <a:buChar char="q"/>
            </a:pPr>
            <a:r>
              <a:rPr lang="en-US" b="0" dirty="0">
                <a:solidFill>
                  <a:schemeClr val="tx1"/>
                </a:solidFill>
              </a:rPr>
              <a:t>Ballard, David H et al. “3D printing of surgical hernia meshes impregnated with contrast agents: in vitro proof of concept with imaging characteristics on computed tomography.” </a:t>
            </a:r>
            <a:r>
              <a:rPr lang="en-US" b="0" i="1" dirty="0">
                <a:solidFill>
                  <a:schemeClr val="tx1"/>
                </a:solidFill>
              </a:rPr>
              <a:t>3D printing in medicine</a:t>
            </a:r>
            <a:r>
              <a:rPr lang="en-US" b="0" dirty="0">
                <a:solidFill>
                  <a:schemeClr val="tx1"/>
                </a:solidFill>
              </a:rPr>
              <a:t> vol. 4,1 13. 7 Dec. 2018, doi:10.1186/s41205-018-0037-4</a:t>
            </a:r>
            <a:endParaRPr lang="en-US" sz="4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166"/>
          <p:cNvSpPr>
            <a:spLocks noChangeArrowheads="1"/>
          </p:cNvSpPr>
          <p:nvPr/>
        </p:nvSpPr>
        <p:spPr bwMode="auto">
          <a:xfrm>
            <a:off x="846667" y="25525524"/>
            <a:ext cx="10442223" cy="12192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rgbClr val="CCCCCC"/>
                </a:solidFill>
              </a:rPr>
              <a:t>Contacts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2925778" y="7179735"/>
            <a:ext cx="11063111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Manufacturing Methods: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Woven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3D-printed</a:t>
            </a:r>
          </a:p>
          <a:p>
            <a:pPr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Adhesive Methods: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Sutures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Bio-Glue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004891" y="7062466"/>
            <a:ext cx="10724444" cy="1154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Minimize recurrence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Pore Size and Shape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Correct Material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Tensile Strength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Durability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Weight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Elasticity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Toughness</a:t>
            </a:r>
          </a:p>
          <a:p>
            <a:pPr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Biocompatibility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Minimally invasive</a:t>
            </a:r>
          </a:p>
          <a:p>
            <a:pPr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Adhesion to Muscle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Allow for flexibility</a:t>
            </a:r>
          </a:p>
          <a:p>
            <a:pPr lvl="1" algn="l">
              <a:spcBef>
                <a:spcPts val="1200"/>
              </a:spcBef>
              <a:buFont typeface="Wingdings" charset="0"/>
              <a:buChar char="q"/>
            </a:pPr>
            <a:r>
              <a:rPr lang="en-US" sz="4800" b="0" dirty="0">
                <a:solidFill>
                  <a:schemeClr val="tx1"/>
                </a:solidFill>
                <a:latin typeface="Times New Roman" charset="0"/>
                <a:cs typeface="Times New Roman" charset="0"/>
              </a:rPr>
              <a:t>Right amount of strength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366EB2DC-6F4A-954C-B556-72D1671A7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668" y="19741724"/>
            <a:ext cx="10442223" cy="4949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D494A7B1-2E75-574A-A6F0-D2FD0899A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5778" y="17592953"/>
            <a:ext cx="11063111" cy="11063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164">
            <a:extLst>
              <a:ext uri="{FF2B5EF4-FFF2-40B4-BE49-F238E27FC236}">
                <a16:creationId xmlns:a16="http://schemas.microsoft.com/office/drawing/2014/main" id="{C4BA48E3-240A-354B-8B1F-F5F7699FF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2889" y="12676580"/>
            <a:ext cx="10668000" cy="1219200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7500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7160" tIns="68580" rIns="137160" bIns="68580" anchor="ctr"/>
          <a:lstStyle/>
          <a:p>
            <a:pPr defTabSz="3762375"/>
            <a:r>
              <a:rPr lang="en-US" sz="60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BE5B49-3E8F-174D-BA00-C9B33714C41E}"/>
              </a:ext>
            </a:extLst>
          </p:cNvPr>
          <p:cNvSpPr txBox="1"/>
          <p:nvPr/>
        </p:nvSpPr>
        <p:spPr>
          <a:xfrm>
            <a:off x="12925779" y="14630400"/>
            <a:ext cx="1072444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400" b="0" dirty="0">
                <a:solidFill>
                  <a:schemeClr val="tx1"/>
                </a:solidFill>
              </a:rPr>
              <a:t>Stress and Strain Testing (Tensile)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400" b="0" dirty="0">
                <a:solidFill>
                  <a:schemeClr val="tx1"/>
                </a:solidFill>
              </a:rPr>
              <a:t>Peel Testing</a:t>
            </a:r>
          </a:p>
          <a:p>
            <a:pPr algn="l" eaLnBrk="1" hangingPunct="1">
              <a:spcBef>
                <a:spcPts val="1200"/>
              </a:spcBef>
              <a:buFont typeface="Wingdings" charset="0"/>
              <a:buChar char="q"/>
            </a:pPr>
            <a:r>
              <a:rPr lang="en-US" sz="4400" b="0" dirty="0">
                <a:solidFill>
                  <a:schemeClr val="tx1"/>
                </a:solidFill>
              </a:rPr>
              <a:t>Adhesion Testing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-16934"/>
            <a:ext cx="36576000" cy="29277733"/>
            <a:chOff x="3038168" y="2271252"/>
            <a:chExt cx="26871560" cy="17255617"/>
          </a:xfrm>
        </p:grpSpPr>
        <p:sp>
          <p:nvSpPr>
            <p:cNvPr id="8" name="Rectangle 7"/>
            <p:cNvSpPr/>
            <p:nvPr/>
          </p:nvSpPr>
          <p:spPr>
            <a:xfrm>
              <a:off x="3038168" y="2271252"/>
              <a:ext cx="26871560" cy="172556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95020" y="3923074"/>
              <a:ext cx="23095973" cy="4988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This poster template provided courtesy of </a:t>
              </a:r>
            </a:p>
            <a:p>
              <a:pPr algn="ctr"/>
              <a:r>
                <a:rPr lang="en-US" sz="88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UNH </a:t>
              </a:r>
              <a:r>
                <a:rPr lang="en-US" sz="54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ESRC</a:t>
              </a:r>
              <a:r>
                <a:rPr lang="en-US" sz="8800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Poster Printing Services</a:t>
              </a:r>
            </a:p>
            <a:p>
              <a:pPr algn="ctr"/>
              <a:endParaRPr lang="en-US" sz="8800" dirty="0">
                <a:solidFill>
                  <a:schemeClr val="tx2"/>
                </a:solidFill>
              </a:endParaRPr>
            </a:p>
            <a:p>
              <a:pPr algn="ctr"/>
              <a:endParaRPr lang="en-US" sz="9600" dirty="0">
                <a:solidFill>
                  <a:schemeClr val="tx2"/>
                </a:solidFill>
              </a:endParaRPr>
            </a:p>
            <a:p>
              <a:pPr algn="ctr"/>
              <a:r>
                <a:rPr lang="en-US" sz="9600" dirty="0">
                  <a:solidFill>
                    <a:schemeClr val="tx2"/>
                  </a:solidFill>
                </a:rPr>
                <a:t>Trust us to make your poster look </a:t>
              </a:r>
              <a:r>
                <a:rPr lang="en-US" sz="9600" b="1" dirty="0">
                  <a:solidFill>
                    <a:schemeClr val="tx2"/>
                  </a:solidFill>
                </a:rPr>
                <a:t>GREAT!</a:t>
              </a:r>
            </a:p>
            <a:p>
              <a:pPr algn="ctr"/>
              <a:endParaRPr lang="en-US" sz="88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1219" y="12425448"/>
              <a:ext cx="2478029" cy="2983999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291484" y="12729302"/>
              <a:ext cx="18199509" cy="2376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800" b="1" dirty="0">
                  <a:solidFill>
                    <a:srgbClr val="00126A"/>
                  </a:solidFill>
                </a:rPr>
                <a:t>Website:</a:t>
              </a:r>
              <a:r>
                <a:rPr lang="en-US" sz="8800" b="1" dirty="0">
                  <a:solidFill>
                    <a:schemeClr val="accent5">
                      <a:lumMod val="75000"/>
                    </a:schemeClr>
                  </a:solidFill>
                </a:rPr>
                <a:t> </a:t>
              </a:r>
              <a:r>
                <a:rPr lang="en-US" sz="8800" dirty="0">
                  <a:solidFill>
                    <a:schemeClr val="accent5">
                      <a:lumMod val="75000"/>
                    </a:schemeClr>
                  </a:solidFill>
                  <a:hlinkClick r:id="rId3"/>
                </a:rPr>
                <a:t>http://posters.unh.edu</a:t>
              </a:r>
              <a:endParaRPr lang="en-US" sz="88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r>
                <a:rPr lang="en-US" sz="8800" b="1" dirty="0">
                  <a:solidFill>
                    <a:schemeClr val="tx2"/>
                  </a:solidFill>
                </a:rPr>
                <a:t>Poster Guide: </a:t>
              </a:r>
              <a:r>
                <a:rPr lang="en-US" sz="8800" dirty="0">
                  <a:solidFill>
                    <a:schemeClr val="accent5">
                      <a:lumMod val="75000"/>
                    </a:schemeClr>
                  </a:solidFill>
                  <a:hlinkClick r:id="rId4"/>
                </a:rPr>
                <a:t>http://goo.gl/1E7TJY</a:t>
              </a:r>
              <a:endParaRPr lang="en-US" sz="88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endParaRPr lang="en-US" sz="8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306233" y="18039145"/>
              <a:ext cx="1327354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>
                  <a:solidFill>
                    <a:schemeClr val="bg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DELETE THIS SLIDE BEFORE PRINTING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19392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9887</TotalTime>
  <Words>284</Words>
  <Application>Microsoft Macintosh PowerPoint</Application>
  <PresentationFormat>Custom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Default Design</vt:lpstr>
      <vt:lpstr>The Problems with Hernia Meshes Hernia Mesh Research  Christian Lamers, Eric Langley, and Luke Cava Advisor: Nikhil Padhye Department of Mechanical Engineering, University of New Hampshire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Free Research Poster</dc:subject>
  <dc:creator>Graphicsland/MakeSigns.com</dc:creator>
  <cp:keywords>scientific, research, template, custom, poster, presentation, symposium, printing, PowerPoint, create, design, example, sample, download</cp:keywords>
  <dc:description>These templates are offered for free to help your create a poster ranging from nursing research posters to psychology research posters.</dc:description>
  <cp:lastModifiedBy>Christian Lamers</cp:lastModifiedBy>
  <cp:revision>288</cp:revision>
  <cp:lastPrinted>2014-02-24T14:53:09Z</cp:lastPrinted>
  <dcterms:created xsi:type="dcterms:W3CDTF">2004-07-26T21:45:23Z</dcterms:created>
  <dcterms:modified xsi:type="dcterms:W3CDTF">2022-03-31T18:41:46Z</dcterms:modified>
  <cp:category>science research poster</cp:category>
</cp:coreProperties>
</file>