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20" d="100"/>
          <a:sy n="20" d="100"/>
        </p:scale>
        <p:origin x="11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9DD85-9240-4069-A71F-E3EFB0B6B6D4}" type="datetimeFigureOut">
              <a:rPr lang="en-US" smtClean="0"/>
              <a:t>4/6/2022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58694-FE83-42B9-A26D-370521A5E7B0}" type="slidenum">
              <a:rPr lang="en-US" smtClean="0"/>
              <a:t>‹#›</a:t>
            </a:fld>
            <a:endParaRPr lang="en-US"/>
          </a:p>
        </p:txBody>
      </p:sp>
    </p:spTree>
    <p:extLst>
      <p:ext uri="{BB962C8B-B14F-4D97-AF65-F5344CB8AC3E}">
        <p14:creationId xmlns:p14="http://schemas.microsoft.com/office/powerpoint/2010/main" val="349972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A58694-FE83-42B9-A26D-370521A5E7B0}" type="slidenum">
              <a:rPr lang="en-US" smtClean="0"/>
              <a:t>1</a:t>
            </a:fld>
            <a:endParaRPr lang="en-US"/>
          </a:p>
        </p:txBody>
      </p:sp>
    </p:spTree>
    <p:extLst>
      <p:ext uri="{BB962C8B-B14F-4D97-AF65-F5344CB8AC3E}">
        <p14:creationId xmlns:p14="http://schemas.microsoft.com/office/powerpoint/2010/main" val="39024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F99-5BD7-4157-929B-74DA6D0F44C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406847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F99-5BD7-4157-929B-74DA6D0F44C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299798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F99-5BD7-4157-929B-74DA6D0F44C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269254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F99-5BD7-4157-929B-74DA6D0F44C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305053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F99-5BD7-4157-929B-74DA6D0F44CE}"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52802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F99-5BD7-4157-929B-74DA6D0F44CE}"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400340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F99-5BD7-4157-929B-74DA6D0F44CE}"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85976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0F0F99-5BD7-4157-929B-74DA6D0F44CE}"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205908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F0F99-5BD7-4157-929B-74DA6D0F44CE}"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188425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E0F0F99-5BD7-4157-929B-74DA6D0F44CE}"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385861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E0F0F99-5BD7-4157-929B-74DA6D0F44CE}"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7FB3F-463B-473A-92D0-B9FA44246A75}" type="slidenum">
              <a:rPr lang="en-US" smtClean="0"/>
              <a:t>‹#›</a:t>
            </a:fld>
            <a:endParaRPr lang="en-US"/>
          </a:p>
        </p:txBody>
      </p:sp>
    </p:spTree>
    <p:extLst>
      <p:ext uri="{BB962C8B-B14F-4D97-AF65-F5344CB8AC3E}">
        <p14:creationId xmlns:p14="http://schemas.microsoft.com/office/powerpoint/2010/main" val="83772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E0F0F99-5BD7-4157-929B-74DA6D0F44CE}" type="datetimeFigureOut">
              <a:rPr lang="en-US" smtClean="0"/>
              <a:t>4/6/2022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AA17FB3F-463B-473A-92D0-B9FA44246A75}" type="slidenum">
              <a:rPr lang="en-US" smtClean="0"/>
              <a:t>‹#›</a:t>
            </a:fld>
            <a:endParaRPr lang="en-US"/>
          </a:p>
        </p:txBody>
      </p:sp>
    </p:spTree>
    <p:extLst>
      <p:ext uri="{BB962C8B-B14F-4D97-AF65-F5344CB8AC3E}">
        <p14:creationId xmlns:p14="http://schemas.microsoft.com/office/powerpoint/2010/main" val="2474790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2E7828-2110-48DF-AAFB-A4C6290CC9AA}"/>
              </a:ext>
            </a:extLst>
          </p:cNvPr>
          <p:cNvSpPr/>
          <p:nvPr/>
        </p:nvSpPr>
        <p:spPr>
          <a:xfrm>
            <a:off x="0" y="5002027"/>
            <a:ext cx="43891200" cy="711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4" name="Rectangle 3">
            <a:extLst>
              <a:ext uri="{FF2B5EF4-FFF2-40B4-BE49-F238E27FC236}">
                <a16:creationId xmlns:a16="http://schemas.microsoft.com/office/drawing/2014/main" id="{3FE1440D-71F7-4907-A833-B392DC9405A8}"/>
              </a:ext>
            </a:extLst>
          </p:cNvPr>
          <p:cNvSpPr/>
          <p:nvPr/>
        </p:nvSpPr>
        <p:spPr>
          <a:xfrm>
            <a:off x="0" y="1"/>
            <a:ext cx="43891200" cy="5002026"/>
          </a:xfrm>
          <a:prstGeom prst="rect">
            <a:avLst/>
          </a:prstGeom>
          <a:solidFill>
            <a:srgbClr val="14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5" name="Rectangle 4">
            <a:extLst>
              <a:ext uri="{FF2B5EF4-FFF2-40B4-BE49-F238E27FC236}">
                <a16:creationId xmlns:a16="http://schemas.microsoft.com/office/drawing/2014/main" id="{6B682BB4-3CD4-4204-8709-06D131A86914}"/>
              </a:ext>
            </a:extLst>
          </p:cNvPr>
          <p:cNvSpPr/>
          <p:nvPr/>
        </p:nvSpPr>
        <p:spPr>
          <a:xfrm>
            <a:off x="0" y="5317592"/>
            <a:ext cx="43891200" cy="276008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7" name="Rectangle 6">
            <a:extLst>
              <a:ext uri="{FF2B5EF4-FFF2-40B4-BE49-F238E27FC236}">
                <a16:creationId xmlns:a16="http://schemas.microsoft.com/office/drawing/2014/main" id="{F1C395C6-0AE0-4DCF-9C54-20C146C87979}"/>
              </a:ext>
            </a:extLst>
          </p:cNvPr>
          <p:cNvSpPr/>
          <p:nvPr/>
        </p:nvSpPr>
        <p:spPr>
          <a:xfrm>
            <a:off x="402486" y="5639345"/>
            <a:ext cx="13165705" cy="18859879"/>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523"/>
          </a:p>
        </p:txBody>
      </p:sp>
      <p:sp>
        <p:nvSpPr>
          <p:cNvPr id="9" name="Rectangle 8">
            <a:extLst>
              <a:ext uri="{FF2B5EF4-FFF2-40B4-BE49-F238E27FC236}">
                <a16:creationId xmlns:a16="http://schemas.microsoft.com/office/drawing/2014/main" id="{15DB1B94-31B4-4CE4-8D0C-57FFF0E85C16}"/>
              </a:ext>
            </a:extLst>
          </p:cNvPr>
          <p:cNvSpPr/>
          <p:nvPr/>
        </p:nvSpPr>
        <p:spPr>
          <a:xfrm>
            <a:off x="402486" y="24736245"/>
            <a:ext cx="29727719" cy="7789004"/>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523"/>
          </a:p>
        </p:txBody>
      </p:sp>
      <p:sp>
        <p:nvSpPr>
          <p:cNvPr id="10" name="Rectangle 9">
            <a:extLst>
              <a:ext uri="{FF2B5EF4-FFF2-40B4-BE49-F238E27FC236}">
                <a16:creationId xmlns:a16="http://schemas.microsoft.com/office/drawing/2014/main" id="{CDEC007C-6247-47CB-9BFD-A2D291A2A36E}"/>
              </a:ext>
            </a:extLst>
          </p:cNvPr>
          <p:cNvSpPr/>
          <p:nvPr/>
        </p:nvSpPr>
        <p:spPr>
          <a:xfrm>
            <a:off x="13801071" y="5639345"/>
            <a:ext cx="16329134" cy="18859879"/>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a:p>
            <a:pPr algn="ctr"/>
            <a:endParaRPr lang="en-US" sz="36523" dirty="0"/>
          </a:p>
        </p:txBody>
      </p:sp>
      <p:sp>
        <p:nvSpPr>
          <p:cNvPr id="13" name="Rectangle 12">
            <a:extLst>
              <a:ext uri="{FF2B5EF4-FFF2-40B4-BE49-F238E27FC236}">
                <a16:creationId xmlns:a16="http://schemas.microsoft.com/office/drawing/2014/main" id="{FC78D2B8-8439-4F84-9890-78125D89846A}"/>
              </a:ext>
            </a:extLst>
          </p:cNvPr>
          <p:cNvSpPr/>
          <p:nvPr/>
        </p:nvSpPr>
        <p:spPr>
          <a:xfrm>
            <a:off x="30419654" y="13278097"/>
            <a:ext cx="13019207" cy="8739034"/>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523"/>
          </a:p>
        </p:txBody>
      </p:sp>
      <p:sp>
        <p:nvSpPr>
          <p:cNvPr id="14" name="Rectangle 13">
            <a:extLst>
              <a:ext uri="{FF2B5EF4-FFF2-40B4-BE49-F238E27FC236}">
                <a16:creationId xmlns:a16="http://schemas.microsoft.com/office/drawing/2014/main" id="{0A875BC3-1A62-421C-8FCA-59B75C2D3A3B}"/>
              </a:ext>
            </a:extLst>
          </p:cNvPr>
          <p:cNvSpPr/>
          <p:nvPr/>
        </p:nvSpPr>
        <p:spPr>
          <a:xfrm>
            <a:off x="30497802" y="22205297"/>
            <a:ext cx="12972525" cy="6290240"/>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523"/>
          </a:p>
        </p:txBody>
      </p:sp>
      <p:sp>
        <p:nvSpPr>
          <p:cNvPr id="15" name="Rectangle 14">
            <a:extLst>
              <a:ext uri="{FF2B5EF4-FFF2-40B4-BE49-F238E27FC236}">
                <a16:creationId xmlns:a16="http://schemas.microsoft.com/office/drawing/2014/main" id="{22E451DB-D6BE-448C-A876-3EF8BAC8894A}"/>
              </a:ext>
            </a:extLst>
          </p:cNvPr>
          <p:cNvSpPr/>
          <p:nvPr/>
        </p:nvSpPr>
        <p:spPr>
          <a:xfrm>
            <a:off x="30492842" y="28729799"/>
            <a:ext cx="12965221" cy="3795449"/>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523"/>
          </a:p>
        </p:txBody>
      </p:sp>
      <p:sp>
        <p:nvSpPr>
          <p:cNvPr id="16" name="TextBox 15">
            <a:extLst>
              <a:ext uri="{FF2B5EF4-FFF2-40B4-BE49-F238E27FC236}">
                <a16:creationId xmlns:a16="http://schemas.microsoft.com/office/drawing/2014/main" id="{C076DF77-49C3-4D89-9F98-C853A3F9007F}"/>
              </a:ext>
            </a:extLst>
          </p:cNvPr>
          <p:cNvSpPr txBox="1"/>
          <p:nvPr/>
        </p:nvSpPr>
        <p:spPr>
          <a:xfrm>
            <a:off x="683441" y="228693"/>
            <a:ext cx="36811919" cy="3785652"/>
          </a:xfrm>
          <a:prstGeom prst="rect">
            <a:avLst/>
          </a:prstGeom>
          <a:noFill/>
        </p:spPr>
        <p:txBody>
          <a:bodyPr wrap="square" rtlCol="0">
            <a:spAutoFit/>
          </a:bodyPr>
          <a:lstStyle/>
          <a:p>
            <a:r>
              <a:rPr lang="en-US" sz="12000" b="1" dirty="0">
                <a:solidFill>
                  <a:schemeClr val="bg1"/>
                </a:solidFill>
                <a:latin typeface="+mj-lt"/>
              </a:rPr>
              <a:t>Co-inoculation of copper-stressed </a:t>
            </a:r>
            <a:r>
              <a:rPr lang="en-US" sz="12000" b="1" i="1" dirty="0">
                <a:solidFill>
                  <a:schemeClr val="bg1"/>
                </a:solidFill>
                <a:latin typeface="+mj-lt"/>
              </a:rPr>
              <a:t>Alnus </a:t>
            </a:r>
            <a:r>
              <a:rPr lang="en-US" sz="12000" b="1" i="1" dirty="0" err="1">
                <a:solidFill>
                  <a:schemeClr val="bg1"/>
                </a:solidFill>
                <a:latin typeface="+mj-lt"/>
              </a:rPr>
              <a:t>glutinosa</a:t>
            </a:r>
            <a:r>
              <a:rPr lang="en-US" sz="12000" b="1" i="1" dirty="0">
                <a:solidFill>
                  <a:schemeClr val="bg1"/>
                </a:solidFill>
                <a:latin typeface="+mj-lt"/>
              </a:rPr>
              <a:t> </a:t>
            </a:r>
            <a:r>
              <a:rPr lang="en-US" sz="12000" b="1" dirty="0">
                <a:solidFill>
                  <a:schemeClr val="bg1"/>
                </a:solidFill>
                <a:latin typeface="+mj-lt"/>
              </a:rPr>
              <a:t>seedlings with </a:t>
            </a:r>
            <a:r>
              <a:rPr lang="en-US" sz="12000" b="1" i="1" dirty="0">
                <a:solidFill>
                  <a:schemeClr val="bg1"/>
                </a:solidFill>
                <a:latin typeface="+mj-lt"/>
              </a:rPr>
              <a:t>Frankia</a:t>
            </a:r>
            <a:r>
              <a:rPr lang="en-US" sz="12000" b="1" dirty="0">
                <a:solidFill>
                  <a:schemeClr val="bg1"/>
                </a:solidFill>
                <a:latin typeface="+mj-lt"/>
              </a:rPr>
              <a:t> sp. QA3 and </a:t>
            </a:r>
            <a:r>
              <a:rPr lang="en-US" sz="12000" b="1" i="1" dirty="0">
                <a:solidFill>
                  <a:schemeClr val="bg1"/>
                </a:solidFill>
                <a:latin typeface="+mj-lt"/>
              </a:rPr>
              <a:t>Frankia </a:t>
            </a:r>
            <a:r>
              <a:rPr lang="en-US" sz="12000" b="1" i="1" dirty="0" err="1">
                <a:solidFill>
                  <a:schemeClr val="bg1"/>
                </a:solidFill>
                <a:latin typeface="+mj-lt"/>
              </a:rPr>
              <a:t>inefficax</a:t>
            </a:r>
            <a:r>
              <a:rPr lang="en-US" sz="12000" b="1" i="1" dirty="0">
                <a:solidFill>
                  <a:schemeClr val="bg1"/>
                </a:solidFill>
                <a:latin typeface="+mj-lt"/>
              </a:rPr>
              <a:t> </a:t>
            </a:r>
            <a:r>
              <a:rPr lang="en-US" sz="12000" b="1" dirty="0">
                <a:solidFill>
                  <a:schemeClr val="bg1"/>
                </a:solidFill>
                <a:latin typeface="+mj-lt"/>
              </a:rPr>
              <a:t>EuI1c</a:t>
            </a:r>
            <a:endParaRPr lang="en-US" sz="12000" b="1" i="1" dirty="0">
              <a:solidFill>
                <a:schemeClr val="bg1"/>
              </a:solidFill>
              <a:latin typeface="+mj-lt"/>
            </a:endParaRPr>
          </a:p>
        </p:txBody>
      </p:sp>
      <p:sp>
        <p:nvSpPr>
          <p:cNvPr id="17" name="TextBox 16">
            <a:extLst>
              <a:ext uri="{FF2B5EF4-FFF2-40B4-BE49-F238E27FC236}">
                <a16:creationId xmlns:a16="http://schemas.microsoft.com/office/drawing/2014/main" id="{C5B5787F-2ACA-494F-A4C2-EEEF7C0CF20C}"/>
              </a:ext>
            </a:extLst>
          </p:cNvPr>
          <p:cNvSpPr txBox="1"/>
          <p:nvPr/>
        </p:nvSpPr>
        <p:spPr>
          <a:xfrm>
            <a:off x="14195024" y="3239312"/>
            <a:ext cx="29116348" cy="1754326"/>
          </a:xfrm>
          <a:prstGeom prst="rect">
            <a:avLst/>
          </a:prstGeom>
          <a:noFill/>
        </p:spPr>
        <p:txBody>
          <a:bodyPr wrap="square" rtlCol="0">
            <a:spAutoFit/>
          </a:bodyPr>
          <a:lstStyle/>
          <a:p>
            <a:pPr algn="r"/>
            <a:r>
              <a:rPr lang="en-US" sz="5400" b="1" dirty="0">
                <a:solidFill>
                  <a:schemeClr val="bg1"/>
                </a:solidFill>
                <a:latin typeface="+mj-lt"/>
              </a:rPr>
              <a:t>Megan P. Worth </a:t>
            </a:r>
            <a:r>
              <a:rPr lang="en-US" sz="5400" dirty="0">
                <a:solidFill>
                  <a:schemeClr val="bg1"/>
                </a:solidFill>
                <a:latin typeface="+mj-lt"/>
              </a:rPr>
              <a:t>and Louis S. Tisa</a:t>
            </a:r>
          </a:p>
          <a:p>
            <a:pPr algn="r"/>
            <a:r>
              <a:rPr lang="en-US" sz="5400" dirty="0">
                <a:solidFill>
                  <a:schemeClr val="bg1"/>
                </a:solidFill>
                <a:latin typeface="+mj-lt"/>
              </a:rPr>
              <a:t>University of New Hampshire, Durham, NH, USA</a:t>
            </a:r>
          </a:p>
        </p:txBody>
      </p:sp>
      <p:pic>
        <p:nvPicPr>
          <p:cNvPr id="1032" name="Picture 8" descr="Logo Downloads | Communications and Public Affairs Site">
            <a:extLst>
              <a:ext uri="{FF2B5EF4-FFF2-40B4-BE49-F238E27FC236}">
                <a16:creationId xmlns:a16="http://schemas.microsoft.com/office/drawing/2014/main" id="{44893F41-2C87-4A60-B078-567819D6B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9352" y="315566"/>
            <a:ext cx="2180151" cy="299849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32B5C202-3506-4F50-B925-A34E7DFB6DA5}"/>
              </a:ext>
            </a:extLst>
          </p:cNvPr>
          <p:cNvSpPr/>
          <p:nvPr/>
        </p:nvSpPr>
        <p:spPr>
          <a:xfrm>
            <a:off x="403211" y="5612096"/>
            <a:ext cx="13204143" cy="1087127"/>
          </a:xfrm>
          <a:prstGeom prst="rect">
            <a:avLst/>
          </a:prstGeom>
          <a:solidFill>
            <a:srgbClr val="14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24" name="Rectangle 23">
            <a:extLst>
              <a:ext uri="{FF2B5EF4-FFF2-40B4-BE49-F238E27FC236}">
                <a16:creationId xmlns:a16="http://schemas.microsoft.com/office/drawing/2014/main" id="{26CECF64-54E7-4CAE-B264-7531F9CD8917}"/>
              </a:ext>
            </a:extLst>
          </p:cNvPr>
          <p:cNvSpPr/>
          <p:nvPr/>
        </p:nvSpPr>
        <p:spPr>
          <a:xfrm>
            <a:off x="30402429" y="13278097"/>
            <a:ext cx="13036432" cy="1181250"/>
          </a:xfrm>
          <a:prstGeom prst="rect">
            <a:avLst/>
          </a:prstGeom>
          <a:solidFill>
            <a:srgbClr val="14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25" name="Rectangle 24">
            <a:extLst>
              <a:ext uri="{FF2B5EF4-FFF2-40B4-BE49-F238E27FC236}">
                <a16:creationId xmlns:a16="http://schemas.microsoft.com/office/drawing/2014/main" id="{1E40DF4E-FC74-4D35-80F7-9A4D49494BFC}"/>
              </a:ext>
            </a:extLst>
          </p:cNvPr>
          <p:cNvSpPr/>
          <p:nvPr/>
        </p:nvSpPr>
        <p:spPr>
          <a:xfrm>
            <a:off x="30474461" y="22180617"/>
            <a:ext cx="13019206" cy="1188538"/>
          </a:xfrm>
          <a:prstGeom prst="rect">
            <a:avLst/>
          </a:prstGeom>
          <a:solidFill>
            <a:srgbClr val="14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26" name="Rectangle 25">
            <a:extLst>
              <a:ext uri="{FF2B5EF4-FFF2-40B4-BE49-F238E27FC236}">
                <a16:creationId xmlns:a16="http://schemas.microsoft.com/office/drawing/2014/main" id="{A81D87A8-C6BE-4A95-B8E4-C14CE96CFF95}"/>
              </a:ext>
            </a:extLst>
          </p:cNvPr>
          <p:cNvSpPr/>
          <p:nvPr/>
        </p:nvSpPr>
        <p:spPr>
          <a:xfrm>
            <a:off x="379150" y="24736246"/>
            <a:ext cx="29775844" cy="1298238"/>
          </a:xfrm>
          <a:prstGeom prst="rect">
            <a:avLst/>
          </a:prstGeom>
          <a:solidFill>
            <a:srgbClr val="14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27" name="Rectangle 26">
            <a:extLst>
              <a:ext uri="{FF2B5EF4-FFF2-40B4-BE49-F238E27FC236}">
                <a16:creationId xmlns:a16="http://schemas.microsoft.com/office/drawing/2014/main" id="{37543476-11EF-4D96-A55C-CD33DE2EEFDD}"/>
              </a:ext>
            </a:extLst>
          </p:cNvPr>
          <p:cNvSpPr/>
          <p:nvPr/>
        </p:nvSpPr>
        <p:spPr>
          <a:xfrm>
            <a:off x="13784033" y="5599166"/>
            <a:ext cx="16391167" cy="1087127"/>
          </a:xfrm>
          <a:prstGeom prst="rect">
            <a:avLst/>
          </a:prstGeom>
          <a:solidFill>
            <a:srgbClr val="14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29" name="TextBox 28">
            <a:extLst>
              <a:ext uri="{FF2B5EF4-FFF2-40B4-BE49-F238E27FC236}">
                <a16:creationId xmlns:a16="http://schemas.microsoft.com/office/drawing/2014/main" id="{5868AA2E-49A4-4D3C-A40F-C2EFA9DFD4A1}"/>
              </a:ext>
            </a:extLst>
          </p:cNvPr>
          <p:cNvSpPr txBox="1"/>
          <p:nvPr/>
        </p:nvSpPr>
        <p:spPr>
          <a:xfrm>
            <a:off x="594990" y="5515950"/>
            <a:ext cx="9614743" cy="1183273"/>
          </a:xfrm>
          <a:prstGeom prst="rect">
            <a:avLst/>
          </a:prstGeom>
          <a:noFill/>
        </p:spPr>
        <p:txBody>
          <a:bodyPr wrap="square" rtlCol="0">
            <a:spAutoFit/>
          </a:bodyPr>
          <a:lstStyle/>
          <a:p>
            <a:r>
              <a:rPr lang="en-US" sz="7089" b="1" dirty="0">
                <a:solidFill>
                  <a:schemeClr val="bg1"/>
                </a:solidFill>
                <a:latin typeface="+mj-lt"/>
              </a:rPr>
              <a:t>Background</a:t>
            </a:r>
          </a:p>
        </p:txBody>
      </p:sp>
      <p:sp>
        <p:nvSpPr>
          <p:cNvPr id="30" name="TextBox 29">
            <a:extLst>
              <a:ext uri="{FF2B5EF4-FFF2-40B4-BE49-F238E27FC236}">
                <a16:creationId xmlns:a16="http://schemas.microsoft.com/office/drawing/2014/main" id="{E26E4517-40F5-4A5C-8006-831B6B86471C}"/>
              </a:ext>
            </a:extLst>
          </p:cNvPr>
          <p:cNvSpPr txBox="1"/>
          <p:nvPr/>
        </p:nvSpPr>
        <p:spPr>
          <a:xfrm>
            <a:off x="602709" y="24665855"/>
            <a:ext cx="10164016" cy="1183273"/>
          </a:xfrm>
          <a:prstGeom prst="rect">
            <a:avLst/>
          </a:prstGeom>
          <a:noFill/>
        </p:spPr>
        <p:txBody>
          <a:bodyPr wrap="square" rtlCol="0">
            <a:spAutoFit/>
          </a:bodyPr>
          <a:lstStyle/>
          <a:p>
            <a:r>
              <a:rPr lang="en-US" sz="7089" b="1" dirty="0">
                <a:solidFill>
                  <a:schemeClr val="bg1"/>
                </a:solidFill>
                <a:latin typeface="+mj-lt"/>
              </a:rPr>
              <a:t>Methods</a:t>
            </a:r>
          </a:p>
        </p:txBody>
      </p:sp>
      <p:sp>
        <p:nvSpPr>
          <p:cNvPr id="31" name="TextBox 30">
            <a:extLst>
              <a:ext uri="{FF2B5EF4-FFF2-40B4-BE49-F238E27FC236}">
                <a16:creationId xmlns:a16="http://schemas.microsoft.com/office/drawing/2014/main" id="{A3D628DA-E3C9-44B3-B256-918555F19A73}"/>
              </a:ext>
            </a:extLst>
          </p:cNvPr>
          <p:cNvSpPr txBox="1"/>
          <p:nvPr/>
        </p:nvSpPr>
        <p:spPr>
          <a:xfrm>
            <a:off x="14240549" y="5515950"/>
            <a:ext cx="10184477" cy="1183273"/>
          </a:xfrm>
          <a:prstGeom prst="rect">
            <a:avLst/>
          </a:prstGeom>
          <a:noFill/>
        </p:spPr>
        <p:txBody>
          <a:bodyPr wrap="square" rtlCol="0">
            <a:spAutoFit/>
          </a:bodyPr>
          <a:lstStyle/>
          <a:p>
            <a:r>
              <a:rPr lang="en-US" sz="7089" b="1" dirty="0">
                <a:solidFill>
                  <a:schemeClr val="bg1"/>
                </a:solidFill>
                <a:latin typeface="+mj-lt"/>
              </a:rPr>
              <a:t>Results</a:t>
            </a:r>
          </a:p>
        </p:txBody>
      </p:sp>
      <p:sp>
        <p:nvSpPr>
          <p:cNvPr id="32" name="TextBox 31">
            <a:extLst>
              <a:ext uri="{FF2B5EF4-FFF2-40B4-BE49-F238E27FC236}">
                <a16:creationId xmlns:a16="http://schemas.microsoft.com/office/drawing/2014/main" id="{8A467CF2-E668-467E-9D8F-3C40A8851722}"/>
              </a:ext>
            </a:extLst>
          </p:cNvPr>
          <p:cNvSpPr txBox="1"/>
          <p:nvPr/>
        </p:nvSpPr>
        <p:spPr>
          <a:xfrm>
            <a:off x="30594933" y="13222628"/>
            <a:ext cx="6659685" cy="1183273"/>
          </a:xfrm>
          <a:prstGeom prst="rect">
            <a:avLst/>
          </a:prstGeom>
          <a:noFill/>
        </p:spPr>
        <p:txBody>
          <a:bodyPr wrap="square" rtlCol="0">
            <a:spAutoFit/>
          </a:bodyPr>
          <a:lstStyle/>
          <a:p>
            <a:r>
              <a:rPr lang="en-US" sz="7089" b="1" dirty="0">
                <a:solidFill>
                  <a:schemeClr val="bg1"/>
                </a:solidFill>
                <a:latin typeface="+mj-lt"/>
              </a:rPr>
              <a:t>Conclusions</a:t>
            </a:r>
          </a:p>
        </p:txBody>
      </p:sp>
      <p:sp>
        <p:nvSpPr>
          <p:cNvPr id="33" name="TextBox 32">
            <a:extLst>
              <a:ext uri="{FF2B5EF4-FFF2-40B4-BE49-F238E27FC236}">
                <a16:creationId xmlns:a16="http://schemas.microsoft.com/office/drawing/2014/main" id="{89E7B68F-88FA-4234-995A-245A525D2474}"/>
              </a:ext>
            </a:extLst>
          </p:cNvPr>
          <p:cNvSpPr txBox="1"/>
          <p:nvPr/>
        </p:nvSpPr>
        <p:spPr>
          <a:xfrm>
            <a:off x="30645585" y="22120892"/>
            <a:ext cx="8295875" cy="1183273"/>
          </a:xfrm>
          <a:prstGeom prst="rect">
            <a:avLst/>
          </a:prstGeom>
          <a:noFill/>
        </p:spPr>
        <p:txBody>
          <a:bodyPr wrap="square" rtlCol="0">
            <a:spAutoFit/>
          </a:bodyPr>
          <a:lstStyle/>
          <a:p>
            <a:r>
              <a:rPr lang="en-US" sz="7089" b="1" dirty="0">
                <a:solidFill>
                  <a:schemeClr val="bg1"/>
                </a:solidFill>
                <a:latin typeface="+mj-lt"/>
              </a:rPr>
              <a:t>Next Steps</a:t>
            </a:r>
          </a:p>
        </p:txBody>
      </p:sp>
      <p:sp>
        <p:nvSpPr>
          <p:cNvPr id="38" name="Rectangle 37">
            <a:extLst>
              <a:ext uri="{FF2B5EF4-FFF2-40B4-BE49-F238E27FC236}">
                <a16:creationId xmlns:a16="http://schemas.microsoft.com/office/drawing/2014/main" id="{7FC4D0AD-8C38-4B2F-B06C-61A18C34A12D}"/>
              </a:ext>
            </a:extLst>
          </p:cNvPr>
          <p:cNvSpPr/>
          <p:nvPr/>
        </p:nvSpPr>
        <p:spPr>
          <a:xfrm>
            <a:off x="30484565" y="28630384"/>
            <a:ext cx="13023665" cy="1106940"/>
          </a:xfrm>
          <a:prstGeom prst="rect">
            <a:avLst/>
          </a:prstGeom>
          <a:solidFill>
            <a:srgbClr val="14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sp>
        <p:nvSpPr>
          <p:cNvPr id="34" name="TextBox 33">
            <a:extLst>
              <a:ext uri="{FF2B5EF4-FFF2-40B4-BE49-F238E27FC236}">
                <a16:creationId xmlns:a16="http://schemas.microsoft.com/office/drawing/2014/main" id="{115B69A9-965F-4D44-9E69-31B4153B523A}"/>
              </a:ext>
            </a:extLst>
          </p:cNvPr>
          <p:cNvSpPr txBox="1"/>
          <p:nvPr/>
        </p:nvSpPr>
        <p:spPr>
          <a:xfrm>
            <a:off x="30645585" y="28545244"/>
            <a:ext cx="8264479" cy="1183273"/>
          </a:xfrm>
          <a:prstGeom prst="rect">
            <a:avLst/>
          </a:prstGeom>
          <a:noFill/>
        </p:spPr>
        <p:txBody>
          <a:bodyPr wrap="square" rtlCol="0">
            <a:spAutoFit/>
          </a:bodyPr>
          <a:lstStyle/>
          <a:p>
            <a:r>
              <a:rPr lang="en-US" sz="7089" b="1" dirty="0">
                <a:solidFill>
                  <a:schemeClr val="bg1"/>
                </a:solidFill>
                <a:latin typeface="+mj-lt"/>
              </a:rPr>
              <a:t>Acknowledgements</a:t>
            </a:r>
          </a:p>
        </p:txBody>
      </p:sp>
      <p:sp>
        <p:nvSpPr>
          <p:cNvPr id="55" name="TextBox 54">
            <a:extLst>
              <a:ext uri="{FF2B5EF4-FFF2-40B4-BE49-F238E27FC236}">
                <a16:creationId xmlns:a16="http://schemas.microsoft.com/office/drawing/2014/main" id="{9E7FB718-25DF-44C3-B545-C88DCA0410A2}"/>
              </a:ext>
            </a:extLst>
          </p:cNvPr>
          <p:cNvSpPr txBox="1"/>
          <p:nvPr/>
        </p:nvSpPr>
        <p:spPr>
          <a:xfrm>
            <a:off x="30645585" y="14588819"/>
            <a:ext cx="12562174" cy="7894469"/>
          </a:xfrm>
          <a:prstGeom prst="rect">
            <a:avLst/>
          </a:prstGeom>
          <a:noFill/>
        </p:spPr>
        <p:txBody>
          <a:bodyPr wrap="square" rtlCol="0">
            <a:spAutoFit/>
          </a:bodyPr>
          <a:lstStyle/>
          <a:p>
            <a:pPr marL="571500" indent="-571500">
              <a:buFont typeface="Courier New" panose="02070309020205020404" pitchFamily="49" charset="0"/>
              <a:buChar char="o"/>
            </a:pPr>
            <a:r>
              <a:rPr lang="en-US" sz="3900" dirty="0"/>
              <a:t>No significant differences were observed in nodule count or chlorophyll content within inoculation conditions, regardless of presence or absence of copper treatment, which confirms the known benefit of </a:t>
            </a:r>
            <a:r>
              <a:rPr lang="en-US" sz="3900" i="1" dirty="0"/>
              <a:t>Frankia </a:t>
            </a:r>
            <a:r>
              <a:rPr lang="en-US" sz="3900" dirty="0"/>
              <a:t>in aiding plant health under stress.</a:t>
            </a:r>
          </a:p>
          <a:p>
            <a:pPr marL="571500" indent="-571500">
              <a:buFont typeface="Courier New" panose="02070309020205020404" pitchFamily="49" charset="0"/>
              <a:buChar char="o"/>
            </a:pPr>
            <a:r>
              <a:rPr lang="en-US" sz="3900" dirty="0"/>
              <a:t>More nodules were formed per plant in co-inoculated conditions versus single-inoculated, suggesting a role for the non-typical symbiont in nodulation.</a:t>
            </a:r>
          </a:p>
          <a:p>
            <a:pPr marL="571500" indent="-571500">
              <a:buFont typeface="Courier New" panose="02070309020205020404" pitchFamily="49" charset="0"/>
              <a:buChar char="o"/>
            </a:pPr>
            <a:r>
              <a:rPr lang="en-US" sz="3900" dirty="0"/>
              <a:t>Chlorophyll content under copper treatment was not significantly different in any inoculation condition, despite a lack of nodulation by EuI1c, which may have a beneficial role in plant health outside of nodules.</a:t>
            </a:r>
          </a:p>
          <a:p>
            <a:pPr marL="571500" indent="-571500">
              <a:buFont typeface="Courier New" panose="02070309020205020404" pitchFamily="49" charset="0"/>
              <a:buChar char="o"/>
            </a:pPr>
            <a:endParaRPr lang="en-US" sz="3900" dirty="0"/>
          </a:p>
        </p:txBody>
      </p:sp>
      <p:sp>
        <p:nvSpPr>
          <p:cNvPr id="56" name="TextBox 55">
            <a:extLst>
              <a:ext uri="{FF2B5EF4-FFF2-40B4-BE49-F238E27FC236}">
                <a16:creationId xmlns:a16="http://schemas.microsoft.com/office/drawing/2014/main" id="{5502FD21-ACCC-479A-B934-AB129F9BD53C}"/>
              </a:ext>
            </a:extLst>
          </p:cNvPr>
          <p:cNvSpPr txBox="1"/>
          <p:nvPr/>
        </p:nvSpPr>
        <p:spPr>
          <a:xfrm>
            <a:off x="30615376" y="23569188"/>
            <a:ext cx="12562174" cy="5302670"/>
          </a:xfrm>
          <a:prstGeom prst="rect">
            <a:avLst/>
          </a:prstGeom>
          <a:noFill/>
        </p:spPr>
        <p:txBody>
          <a:bodyPr wrap="square" rtlCol="0">
            <a:spAutoFit/>
          </a:bodyPr>
          <a:lstStyle/>
          <a:p>
            <a:pPr marL="571500" indent="-571500">
              <a:buFont typeface="Courier New" panose="02070309020205020404" pitchFamily="49" charset="0"/>
              <a:buChar char="o"/>
            </a:pPr>
            <a:r>
              <a:rPr lang="en-US" sz="3900" dirty="0"/>
              <a:t>qPCR to determine nodule occupancy by both the typical (QA3) and atypical (EuI1c) alder symbionts.</a:t>
            </a:r>
          </a:p>
          <a:p>
            <a:pPr marL="571500" indent="-571500">
              <a:buFont typeface="Courier New" panose="02070309020205020404" pitchFamily="49" charset="0"/>
              <a:buChar char="o"/>
            </a:pPr>
            <a:r>
              <a:rPr lang="en-US" sz="3900" dirty="0"/>
              <a:t>Repeats of this experiment currently in progress using 1 mM copper treatment </a:t>
            </a:r>
          </a:p>
          <a:p>
            <a:pPr marL="571500" indent="-571500">
              <a:buFont typeface="Courier New" panose="02070309020205020404" pitchFamily="49" charset="0"/>
              <a:buChar char="o"/>
            </a:pPr>
            <a:r>
              <a:rPr lang="en-US" sz="3900" dirty="0"/>
              <a:t>P</a:t>
            </a:r>
            <a:r>
              <a:rPr lang="en-US" sz="3900" b="0" i="0" dirty="0">
                <a:effectLst/>
              </a:rPr>
              <a:t>roduction of knockout mutants of EuI1c copper-tolerance genes to determine the mechanisms </a:t>
            </a:r>
            <a:r>
              <a:rPr lang="en-US" sz="3900" b="0" i="1" dirty="0">
                <a:effectLst/>
              </a:rPr>
              <a:t>Frankia</a:t>
            </a:r>
            <a:r>
              <a:rPr lang="en-US" sz="3900" b="0" i="0" dirty="0">
                <a:effectLst/>
              </a:rPr>
              <a:t> strains use to tolerate heavy metals and establish symbiosis with their hosts under these conditions.</a:t>
            </a:r>
            <a:endParaRPr lang="en-US" sz="3900" b="1" dirty="0"/>
          </a:p>
          <a:p>
            <a:endParaRPr lang="en-US" sz="2658" dirty="0"/>
          </a:p>
        </p:txBody>
      </p:sp>
      <p:sp>
        <p:nvSpPr>
          <p:cNvPr id="57" name="TextBox 56">
            <a:extLst>
              <a:ext uri="{FF2B5EF4-FFF2-40B4-BE49-F238E27FC236}">
                <a16:creationId xmlns:a16="http://schemas.microsoft.com/office/drawing/2014/main" id="{B988190E-8448-4DF2-9BA1-937C81270A9F}"/>
              </a:ext>
            </a:extLst>
          </p:cNvPr>
          <p:cNvSpPr txBox="1"/>
          <p:nvPr/>
        </p:nvSpPr>
        <p:spPr>
          <a:xfrm>
            <a:off x="30705416" y="29889776"/>
            <a:ext cx="12665787" cy="2840458"/>
          </a:xfrm>
          <a:prstGeom prst="rect">
            <a:avLst/>
          </a:prstGeom>
          <a:noFill/>
        </p:spPr>
        <p:txBody>
          <a:bodyPr wrap="square" rtlCol="0">
            <a:spAutoFit/>
          </a:bodyPr>
          <a:lstStyle/>
          <a:p>
            <a:r>
              <a:rPr lang="en-US" sz="3800" dirty="0"/>
              <a:t>Thank you to Dr. Louis Tisa and all members of the Tisa Lab. We would like to thank the University of New Hampshire Graduate School as well as the USDA NIFA Hatch 686 for funding this research. </a:t>
            </a:r>
          </a:p>
          <a:p>
            <a:endParaRPr lang="en-US" sz="2658" dirty="0"/>
          </a:p>
        </p:txBody>
      </p:sp>
      <p:sp>
        <p:nvSpPr>
          <p:cNvPr id="40" name="TextBox 39">
            <a:extLst>
              <a:ext uri="{FF2B5EF4-FFF2-40B4-BE49-F238E27FC236}">
                <a16:creationId xmlns:a16="http://schemas.microsoft.com/office/drawing/2014/main" id="{2AB662AB-5D79-4D16-A001-CB2CF593453C}"/>
              </a:ext>
            </a:extLst>
          </p:cNvPr>
          <p:cNvSpPr txBox="1"/>
          <p:nvPr/>
        </p:nvSpPr>
        <p:spPr>
          <a:xfrm>
            <a:off x="635366" y="6892377"/>
            <a:ext cx="12704977" cy="17449905"/>
          </a:xfrm>
          <a:prstGeom prst="rect">
            <a:avLst/>
          </a:prstGeom>
          <a:noFill/>
        </p:spPr>
        <p:txBody>
          <a:bodyPr wrap="square" rtlCol="0">
            <a:spAutoFit/>
          </a:bodyPr>
          <a:lstStyle/>
          <a:p>
            <a:pPr marL="457200" marR="0" indent="-457200">
              <a:spcBef>
                <a:spcPts val="0"/>
              </a:spcBef>
              <a:spcAft>
                <a:spcPts val="1000"/>
              </a:spcAft>
              <a:buFont typeface="Courier New" panose="02070309020205020404" pitchFamily="49" charset="0"/>
              <a:buChar char="o"/>
            </a:pPr>
            <a:r>
              <a:rPr lang="en-US" sz="3850" b="0" i="0" dirty="0">
                <a:effectLst/>
              </a:rPr>
              <a:t>Alders can colonize and reclaim mining and industrial sites, whose soils are contaminated by high concentrations of heavy metals. </a:t>
            </a:r>
          </a:p>
          <a:p>
            <a:pPr marL="457200" marR="0" indent="-457200">
              <a:spcBef>
                <a:spcPts val="0"/>
              </a:spcBef>
              <a:spcAft>
                <a:spcPts val="1000"/>
              </a:spcAft>
              <a:buFont typeface="Courier New" panose="02070309020205020404" pitchFamily="49" charset="0"/>
              <a:buChar char="o"/>
            </a:pPr>
            <a:r>
              <a:rPr lang="en-US" sz="3850" b="0" i="0" dirty="0">
                <a:effectLst/>
              </a:rPr>
              <a:t>These plants form a nitrogen-fixing mutualistic relationship with bacteria in the genus </a:t>
            </a:r>
            <a:r>
              <a:rPr lang="en-US" sz="3850" b="0" i="1" dirty="0">
                <a:effectLst/>
              </a:rPr>
              <a:t>Frankia</a:t>
            </a:r>
            <a:r>
              <a:rPr lang="en-US" sz="3850" b="0" i="0" dirty="0">
                <a:effectLst/>
              </a:rPr>
              <a:t>. Due to this relationship, these plants can overcome a range of environmental stresses including heavy metals, high salinity, and drought.</a:t>
            </a:r>
          </a:p>
          <a:p>
            <a:pPr marL="457200" marR="0" indent="-457200">
              <a:spcBef>
                <a:spcPts val="0"/>
              </a:spcBef>
              <a:spcAft>
                <a:spcPts val="1000"/>
              </a:spcAft>
              <a:buFont typeface="Courier New" panose="02070309020205020404" pitchFamily="49" charset="0"/>
              <a:buChar char="o"/>
            </a:pPr>
            <a:r>
              <a:rPr lang="en-US" sz="3850" b="0" i="0" dirty="0">
                <a:effectLst/>
              </a:rPr>
              <a:t>Phylogenetic analysis of the genus </a:t>
            </a:r>
            <a:r>
              <a:rPr lang="en-US" sz="3850" b="0" i="1" dirty="0">
                <a:effectLst/>
              </a:rPr>
              <a:t>Frankia</a:t>
            </a:r>
            <a:r>
              <a:rPr lang="en-US" sz="3850" b="0" i="0" dirty="0">
                <a:effectLst/>
              </a:rPr>
              <a:t> has identified four clades. Each clade is distinguished by their plant host range. </a:t>
            </a:r>
          </a:p>
          <a:p>
            <a:pPr marL="457200" marR="0" indent="-457200">
              <a:spcBef>
                <a:spcPts val="0"/>
              </a:spcBef>
              <a:spcAft>
                <a:spcPts val="1000"/>
              </a:spcAft>
              <a:buFont typeface="Courier New" panose="02070309020205020404" pitchFamily="49" charset="0"/>
              <a:buChar char="o"/>
            </a:pPr>
            <a:r>
              <a:rPr lang="en-US" sz="3850" b="0" i="0" dirty="0">
                <a:effectLst/>
              </a:rPr>
              <a:t>Alders tend to associate only with clade 1 </a:t>
            </a:r>
            <a:r>
              <a:rPr lang="en-US" sz="3850" b="0" i="1" dirty="0">
                <a:effectLst/>
              </a:rPr>
              <a:t>Frankia</a:t>
            </a:r>
            <a:r>
              <a:rPr lang="en-US" sz="3850" b="0" i="0" dirty="0">
                <a:effectLst/>
              </a:rPr>
              <a:t> strains. However, in studies at polluted sites, </a:t>
            </a:r>
            <a:r>
              <a:rPr lang="en-US" sz="3850" b="0" i="1" dirty="0">
                <a:effectLst/>
              </a:rPr>
              <a:t>Frankia</a:t>
            </a:r>
            <a:r>
              <a:rPr lang="en-US" sz="3850" b="0" i="0" dirty="0">
                <a:effectLst/>
              </a:rPr>
              <a:t> clade 3 and 4 strains were identified in alder nodules. </a:t>
            </a:r>
          </a:p>
          <a:p>
            <a:pPr marL="457200" marR="0" indent="-457200">
              <a:spcBef>
                <a:spcPts val="0"/>
              </a:spcBef>
              <a:spcAft>
                <a:spcPts val="1000"/>
              </a:spcAft>
              <a:buFont typeface="Courier New" panose="02070309020205020404" pitchFamily="49" charset="0"/>
              <a:buChar char="o"/>
            </a:pPr>
            <a:r>
              <a:rPr lang="en-US" sz="3850" b="0" i="0" dirty="0">
                <a:effectLst/>
              </a:rPr>
              <a:t>We were interested in determining if environmental stress may play a role in inducing plant host flexibility between host plant and symbiont in heavy metal polluted soils.</a:t>
            </a:r>
          </a:p>
          <a:p>
            <a:pPr marL="457200" marR="0" indent="-457200">
              <a:spcBef>
                <a:spcPts val="0"/>
              </a:spcBef>
              <a:spcAft>
                <a:spcPts val="1000"/>
              </a:spcAft>
              <a:buFont typeface="Courier New" panose="02070309020205020404" pitchFamily="49" charset="0"/>
              <a:buChar char="o"/>
            </a:pPr>
            <a:r>
              <a:rPr lang="en-US" sz="3850" dirty="0"/>
              <a:t>T</a:t>
            </a:r>
            <a:r>
              <a:rPr lang="en-US" sz="3850" b="0" i="0" dirty="0">
                <a:effectLst/>
              </a:rPr>
              <a:t>o investigate, ten-week-old alder seedlings were inoculated with either a clade 1 </a:t>
            </a:r>
            <a:r>
              <a:rPr lang="en-US" sz="3850" b="0" i="1" dirty="0">
                <a:effectLst/>
              </a:rPr>
              <a:t>Frankia</a:t>
            </a:r>
            <a:r>
              <a:rPr lang="en-US" sz="3850" b="0" i="0" dirty="0">
                <a:effectLst/>
              </a:rPr>
              <a:t> strain (QA3), a clade 4 </a:t>
            </a:r>
            <a:r>
              <a:rPr lang="en-US" sz="3850" b="0" i="1" dirty="0">
                <a:effectLst/>
              </a:rPr>
              <a:t>Frankia</a:t>
            </a:r>
            <a:r>
              <a:rPr lang="en-US" sz="3850" b="0" i="0" dirty="0">
                <a:effectLst/>
              </a:rPr>
              <a:t> strain (EuI1c), or co-inoculated with both strains. Alders in each inoculation condition were treated with either 0.1 mM copper chloride or left untreated. </a:t>
            </a:r>
          </a:p>
          <a:p>
            <a:pPr marL="457200" marR="0" indent="-457200">
              <a:spcBef>
                <a:spcPts val="0"/>
              </a:spcBef>
              <a:spcAft>
                <a:spcPts val="1000"/>
              </a:spcAft>
              <a:buFont typeface="Courier New" panose="02070309020205020404" pitchFamily="49" charset="0"/>
              <a:buChar char="o"/>
            </a:pPr>
            <a:r>
              <a:rPr lang="en-US" sz="3850" b="0" i="0" dirty="0">
                <a:effectLst/>
              </a:rPr>
              <a:t>For all alders, nodule formation was counted, and plant health observed. For co-inoculated alder seedlings, population dynamics within nodules will be measured via qPCR. </a:t>
            </a:r>
            <a:endParaRPr lang="en-US" sz="3850" dirty="0"/>
          </a:p>
          <a:p>
            <a:pPr marL="457200" marR="0" indent="-457200">
              <a:spcBef>
                <a:spcPts val="0"/>
              </a:spcBef>
              <a:spcAft>
                <a:spcPts val="1000"/>
              </a:spcAft>
              <a:buFont typeface="Courier New" panose="02070309020205020404" pitchFamily="49" charset="0"/>
              <a:buChar char="o"/>
            </a:pPr>
            <a:r>
              <a:rPr lang="en-US" sz="3850" b="0" i="0" dirty="0">
                <a:effectLst/>
              </a:rPr>
              <a:t>Results suggest that co-inoculation with </a:t>
            </a:r>
            <a:r>
              <a:rPr lang="en-US" sz="3850" b="0" i="1" dirty="0">
                <a:effectLst/>
              </a:rPr>
              <a:t>Frankia</a:t>
            </a:r>
            <a:r>
              <a:rPr lang="en-US" sz="3850" b="0" i="0" dirty="0">
                <a:effectLst/>
              </a:rPr>
              <a:t> strains EuI1c and QA3 under copper-stress may increase plant nodule production and consequently, copper tolerance. </a:t>
            </a:r>
          </a:p>
        </p:txBody>
      </p:sp>
      <p:sp>
        <p:nvSpPr>
          <p:cNvPr id="37" name="Rectangle 36">
            <a:extLst>
              <a:ext uri="{FF2B5EF4-FFF2-40B4-BE49-F238E27FC236}">
                <a16:creationId xmlns:a16="http://schemas.microsoft.com/office/drawing/2014/main" id="{3568CCE8-546D-4C6F-B85D-1FDB54202A6E}"/>
              </a:ext>
            </a:extLst>
          </p:cNvPr>
          <p:cNvSpPr/>
          <p:nvPr/>
        </p:nvSpPr>
        <p:spPr>
          <a:xfrm>
            <a:off x="30402429" y="5633986"/>
            <a:ext cx="13096885" cy="7458908"/>
          </a:xfrm>
          <a:prstGeom prst="rect">
            <a:avLst/>
          </a:prstGeom>
          <a:solidFill>
            <a:srgbClr val="14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pic>
        <p:nvPicPr>
          <p:cNvPr id="99" name="Picture 98">
            <a:extLst>
              <a:ext uri="{FF2B5EF4-FFF2-40B4-BE49-F238E27FC236}">
                <a16:creationId xmlns:a16="http://schemas.microsoft.com/office/drawing/2014/main" id="{BB730BE4-C204-4B9E-BF63-82DCF6C37FB1}"/>
              </a:ext>
            </a:extLst>
          </p:cNvPr>
          <p:cNvPicPr>
            <a:picLocks noChangeAspect="1"/>
          </p:cNvPicPr>
          <p:nvPr/>
        </p:nvPicPr>
        <p:blipFill>
          <a:blip r:embed="rId4"/>
          <a:stretch>
            <a:fillRect/>
          </a:stretch>
        </p:blipFill>
        <p:spPr>
          <a:xfrm>
            <a:off x="1155727" y="26034484"/>
            <a:ext cx="28174559" cy="6115614"/>
          </a:xfrm>
          <a:prstGeom prst="rect">
            <a:avLst/>
          </a:prstGeom>
        </p:spPr>
      </p:pic>
      <p:sp>
        <p:nvSpPr>
          <p:cNvPr id="39" name="Rectangle 38">
            <a:extLst>
              <a:ext uri="{FF2B5EF4-FFF2-40B4-BE49-F238E27FC236}">
                <a16:creationId xmlns:a16="http://schemas.microsoft.com/office/drawing/2014/main" id="{4DC1DAD5-6E62-4154-8944-75D5BBE4DEE8}"/>
              </a:ext>
            </a:extLst>
          </p:cNvPr>
          <p:cNvSpPr/>
          <p:nvPr/>
        </p:nvSpPr>
        <p:spPr>
          <a:xfrm>
            <a:off x="30705416" y="6003591"/>
            <a:ext cx="5949959" cy="6768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pic>
        <p:nvPicPr>
          <p:cNvPr id="11" name="Picture 10" descr="A picture containing indoor, glass, green, container&#10;&#10;Description automatically generated">
            <a:extLst>
              <a:ext uri="{FF2B5EF4-FFF2-40B4-BE49-F238E27FC236}">
                <a16:creationId xmlns:a16="http://schemas.microsoft.com/office/drawing/2014/main" id="{710EEE2F-1E60-4BEA-A68D-071995EA3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2913" y="6244465"/>
            <a:ext cx="5474963" cy="6270611"/>
          </a:xfrm>
          <a:prstGeom prst="rect">
            <a:avLst/>
          </a:prstGeom>
          <a:ln w="38100">
            <a:noFill/>
          </a:ln>
        </p:spPr>
      </p:pic>
      <p:sp>
        <p:nvSpPr>
          <p:cNvPr id="41" name="Rectangle 40">
            <a:extLst>
              <a:ext uri="{FF2B5EF4-FFF2-40B4-BE49-F238E27FC236}">
                <a16:creationId xmlns:a16="http://schemas.microsoft.com/office/drawing/2014/main" id="{AFA18F1B-A852-4293-B567-F8AD43315C61}"/>
              </a:ext>
            </a:extLst>
          </p:cNvPr>
          <p:cNvSpPr/>
          <p:nvPr/>
        </p:nvSpPr>
        <p:spPr>
          <a:xfrm>
            <a:off x="37199544" y="6003591"/>
            <a:ext cx="5949959" cy="6768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5" dirty="0" err="1"/>
          </a:p>
        </p:txBody>
      </p:sp>
      <p:pic>
        <p:nvPicPr>
          <p:cNvPr id="3" name="Picture 2" descr="A picture containing indoor, blue&#10;&#10;Description automatically generated">
            <a:extLst>
              <a:ext uri="{FF2B5EF4-FFF2-40B4-BE49-F238E27FC236}">
                <a16:creationId xmlns:a16="http://schemas.microsoft.com/office/drawing/2014/main" id="{0AAEE2E2-19B7-4BB9-ADA4-E59DF5E1A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56760" y="6244464"/>
            <a:ext cx="5474963" cy="6270611"/>
          </a:xfrm>
          <a:prstGeom prst="rect">
            <a:avLst/>
          </a:prstGeom>
        </p:spPr>
      </p:pic>
      <p:sp>
        <p:nvSpPr>
          <p:cNvPr id="2" name="TextBox 1">
            <a:extLst>
              <a:ext uri="{FF2B5EF4-FFF2-40B4-BE49-F238E27FC236}">
                <a16:creationId xmlns:a16="http://schemas.microsoft.com/office/drawing/2014/main" id="{41E097B9-6E79-42C8-A04A-C2B9B86BCF1A}"/>
              </a:ext>
            </a:extLst>
          </p:cNvPr>
          <p:cNvSpPr txBox="1"/>
          <p:nvPr/>
        </p:nvSpPr>
        <p:spPr>
          <a:xfrm>
            <a:off x="25752990" y="31319791"/>
            <a:ext cx="3177004" cy="1015663"/>
          </a:xfrm>
          <a:prstGeom prst="rect">
            <a:avLst/>
          </a:prstGeom>
          <a:solidFill>
            <a:schemeClr val="bg1"/>
          </a:solidFill>
        </p:spPr>
        <p:txBody>
          <a:bodyPr wrap="square" rtlCol="0">
            <a:spAutoFit/>
          </a:bodyPr>
          <a:lstStyle/>
          <a:p>
            <a:pPr algn="ctr"/>
            <a:r>
              <a:rPr lang="en-US" sz="3000" dirty="0"/>
              <a:t>0.1 mM CuCl</a:t>
            </a:r>
            <a:r>
              <a:rPr lang="en-US" sz="3000" baseline="-25000" dirty="0"/>
              <a:t>2</a:t>
            </a:r>
          </a:p>
          <a:p>
            <a:pPr algn="ctr"/>
            <a:r>
              <a:rPr lang="en-US" sz="3000" i="1" dirty="0"/>
              <a:t>Frankia</a:t>
            </a:r>
            <a:r>
              <a:rPr lang="en-US" sz="3000" dirty="0"/>
              <a:t> OD 0.02</a:t>
            </a:r>
          </a:p>
        </p:txBody>
      </p:sp>
      <p:pic>
        <p:nvPicPr>
          <p:cNvPr id="21" name="Picture 20">
            <a:extLst>
              <a:ext uri="{FF2B5EF4-FFF2-40B4-BE49-F238E27FC236}">
                <a16:creationId xmlns:a16="http://schemas.microsoft.com/office/drawing/2014/main" id="{024FFA88-9EF0-4F30-97A0-156D83662A5D}"/>
              </a:ext>
            </a:extLst>
          </p:cNvPr>
          <p:cNvPicPr>
            <a:picLocks noChangeAspect="1"/>
          </p:cNvPicPr>
          <p:nvPr/>
        </p:nvPicPr>
        <p:blipFill>
          <a:blip r:embed="rId7"/>
          <a:stretch>
            <a:fillRect/>
          </a:stretch>
        </p:blipFill>
        <p:spPr>
          <a:xfrm>
            <a:off x="16079321" y="6739402"/>
            <a:ext cx="11732558" cy="7423904"/>
          </a:xfrm>
          <a:prstGeom prst="rect">
            <a:avLst/>
          </a:prstGeom>
        </p:spPr>
      </p:pic>
      <p:pic>
        <p:nvPicPr>
          <p:cNvPr id="28" name="Picture 27">
            <a:extLst>
              <a:ext uri="{FF2B5EF4-FFF2-40B4-BE49-F238E27FC236}">
                <a16:creationId xmlns:a16="http://schemas.microsoft.com/office/drawing/2014/main" id="{76A7DCF6-8901-4B69-A9EA-281D63359E06}"/>
              </a:ext>
            </a:extLst>
          </p:cNvPr>
          <p:cNvPicPr>
            <a:picLocks noChangeAspect="1"/>
          </p:cNvPicPr>
          <p:nvPr/>
        </p:nvPicPr>
        <p:blipFill>
          <a:blip r:embed="rId8"/>
          <a:stretch>
            <a:fillRect/>
          </a:stretch>
        </p:blipFill>
        <p:spPr>
          <a:xfrm>
            <a:off x="16340505" y="15118752"/>
            <a:ext cx="11471374" cy="7423905"/>
          </a:xfrm>
          <a:prstGeom prst="rect">
            <a:avLst/>
          </a:prstGeom>
        </p:spPr>
      </p:pic>
      <p:sp>
        <p:nvSpPr>
          <p:cNvPr id="48" name="TextBox 47">
            <a:extLst>
              <a:ext uri="{FF2B5EF4-FFF2-40B4-BE49-F238E27FC236}">
                <a16:creationId xmlns:a16="http://schemas.microsoft.com/office/drawing/2014/main" id="{30B1BF26-1C66-47F8-B6EA-780CB7D78EB7}"/>
              </a:ext>
            </a:extLst>
          </p:cNvPr>
          <p:cNvSpPr txBox="1"/>
          <p:nvPr/>
        </p:nvSpPr>
        <p:spPr>
          <a:xfrm>
            <a:off x="14032919" y="13999331"/>
            <a:ext cx="15868806" cy="892552"/>
          </a:xfrm>
          <a:prstGeom prst="rect">
            <a:avLst/>
          </a:prstGeom>
          <a:noFill/>
        </p:spPr>
        <p:txBody>
          <a:bodyPr wrap="square" rtlCol="0">
            <a:spAutoFit/>
          </a:bodyPr>
          <a:lstStyle/>
          <a:p>
            <a:pPr algn="ctr"/>
            <a:r>
              <a:rPr lang="en-US" sz="2600" b="1" dirty="0"/>
              <a:t>Figure 1. </a:t>
            </a:r>
            <a:r>
              <a:rPr lang="en-US" sz="2600" dirty="0"/>
              <a:t>Nodules were counted and averaged for each treatment group 10 weeks post-inoculation. Data is representative of three experimental replicates. Group comparisons were made using Tukey’s HSD in JMP.</a:t>
            </a:r>
          </a:p>
        </p:txBody>
      </p:sp>
      <p:sp>
        <p:nvSpPr>
          <p:cNvPr id="49" name="TextBox 48">
            <a:extLst>
              <a:ext uri="{FF2B5EF4-FFF2-40B4-BE49-F238E27FC236}">
                <a16:creationId xmlns:a16="http://schemas.microsoft.com/office/drawing/2014/main" id="{4A0F2AE1-1580-435B-941E-59131D4373DA}"/>
              </a:ext>
            </a:extLst>
          </p:cNvPr>
          <p:cNvSpPr txBox="1"/>
          <p:nvPr/>
        </p:nvSpPr>
        <p:spPr>
          <a:xfrm>
            <a:off x="13970676" y="22579491"/>
            <a:ext cx="15931049" cy="1692771"/>
          </a:xfrm>
          <a:prstGeom prst="rect">
            <a:avLst/>
          </a:prstGeom>
          <a:noFill/>
        </p:spPr>
        <p:txBody>
          <a:bodyPr wrap="square" rtlCol="0">
            <a:spAutoFit/>
          </a:bodyPr>
          <a:lstStyle/>
          <a:p>
            <a:pPr algn="ctr"/>
            <a:r>
              <a:rPr lang="en-US" sz="2600" b="1" dirty="0"/>
              <a:t>Figure 2. </a:t>
            </a:r>
            <a:r>
              <a:rPr lang="en-US" sz="2600" dirty="0"/>
              <a:t>Chlorophyll content was measured using </a:t>
            </a:r>
            <a:r>
              <a:rPr lang="en-US" sz="2600" dirty="0" err="1"/>
              <a:t>atLEAF</a:t>
            </a:r>
            <a:r>
              <a:rPr lang="en-US" sz="2600" dirty="0"/>
              <a:t> standard chlorophyll meter 10 weeks post-inoculation. Values are calculated as the difference of optical density readings between 940 nm and 640 nm. Recordings were averaged per plant and per treatment group. Data is representative of three experimental replicates. Group comparisons were made using Tukey’s HSD in JMP.</a:t>
            </a:r>
          </a:p>
        </p:txBody>
      </p:sp>
      <p:sp>
        <p:nvSpPr>
          <p:cNvPr id="50" name="TextBox 49">
            <a:extLst>
              <a:ext uri="{FF2B5EF4-FFF2-40B4-BE49-F238E27FC236}">
                <a16:creationId xmlns:a16="http://schemas.microsoft.com/office/drawing/2014/main" id="{FDECF871-2759-451C-B877-606D96042663}"/>
              </a:ext>
            </a:extLst>
          </p:cNvPr>
          <p:cNvSpPr txBox="1"/>
          <p:nvPr/>
        </p:nvSpPr>
        <p:spPr>
          <a:xfrm>
            <a:off x="14416290" y="6883916"/>
            <a:ext cx="15319804" cy="584775"/>
          </a:xfrm>
          <a:prstGeom prst="rect">
            <a:avLst/>
          </a:prstGeom>
          <a:solidFill>
            <a:schemeClr val="bg1"/>
          </a:solidFill>
        </p:spPr>
        <p:txBody>
          <a:bodyPr wrap="square" rtlCol="0">
            <a:spAutoFit/>
          </a:bodyPr>
          <a:lstStyle/>
          <a:p>
            <a:pPr algn="ctr"/>
            <a:r>
              <a:rPr lang="en-US" sz="3200" b="1" dirty="0"/>
              <a:t>Nodulation by Treatment Group</a:t>
            </a:r>
            <a:endParaRPr lang="en-US" sz="3200" dirty="0"/>
          </a:p>
        </p:txBody>
      </p:sp>
      <p:sp>
        <p:nvSpPr>
          <p:cNvPr id="51" name="TextBox 50">
            <a:extLst>
              <a:ext uri="{FF2B5EF4-FFF2-40B4-BE49-F238E27FC236}">
                <a16:creationId xmlns:a16="http://schemas.microsoft.com/office/drawing/2014/main" id="{E4BB5001-6B00-4118-B73F-7AA44D7B098D}"/>
              </a:ext>
            </a:extLst>
          </p:cNvPr>
          <p:cNvSpPr txBox="1"/>
          <p:nvPr/>
        </p:nvSpPr>
        <p:spPr>
          <a:xfrm>
            <a:off x="14285698" y="15198770"/>
            <a:ext cx="15319804" cy="584775"/>
          </a:xfrm>
          <a:prstGeom prst="rect">
            <a:avLst/>
          </a:prstGeom>
          <a:solidFill>
            <a:schemeClr val="bg1"/>
          </a:solidFill>
        </p:spPr>
        <p:txBody>
          <a:bodyPr wrap="square" rtlCol="0">
            <a:spAutoFit/>
          </a:bodyPr>
          <a:lstStyle/>
          <a:p>
            <a:pPr algn="ctr"/>
            <a:r>
              <a:rPr lang="en-US" sz="3200" b="1" dirty="0"/>
              <a:t>Chlorophyll Content by Treatment Group</a:t>
            </a:r>
            <a:endParaRPr lang="en-US" sz="3200" dirty="0"/>
          </a:p>
        </p:txBody>
      </p:sp>
    </p:spTree>
    <p:extLst>
      <p:ext uri="{BB962C8B-B14F-4D97-AF65-F5344CB8AC3E}">
        <p14:creationId xmlns:p14="http://schemas.microsoft.com/office/powerpoint/2010/main" val="25843515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20673</TotalTime>
  <Words>588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Courier New</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Worth</dc:creator>
  <cp:lastModifiedBy>Megan Worth</cp:lastModifiedBy>
  <cp:revision>132</cp:revision>
  <dcterms:created xsi:type="dcterms:W3CDTF">2021-05-04T14:19:32Z</dcterms:created>
  <dcterms:modified xsi:type="dcterms:W3CDTF">2022-04-07T00:18:51Z</dcterms:modified>
</cp:coreProperties>
</file>