
<file path=[Content_Types].xml><?xml version="1.0" encoding="utf-8"?>
<Types xmlns="http://schemas.openxmlformats.org/package/2006/content-types">
  <Default Extension="xml" ContentType="application/xml"/>
  <Default Extension="bin" ContentType="application/vnd.openxmlformats-officedocument.presentationml.printerSettings"/>
  <Default Extension="png" ContentType="image/png"/>
  <Default Extension="xlsx" ContentType="application/vnd.openxmlformats-officedocument.spreadsheetml.sheet"/>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2.xml" ContentType="application/vnd.openxmlformats-officedocument.drawingml.chart+xml"/>
  <Override PartName="/ppt/drawings/drawing1.xml" ContentType="application/vnd.openxmlformats-officedocument.drawingml.chartshapes+xml"/>
  <Override PartName="/ppt/charts/chart3.xml" ContentType="application/vnd.openxmlformats-officedocument.drawingml.chart+xml"/>
  <Override PartName="/ppt/drawings/drawing2.xml" ContentType="application/vnd.openxmlformats-officedocument.drawingml.chartshapes+xml"/>
  <Override PartName="/ppt/charts/chart4.xml" ContentType="application/vnd.openxmlformats-officedocument.drawingml.chart+xml"/>
  <Override PartName="/ppt/drawings/drawing3.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
  </p:notesMasterIdLst>
  <p:sldIdLst>
    <p:sldId id="256" r:id="rId2"/>
  </p:sldIdLst>
  <p:sldSz cx="43891200" cy="32918400"/>
  <p:notesSz cx="6858000" cy="9144000"/>
  <p:defaultTextStyle>
    <a:defPPr>
      <a:defRPr lang="en-US"/>
    </a:defPPr>
    <a:lvl1pPr marL="0" algn="l" defTabSz="2194560" rtl="0" eaLnBrk="1" latinLnBrk="0" hangingPunct="1">
      <a:defRPr sz="8600" kern="1200">
        <a:solidFill>
          <a:schemeClr val="tx1"/>
        </a:solidFill>
        <a:latin typeface="+mn-lt"/>
        <a:ea typeface="+mn-ea"/>
        <a:cs typeface="+mn-cs"/>
      </a:defRPr>
    </a:lvl1pPr>
    <a:lvl2pPr marL="2194560" algn="l" defTabSz="2194560" rtl="0" eaLnBrk="1" latinLnBrk="0" hangingPunct="1">
      <a:defRPr sz="8600" kern="1200">
        <a:solidFill>
          <a:schemeClr val="tx1"/>
        </a:solidFill>
        <a:latin typeface="+mn-lt"/>
        <a:ea typeface="+mn-ea"/>
        <a:cs typeface="+mn-cs"/>
      </a:defRPr>
    </a:lvl2pPr>
    <a:lvl3pPr marL="4389120" algn="l" defTabSz="2194560" rtl="0" eaLnBrk="1" latinLnBrk="0" hangingPunct="1">
      <a:defRPr sz="8600" kern="1200">
        <a:solidFill>
          <a:schemeClr val="tx1"/>
        </a:solidFill>
        <a:latin typeface="+mn-lt"/>
        <a:ea typeface="+mn-ea"/>
        <a:cs typeface="+mn-cs"/>
      </a:defRPr>
    </a:lvl3pPr>
    <a:lvl4pPr marL="6583680" algn="l" defTabSz="2194560" rtl="0" eaLnBrk="1" latinLnBrk="0" hangingPunct="1">
      <a:defRPr sz="8600" kern="1200">
        <a:solidFill>
          <a:schemeClr val="tx1"/>
        </a:solidFill>
        <a:latin typeface="+mn-lt"/>
        <a:ea typeface="+mn-ea"/>
        <a:cs typeface="+mn-cs"/>
      </a:defRPr>
    </a:lvl4pPr>
    <a:lvl5pPr marL="8778240" algn="l" defTabSz="2194560" rtl="0" eaLnBrk="1" latinLnBrk="0" hangingPunct="1">
      <a:defRPr sz="8600" kern="1200">
        <a:solidFill>
          <a:schemeClr val="tx1"/>
        </a:solidFill>
        <a:latin typeface="+mn-lt"/>
        <a:ea typeface="+mn-ea"/>
        <a:cs typeface="+mn-cs"/>
      </a:defRPr>
    </a:lvl5pPr>
    <a:lvl6pPr marL="10972800" algn="l" defTabSz="2194560" rtl="0" eaLnBrk="1" latinLnBrk="0" hangingPunct="1">
      <a:defRPr sz="8600" kern="1200">
        <a:solidFill>
          <a:schemeClr val="tx1"/>
        </a:solidFill>
        <a:latin typeface="+mn-lt"/>
        <a:ea typeface="+mn-ea"/>
        <a:cs typeface="+mn-cs"/>
      </a:defRPr>
    </a:lvl6pPr>
    <a:lvl7pPr marL="13167360" algn="l" defTabSz="2194560" rtl="0" eaLnBrk="1" latinLnBrk="0" hangingPunct="1">
      <a:defRPr sz="8600" kern="1200">
        <a:solidFill>
          <a:schemeClr val="tx1"/>
        </a:solidFill>
        <a:latin typeface="+mn-lt"/>
        <a:ea typeface="+mn-ea"/>
        <a:cs typeface="+mn-cs"/>
      </a:defRPr>
    </a:lvl7pPr>
    <a:lvl8pPr marL="15361920" algn="l" defTabSz="2194560" rtl="0" eaLnBrk="1" latinLnBrk="0" hangingPunct="1">
      <a:defRPr sz="8600" kern="1200">
        <a:solidFill>
          <a:schemeClr val="tx1"/>
        </a:solidFill>
        <a:latin typeface="+mn-lt"/>
        <a:ea typeface="+mn-ea"/>
        <a:cs typeface="+mn-cs"/>
      </a:defRPr>
    </a:lvl8pPr>
    <a:lvl9pPr marL="17556480" algn="l" defTabSz="2194560" rtl="0" eaLnBrk="1" latinLnBrk="0" hangingPunct="1">
      <a:defRPr sz="86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EFF7A"/>
    <a:srgbClr val="FFEB4A"/>
    <a:srgbClr val="F8BBFF"/>
    <a:srgbClr val="F19DFA"/>
    <a:srgbClr val="B1D3FF"/>
    <a:srgbClr val="A5C3ED"/>
    <a:srgbClr val="A3B7ED"/>
    <a:srgbClr val="F0DC46"/>
    <a:srgbClr val="FC3F45"/>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7091" autoAdjust="0"/>
    <p:restoredTop sz="99412" autoAdjust="0"/>
  </p:normalViewPr>
  <p:slideViewPr>
    <p:cSldViewPr snapToObjects="1">
      <p:cViewPr>
        <p:scale>
          <a:sx n="20" d="100"/>
          <a:sy n="20" d="100"/>
        </p:scale>
        <p:origin x="-96" y="-536"/>
      </p:cViewPr>
      <p:guideLst>
        <p:guide orient="horz" pos="20735"/>
        <p:guide pos="27647"/>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4" Type="http://schemas.openxmlformats.org/officeDocument/2006/relationships/printerSettings" Target="printerSettings/printerSettings1.bin"/><Relationship Id="rId5" Type="http://schemas.openxmlformats.org/officeDocument/2006/relationships/presProps" Target="presProps.xml"/><Relationship Id="rId6" Type="http://schemas.openxmlformats.org/officeDocument/2006/relationships/viewProps" Target="viewProps.xml"/><Relationship Id="rId7" Type="http://schemas.openxmlformats.org/officeDocument/2006/relationships/theme" Target="theme/theme1.xml"/><Relationship Id="rId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Sheet2.xlsx"/><Relationship Id="rId2" Type="http://schemas.openxmlformats.org/officeDocument/2006/relationships/chartUserShapes" Target="../drawings/drawing1.xml"/></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Sheet3.xlsx"/><Relationship Id="rId2" Type="http://schemas.openxmlformats.org/officeDocument/2006/relationships/chartUserShapes" Target="../drawings/drawing2.xml"/></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Sheet4.xlsx"/><Relationship Id="rId2" Type="http://schemas.openxmlformats.org/officeDocument/2006/relationships/chartUserShapes" Target="../drawings/drawing3.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27"/>
    </mc:Choice>
    <mc:Fallback>
      <c:style val="27"/>
    </mc:Fallback>
  </mc:AlternateContent>
  <c:chart>
    <c:title>
      <c:tx>
        <c:rich>
          <a:bodyPr/>
          <a:lstStyle/>
          <a:p>
            <a:pPr>
              <a:defRPr sz="2800"/>
            </a:pPr>
            <a:r>
              <a:rPr lang="en-US" sz="2800" dirty="0" smtClean="0"/>
              <a:t>Total</a:t>
            </a:r>
            <a:r>
              <a:rPr lang="en-US" sz="2800" baseline="0" dirty="0" smtClean="0"/>
              <a:t> High School Student Athletes from 2015-2021</a:t>
            </a:r>
            <a:r>
              <a:rPr lang="en-US" sz="2800" dirty="0" smtClean="0"/>
              <a:t> </a:t>
            </a:r>
            <a:r>
              <a:rPr lang="en-US" sz="2800" dirty="0"/>
              <a:t>(n = 2342)  </a:t>
            </a:r>
          </a:p>
        </c:rich>
      </c:tx>
      <c:layout>
        <c:manualLayout>
          <c:xMode val="edge"/>
          <c:yMode val="edge"/>
          <c:x val="0.0936466103270776"/>
          <c:y val="0.820133460462499"/>
        </c:manualLayout>
      </c:layout>
      <c:overlay val="0"/>
    </c:title>
    <c:autoTitleDeleted val="0"/>
    <c:plotArea>
      <c:layout>
        <c:manualLayout>
          <c:layoutTarget val="inner"/>
          <c:xMode val="edge"/>
          <c:yMode val="edge"/>
          <c:x val="0.236098347044973"/>
          <c:y val="0.0"/>
          <c:w val="0.508981822451213"/>
          <c:h val="0.791686404684105"/>
        </c:manualLayout>
      </c:layout>
      <c:pieChart>
        <c:varyColors val="1"/>
        <c:ser>
          <c:idx val="0"/>
          <c:order val="0"/>
          <c:tx>
            <c:strRef>
              <c:f>Sheet1!$B$1</c:f>
              <c:strCache>
                <c:ptCount val="1"/>
                <c:pt idx="0">
                  <c:v>TOTAL STUDENTS  </c:v>
                </c:pt>
              </c:strCache>
            </c:strRef>
          </c:tx>
          <c:dLbls>
            <c:dLbl>
              <c:idx val="0"/>
              <c:layout>
                <c:manualLayout>
                  <c:x val="-0.183072658408052"/>
                  <c:y val="-0.270853342999369"/>
                </c:manualLayout>
              </c:layout>
              <c:tx>
                <c:rich>
                  <a:bodyPr/>
                  <a:lstStyle/>
                  <a:p>
                    <a:r>
                      <a:rPr lang="en-US" sz="2300" b="1" dirty="0" smtClean="0"/>
                      <a:t>Discontinued Sports =</a:t>
                    </a:r>
                    <a:r>
                      <a:rPr lang="en-US" sz="2300" b="1" baseline="0" dirty="0" smtClean="0"/>
                      <a:t>   </a:t>
                    </a:r>
                    <a:r>
                      <a:rPr lang="en-US" sz="2300" b="1" dirty="0" smtClean="0"/>
                      <a:t>1968 (84%)</a:t>
                    </a:r>
                    <a:endParaRPr lang="en-US" sz="2300" dirty="0"/>
                  </a:p>
                </c:rich>
              </c:tx>
              <c:showLegendKey val="0"/>
              <c:showVal val="1"/>
              <c:showCatName val="0"/>
              <c:showSerName val="0"/>
              <c:showPercent val="0"/>
              <c:showBubbleSize val="0"/>
            </c:dLbl>
            <c:dLbl>
              <c:idx val="1"/>
              <c:layout>
                <c:manualLayout>
                  <c:x val="0.083322673192863"/>
                  <c:y val="0.0405811583064772"/>
                </c:manualLayout>
              </c:layout>
              <c:tx>
                <c:rich>
                  <a:bodyPr/>
                  <a:lstStyle/>
                  <a:p>
                    <a:r>
                      <a:rPr lang="en-US" sz="2300" b="1" dirty="0" smtClean="0"/>
                      <a:t>Continued</a:t>
                    </a:r>
                    <a:r>
                      <a:rPr lang="en-US" sz="2300" b="1" baseline="0" dirty="0" smtClean="0"/>
                      <a:t> Sports = </a:t>
                    </a:r>
                    <a:r>
                      <a:rPr lang="en-US" sz="2300" b="1" dirty="0" smtClean="0"/>
                      <a:t>374 (16%)</a:t>
                    </a:r>
                    <a:endParaRPr lang="en-US" sz="2300" dirty="0"/>
                  </a:p>
                </c:rich>
              </c:tx>
              <c:showLegendKey val="0"/>
              <c:showVal val="1"/>
              <c:showCatName val="0"/>
              <c:showSerName val="0"/>
              <c:showPercent val="0"/>
              <c:showBubbleSize val="0"/>
            </c:dLbl>
            <c:txPr>
              <a:bodyPr/>
              <a:lstStyle/>
              <a:p>
                <a:pPr>
                  <a:defRPr sz="2200"/>
                </a:pPr>
                <a:endParaRPr lang="en-US"/>
              </a:p>
            </c:txPr>
            <c:showLegendKey val="0"/>
            <c:showVal val="1"/>
            <c:showCatName val="0"/>
            <c:showSerName val="0"/>
            <c:showPercent val="0"/>
            <c:showBubbleSize val="0"/>
            <c:showLeaderLines val="1"/>
          </c:dLbls>
          <c:cat>
            <c:strRef>
              <c:f>Sheet1!$A$2:$A$4</c:f>
              <c:strCache>
                <c:ptCount val="2"/>
                <c:pt idx="0">
                  <c:v>Discontinued Sports</c:v>
                </c:pt>
                <c:pt idx="1">
                  <c:v>Continued Sports </c:v>
                </c:pt>
              </c:strCache>
            </c:strRef>
          </c:cat>
          <c:val>
            <c:numRef>
              <c:f>Sheet1!$B$2:$B$4</c:f>
              <c:numCache>
                <c:formatCode>General</c:formatCode>
                <c:ptCount val="3"/>
                <c:pt idx="0">
                  <c:v>1968.0</c:v>
                </c:pt>
                <c:pt idx="1">
                  <c:v>374.0</c:v>
                </c:pt>
              </c:numCache>
            </c:numRef>
          </c:val>
        </c:ser>
        <c:dLbls>
          <c:showLegendKey val="0"/>
          <c:showVal val="0"/>
          <c:showCatName val="0"/>
          <c:showSerName val="0"/>
          <c:showPercent val="0"/>
          <c:showBubbleSize val="0"/>
          <c:showLeaderLines val="1"/>
        </c:dLbls>
        <c:firstSliceAng val="0"/>
      </c:pieChart>
    </c:plotArea>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27"/>
    </mc:Choice>
    <mc:Fallback>
      <c:style val="27"/>
    </mc:Fallback>
  </mc:AlternateContent>
  <c:chart>
    <c:title>
      <c:tx>
        <c:rich>
          <a:bodyPr/>
          <a:lstStyle/>
          <a:p>
            <a:pPr>
              <a:defRPr sz="2400"/>
            </a:pPr>
            <a:r>
              <a:rPr lang="en-US" sz="2400" dirty="0" smtClean="0"/>
              <a:t>Muscle</a:t>
            </a:r>
            <a:r>
              <a:rPr lang="en-US" sz="2400" baseline="0" dirty="0" smtClean="0"/>
              <a:t> Fitness (Push-ups) </a:t>
            </a:r>
            <a:endParaRPr lang="en-US" sz="2400" dirty="0" smtClean="0"/>
          </a:p>
        </c:rich>
      </c:tx>
      <c:layout>
        <c:manualLayout>
          <c:xMode val="edge"/>
          <c:yMode val="edge"/>
          <c:x val="0.250372838010633"/>
          <c:y val="0.0813043064787681"/>
        </c:manualLayout>
      </c:layout>
      <c:overlay val="1"/>
    </c:title>
    <c:autoTitleDeleted val="0"/>
    <c:plotArea>
      <c:layout>
        <c:manualLayout>
          <c:layoutTarget val="inner"/>
          <c:xMode val="edge"/>
          <c:yMode val="edge"/>
          <c:x val="0.187771384346187"/>
          <c:y val="0.159824041782585"/>
          <c:w val="0.7438816542163"/>
          <c:h val="0.738245234394457"/>
        </c:manualLayout>
      </c:layout>
      <c:barChart>
        <c:barDir val="col"/>
        <c:grouping val="clustered"/>
        <c:varyColors val="0"/>
        <c:ser>
          <c:idx val="0"/>
          <c:order val="0"/>
          <c:tx>
            <c:strRef>
              <c:f>Sheet1!$B$1</c:f>
              <c:strCache>
                <c:ptCount val="1"/>
                <c:pt idx="0">
                  <c:v>Men CS</c:v>
                </c:pt>
              </c:strCache>
            </c:strRef>
          </c:tx>
          <c:spPr>
            <a:solidFill>
              <a:srgbClr val="F0DC46"/>
            </a:solidFill>
            <a:scene3d>
              <a:camera prst="orthographicFront"/>
              <a:lightRig rig="threePt" dir="t">
                <a:rot lat="0" lon="0" rev="1200000"/>
              </a:lightRig>
            </a:scene3d>
            <a:sp3d>
              <a:bevelT/>
            </a:sp3d>
          </c:spPr>
          <c:invertIfNegative val="0"/>
          <c:dLbls>
            <c:dLbl>
              <c:idx val="0"/>
              <c:layout/>
              <c:tx>
                <c:rich>
                  <a:bodyPr/>
                  <a:lstStyle/>
                  <a:p>
                    <a:r>
                      <a:rPr lang="en-US" sz="1800" dirty="0" smtClean="0"/>
                      <a:t>CS</a:t>
                    </a:r>
                    <a:endParaRPr lang="en-US" dirty="0"/>
                  </a:p>
                </c:rich>
              </c:tx>
              <c:dLblPos val="inBase"/>
              <c:showLegendKey val="0"/>
              <c:showVal val="0"/>
              <c:showCatName val="1"/>
              <c:showSerName val="1"/>
              <c:showPercent val="0"/>
              <c:showBubbleSize val="0"/>
              <c:separator> </c:separator>
            </c:dLbl>
            <c:txPr>
              <a:bodyPr rot="0" vert="horz"/>
              <a:lstStyle/>
              <a:p>
                <a:pPr>
                  <a:defRPr sz="1800" b="1"/>
                </a:pPr>
                <a:endParaRPr lang="en-US"/>
              </a:p>
            </c:txPr>
            <c:dLblPos val="inBase"/>
            <c:showLegendKey val="0"/>
            <c:showVal val="0"/>
            <c:showCatName val="1"/>
            <c:showSerName val="1"/>
            <c:showPercent val="0"/>
            <c:showBubbleSize val="0"/>
            <c:separator> </c:separator>
            <c:showLeaderLines val="0"/>
          </c:dLbls>
          <c:errBars>
            <c:errBarType val="both"/>
            <c:errValType val="fixedVal"/>
            <c:noEndCap val="0"/>
            <c:val val="1.3"/>
          </c:errBars>
          <c:cat>
            <c:strRef>
              <c:f>Sheet1!$A$2</c:f>
              <c:strCache>
                <c:ptCount val="1"/>
                <c:pt idx="0">
                  <c:v>Muscle Fitness via Push-Ups (Max Reps)</c:v>
                </c:pt>
              </c:strCache>
            </c:strRef>
          </c:cat>
          <c:val>
            <c:numRef>
              <c:f>Sheet1!$B$2</c:f>
              <c:numCache>
                <c:formatCode>General</c:formatCode>
                <c:ptCount val="1"/>
                <c:pt idx="0">
                  <c:v>36.0</c:v>
                </c:pt>
              </c:numCache>
            </c:numRef>
          </c:val>
        </c:ser>
        <c:ser>
          <c:idx val="1"/>
          <c:order val="1"/>
          <c:tx>
            <c:strRef>
              <c:f>Sheet1!$C$1</c:f>
              <c:strCache>
                <c:ptCount val="1"/>
                <c:pt idx="0">
                  <c:v>Men DCS</c:v>
                </c:pt>
              </c:strCache>
            </c:strRef>
          </c:tx>
          <c:spPr>
            <a:pattFill prst="solidDmnd">
              <a:fgClr>
                <a:schemeClr val="accent1">
                  <a:lumMod val="60000"/>
                  <a:lumOff val="40000"/>
                </a:schemeClr>
              </a:fgClr>
              <a:bgClr>
                <a:schemeClr val="tx1"/>
              </a:bgClr>
            </a:pattFill>
            <a:scene3d>
              <a:camera prst="orthographicFront"/>
              <a:lightRig rig="threePt" dir="t">
                <a:rot lat="0" lon="0" rev="1200000"/>
              </a:lightRig>
            </a:scene3d>
            <a:sp3d>
              <a:bevelT/>
            </a:sp3d>
          </c:spPr>
          <c:invertIfNegative val="0"/>
          <c:dPt>
            <c:idx val="0"/>
            <c:invertIfNegative val="0"/>
            <c:bubble3D val="0"/>
            <c:spPr>
              <a:pattFill prst="pct80">
                <a:fgClr>
                  <a:schemeClr val="accent1">
                    <a:lumMod val="60000"/>
                    <a:lumOff val="40000"/>
                  </a:schemeClr>
                </a:fgClr>
                <a:bgClr>
                  <a:schemeClr val="tx1"/>
                </a:bgClr>
              </a:pattFill>
              <a:scene3d>
                <a:camera prst="orthographicFront"/>
                <a:lightRig rig="threePt" dir="t">
                  <a:rot lat="0" lon="0" rev="1200000"/>
                </a:lightRig>
              </a:scene3d>
              <a:sp3d>
                <a:bevelT/>
              </a:sp3d>
            </c:spPr>
          </c:dPt>
          <c:dLbls>
            <c:dLbl>
              <c:idx val="0"/>
              <c:layout/>
              <c:tx>
                <c:rich>
                  <a:bodyPr/>
                  <a:lstStyle/>
                  <a:p>
                    <a:r>
                      <a:rPr lang="en-US" dirty="0" smtClean="0"/>
                      <a:t>DCS</a:t>
                    </a:r>
                    <a:endParaRPr lang="en-US" dirty="0"/>
                  </a:p>
                </c:rich>
              </c:tx>
              <c:dLblPos val="inBase"/>
              <c:showLegendKey val="0"/>
              <c:showVal val="0"/>
              <c:showCatName val="0"/>
              <c:showSerName val="1"/>
              <c:showPercent val="0"/>
              <c:showBubbleSize val="0"/>
            </c:dLbl>
            <c:txPr>
              <a:bodyPr rot="0" vert="horz"/>
              <a:lstStyle/>
              <a:p>
                <a:pPr>
                  <a:defRPr sz="1800" b="1"/>
                </a:pPr>
                <a:endParaRPr lang="en-US"/>
              </a:p>
            </c:txPr>
            <c:dLblPos val="inBase"/>
            <c:showLegendKey val="0"/>
            <c:showVal val="0"/>
            <c:showCatName val="0"/>
            <c:showSerName val="1"/>
            <c:showPercent val="0"/>
            <c:showBubbleSize val="0"/>
            <c:showLeaderLines val="0"/>
          </c:dLbls>
          <c:errBars>
            <c:errBarType val="both"/>
            <c:errValType val="fixedVal"/>
            <c:noEndCap val="0"/>
            <c:val val="0.5"/>
          </c:errBars>
          <c:cat>
            <c:strRef>
              <c:f>Sheet1!$A$2</c:f>
              <c:strCache>
                <c:ptCount val="1"/>
                <c:pt idx="0">
                  <c:v>Muscle Fitness via Push-Ups (Max Reps)</c:v>
                </c:pt>
              </c:strCache>
            </c:strRef>
          </c:cat>
          <c:val>
            <c:numRef>
              <c:f>Sheet1!$C$2</c:f>
              <c:numCache>
                <c:formatCode>General</c:formatCode>
                <c:ptCount val="1"/>
                <c:pt idx="0">
                  <c:v>33.0</c:v>
                </c:pt>
              </c:numCache>
            </c:numRef>
          </c:val>
        </c:ser>
        <c:ser>
          <c:idx val="2"/>
          <c:order val="2"/>
          <c:tx>
            <c:strRef>
              <c:f>Sheet1!$D$1</c:f>
              <c:strCache>
                <c:ptCount val="1"/>
                <c:pt idx="0">
                  <c:v>Column2</c:v>
                </c:pt>
              </c:strCache>
            </c:strRef>
          </c:tx>
          <c:spPr>
            <a:solidFill>
              <a:schemeClr val="accent6">
                <a:lumMod val="60000"/>
                <a:lumOff val="40000"/>
              </a:schemeClr>
            </a:solidFill>
          </c:spPr>
          <c:invertIfNegative val="0"/>
          <c:dLbls>
            <c:txPr>
              <a:bodyPr rot="5400000" vert="horz"/>
              <a:lstStyle/>
              <a:p>
                <a:pPr>
                  <a:defRPr sz="1800" b="1"/>
                </a:pPr>
                <a:endParaRPr lang="en-US"/>
              </a:p>
            </c:txPr>
            <c:dLblPos val="inBase"/>
            <c:showLegendKey val="0"/>
            <c:showVal val="0"/>
            <c:showCatName val="0"/>
            <c:showSerName val="1"/>
            <c:showPercent val="0"/>
            <c:showBubbleSize val="0"/>
            <c:showLeaderLines val="0"/>
          </c:dLbls>
          <c:cat>
            <c:strRef>
              <c:f>Sheet1!$A$2</c:f>
              <c:strCache>
                <c:ptCount val="1"/>
                <c:pt idx="0">
                  <c:v>Muscle Fitness via Push-Ups (Max Reps)</c:v>
                </c:pt>
              </c:strCache>
            </c:strRef>
          </c:cat>
          <c:val>
            <c:numRef>
              <c:f>Sheet1!$D$2</c:f>
              <c:numCache>
                <c:formatCode>General</c:formatCode>
                <c:ptCount val="1"/>
              </c:numCache>
            </c:numRef>
          </c:val>
        </c:ser>
        <c:ser>
          <c:idx val="3"/>
          <c:order val="3"/>
          <c:tx>
            <c:strRef>
              <c:f>Sheet1!$E$1</c:f>
              <c:strCache>
                <c:ptCount val="1"/>
                <c:pt idx="0">
                  <c:v>Women CS</c:v>
                </c:pt>
              </c:strCache>
            </c:strRef>
          </c:tx>
          <c:spPr>
            <a:solidFill>
              <a:schemeClr val="accent6">
                <a:lumMod val="60000"/>
                <a:lumOff val="40000"/>
              </a:schemeClr>
            </a:solidFill>
            <a:scene3d>
              <a:camera prst="orthographicFront"/>
              <a:lightRig rig="threePt" dir="t">
                <a:rot lat="0" lon="0" rev="1200000"/>
              </a:lightRig>
            </a:scene3d>
            <a:sp3d>
              <a:bevelT/>
            </a:sp3d>
          </c:spPr>
          <c:invertIfNegative val="0"/>
          <c:dLbls>
            <c:dLbl>
              <c:idx val="0"/>
              <c:layout/>
              <c:tx>
                <c:rich>
                  <a:bodyPr/>
                  <a:lstStyle/>
                  <a:p>
                    <a:r>
                      <a:rPr lang="en-US" dirty="0" smtClean="0"/>
                      <a:t>CS</a:t>
                    </a:r>
                    <a:endParaRPr lang="en-US" dirty="0"/>
                  </a:p>
                </c:rich>
              </c:tx>
              <c:dLblPos val="inBase"/>
              <c:showLegendKey val="0"/>
              <c:showVal val="0"/>
              <c:showCatName val="0"/>
              <c:showSerName val="1"/>
              <c:showPercent val="0"/>
              <c:showBubbleSize val="0"/>
            </c:dLbl>
            <c:txPr>
              <a:bodyPr rot="0" vert="horz"/>
              <a:lstStyle/>
              <a:p>
                <a:pPr>
                  <a:defRPr sz="1800" b="1"/>
                </a:pPr>
                <a:endParaRPr lang="en-US"/>
              </a:p>
            </c:txPr>
            <c:dLblPos val="inBase"/>
            <c:showLegendKey val="0"/>
            <c:showVal val="0"/>
            <c:showCatName val="0"/>
            <c:showSerName val="1"/>
            <c:showPercent val="0"/>
            <c:showBubbleSize val="0"/>
            <c:showLeaderLines val="0"/>
          </c:dLbls>
          <c:errBars>
            <c:errBarType val="both"/>
            <c:errValType val="fixedVal"/>
            <c:noEndCap val="0"/>
            <c:val val="0.7"/>
          </c:errBars>
          <c:cat>
            <c:strRef>
              <c:f>Sheet1!$A$2</c:f>
              <c:strCache>
                <c:ptCount val="1"/>
                <c:pt idx="0">
                  <c:v>Muscle Fitness via Push-Ups (Max Reps)</c:v>
                </c:pt>
              </c:strCache>
            </c:strRef>
          </c:cat>
          <c:val>
            <c:numRef>
              <c:f>Sheet1!$E$2</c:f>
              <c:numCache>
                <c:formatCode>General</c:formatCode>
                <c:ptCount val="1"/>
                <c:pt idx="0">
                  <c:v>28.0</c:v>
                </c:pt>
              </c:numCache>
            </c:numRef>
          </c:val>
        </c:ser>
        <c:ser>
          <c:idx val="4"/>
          <c:order val="4"/>
          <c:tx>
            <c:strRef>
              <c:f>Sheet1!$F$1</c:f>
              <c:strCache>
                <c:ptCount val="1"/>
                <c:pt idx="0">
                  <c:v>Women DCS</c:v>
                </c:pt>
              </c:strCache>
            </c:strRef>
          </c:tx>
          <c:spPr>
            <a:pattFill prst="pct80">
              <a:fgClr>
                <a:schemeClr val="accent6">
                  <a:lumMod val="40000"/>
                  <a:lumOff val="60000"/>
                </a:schemeClr>
              </a:fgClr>
              <a:bgClr>
                <a:schemeClr val="tx1"/>
              </a:bgClr>
            </a:pattFill>
            <a:scene3d>
              <a:camera prst="orthographicFront"/>
              <a:lightRig rig="threePt" dir="t">
                <a:rot lat="0" lon="0" rev="1200000"/>
              </a:lightRig>
            </a:scene3d>
            <a:sp3d>
              <a:bevelT/>
            </a:sp3d>
          </c:spPr>
          <c:invertIfNegative val="0"/>
          <c:dLbls>
            <c:dLbl>
              <c:idx val="0"/>
              <c:layout/>
              <c:tx>
                <c:rich>
                  <a:bodyPr/>
                  <a:lstStyle/>
                  <a:p>
                    <a:r>
                      <a:rPr lang="en-US" dirty="0" smtClean="0"/>
                      <a:t>DCS</a:t>
                    </a:r>
                    <a:endParaRPr lang="en-US" dirty="0"/>
                  </a:p>
                </c:rich>
              </c:tx>
              <c:dLblPos val="inBase"/>
              <c:showLegendKey val="0"/>
              <c:showVal val="0"/>
              <c:showCatName val="0"/>
              <c:showSerName val="1"/>
              <c:showPercent val="0"/>
              <c:showBubbleSize val="0"/>
            </c:dLbl>
            <c:txPr>
              <a:bodyPr rot="0" vert="horz"/>
              <a:lstStyle/>
              <a:p>
                <a:pPr>
                  <a:defRPr b="1"/>
                </a:pPr>
                <a:endParaRPr lang="en-US"/>
              </a:p>
            </c:txPr>
            <c:dLblPos val="inBase"/>
            <c:showLegendKey val="0"/>
            <c:showVal val="0"/>
            <c:showCatName val="0"/>
            <c:showSerName val="1"/>
            <c:showPercent val="0"/>
            <c:showBubbleSize val="0"/>
            <c:showLeaderLines val="0"/>
          </c:dLbls>
          <c:errBars>
            <c:errBarType val="both"/>
            <c:errValType val="fixedVal"/>
            <c:noEndCap val="0"/>
            <c:val val="0.4"/>
          </c:errBars>
          <c:cat>
            <c:strRef>
              <c:f>Sheet1!$A$2</c:f>
              <c:strCache>
                <c:ptCount val="1"/>
                <c:pt idx="0">
                  <c:v>Muscle Fitness via Push-Ups (Max Reps)</c:v>
                </c:pt>
              </c:strCache>
            </c:strRef>
          </c:cat>
          <c:val>
            <c:numRef>
              <c:f>Sheet1!$F$2</c:f>
              <c:numCache>
                <c:formatCode>General</c:formatCode>
                <c:ptCount val="1"/>
                <c:pt idx="0">
                  <c:v>20.0</c:v>
                </c:pt>
              </c:numCache>
            </c:numRef>
          </c:val>
        </c:ser>
        <c:dLbls>
          <c:dLblPos val="inBase"/>
          <c:showLegendKey val="0"/>
          <c:showVal val="0"/>
          <c:showCatName val="0"/>
          <c:showSerName val="1"/>
          <c:showPercent val="0"/>
          <c:showBubbleSize val="0"/>
        </c:dLbls>
        <c:gapWidth val="150"/>
        <c:axId val="2142457544"/>
        <c:axId val="2140942472"/>
      </c:barChart>
      <c:catAx>
        <c:axId val="2142457544"/>
        <c:scaling>
          <c:orientation val="minMax"/>
        </c:scaling>
        <c:delete val="1"/>
        <c:axPos val="b"/>
        <c:majorGridlines/>
        <c:majorTickMark val="none"/>
        <c:minorTickMark val="none"/>
        <c:tickLblPos val="nextTo"/>
        <c:crossAx val="2140942472"/>
        <c:crosses val="autoZero"/>
        <c:auto val="1"/>
        <c:lblAlgn val="ctr"/>
        <c:lblOffset val="100"/>
        <c:noMultiLvlLbl val="0"/>
      </c:catAx>
      <c:valAx>
        <c:axId val="2140942472"/>
        <c:scaling>
          <c:orientation val="minMax"/>
        </c:scaling>
        <c:delete val="0"/>
        <c:axPos val="l"/>
        <c:majorGridlines>
          <c:spPr>
            <a:ln>
              <a:solidFill>
                <a:schemeClr val="bg1">
                  <a:lumMod val="95000"/>
                </a:schemeClr>
              </a:solidFill>
            </a:ln>
          </c:spPr>
        </c:majorGridlines>
        <c:title>
          <c:tx>
            <c:rich>
              <a:bodyPr rot="-5400000" vert="horz"/>
              <a:lstStyle/>
              <a:p>
                <a:pPr>
                  <a:defRPr/>
                </a:pPr>
                <a:r>
                  <a:rPr lang="en-US" sz="2000" dirty="0" smtClean="0"/>
                  <a:t> Total</a:t>
                </a:r>
                <a:r>
                  <a:rPr lang="en-US" sz="2000" baseline="0" dirty="0" smtClean="0"/>
                  <a:t> Repetitions </a:t>
                </a:r>
                <a:r>
                  <a:rPr lang="en-US" sz="2000" dirty="0" smtClean="0"/>
                  <a:t> </a:t>
                </a:r>
                <a:endParaRPr lang="en-US" sz="2000" dirty="0"/>
              </a:p>
            </c:rich>
          </c:tx>
          <c:layout>
            <c:manualLayout>
              <c:xMode val="edge"/>
              <c:yMode val="edge"/>
              <c:x val="0.0268183973759632"/>
              <c:y val="0.370726192681727"/>
            </c:manualLayout>
          </c:layout>
          <c:overlay val="0"/>
        </c:title>
        <c:numFmt formatCode="General" sourceLinked="1"/>
        <c:majorTickMark val="none"/>
        <c:minorTickMark val="none"/>
        <c:tickLblPos val="nextTo"/>
        <c:crossAx val="2142457544"/>
        <c:crosses val="autoZero"/>
        <c:crossBetween val="between"/>
      </c:valAx>
    </c:plotArea>
    <c:plotVisOnly val="1"/>
    <c:dispBlanksAs val="gap"/>
    <c:showDLblsOverMax val="0"/>
  </c:chart>
  <c:txPr>
    <a:bodyPr/>
    <a:lstStyle/>
    <a:p>
      <a:pPr>
        <a:defRPr sz="1800"/>
      </a:pPr>
      <a:endParaRPr lang="en-US"/>
    </a:p>
  </c:txPr>
  <c:externalData r:id="rId1">
    <c:autoUpdate val="0"/>
  </c:externalData>
  <c:userShapes r:id="rId2"/>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9"/>
    </mc:Choice>
    <mc:Fallback>
      <c:style val="19"/>
    </mc:Fallback>
  </mc:AlternateContent>
  <c:chart>
    <c:title>
      <c:tx>
        <c:rich>
          <a:bodyPr/>
          <a:lstStyle/>
          <a:p>
            <a:pPr>
              <a:defRPr sz="2400"/>
            </a:pPr>
            <a:r>
              <a:rPr lang="en-US" sz="2400" dirty="0" smtClean="0"/>
              <a:t>Flexibility (Sit &amp; Reach) </a:t>
            </a:r>
            <a:endParaRPr lang="en-US" sz="2400" dirty="0"/>
          </a:p>
        </c:rich>
      </c:tx>
      <c:layout>
        <c:manualLayout>
          <c:xMode val="edge"/>
          <c:yMode val="edge"/>
          <c:x val="0.279840517553182"/>
          <c:y val="0.0817254239299357"/>
        </c:manualLayout>
      </c:layout>
      <c:overlay val="0"/>
    </c:title>
    <c:autoTitleDeleted val="0"/>
    <c:plotArea>
      <c:layout>
        <c:manualLayout>
          <c:layoutTarget val="inner"/>
          <c:xMode val="edge"/>
          <c:yMode val="edge"/>
          <c:x val="0.204407738681133"/>
          <c:y val="0.159992609600197"/>
          <c:w val="0.795592261318867"/>
          <c:h val="0.736489833185529"/>
        </c:manualLayout>
      </c:layout>
      <c:barChart>
        <c:barDir val="col"/>
        <c:grouping val="clustered"/>
        <c:varyColors val="0"/>
        <c:ser>
          <c:idx val="0"/>
          <c:order val="0"/>
          <c:tx>
            <c:strRef>
              <c:f>Sheet1!$B$1</c:f>
              <c:strCache>
                <c:ptCount val="1"/>
                <c:pt idx="0">
                  <c:v>Men CS</c:v>
                </c:pt>
              </c:strCache>
            </c:strRef>
          </c:tx>
          <c:spPr>
            <a:solidFill>
              <a:srgbClr val="F0DC46"/>
            </a:solidFill>
            <a:scene3d>
              <a:camera prst="orthographicFront"/>
              <a:lightRig rig="threePt" dir="t"/>
            </a:scene3d>
            <a:sp3d>
              <a:bevelT/>
            </a:sp3d>
          </c:spPr>
          <c:invertIfNegative val="0"/>
          <c:dLbls>
            <c:dLbl>
              <c:idx val="0"/>
              <c:layout/>
              <c:tx>
                <c:rich>
                  <a:bodyPr/>
                  <a:lstStyle/>
                  <a:p>
                    <a:r>
                      <a:rPr lang="en-US" dirty="0" smtClean="0"/>
                      <a:t>CS</a:t>
                    </a:r>
                    <a:endParaRPr lang="en-US" dirty="0"/>
                  </a:p>
                </c:rich>
              </c:tx>
              <c:dLblPos val="inBase"/>
              <c:showLegendKey val="0"/>
              <c:showVal val="0"/>
              <c:showCatName val="0"/>
              <c:showSerName val="1"/>
              <c:showPercent val="0"/>
              <c:showBubbleSize val="0"/>
            </c:dLbl>
            <c:txPr>
              <a:bodyPr rot="0" vert="horz"/>
              <a:lstStyle/>
              <a:p>
                <a:pPr>
                  <a:defRPr b="1"/>
                </a:pPr>
                <a:endParaRPr lang="en-US"/>
              </a:p>
            </c:txPr>
            <c:dLblPos val="inBase"/>
            <c:showLegendKey val="0"/>
            <c:showVal val="0"/>
            <c:showCatName val="0"/>
            <c:showSerName val="1"/>
            <c:showPercent val="0"/>
            <c:showBubbleSize val="0"/>
            <c:showLeaderLines val="0"/>
          </c:dLbls>
          <c:errBars>
            <c:errBarType val="both"/>
            <c:errValType val="fixedVal"/>
            <c:noEndCap val="0"/>
            <c:val val="0.8"/>
          </c:errBars>
          <c:cat>
            <c:strRef>
              <c:f>Sheet1!$A$2</c:f>
              <c:strCache>
                <c:ptCount val="1"/>
                <c:pt idx="0">
                  <c:v>Flexibility in CM </c:v>
                </c:pt>
              </c:strCache>
            </c:strRef>
          </c:cat>
          <c:val>
            <c:numRef>
              <c:f>Sheet1!$B$2</c:f>
              <c:numCache>
                <c:formatCode>General</c:formatCode>
                <c:ptCount val="1"/>
                <c:pt idx="0">
                  <c:v>26.0</c:v>
                </c:pt>
              </c:numCache>
            </c:numRef>
          </c:val>
        </c:ser>
        <c:ser>
          <c:idx val="1"/>
          <c:order val="1"/>
          <c:tx>
            <c:strRef>
              <c:f>Sheet1!$C$1</c:f>
              <c:strCache>
                <c:ptCount val="1"/>
                <c:pt idx="0">
                  <c:v>Men DCS</c:v>
                </c:pt>
              </c:strCache>
            </c:strRef>
          </c:tx>
          <c:spPr>
            <a:pattFill prst="pct80">
              <a:fgClr>
                <a:schemeClr val="accent1">
                  <a:lumMod val="60000"/>
                  <a:lumOff val="40000"/>
                </a:schemeClr>
              </a:fgClr>
              <a:bgClr>
                <a:schemeClr val="tx1"/>
              </a:bgClr>
            </a:pattFill>
            <a:scene3d>
              <a:camera prst="orthographicFront"/>
              <a:lightRig rig="threePt" dir="t"/>
            </a:scene3d>
            <a:sp3d>
              <a:bevelT/>
            </a:sp3d>
          </c:spPr>
          <c:invertIfNegative val="0"/>
          <c:dLbls>
            <c:dLbl>
              <c:idx val="0"/>
              <c:layout/>
              <c:tx>
                <c:rich>
                  <a:bodyPr/>
                  <a:lstStyle/>
                  <a:p>
                    <a:r>
                      <a:rPr lang="en-US" dirty="0" smtClean="0"/>
                      <a:t>DCS</a:t>
                    </a:r>
                    <a:endParaRPr lang="en-US" dirty="0"/>
                  </a:p>
                </c:rich>
              </c:tx>
              <c:dLblPos val="inBase"/>
              <c:showLegendKey val="0"/>
              <c:showVal val="0"/>
              <c:showCatName val="0"/>
              <c:showSerName val="1"/>
              <c:showPercent val="0"/>
              <c:showBubbleSize val="0"/>
            </c:dLbl>
            <c:txPr>
              <a:bodyPr rot="0" vert="horz"/>
              <a:lstStyle/>
              <a:p>
                <a:pPr>
                  <a:defRPr b="1"/>
                </a:pPr>
                <a:endParaRPr lang="en-US"/>
              </a:p>
            </c:txPr>
            <c:dLblPos val="inBase"/>
            <c:showLegendKey val="0"/>
            <c:showVal val="0"/>
            <c:showCatName val="0"/>
            <c:showSerName val="1"/>
            <c:showPercent val="0"/>
            <c:showBubbleSize val="0"/>
            <c:showLeaderLines val="0"/>
          </c:dLbls>
          <c:errBars>
            <c:errBarType val="both"/>
            <c:errValType val="fixedVal"/>
            <c:noEndCap val="0"/>
            <c:val val="0.3"/>
          </c:errBars>
          <c:cat>
            <c:strRef>
              <c:f>Sheet1!$A$2</c:f>
              <c:strCache>
                <c:ptCount val="1"/>
                <c:pt idx="0">
                  <c:v>Flexibility in CM </c:v>
                </c:pt>
              </c:strCache>
            </c:strRef>
          </c:cat>
          <c:val>
            <c:numRef>
              <c:f>Sheet1!$C$2</c:f>
              <c:numCache>
                <c:formatCode>General</c:formatCode>
                <c:ptCount val="1"/>
                <c:pt idx="0">
                  <c:v>23.0</c:v>
                </c:pt>
              </c:numCache>
            </c:numRef>
          </c:val>
        </c:ser>
        <c:ser>
          <c:idx val="2"/>
          <c:order val="2"/>
          <c:tx>
            <c:strRef>
              <c:f>Sheet1!$D$1</c:f>
              <c:strCache>
                <c:ptCount val="1"/>
                <c:pt idx="0">
                  <c:v>Column1</c:v>
                </c:pt>
              </c:strCache>
            </c:strRef>
          </c:tx>
          <c:spPr>
            <a:solidFill>
              <a:schemeClr val="accent6">
                <a:lumMod val="60000"/>
                <a:lumOff val="40000"/>
              </a:schemeClr>
            </a:solidFill>
            <a:scene3d>
              <a:camera prst="orthographicFront"/>
              <a:lightRig rig="threePt" dir="t"/>
            </a:scene3d>
            <a:sp3d>
              <a:bevelT/>
            </a:sp3d>
          </c:spPr>
          <c:invertIfNegative val="0"/>
          <c:dLbls>
            <c:txPr>
              <a:bodyPr rot="5400000" vert="horz"/>
              <a:lstStyle/>
              <a:p>
                <a:pPr>
                  <a:defRPr b="1"/>
                </a:pPr>
                <a:endParaRPr lang="en-US"/>
              </a:p>
            </c:txPr>
            <c:dLblPos val="inBase"/>
            <c:showLegendKey val="0"/>
            <c:showVal val="0"/>
            <c:showCatName val="0"/>
            <c:showSerName val="1"/>
            <c:showPercent val="0"/>
            <c:showBubbleSize val="0"/>
            <c:showLeaderLines val="0"/>
          </c:dLbls>
          <c:cat>
            <c:strRef>
              <c:f>Sheet1!$A$2</c:f>
              <c:strCache>
                <c:ptCount val="1"/>
                <c:pt idx="0">
                  <c:v>Flexibility in CM </c:v>
                </c:pt>
              </c:strCache>
            </c:strRef>
          </c:cat>
          <c:val>
            <c:numRef>
              <c:f>Sheet1!$D$2</c:f>
              <c:numCache>
                <c:formatCode>General</c:formatCode>
                <c:ptCount val="1"/>
              </c:numCache>
            </c:numRef>
          </c:val>
        </c:ser>
        <c:ser>
          <c:idx val="3"/>
          <c:order val="3"/>
          <c:tx>
            <c:strRef>
              <c:f>Sheet1!$E$1</c:f>
              <c:strCache>
                <c:ptCount val="1"/>
                <c:pt idx="0">
                  <c:v>Women CS</c:v>
                </c:pt>
              </c:strCache>
            </c:strRef>
          </c:tx>
          <c:spPr>
            <a:solidFill>
              <a:schemeClr val="accent6">
                <a:lumMod val="60000"/>
                <a:lumOff val="40000"/>
              </a:schemeClr>
            </a:solidFill>
            <a:scene3d>
              <a:camera prst="orthographicFront"/>
              <a:lightRig rig="threePt" dir="t"/>
            </a:scene3d>
            <a:sp3d>
              <a:bevelT/>
            </a:sp3d>
          </c:spPr>
          <c:invertIfNegative val="0"/>
          <c:dLbls>
            <c:dLbl>
              <c:idx val="0"/>
              <c:layout/>
              <c:tx>
                <c:rich>
                  <a:bodyPr/>
                  <a:lstStyle/>
                  <a:p>
                    <a:r>
                      <a:rPr lang="en-US" dirty="0" smtClean="0"/>
                      <a:t>CS</a:t>
                    </a:r>
                    <a:endParaRPr lang="en-US" dirty="0"/>
                  </a:p>
                </c:rich>
              </c:tx>
              <c:dLblPos val="inBase"/>
              <c:showLegendKey val="0"/>
              <c:showVal val="0"/>
              <c:showCatName val="0"/>
              <c:showSerName val="1"/>
              <c:showPercent val="0"/>
              <c:showBubbleSize val="0"/>
            </c:dLbl>
            <c:txPr>
              <a:bodyPr rot="0" vert="horz"/>
              <a:lstStyle/>
              <a:p>
                <a:pPr>
                  <a:defRPr b="1"/>
                </a:pPr>
                <a:endParaRPr lang="en-US"/>
              </a:p>
            </c:txPr>
            <c:dLblPos val="inBase"/>
            <c:showLegendKey val="0"/>
            <c:showVal val="0"/>
            <c:showCatName val="0"/>
            <c:showSerName val="1"/>
            <c:showPercent val="0"/>
            <c:showBubbleSize val="0"/>
            <c:showLeaderLines val="0"/>
          </c:dLbls>
          <c:errBars>
            <c:errBarType val="both"/>
            <c:errValType val="fixedVal"/>
            <c:noEndCap val="0"/>
            <c:val val="0.5"/>
          </c:errBars>
          <c:cat>
            <c:strRef>
              <c:f>Sheet1!$A$2</c:f>
              <c:strCache>
                <c:ptCount val="1"/>
                <c:pt idx="0">
                  <c:v>Flexibility in CM </c:v>
                </c:pt>
              </c:strCache>
            </c:strRef>
          </c:cat>
          <c:val>
            <c:numRef>
              <c:f>Sheet1!$E$2</c:f>
              <c:numCache>
                <c:formatCode>General</c:formatCode>
                <c:ptCount val="1"/>
                <c:pt idx="0">
                  <c:v>30.0</c:v>
                </c:pt>
              </c:numCache>
            </c:numRef>
          </c:val>
        </c:ser>
        <c:ser>
          <c:idx val="4"/>
          <c:order val="4"/>
          <c:tx>
            <c:strRef>
              <c:f>Sheet1!$F$1</c:f>
              <c:strCache>
                <c:ptCount val="1"/>
                <c:pt idx="0">
                  <c:v>Women DCS</c:v>
                </c:pt>
              </c:strCache>
            </c:strRef>
          </c:tx>
          <c:spPr>
            <a:pattFill prst="pct80">
              <a:fgClr>
                <a:schemeClr val="accent6">
                  <a:lumMod val="40000"/>
                  <a:lumOff val="60000"/>
                </a:schemeClr>
              </a:fgClr>
              <a:bgClr>
                <a:schemeClr val="tx1"/>
              </a:bgClr>
            </a:pattFill>
            <a:scene3d>
              <a:camera prst="orthographicFront"/>
              <a:lightRig rig="threePt" dir="t"/>
            </a:scene3d>
            <a:sp3d>
              <a:bevelT/>
            </a:sp3d>
          </c:spPr>
          <c:invertIfNegative val="0"/>
          <c:dLbls>
            <c:dLbl>
              <c:idx val="0"/>
              <c:layout/>
              <c:tx>
                <c:rich>
                  <a:bodyPr/>
                  <a:lstStyle/>
                  <a:p>
                    <a:r>
                      <a:rPr lang="en-US" dirty="0" smtClean="0"/>
                      <a:t>DCS</a:t>
                    </a:r>
                    <a:endParaRPr lang="en-US" dirty="0"/>
                  </a:p>
                </c:rich>
              </c:tx>
              <c:dLblPos val="inBase"/>
              <c:showLegendKey val="0"/>
              <c:showVal val="0"/>
              <c:showCatName val="0"/>
              <c:showSerName val="1"/>
              <c:showPercent val="0"/>
              <c:showBubbleSize val="0"/>
            </c:dLbl>
            <c:txPr>
              <a:bodyPr/>
              <a:lstStyle/>
              <a:p>
                <a:pPr>
                  <a:defRPr b="1"/>
                </a:pPr>
                <a:endParaRPr lang="en-US"/>
              </a:p>
            </c:txPr>
            <c:dLblPos val="inBase"/>
            <c:showLegendKey val="0"/>
            <c:showVal val="0"/>
            <c:showCatName val="0"/>
            <c:showSerName val="1"/>
            <c:showPercent val="0"/>
            <c:showBubbleSize val="0"/>
            <c:showLeaderLines val="0"/>
          </c:dLbls>
          <c:errBars>
            <c:errBarType val="both"/>
            <c:errValType val="fixedVal"/>
            <c:noEndCap val="0"/>
            <c:val val="0.3"/>
          </c:errBars>
          <c:cat>
            <c:strRef>
              <c:f>Sheet1!$A$2</c:f>
              <c:strCache>
                <c:ptCount val="1"/>
                <c:pt idx="0">
                  <c:v>Flexibility in CM </c:v>
                </c:pt>
              </c:strCache>
            </c:strRef>
          </c:cat>
          <c:val>
            <c:numRef>
              <c:f>Sheet1!$F$2</c:f>
              <c:numCache>
                <c:formatCode>General</c:formatCode>
                <c:ptCount val="1"/>
                <c:pt idx="0">
                  <c:v>20.0</c:v>
                </c:pt>
              </c:numCache>
            </c:numRef>
          </c:val>
        </c:ser>
        <c:dLbls>
          <c:dLblPos val="inBase"/>
          <c:showLegendKey val="0"/>
          <c:showVal val="0"/>
          <c:showCatName val="0"/>
          <c:showSerName val="1"/>
          <c:showPercent val="0"/>
          <c:showBubbleSize val="0"/>
        </c:dLbls>
        <c:gapWidth val="150"/>
        <c:axId val="-2140061224"/>
        <c:axId val="-2139775208"/>
      </c:barChart>
      <c:catAx>
        <c:axId val="-2140061224"/>
        <c:scaling>
          <c:orientation val="minMax"/>
        </c:scaling>
        <c:delete val="1"/>
        <c:axPos val="b"/>
        <c:majorTickMark val="out"/>
        <c:minorTickMark val="none"/>
        <c:tickLblPos val="nextTo"/>
        <c:crossAx val="-2139775208"/>
        <c:crosses val="autoZero"/>
        <c:auto val="1"/>
        <c:lblAlgn val="ctr"/>
        <c:lblOffset val="100"/>
        <c:noMultiLvlLbl val="0"/>
      </c:catAx>
      <c:valAx>
        <c:axId val="-2139775208"/>
        <c:scaling>
          <c:orientation val="minMax"/>
        </c:scaling>
        <c:delete val="0"/>
        <c:axPos val="l"/>
        <c:majorGridlines>
          <c:spPr>
            <a:ln>
              <a:solidFill>
                <a:schemeClr val="bg1">
                  <a:lumMod val="95000"/>
                </a:schemeClr>
              </a:solidFill>
            </a:ln>
          </c:spPr>
        </c:majorGridlines>
        <c:title>
          <c:tx>
            <c:rich>
              <a:bodyPr rot="-5400000" vert="horz"/>
              <a:lstStyle/>
              <a:p>
                <a:pPr>
                  <a:defRPr/>
                </a:pPr>
                <a:r>
                  <a:rPr lang="en-US" sz="2000" dirty="0" smtClean="0"/>
                  <a:t> Max</a:t>
                </a:r>
                <a:r>
                  <a:rPr lang="en-US" sz="2000" baseline="0" dirty="0" smtClean="0"/>
                  <a:t> Reach (cm) </a:t>
                </a:r>
                <a:endParaRPr lang="en-US" sz="2000" dirty="0"/>
              </a:p>
            </c:rich>
          </c:tx>
          <c:layout>
            <c:manualLayout>
              <c:xMode val="edge"/>
              <c:yMode val="edge"/>
              <c:x val="0.0394792293853084"/>
              <c:y val="0.390549157698637"/>
            </c:manualLayout>
          </c:layout>
          <c:overlay val="0"/>
        </c:title>
        <c:numFmt formatCode="General" sourceLinked="1"/>
        <c:majorTickMark val="out"/>
        <c:minorTickMark val="none"/>
        <c:tickLblPos val="nextTo"/>
        <c:crossAx val="-2140061224"/>
        <c:crosses val="autoZero"/>
        <c:crossBetween val="between"/>
      </c:valAx>
    </c:plotArea>
    <c:plotVisOnly val="1"/>
    <c:dispBlanksAs val="gap"/>
    <c:showDLblsOverMax val="0"/>
  </c:chart>
  <c:txPr>
    <a:bodyPr/>
    <a:lstStyle/>
    <a:p>
      <a:pPr>
        <a:defRPr sz="1800"/>
      </a:pPr>
      <a:endParaRPr lang="en-US"/>
    </a:p>
  </c:txPr>
  <c:externalData r:id="rId1">
    <c:autoUpdate val="0"/>
  </c:externalData>
  <c:userShapes r:id="rId2"/>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title>
      <c:tx>
        <c:rich>
          <a:bodyPr/>
          <a:lstStyle/>
          <a:p>
            <a:pPr>
              <a:defRPr sz="2400"/>
            </a:pPr>
            <a:r>
              <a:rPr lang="en-US" sz="2400" dirty="0" smtClean="0"/>
              <a:t>Cardiorespiratory</a:t>
            </a:r>
            <a:r>
              <a:rPr lang="en-US" sz="2400" baseline="0" dirty="0" smtClean="0"/>
              <a:t> Fitness (1 Mile Walk)</a:t>
            </a:r>
            <a:endParaRPr lang="en-US" sz="2400" dirty="0" smtClean="0"/>
          </a:p>
        </c:rich>
      </c:tx>
      <c:layout>
        <c:manualLayout>
          <c:xMode val="edge"/>
          <c:yMode val="edge"/>
          <c:x val="0.122821385267683"/>
          <c:y val="0.0989024416719349"/>
        </c:manualLayout>
      </c:layout>
      <c:overlay val="0"/>
    </c:title>
    <c:autoTitleDeleted val="0"/>
    <c:plotArea>
      <c:layout>
        <c:manualLayout>
          <c:layoutTarget val="inner"/>
          <c:xMode val="edge"/>
          <c:yMode val="edge"/>
          <c:x val="0.213537764687953"/>
          <c:y val="0.175223774747913"/>
          <c:w val="0.707358097012576"/>
          <c:h val="0.719918399373047"/>
        </c:manualLayout>
      </c:layout>
      <c:barChart>
        <c:barDir val="col"/>
        <c:grouping val="clustered"/>
        <c:varyColors val="0"/>
        <c:ser>
          <c:idx val="0"/>
          <c:order val="0"/>
          <c:tx>
            <c:strRef>
              <c:f>Sheet1!$B$1</c:f>
              <c:strCache>
                <c:ptCount val="1"/>
                <c:pt idx="0">
                  <c:v>Men CS</c:v>
                </c:pt>
              </c:strCache>
            </c:strRef>
          </c:tx>
          <c:spPr>
            <a:solidFill>
              <a:srgbClr val="F0DC46"/>
            </a:solidFill>
            <a:scene3d>
              <a:camera prst="orthographicFront"/>
              <a:lightRig rig="threePt" dir="t"/>
            </a:scene3d>
            <a:sp3d>
              <a:bevelT/>
            </a:sp3d>
          </c:spPr>
          <c:invertIfNegative val="0"/>
          <c:dLbls>
            <c:dLbl>
              <c:idx val="0"/>
              <c:layout/>
              <c:tx>
                <c:rich>
                  <a:bodyPr/>
                  <a:lstStyle/>
                  <a:p>
                    <a:r>
                      <a:rPr lang="en-US" dirty="0" smtClean="0"/>
                      <a:t>CS</a:t>
                    </a:r>
                    <a:endParaRPr lang="en-US" dirty="0"/>
                  </a:p>
                </c:rich>
              </c:tx>
              <c:dLblPos val="inBase"/>
              <c:showLegendKey val="0"/>
              <c:showVal val="0"/>
              <c:showCatName val="0"/>
              <c:showSerName val="1"/>
              <c:showPercent val="0"/>
              <c:showBubbleSize val="0"/>
            </c:dLbl>
            <c:txPr>
              <a:bodyPr rot="0" vert="horz"/>
              <a:lstStyle/>
              <a:p>
                <a:pPr>
                  <a:defRPr b="1"/>
                </a:pPr>
                <a:endParaRPr lang="en-US"/>
              </a:p>
            </c:txPr>
            <c:dLblPos val="inBase"/>
            <c:showLegendKey val="0"/>
            <c:showVal val="0"/>
            <c:showCatName val="0"/>
            <c:showSerName val="1"/>
            <c:showPercent val="0"/>
            <c:showBubbleSize val="0"/>
            <c:showLeaderLines val="0"/>
          </c:dLbls>
          <c:errBars>
            <c:errBarType val="both"/>
            <c:errValType val="fixedVal"/>
            <c:noEndCap val="0"/>
            <c:val val="0.3"/>
          </c:errBars>
          <c:cat>
            <c:strRef>
              <c:f>Sheet1!$A$2</c:f>
              <c:strCache>
                <c:ptCount val="1"/>
                <c:pt idx="0">
                  <c:v>Cardiorespiratory Fitness via 1 Mile Walk Test Estimated VO2max </c:v>
                </c:pt>
              </c:strCache>
            </c:strRef>
          </c:cat>
          <c:val>
            <c:numRef>
              <c:f>Sheet1!$B$2</c:f>
              <c:numCache>
                <c:formatCode>General</c:formatCode>
                <c:ptCount val="1"/>
                <c:pt idx="0">
                  <c:v>47.0</c:v>
                </c:pt>
              </c:numCache>
            </c:numRef>
          </c:val>
        </c:ser>
        <c:ser>
          <c:idx val="1"/>
          <c:order val="1"/>
          <c:tx>
            <c:strRef>
              <c:f>Sheet1!$C$1</c:f>
              <c:strCache>
                <c:ptCount val="1"/>
                <c:pt idx="0">
                  <c:v>Men DCS</c:v>
                </c:pt>
              </c:strCache>
            </c:strRef>
          </c:tx>
          <c:spPr>
            <a:pattFill prst="pct80">
              <a:fgClr>
                <a:schemeClr val="accent1">
                  <a:lumMod val="60000"/>
                  <a:lumOff val="40000"/>
                </a:schemeClr>
              </a:fgClr>
              <a:bgClr>
                <a:schemeClr val="tx1"/>
              </a:bgClr>
            </a:pattFill>
            <a:scene3d>
              <a:camera prst="orthographicFront"/>
              <a:lightRig rig="threePt" dir="t"/>
            </a:scene3d>
            <a:sp3d>
              <a:bevelT/>
            </a:sp3d>
          </c:spPr>
          <c:invertIfNegative val="0"/>
          <c:dLbls>
            <c:dLbl>
              <c:idx val="0"/>
              <c:layout/>
              <c:tx>
                <c:rich>
                  <a:bodyPr/>
                  <a:lstStyle/>
                  <a:p>
                    <a:r>
                      <a:rPr lang="en-US" dirty="0" smtClean="0"/>
                      <a:t>DCS</a:t>
                    </a:r>
                    <a:endParaRPr lang="en-US" dirty="0"/>
                  </a:p>
                </c:rich>
              </c:tx>
              <c:dLblPos val="inBase"/>
              <c:showLegendKey val="0"/>
              <c:showVal val="0"/>
              <c:showCatName val="0"/>
              <c:showSerName val="1"/>
              <c:showPercent val="0"/>
              <c:showBubbleSize val="0"/>
            </c:dLbl>
            <c:txPr>
              <a:bodyPr rot="0" vert="horz"/>
              <a:lstStyle/>
              <a:p>
                <a:pPr>
                  <a:defRPr b="1"/>
                </a:pPr>
                <a:endParaRPr lang="en-US"/>
              </a:p>
            </c:txPr>
            <c:dLblPos val="inBase"/>
            <c:showLegendKey val="0"/>
            <c:showVal val="0"/>
            <c:showCatName val="0"/>
            <c:showSerName val="1"/>
            <c:showPercent val="0"/>
            <c:showBubbleSize val="0"/>
            <c:showLeaderLines val="0"/>
          </c:dLbls>
          <c:errBars>
            <c:errBarType val="both"/>
            <c:errValType val="fixedVal"/>
            <c:noEndCap val="0"/>
            <c:val val="0.2"/>
          </c:errBars>
          <c:cat>
            <c:strRef>
              <c:f>Sheet1!$A$2</c:f>
              <c:strCache>
                <c:ptCount val="1"/>
                <c:pt idx="0">
                  <c:v>Cardiorespiratory Fitness via 1 Mile Walk Test Estimated VO2max </c:v>
                </c:pt>
              </c:strCache>
            </c:strRef>
          </c:cat>
          <c:val>
            <c:numRef>
              <c:f>Sheet1!$C$2</c:f>
              <c:numCache>
                <c:formatCode>General</c:formatCode>
                <c:ptCount val="1"/>
                <c:pt idx="0">
                  <c:v>46.0</c:v>
                </c:pt>
              </c:numCache>
            </c:numRef>
          </c:val>
        </c:ser>
        <c:ser>
          <c:idx val="2"/>
          <c:order val="2"/>
          <c:tx>
            <c:strRef>
              <c:f>Sheet1!$D$1</c:f>
              <c:strCache>
                <c:ptCount val="1"/>
                <c:pt idx="0">
                  <c:v>Column1</c:v>
                </c:pt>
              </c:strCache>
            </c:strRef>
          </c:tx>
          <c:spPr>
            <a:solidFill>
              <a:schemeClr val="accent6">
                <a:lumMod val="60000"/>
                <a:lumOff val="40000"/>
              </a:schemeClr>
            </a:solidFill>
            <a:scene3d>
              <a:camera prst="orthographicFront"/>
              <a:lightRig rig="threePt" dir="t"/>
            </a:scene3d>
            <a:sp3d>
              <a:bevelT/>
            </a:sp3d>
          </c:spPr>
          <c:invertIfNegative val="0"/>
          <c:dLbls>
            <c:dLbl>
              <c:idx val="0"/>
              <c:layout/>
              <c:tx>
                <c:rich>
                  <a:bodyPr/>
                  <a:lstStyle/>
                  <a:p>
                    <a:r>
                      <a:rPr lang="en-US" dirty="0" smtClean="0"/>
                      <a:t>CS</a:t>
                    </a:r>
                    <a:endParaRPr lang="en-US" dirty="0"/>
                  </a:p>
                </c:rich>
              </c:tx>
              <c:dLblPos val="inBase"/>
              <c:showLegendKey val="0"/>
              <c:showVal val="0"/>
              <c:showCatName val="0"/>
              <c:showSerName val="1"/>
              <c:showPercent val="0"/>
              <c:showBubbleSize val="0"/>
            </c:dLbl>
            <c:txPr>
              <a:bodyPr rot="0" vert="horz" anchor="ctr" anchorCtr="1"/>
              <a:lstStyle/>
              <a:p>
                <a:pPr>
                  <a:defRPr b="1"/>
                </a:pPr>
                <a:endParaRPr lang="en-US"/>
              </a:p>
            </c:txPr>
            <c:dLblPos val="inBase"/>
            <c:showLegendKey val="0"/>
            <c:showVal val="0"/>
            <c:showCatName val="0"/>
            <c:showSerName val="1"/>
            <c:showPercent val="0"/>
            <c:showBubbleSize val="0"/>
            <c:showLeaderLines val="0"/>
          </c:dLbls>
          <c:cat>
            <c:strRef>
              <c:f>Sheet1!$A$2</c:f>
              <c:strCache>
                <c:ptCount val="1"/>
                <c:pt idx="0">
                  <c:v>Cardiorespiratory Fitness via 1 Mile Walk Test Estimated VO2max </c:v>
                </c:pt>
              </c:strCache>
            </c:strRef>
          </c:cat>
          <c:val>
            <c:numRef>
              <c:f>Sheet1!$D$2</c:f>
              <c:numCache>
                <c:formatCode>General</c:formatCode>
                <c:ptCount val="1"/>
              </c:numCache>
            </c:numRef>
          </c:val>
        </c:ser>
        <c:ser>
          <c:idx val="3"/>
          <c:order val="3"/>
          <c:tx>
            <c:strRef>
              <c:f>Sheet1!$E$1</c:f>
              <c:strCache>
                <c:ptCount val="1"/>
                <c:pt idx="0">
                  <c:v>Women CS</c:v>
                </c:pt>
              </c:strCache>
            </c:strRef>
          </c:tx>
          <c:spPr>
            <a:solidFill>
              <a:schemeClr val="accent6">
                <a:lumMod val="60000"/>
                <a:lumOff val="40000"/>
              </a:schemeClr>
            </a:solidFill>
            <a:scene3d>
              <a:camera prst="orthographicFront"/>
              <a:lightRig rig="threePt" dir="t"/>
            </a:scene3d>
            <a:sp3d>
              <a:bevelT/>
            </a:sp3d>
          </c:spPr>
          <c:invertIfNegative val="0"/>
          <c:dLbls>
            <c:dLbl>
              <c:idx val="0"/>
              <c:layout/>
              <c:tx>
                <c:rich>
                  <a:bodyPr/>
                  <a:lstStyle/>
                  <a:p>
                    <a:r>
                      <a:rPr lang="en-US" dirty="0" smtClean="0"/>
                      <a:t>CS</a:t>
                    </a:r>
                    <a:endParaRPr lang="en-US" dirty="0"/>
                  </a:p>
                </c:rich>
              </c:tx>
              <c:dLblPos val="inBase"/>
              <c:showLegendKey val="0"/>
              <c:showVal val="0"/>
              <c:showCatName val="0"/>
              <c:showSerName val="1"/>
              <c:showPercent val="0"/>
              <c:showBubbleSize val="0"/>
            </c:dLbl>
            <c:txPr>
              <a:bodyPr rot="0" vert="horz"/>
              <a:lstStyle/>
              <a:p>
                <a:pPr>
                  <a:defRPr b="1"/>
                </a:pPr>
                <a:endParaRPr lang="en-US"/>
              </a:p>
            </c:txPr>
            <c:dLblPos val="inBase"/>
            <c:showLegendKey val="0"/>
            <c:showVal val="0"/>
            <c:showCatName val="0"/>
            <c:showSerName val="1"/>
            <c:showPercent val="0"/>
            <c:showBubbleSize val="0"/>
            <c:showLeaderLines val="0"/>
          </c:dLbls>
          <c:errBars>
            <c:errBarType val="both"/>
            <c:errValType val="fixedVal"/>
            <c:noEndCap val="0"/>
            <c:val val="0.3"/>
          </c:errBars>
          <c:cat>
            <c:strRef>
              <c:f>Sheet1!$A$2</c:f>
              <c:strCache>
                <c:ptCount val="1"/>
                <c:pt idx="0">
                  <c:v>Cardiorespiratory Fitness via 1 Mile Walk Test Estimated VO2max </c:v>
                </c:pt>
              </c:strCache>
            </c:strRef>
          </c:cat>
          <c:val>
            <c:numRef>
              <c:f>Sheet1!$E$2</c:f>
              <c:numCache>
                <c:formatCode>General</c:formatCode>
                <c:ptCount val="1"/>
                <c:pt idx="0">
                  <c:v>40.4</c:v>
                </c:pt>
              </c:numCache>
            </c:numRef>
          </c:val>
        </c:ser>
        <c:ser>
          <c:idx val="4"/>
          <c:order val="4"/>
          <c:tx>
            <c:strRef>
              <c:f>Sheet1!$F$1</c:f>
              <c:strCache>
                <c:ptCount val="1"/>
                <c:pt idx="0">
                  <c:v>Women DCS</c:v>
                </c:pt>
              </c:strCache>
            </c:strRef>
          </c:tx>
          <c:spPr>
            <a:pattFill prst="pct80">
              <a:fgClr>
                <a:schemeClr val="accent6">
                  <a:lumMod val="40000"/>
                  <a:lumOff val="60000"/>
                </a:schemeClr>
              </a:fgClr>
              <a:bgClr>
                <a:schemeClr val="tx1"/>
              </a:bgClr>
            </a:pattFill>
            <a:scene3d>
              <a:camera prst="orthographicFront"/>
              <a:lightRig rig="threePt" dir="t"/>
            </a:scene3d>
            <a:sp3d>
              <a:bevelT/>
            </a:sp3d>
          </c:spPr>
          <c:invertIfNegative val="0"/>
          <c:dLbls>
            <c:dLbl>
              <c:idx val="0"/>
              <c:layout/>
              <c:tx>
                <c:rich>
                  <a:bodyPr/>
                  <a:lstStyle/>
                  <a:p>
                    <a:r>
                      <a:rPr lang="en-US" dirty="0" smtClean="0"/>
                      <a:t>DCS</a:t>
                    </a:r>
                    <a:endParaRPr lang="en-US" dirty="0"/>
                  </a:p>
                </c:rich>
              </c:tx>
              <c:dLblPos val="inBase"/>
              <c:showLegendKey val="0"/>
              <c:showVal val="0"/>
              <c:showCatName val="0"/>
              <c:showSerName val="1"/>
              <c:showPercent val="0"/>
              <c:showBubbleSize val="0"/>
            </c:dLbl>
            <c:txPr>
              <a:bodyPr/>
              <a:lstStyle/>
              <a:p>
                <a:pPr>
                  <a:defRPr b="1"/>
                </a:pPr>
                <a:endParaRPr lang="en-US"/>
              </a:p>
            </c:txPr>
            <c:dLblPos val="inBase"/>
            <c:showLegendKey val="0"/>
            <c:showVal val="0"/>
            <c:showCatName val="0"/>
            <c:showSerName val="1"/>
            <c:showPercent val="0"/>
            <c:showBubbleSize val="0"/>
            <c:showLeaderLines val="0"/>
          </c:dLbls>
          <c:errBars>
            <c:errBarType val="both"/>
            <c:errValType val="fixedVal"/>
            <c:noEndCap val="0"/>
            <c:val val="0.2"/>
          </c:errBars>
          <c:cat>
            <c:strRef>
              <c:f>Sheet1!$A$2</c:f>
              <c:strCache>
                <c:ptCount val="1"/>
                <c:pt idx="0">
                  <c:v>Cardiorespiratory Fitness via 1 Mile Walk Test Estimated VO2max </c:v>
                </c:pt>
              </c:strCache>
            </c:strRef>
          </c:cat>
          <c:val>
            <c:numRef>
              <c:f>Sheet1!$F$2</c:f>
              <c:numCache>
                <c:formatCode>General</c:formatCode>
                <c:ptCount val="1"/>
                <c:pt idx="0">
                  <c:v>38.9</c:v>
                </c:pt>
              </c:numCache>
            </c:numRef>
          </c:val>
        </c:ser>
        <c:dLbls>
          <c:dLblPos val="inBase"/>
          <c:showLegendKey val="0"/>
          <c:showVal val="0"/>
          <c:showCatName val="0"/>
          <c:showSerName val="1"/>
          <c:showPercent val="0"/>
          <c:showBubbleSize val="0"/>
        </c:dLbls>
        <c:gapWidth val="150"/>
        <c:axId val="2140667896"/>
        <c:axId val="2140671352"/>
      </c:barChart>
      <c:catAx>
        <c:axId val="2140667896"/>
        <c:scaling>
          <c:orientation val="minMax"/>
        </c:scaling>
        <c:delete val="1"/>
        <c:axPos val="b"/>
        <c:majorTickMark val="out"/>
        <c:minorTickMark val="none"/>
        <c:tickLblPos val="nextTo"/>
        <c:crossAx val="2140671352"/>
        <c:crosses val="autoZero"/>
        <c:auto val="1"/>
        <c:lblAlgn val="ctr"/>
        <c:lblOffset val="100"/>
        <c:noMultiLvlLbl val="0"/>
      </c:catAx>
      <c:valAx>
        <c:axId val="2140671352"/>
        <c:scaling>
          <c:orientation val="minMax"/>
          <c:max val="55.0"/>
        </c:scaling>
        <c:delete val="0"/>
        <c:axPos val="l"/>
        <c:majorGridlines>
          <c:spPr>
            <a:ln>
              <a:solidFill>
                <a:schemeClr val="bg1">
                  <a:lumMod val="95000"/>
                </a:schemeClr>
              </a:solidFill>
            </a:ln>
          </c:spPr>
        </c:majorGridlines>
        <c:title>
          <c:tx>
            <c:rich>
              <a:bodyPr rot="-5400000" vert="horz"/>
              <a:lstStyle/>
              <a:p>
                <a:pPr>
                  <a:defRPr sz="2000"/>
                </a:pPr>
                <a:r>
                  <a:rPr lang="en-US" sz="2000" dirty="0" smtClean="0"/>
                  <a:t>Predicted</a:t>
                </a:r>
                <a:r>
                  <a:rPr lang="en-US" sz="2000" baseline="0" dirty="0" smtClean="0"/>
                  <a:t> VO2max (ml / kg / min)</a:t>
                </a:r>
                <a:endParaRPr lang="en-US" sz="2000" dirty="0"/>
              </a:p>
            </c:rich>
          </c:tx>
          <c:layout>
            <c:manualLayout>
              <c:xMode val="edge"/>
              <c:yMode val="edge"/>
              <c:x val="0.0566668317502237"/>
              <c:y val="0.293388325335284"/>
            </c:manualLayout>
          </c:layout>
          <c:overlay val="0"/>
        </c:title>
        <c:numFmt formatCode="General" sourceLinked="1"/>
        <c:majorTickMark val="out"/>
        <c:minorTickMark val="none"/>
        <c:tickLblPos val="nextTo"/>
        <c:crossAx val="2140667896"/>
        <c:crosses val="autoZero"/>
        <c:crossBetween val="between"/>
        <c:majorUnit val="5.0"/>
        <c:minorUnit val="1.0"/>
      </c:valAx>
    </c:plotArea>
    <c:plotVisOnly val="1"/>
    <c:dispBlanksAs val="gap"/>
    <c:showDLblsOverMax val="0"/>
  </c:chart>
  <c:txPr>
    <a:bodyPr/>
    <a:lstStyle/>
    <a:p>
      <a:pPr>
        <a:defRPr sz="1800"/>
      </a:pPr>
      <a:endParaRPr lang="en-US"/>
    </a:p>
  </c:txPr>
  <c:externalData r:id="rId1">
    <c:autoUpdate val="0"/>
  </c:externalData>
  <c:userShapes r:id="rId2"/>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3A8DAFA-639D-6448-A73A-2A20A6CAA854}" type="doc">
      <dgm:prSet loTypeId="urn:microsoft.com/office/officeart/2005/8/layout/radial4" loCatId="" qsTypeId="urn:microsoft.com/office/officeart/2005/8/quickstyle/simple4" qsCatId="simple" csTypeId="urn:microsoft.com/office/officeart/2005/8/colors/accent1_2" csCatId="accent1" phldr="1"/>
      <dgm:spPr/>
      <dgm:t>
        <a:bodyPr/>
        <a:lstStyle/>
        <a:p>
          <a:endParaRPr lang="en-US"/>
        </a:p>
      </dgm:t>
    </dgm:pt>
    <dgm:pt modelId="{0A48D65B-1DAB-7941-B0FE-762565D21872}">
      <dgm:prSet phldrT="[Text]" custT="1"/>
      <dgm:spPr/>
      <dgm:t>
        <a:bodyPr/>
        <a:lstStyle/>
        <a:p>
          <a:r>
            <a:rPr lang="en-US" sz="2200" b="1" dirty="0" smtClean="0">
              <a:solidFill>
                <a:srgbClr val="000000"/>
              </a:solidFill>
            </a:rPr>
            <a:t>Discontinued participation in organized sports </a:t>
          </a:r>
          <a:endParaRPr lang="en-US" sz="2200" b="1" dirty="0">
            <a:solidFill>
              <a:srgbClr val="000000"/>
            </a:solidFill>
          </a:endParaRPr>
        </a:p>
      </dgm:t>
    </dgm:pt>
    <dgm:pt modelId="{F9212986-4195-8B43-87F4-2EDE3AE6F087}" type="parTrans" cxnId="{4B0AE607-7CB2-0648-8BFF-550C1EEAAB86}">
      <dgm:prSet/>
      <dgm:spPr/>
      <dgm:t>
        <a:bodyPr/>
        <a:lstStyle/>
        <a:p>
          <a:endParaRPr lang="en-US" sz="1400"/>
        </a:p>
      </dgm:t>
    </dgm:pt>
    <dgm:pt modelId="{FFC61F29-4D13-B74B-BC7D-F7B9719D6A1D}" type="sibTrans" cxnId="{4B0AE607-7CB2-0648-8BFF-550C1EEAAB86}">
      <dgm:prSet/>
      <dgm:spPr/>
      <dgm:t>
        <a:bodyPr/>
        <a:lstStyle/>
        <a:p>
          <a:endParaRPr lang="en-US" sz="1400"/>
        </a:p>
      </dgm:t>
    </dgm:pt>
    <dgm:pt modelId="{F83D6DC5-1640-874F-B4EC-12CB123C123E}">
      <dgm:prSet phldrT="[Text]" custT="1"/>
      <dgm:spPr/>
      <dgm:t>
        <a:bodyPr/>
        <a:lstStyle/>
        <a:p>
          <a:r>
            <a:rPr lang="en-US" sz="2000" b="1" dirty="0" smtClean="0">
              <a:solidFill>
                <a:srgbClr val="000000"/>
              </a:solidFill>
            </a:rPr>
            <a:t>Lower muscle fitness and poorer flexibility</a:t>
          </a:r>
          <a:endParaRPr lang="en-US" sz="2000" b="1" dirty="0">
            <a:solidFill>
              <a:srgbClr val="000000"/>
            </a:solidFill>
          </a:endParaRPr>
        </a:p>
      </dgm:t>
    </dgm:pt>
    <dgm:pt modelId="{46BB673A-1852-9748-B611-51DAA25B648A}" type="parTrans" cxnId="{C3A80E92-6546-1646-94B1-BEF1B12B16AF}">
      <dgm:prSet/>
      <dgm:spPr>
        <a:solidFill>
          <a:schemeClr val="accent6">
            <a:lumMod val="60000"/>
            <a:lumOff val="40000"/>
          </a:schemeClr>
        </a:solidFill>
      </dgm:spPr>
      <dgm:t>
        <a:bodyPr/>
        <a:lstStyle/>
        <a:p>
          <a:endParaRPr lang="en-US" sz="1400"/>
        </a:p>
      </dgm:t>
    </dgm:pt>
    <dgm:pt modelId="{2CC3CB3A-7D3E-3E40-B6AD-99BA4120ACAD}" type="sibTrans" cxnId="{C3A80E92-6546-1646-94B1-BEF1B12B16AF}">
      <dgm:prSet/>
      <dgm:spPr/>
      <dgm:t>
        <a:bodyPr/>
        <a:lstStyle/>
        <a:p>
          <a:endParaRPr lang="en-US" sz="1400"/>
        </a:p>
      </dgm:t>
    </dgm:pt>
    <dgm:pt modelId="{BCBC1A84-1419-8B4C-9644-329532380628}">
      <dgm:prSet phldrT="[Text]" custT="1"/>
      <dgm:spPr/>
      <dgm:t>
        <a:bodyPr/>
        <a:lstStyle/>
        <a:p>
          <a:r>
            <a:rPr lang="en-US" sz="2000" b="1" dirty="0" smtClean="0">
              <a:solidFill>
                <a:srgbClr val="000000"/>
              </a:solidFill>
            </a:rPr>
            <a:t>Lower Cardiorespiratory fitness</a:t>
          </a:r>
          <a:endParaRPr lang="en-US" sz="2000" b="1" dirty="0">
            <a:solidFill>
              <a:srgbClr val="000000"/>
            </a:solidFill>
          </a:endParaRPr>
        </a:p>
      </dgm:t>
    </dgm:pt>
    <dgm:pt modelId="{E830F6B1-19C0-9146-8731-2A08D70624F5}" type="parTrans" cxnId="{FA889AF3-98E1-AA4B-A67E-7DC6F91A52C0}">
      <dgm:prSet/>
      <dgm:spPr>
        <a:solidFill>
          <a:schemeClr val="accent6">
            <a:lumMod val="60000"/>
            <a:lumOff val="40000"/>
          </a:schemeClr>
        </a:solidFill>
      </dgm:spPr>
      <dgm:t>
        <a:bodyPr/>
        <a:lstStyle/>
        <a:p>
          <a:endParaRPr lang="en-US" sz="1400"/>
        </a:p>
      </dgm:t>
    </dgm:pt>
    <dgm:pt modelId="{5D476A04-30AB-FF49-B6D7-472B80D2CEFC}" type="sibTrans" cxnId="{FA889AF3-98E1-AA4B-A67E-7DC6F91A52C0}">
      <dgm:prSet/>
      <dgm:spPr/>
      <dgm:t>
        <a:bodyPr/>
        <a:lstStyle/>
        <a:p>
          <a:endParaRPr lang="en-US" sz="1400"/>
        </a:p>
      </dgm:t>
    </dgm:pt>
    <dgm:pt modelId="{6662362F-5F2B-474F-A9E6-E3E368F8EEB9}">
      <dgm:prSet phldrT="[Text]" custT="1"/>
      <dgm:spPr/>
      <dgm:t>
        <a:bodyPr/>
        <a:lstStyle/>
        <a:p>
          <a:r>
            <a:rPr lang="en-US" sz="2000" b="1" dirty="0" smtClean="0">
              <a:solidFill>
                <a:srgbClr val="000000"/>
              </a:solidFill>
            </a:rPr>
            <a:t>Lower Stress Management </a:t>
          </a:r>
          <a:endParaRPr lang="en-US" sz="2000" b="1" dirty="0">
            <a:solidFill>
              <a:srgbClr val="000000"/>
            </a:solidFill>
          </a:endParaRPr>
        </a:p>
      </dgm:t>
    </dgm:pt>
    <dgm:pt modelId="{553234B1-45FC-0947-B97D-F46C9D69F2A7}" type="parTrans" cxnId="{BCAEC6AE-8F9B-A547-9347-B5FB9D4FBBF0}">
      <dgm:prSet/>
      <dgm:spPr>
        <a:solidFill>
          <a:schemeClr val="accent6">
            <a:lumMod val="60000"/>
            <a:lumOff val="40000"/>
          </a:schemeClr>
        </a:solidFill>
      </dgm:spPr>
      <dgm:t>
        <a:bodyPr/>
        <a:lstStyle/>
        <a:p>
          <a:endParaRPr lang="en-US" sz="1400"/>
        </a:p>
      </dgm:t>
    </dgm:pt>
    <dgm:pt modelId="{B7D94D34-257C-B246-9D00-312245179152}" type="sibTrans" cxnId="{BCAEC6AE-8F9B-A547-9347-B5FB9D4FBBF0}">
      <dgm:prSet/>
      <dgm:spPr/>
      <dgm:t>
        <a:bodyPr/>
        <a:lstStyle/>
        <a:p>
          <a:endParaRPr lang="en-US" sz="1400"/>
        </a:p>
      </dgm:t>
    </dgm:pt>
    <dgm:pt modelId="{79D65F3E-654C-F64C-846C-90086F6CCAC4}">
      <dgm:prSet custRadScaleRad="1178" custRadScaleInc="82186"/>
      <dgm:spPr/>
      <dgm:t>
        <a:bodyPr/>
        <a:lstStyle/>
        <a:p>
          <a:endParaRPr lang="en-US" sz="1400"/>
        </a:p>
      </dgm:t>
    </dgm:pt>
    <dgm:pt modelId="{54152E6E-7D06-D245-B5AE-58E98ACFAF5E}" type="parTrans" cxnId="{3455BDA0-AAA1-F14C-A71E-0B80BEF2A38F}">
      <dgm:prSet custAng="30973" custFlipVert="1" custFlipHor="1" custScaleX="30199" custScaleY="139478" custLinFactNeighborX="-591" custLinFactNeighborY="-71673"/>
      <dgm:spPr>
        <a:solidFill>
          <a:schemeClr val="accent6">
            <a:lumMod val="60000"/>
            <a:lumOff val="40000"/>
          </a:schemeClr>
        </a:solidFill>
      </dgm:spPr>
      <dgm:t>
        <a:bodyPr/>
        <a:lstStyle/>
        <a:p>
          <a:endParaRPr lang="en-US" sz="1400"/>
        </a:p>
      </dgm:t>
    </dgm:pt>
    <dgm:pt modelId="{09A83C99-E085-0E47-8EE7-1D6C0F582DD1}" type="sibTrans" cxnId="{3455BDA0-AAA1-F14C-A71E-0B80BEF2A38F}">
      <dgm:prSet/>
      <dgm:spPr/>
      <dgm:t>
        <a:bodyPr/>
        <a:lstStyle/>
        <a:p>
          <a:endParaRPr lang="en-US" sz="1400"/>
        </a:p>
      </dgm:t>
    </dgm:pt>
    <dgm:pt modelId="{2CAC243D-6370-3A45-B16E-44A60A60C306}">
      <dgm:prSet custRadScaleRad="1178" custRadScaleInc="82186"/>
      <dgm:spPr/>
      <dgm:t>
        <a:bodyPr/>
        <a:lstStyle/>
        <a:p>
          <a:endParaRPr lang="en-US" sz="1400"/>
        </a:p>
      </dgm:t>
    </dgm:pt>
    <dgm:pt modelId="{53A2B810-891F-3E49-BFB9-37F1301FAE5A}" type="parTrans" cxnId="{5C3DE9A1-6011-1042-A271-126D0296F6B4}">
      <dgm:prSet custAng="30973" custFlipVert="1" custFlipHor="1" custScaleX="30199" custScaleY="139478" custLinFactNeighborX="-591" custLinFactNeighborY="-71673"/>
      <dgm:spPr>
        <a:solidFill>
          <a:schemeClr val="accent6">
            <a:lumMod val="60000"/>
            <a:lumOff val="40000"/>
          </a:schemeClr>
        </a:solidFill>
      </dgm:spPr>
      <dgm:t>
        <a:bodyPr/>
        <a:lstStyle/>
        <a:p>
          <a:endParaRPr lang="en-US" sz="1400"/>
        </a:p>
      </dgm:t>
    </dgm:pt>
    <dgm:pt modelId="{29BB3DFF-B64A-AC48-96F5-CE46E29BAEA8}" type="sibTrans" cxnId="{5C3DE9A1-6011-1042-A271-126D0296F6B4}">
      <dgm:prSet/>
      <dgm:spPr/>
      <dgm:t>
        <a:bodyPr/>
        <a:lstStyle/>
        <a:p>
          <a:endParaRPr lang="en-US" sz="1400"/>
        </a:p>
      </dgm:t>
    </dgm:pt>
    <dgm:pt modelId="{8093F369-C3FB-CE45-BCB8-5912113D2D80}" type="pres">
      <dgm:prSet presAssocID="{63A8DAFA-639D-6448-A73A-2A20A6CAA854}" presName="cycle" presStyleCnt="0">
        <dgm:presLayoutVars>
          <dgm:chMax val="1"/>
          <dgm:dir/>
          <dgm:animLvl val="ctr"/>
          <dgm:resizeHandles val="exact"/>
        </dgm:presLayoutVars>
      </dgm:prSet>
      <dgm:spPr/>
      <dgm:t>
        <a:bodyPr/>
        <a:lstStyle/>
        <a:p>
          <a:endParaRPr lang="en-US"/>
        </a:p>
      </dgm:t>
    </dgm:pt>
    <dgm:pt modelId="{40E7FDB8-2D1D-D04A-96A8-A6CCFC7BC216}" type="pres">
      <dgm:prSet presAssocID="{0A48D65B-1DAB-7941-B0FE-762565D21872}" presName="centerShape" presStyleLbl="node0" presStyleIdx="0" presStyleCnt="1" custScaleX="94042" custScaleY="93872" custLinFactNeighborX="33" custLinFactNeighborY="-46291"/>
      <dgm:spPr/>
      <dgm:t>
        <a:bodyPr/>
        <a:lstStyle/>
        <a:p>
          <a:endParaRPr lang="en-US"/>
        </a:p>
      </dgm:t>
    </dgm:pt>
    <dgm:pt modelId="{A892141F-68CD-5741-B9F8-52D6B5FB427A}" type="pres">
      <dgm:prSet presAssocID="{46BB673A-1852-9748-B611-51DAA25B648A}" presName="parTrans" presStyleLbl="bgSibTrans2D1" presStyleIdx="0" presStyleCnt="3" custAng="163575" custFlipVert="1" custFlipHor="1" custScaleX="59544" custScaleY="107361" custLinFactNeighborX="11335" custLinFactNeighborY="-58957"/>
      <dgm:spPr/>
      <dgm:t>
        <a:bodyPr/>
        <a:lstStyle/>
        <a:p>
          <a:endParaRPr lang="en-US"/>
        </a:p>
      </dgm:t>
    </dgm:pt>
    <dgm:pt modelId="{0A888C55-79FD-A04D-8B2E-8542B9447DB3}" type="pres">
      <dgm:prSet presAssocID="{F83D6DC5-1640-874F-B4EC-12CB123C123E}" presName="node" presStyleLbl="node1" presStyleIdx="0" presStyleCnt="3" custScaleX="106897" custScaleY="44853" custRadScaleRad="83806" custRadScaleInc="-28174">
        <dgm:presLayoutVars>
          <dgm:bulletEnabled val="1"/>
        </dgm:presLayoutVars>
      </dgm:prSet>
      <dgm:spPr/>
      <dgm:t>
        <a:bodyPr/>
        <a:lstStyle/>
        <a:p>
          <a:endParaRPr lang="en-US"/>
        </a:p>
      </dgm:t>
    </dgm:pt>
    <dgm:pt modelId="{71BFFDF8-4F97-7E48-8C0F-5A0E5829DEC9}" type="pres">
      <dgm:prSet presAssocID="{E830F6B1-19C0-9146-8731-2A08D70624F5}" presName="parTrans" presStyleLbl="bgSibTrans2D1" presStyleIdx="1" presStyleCnt="3" custAng="30973" custFlipVert="1" custFlipHor="1" custScaleX="45796" custScaleY="139478" custLinFactNeighborX="-345" custLinFactNeighborY="-29146"/>
      <dgm:spPr/>
      <dgm:t>
        <a:bodyPr/>
        <a:lstStyle/>
        <a:p>
          <a:endParaRPr lang="en-US"/>
        </a:p>
      </dgm:t>
    </dgm:pt>
    <dgm:pt modelId="{6DEBA270-DA18-1C48-89B5-F5C8EC019AAB}" type="pres">
      <dgm:prSet presAssocID="{BCBC1A84-1419-8B4C-9644-329532380628}" presName="node" presStyleLbl="node1" presStyleIdx="1" presStyleCnt="3" custScaleX="105534" custScaleY="44778" custRadScaleRad="26176" custRadScaleInc="175">
        <dgm:presLayoutVars>
          <dgm:bulletEnabled val="1"/>
        </dgm:presLayoutVars>
      </dgm:prSet>
      <dgm:spPr/>
      <dgm:t>
        <a:bodyPr/>
        <a:lstStyle/>
        <a:p>
          <a:endParaRPr lang="en-US"/>
        </a:p>
      </dgm:t>
    </dgm:pt>
    <dgm:pt modelId="{1D50DE3B-233A-524D-9B20-B82059FBE3DE}" type="pres">
      <dgm:prSet presAssocID="{553234B1-45FC-0947-B97D-F46C9D69F2A7}" presName="parTrans" presStyleLbl="bgSibTrans2D1" presStyleIdx="2" presStyleCnt="3" custAng="6387688" custFlipVert="1" custFlipHor="0" custScaleX="64323" custScaleY="109850" custLinFactNeighborX="-6986" custLinFactNeighborY="-68718"/>
      <dgm:spPr/>
      <dgm:t>
        <a:bodyPr/>
        <a:lstStyle/>
        <a:p>
          <a:endParaRPr lang="en-US"/>
        </a:p>
      </dgm:t>
    </dgm:pt>
    <dgm:pt modelId="{14FDE63C-C0F8-1E4B-B8D2-D36B894D1B7C}" type="pres">
      <dgm:prSet presAssocID="{6662362F-5F2B-474F-A9E6-E3E368F8EEB9}" presName="node" presStyleLbl="node1" presStyleIdx="2" presStyleCnt="3" custScaleX="107300" custScaleY="43507" custRadScaleRad="83604" custRadScaleInc="28291">
        <dgm:presLayoutVars>
          <dgm:bulletEnabled val="1"/>
        </dgm:presLayoutVars>
      </dgm:prSet>
      <dgm:spPr/>
      <dgm:t>
        <a:bodyPr/>
        <a:lstStyle/>
        <a:p>
          <a:endParaRPr lang="en-US"/>
        </a:p>
      </dgm:t>
    </dgm:pt>
  </dgm:ptLst>
  <dgm:cxnLst>
    <dgm:cxn modelId="{BCAEC6AE-8F9B-A547-9347-B5FB9D4FBBF0}" srcId="{0A48D65B-1DAB-7941-B0FE-762565D21872}" destId="{6662362F-5F2B-474F-A9E6-E3E368F8EEB9}" srcOrd="2" destOrd="0" parTransId="{553234B1-45FC-0947-B97D-F46C9D69F2A7}" sibTransId="{B7D94D34-257C-B246-9D00-312245179152}"/>
    <dgm:cxn modelId="{1F423EF0-6851-BB4C-A198-5D274DB338DF}" type="presOf" srcId="{553234B1-45FC-0947-B97D-F46C9D69F2A7}" destId="{1D50DE3B-233A-524D-9B20-B82059FBE3DE}" srcOrd="0" destOrd="0" presId="urn:microsoft.com/office/officeart/2005/8/layout/radial4"/>
    <dgm:cxn modelId="{C3A80E92-6546-1646-94B1-BEF1B12B16AF}" srcId="{0A48D65B-1DAB-7941-B0FE-762565D21872}" destId="{F83D6DC5-1640-874F-B4EC-12CB123C123E}" srcOrd="0" destOrd="0" parTransId="{46BB673A-1852-9748-B611-51DAA25B648A}" sibTransId="{2CC3CB3A-7D3E-3E40-B6AD-99BA4120ACAD}"/>
    <dgm:cxn modelId="{3455BDA0-AAA1-F14C-A71E-0B80BEF2A38F}" srcId="{63A8DAFA-639D-6448-A73A-2A20A6CAA854}" destId="{79D65F3E-654C-F64C-846C-90086F6CCAC4}" srcOrd="1" destOrd="0" parTransId="{54152E6E-7D06-D245-B5AE-58E98ACFAF5E}" sibTransId="{09A83C99-E085-0E47-8EE7-1D6C0F582DD1}"/>
    <dgm:cxn modelId="{A27244FF-D9CF-AA48-A7DF-0B3D17FE14C2}" type="presOf" srcId="{63A8DAFA-639D-6448-A73A-2A20A6CAA854}" destId="{8093F369-C3FB-CE45-BCB8-5912113D2D80}" srcOrd="0" destOrd="0" presId="urn:microsoft.com/office/officeart/2005/8/layout/radial4"/>
    <dgm:cxn modelId="{AE531F96-CFBA-A247-B6DB-A1E147DEFF3C}" type="presOf" srcId="{46BB673A-1852-9748-B611-51DAA25B648A}" destId="{A892141F-68CD-5741-B9F8-52D6B5FB427A}" srcOrd="0" destOrd="0" presId="urn:microsoft.com/office/officeart/2005/8/layout/radial4"/>
    <dgm:cxn modelId="{53F7E516-D49C-8441-B694-E728E4568C32}" type="presOf" srcId="{F83D6DC5-1640-874F-B4EC-12CB123C123E}" destId="{0A888C55-79FD-A04D-8B2E-8542B9447DB3}" srcOrd="0" destOrd="0" presId="urn:microsoft.com/office/officeart/2005/8/layout/radial4"/>
    <dgm:cxn modelId="{4B0AE607-7CB2-0648-8BFF-550C1EEAAB86}" srcId="{63A8DAFA-639D-6448-A73A-2A20A6CAA854}" destId="{0A48D65B-1DAB-7941-B0FE-762565D21872}" srcOrd="0" destOrd="0" parTransId="{F9212986-4195-8B43-87F4-2EDE3AE6F087}" sibTransId="{FFC61F29-4D13-B74B-BC7D-F7B9719D6A1D}"/>
    <dgm:cxn modelId="{5FA3E011-84EC-4F45-9457-251362525090}" type="presOf" srcId="{BCBC1A84-1419-8B4C-9644-329532380628}" destId="{6DEBA270-DA18-1C48-89B5-F5C8EC019AAB}" srcOrd="0" destOrd="0" presId="urn:microsoft.com/office/officeart/2005/8/layout/radial4"/>
    <dgm:cxn modelId="{5C3DE9A1-6011-1042-A271-126D0296F6B4}" srcId="{63A8DAFA-639D-6448-A73A-2A20A6CAA854}" destId="{2CAC243D-6370-3A45-B16E-44A60A60C306}" srcOrd="2" destOrd="0" parTransId="{53A2B810-891F-3E49-BFB9-37F1301FAE5A}" sibTransId="{29BB3DFF-B64A-AC48-96F5-CE46E29BAEA8}"/>
    <dgm:cxn modelId="{FA889AF3-98E1-AA4B-A67E-7DC6F91A52C0}" srcId="{0A48D65B-1DAB-7941-B0FE-762565D21872}" destId="{BCBC1A84-1419-8B4C-9644-329532380628}" srcOrd="1" destOrd="0" parTransId="{E830F6B1-19C0-9146-8731-2A08D70624F5}" sibTransId="{5D476A04-30AB-FF49-B6D7-472B80D2CEFC}"/>
    <dgm:cxn modelId="{CB372807-1537-784E-AB0B-1703D31B3A19}" type="presOf" srcId="{E830F6B1-19C0-9146-8731-2A08D70624F5}" destId="{71BFFDF8-4F97-7E48-8C0F-5A0E5829DEC9}" srcOrd="0" destOrd="0" presId="urn:microsoft.com/office/officeart/2005/8/layout/radial4"/>
    <dgm:cxn modelId="{4BC43800-7600-504A-8917-8C0019059024}" type="presOf" srcId="{6662362F-5F2B-474F-A9E6-E3E368F8EEB9}" destId="{14FDE63C-C0F8-1E4B-B8D2-D36B894D1B7C}" srcOrd="0" destOrd="0" presId="urn:microsoft.com/office/officeart/2005/8/layout/radial4"/>
    <dgm:cxn modelId="{A2D6A343-5B63-A14D-9431-5DF12FA6BEBC}" type="presOf" srcId="{0A48D65B-1DAB-7941-B0FE-762565D21872}" destId="{40E7FDB8-2D1D-D04A-96A8-A6CCFC7BC216}" srcOrd="0" destOrd="0" presId="urn:microsoft.com/office/officeart/2005/8/layout/radial4"/>
    <dgm:cxn modelId="{27141DB7-0DB4-F248-B48A-E40535F4032D}" type="presParOf" srcId="{8093F369-C3FB-CE45-BCB8-5912113D2D80}" destId="{40E7FDB8-2D1D-D04A-96A8-A6CCFC7BC216}" srcOrd="0" destOrd="0" presId="urn:microsoft.com/office/officeart/2005/8/layout/radial4"/>
    <dgm:cxn modelId="{DF7D319B-84BC-F340-8B7F-743350186ACA}" type="presParOf" srcId="{8093F369-C3FB-CE45-BCB8-5912113D2D80}" destId="{A892141F-68CD-5741-B9F8-52D6B5FB427A}" srcOrd="1" destOrd="0" presId="urn:microsoft.com/office/officeart/2005/8/layout/radial4"/>
    <dgm:cxn modelId="{7FF00CC2-2165-844E-BB2F-B1AE60F7A7C0}" type="presParOf" srcId="{8093F369-C3FB-CE45-BCB8-5912113D2D80}" destId="{0A888C55-79FD-A04D-8B2E-8542B9447DB3}" srcOrd="2" destOrd="0" presId="urn:microsoft.com/office/officeart/2005/8/layout/radial4"/>
    <dgm:cxn modelId="{DF72F3ED-3ECE-BC40-AC7D-1BFBD3920967}" type="presParOf" srcId="{8093F369-C3FB-CE45-BCB8-5912113D2D80}" destId="{71BFFDF8-4F97-7E48-8C0F-5A0E5829DEC9}" srcOrd="3" destOrd="0" presId="urn:microsoft.com/office/officeart/2005/8/layout/radial4"/>
    <dgm:cxn modelId="{C09D37A6-5B74-8D4D-97B2-CCFCD05A4B49}" type="presParOf" srcId="{8093F369-C3FB-CE45-BCB8-5912113D2D80}" destId="{6DEBA270-DA18-1C48-89B5-F5C8EC019AAB}" srcOrd="4" destOrd="0" presId="urn:microsoft.com/office/officeart/2005/8/layout/radial4"/>
    <dgm:cxn modelId="{C712451F-550B-3641-A33B-E6863049EC45}" type="presParOf" srcId="{8093F369-C3FB-CE45-BCB8-5912113D2D80}" destId="{1D50DE3B-233A-524D-9B20-B82059FBE3DE}" srcOrd="5" destOrd="0" presId="urn:microsoft.com/office/officeart/2005/8/layout/radial4"/>
    <dgm:cxn modelId="{9BB7C219-74FC-604F-98F5-38CB76A8D8DB}" type="presParOf" srcId="{8093F369-C3FB-CE45-BCB8-5912113D2D80}" destId="{14FDE63C-C0F8-1E4B-B8D2-D36B894D1B7C}" srcOrd="6" destOrd="0" presId="urn:microsoft.com/office/officeart/2005/8/layout/radial4"/>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0E7FDB8-2D1D-D04A-96A8-A6CCFC7BC216}">
      <dsp:nvSpPr>
        <dsp:cNvPr id="0" name=""/>
        <dsp:cNvSpPr/>
      </dsp:nvSpPr>
      <dsp:spPr>
        <a:xfrm>
          <a:off x="4172795" y="1825175"/>
          <a:ext cx="3522970" cy="3516601"/>
        </a:xfrm>
        <a:prstGeom prst="ellipse">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3970" tIns="13970" rIns="13970" bIns="13970" numCol="1" spcCol="1270" anchor="ctr" anchorCtr="0">
          <a:noAutofit/>
        </a:bodyPr>
        <a:lstStyle/>
        <a:p>
          <a:pPr lvl="0" algn="ctr" defTabSz="977900">
            <a:lnSpc>
              <a:spcPct val="90000"/>
            </a:lnSpc>
            <a:spcBef>
              <a:spcPct val="0"/>
            </a:spcBef>
            <a:spcAft>
              <a:spcPct val="35000"/>
            </a:spcAft>
          </a:pPr>
          <a:r>
            <a:rPr lang="en-US" sz="2200" b="1" kern="1200" dirty="0" smtClean="0">
              <a:solidFill>
                <a:srgbClr val="000000"/>
              </a:solidFill>
            </a:rPr>
            <a:t>Discontinued participation in organized sports </a:t>
          </a:r>
          <a:endParaRPr lang="en-US" sz="2200" b="1" kern="1200" dirty="0">
            <a:solidFill>
              <a:srgbClr val="000000"/>
            </a:solidFill>
          </a:endParaRPr>
        </a:p>
      </dsp:txBody>
      <dsp:txXfrm>
        <a:off x="4688722" y="2340169"/>
        <a:ext cx="2491116" cy="2486613"/>
      </dsp:txXfrm>
    </dsp:sp>
    <dsp:sp modelId="{A892141F-68CD-5741-B9F8-52D6B5FB427A}">
      <dsp:nvSpPr>
        <dsp:cNvPr id="0" name=""/>
        <dsp:cNvSpPr/>
      </dsp:nvSpPr>
      <dsp:spPr>
        <a:xfrm rot="8572381" flipH="1" flipV="1">
          <a:off x="2555037" y="4692458"/>
          <a:ext cx="1970222" cy="1146247"/>
        </a:xfrm>
        <a:prstGeom prst="leftArrow">
          <a:avLst>
            <a:gd name="adj1" fmla="val 60000"/>
            <a:gd name="adj2" fmla="val 50000"/>
          </a:avLst>
        </a:prstGeom>
        <a:solidFill>
          <a:schemeClr val="accent6">
            <a:lumMod val="60000"/>
            <a:lumOff val="40000"/>
          </a:schemeClr>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0A888C55-79FD-A04D-8B2E-8542B9447DB3}">
      <dsp:nvSpPr>
        <dsp:cNvPr id="0" name=""/>
        <dsp:cNvSpPr/>
      </dsp:nvSpPr>
      <dsp:spPr>
        <a:xfrm>
          <a:off x="-7149" y="6316734"/>
          <a:ext cx="3804313" cy="1277003"/>
        </a:xfrm>
        <a:prstGeom prst="roundRect">
          <a:avLst>
            <a:gd name="adj" fmla="val 10000"/>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lvl="0" algn="ctr" defTabSz="889000">
            <a:lnSpc>
              <a:spcPct val="90000"/>
            </a:lnSpc>
            <a:spcBef>
              <a:spcPct val="0"/>
            </a:spcBef>
            <a:spcAft>
              <a:spcPct val="35000"/>
            </a:spcAft>
          </a:pPr>
          <a:r>
            <a:rPr lang="en-US" sz="2000" b="1" kern="1200" dirty="0" smtClean="0">
              <a:solidFill>
                <a:srgbClr val="000000"/>
              </a:solidFill>
            </a:rPr>
            <a:t>Lower muscle fitness and poorer flexibility</a:t>
          </a:r>
          <a:endParaRPr lang="en-US" sz="2000" b="1" kern="1200" dirty="0">
            <a:solidFill>
              <a:srgbClr val="000000"/>
            </a:solidFill>
          </a:endParaRPr>
        </a:p>
      </dsp:txBody>
      <dsp:txXfrm>
        <a:off x="30253" y="6354136"/>
        <a:ext cx="3729509" cy="1202199"/>
      </dsp:txXfrm>
    </dsp:sp>
    <dsp:sp modelId="{71BFFDF8-4F97-7E48-8C0F-5A0E5829DEC9}">
      <dsp:nvSpPr>
        <dsp:cNvPr id="0" name=""/>
        <dsp:cNvSpPr/>
      </dsp:nvSpPr>
      <dsp:spPr>
        <a:xfrm rot="5431906" flipH="1" flipV="1">
          <a:off x="5580801" y="5133234"/>
          <a:ext cx="695069" cy="1489147"/>
        </a:xfrm>
        <a:prstGeom prst="leftArrow">
          <a:avLst>
            <a:gd name="adj1" fmla="val 60000"/>
            <a:gd name="adj2" fmla="val 50000"/>
          </a:avLst>
        </a:prstGeom>
        <a:solidFill>
          <a:schemeClr val="accent6">
            <a:lumMod val="60000"/>
            <a:lumOff val="40000"/>
          </a:schemeClr>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6DEBA270-DA18-1C48-89B5-F5C8EC019AAB}">
      <dsp:nvSpPr>
        <dsp:cNvPr id="0" name=""/>
        <dsp:cNvSpPr/>
      </dsp:nvSpPr>
      <dsp:spPr>
        <a:xfrm>
          <a:off x="4055463" y="6310428"/>
          <a:ext cx="3755805" cy="1274868"/>
        </a:xfrm>
        <a:prstGeom prst="roundRect">
          <a:avLst>
            <a:gd name="adj" fmla="val 10000"/>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lvl="0" algn="ctr" defTabSz="889000">
            <a:lnSpc>
              <a:spcPct val="90000"/>
            </a:lnSpc>
            <a:spcBef>
              <a:spcPct val="0"/>
            </a:spcBef>
            <a:spcAft>
              <a:spcPct val="35000"/>
            </a:spcAft>
          </a:pPr>
          <a:r>
            <a:rPr lang="en-US" sz="2000" b="1" kern="1200" dirty="0" smtClean="0">
              <a:solidFill>
                <a:srgbClr val="000000"/>
              </a:solidFill>
            </a:rPr>
            <a:t>Lower Cardiorespiratory fitness</a:t>
          </a:r>
          <a:endParaRPr lang="en-US" sz="2000" b="1" kern="1200" dirty="0">
            <a:solidFill>
              <a:srgbClr val="000000"/>
            </a:solidFill>
          </a:endParaRPr>
        </a:p>
      </dsp:txBody>
      <dsp:txXfrm>
        <a:off x="4092803" y="6347768"/>
        <a:ext cx="3681125" cy="1200188"/>
      </dsp:txXfrm>
    </dsp:sp>
    <dsp:sp modelId="{1D50DE3B-233A-524D-9B20-B82059FBE3DE}">
      <dsp:nvSpPr>
        <dsp:cNvPr id="0" name=""/>
        <dsp:cNvSpPr/>
      </dsp:nvSpPr>
      <dsp:spPr>
        <a:xfrm rot="12810837" flipV="1">
          <a:off x="7400996" y="4581141"/>
          <a:ext cx="2124623" cy="1172821"/>
        </a:xfrm>
        <a:prstGeom prst="leftArrow">
          <a:avLst>
            <a:gd name="adj1" fmla="val 60000"/>
            <a:gd name="adj2" fmla="val 50000"/>
          </a:avLst>
        </a:prstGeom>
        <a:solidFill>
          <a:schemeClr val="accent6">
            <a:lumMod val="60000"/>
            <a:lumOff val="40000"/>
          </a:schemeClr>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14FDE63C-C0F8-1E4B-B8D2-D36B894D1B7C}">
      <dsp:nvSpPr>
        <dsp:cNvPr id="0" name=""/>
        <dsp:cNvSpPr/>
      </dsp:nvSpPr>
      <dsp:spPr>
        <a:xfrm>
          <a:off x="8049419" y="6344007"/>
          <a:ext cx="3818655" cy="1238682"/>
        </a:xfrm>
        <a:prstGeom prst="roundRect">
          <a:avLst>
            <a:gd name="adj" fmla="val 10000"/>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lvl="0" algn="ctr" defTabSz="889000">
            <a:lnSpc>
              <a:spcPct val="90000"/>
            </a:lnSpc>
            <a:spcBef>
              <a:spcPct val="0"/>
            </a:spcBef>
            <a:spcAft>
              <a:spcPct val="35000"/>
            </a:spcAft>
          </a:pPr>
          <a:r>
            <a:rPr lang="en-US" sz="2000" b="1" kern="1200" dirty="0" smtClean="0">
              <a:solidFill>
                <a:srgbClr val="000000"/>
              </a:solidFill>
            </a:rPr>
            <a:t>Lower Stress Management </a:t>
          </a:r>
          <a:endParaRPr lang="en-US" sz="2000" b="1" kern="1200" dirty="0">
            <a:solidFill>
              <a:srgbClr val="000000"/>
            </a:solidFill>
          </a:endParaRPr>
        </a:p>
      </dsp:txBody>
      <dsp:txXfrm>
        <a:off x="8085699" y="6380287"/>
        <a:ext cx="3746095" cy="1166122"/>
      </dsp:txXfrm>
    </dsp:sp>
  </dsp:spTree>
</dsp:drawing>
</file>

<file path=ppt/diagrams/layout1.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drawing1.xml><?xml version="1.0" encoding="utf-8"?>
<c:userShapes xmlns:c="http://schemas.openxmlformats.org/drawingml/2006/chart">
  <cdr:relSizeAnchor xmlns:cdr="http://schemas.openxmlformats.org/drawingml/2006/chartDrawing">
    <cdr:from>
      <cdr:x>0.30338</cdr:x>
      <cdr:y>0.89299</cdr:y>
    </cdr:from>
    <cdr:to>
      <cdr:x>0.45796</cdr:x>
      <cdr:y>0.95502</cdr:y>
    </cdr:to>
    <cdr:sp macro="" textlink="">
      <cdr:nvSpPr>
        <cdr:cNvPr id="2" name="TextBox 1"/>
        <cdr:cNvSpPr txBox="1"/>
      </cdr:nvSpPr>
      <cdr:spPr>
        <a:xfrm xmlns:a="http://schemas.openxmlformats.org/drawingml/2006/main">
          <a:off x="1803158" y="7390054"/>
          <a:ext cx="918762" cy="513336"/>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pPr algn="ctr"/>
          <a:r>
            <a:rPr lang="en-US" sz="2200" b="1" dirty="0" smtClean="0"/>
            <a:t>Men </a:t>
          </a:r>
          <a:endParaRPr lang="en-US" sz="2200" b="1" dirty="0"/>
        </a:p>
      </cdr:txBody>
    </cdr:sp>
  </cdr:relSizeAnchor>
  <cdr:relSizeAnchor xmlns:cdr="http://schemas.openxmlformats.org/drawingml/2006/chartDrawing">
    <cdr:from>
      <cdr:x>0.64976</cdr:x>
      <cdr:y>0.89299</cdr:y>
    </cdr:from>
    <cdr:to>
      <cdr:x>0.80434</cdr:x>
      <cdr:y>0.95502</cdr:y>
    </cdr:to>
    <cdr:sp macro="" textlink="">
      <cdr:nvSpPr>
        <cdr:cNvPr id="4" name="TextBox 3"/>
        <cdr:cNvSpPr txBox="1"/>
      </cdr:nvSpPr>
      <cdr:spPr>
        <a:xfrm xmlns:a="http://schemas.openxmlformats.org/drawingml/2006/main">
          <a:off x="3861914" y="7390054"/>
          <a:ext cx="918761" cy="513335"/>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2200" b="1" dirty="0" smtClean="0"/>
            <a:t>Women </a:t>
          </a:r>
          <a:endParaRPr lang="en-US" sz="2200" b="1" dirty="0"/>
        </a:p>
      </cdr:txBody>
    </cdr:sp>
  </cdr:relSizeAnchor>
  <cdr:relSizeAnchor xmlns:cdr="http://schemas.openxmlformats.org/drawingml/2006/chartDrawing">
    <cdr:from>
      <cdr:x>0.40617</cdr:x>
      <cdr:y>0.16032</cdr:y>
    </cdr:from>
    <cdr:to>
      <cdr:x>0.8399</cdr:x>
      <cdr:y>0.2193</cdr:y>
    </cdr:to>
    <cdr:sp macro="" textlink="">
      <cdr:nvSpPr>
        <cdr:cNvPr id="6" name="TextBox 5"/>
        <cdr:cNvSpPr txBox="1"/>
      </cdr:nvSpPr>
      <cdr:spPr>
        <a:xfrm xmlns:a="http://schemas.openxmlformats.org/drawingml/2006/main">
          <a:off x="2414114" y="1326780"/>
          <a:ext cx="2577918" cy="488095"/>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r"/>
          <a:r>
            <a:rPr lang="en-US" sz="2200" b="1" dirty="0" smtClean="0"/>
            <a:t>(p&lt; .050)</a:t>
          </a:r>
          <a:endParaRPr lang="en-US" sz="2200" b="1" dirty="0"/>
        </a:p>
      </cdr:txBody>
    </cdr:sp>
  </cdr:relSizeAnchor>
</c:userShapes>
</file>

<file path=ppt/drawings/drawing2.xml><?xml version="1.0" encoding="utf-8"?>
<c:userShapes xmlns:c="http://schemas.openxmlformats.org/drawingml/2006/chart">
  <cdr:relSizeAnchor xmlns:cdr="http://schemas.openxmlformats.org/drawingml/2006/chartDrawing">
    <cdr:from>
      <cdr:x>0.38297</cdr:x>
      <cdr:y>0.16032</cdr:y>
    </cdr:from>
    <cdr:to>
      <cdr:x>0.93956</cdr:x>
      <cdr:y>0.21614</cdr:y>
    </cdr:to>
    <cdr:sp macro="" textlink="">
      <cdr:nvSpPr>
        <cdr:cNvPr id="4" name="TextBox 3"/>
        <cdr:cNvSpPr txBox="1"/>
      </cdr:nvSpPr>
      <cdr:spPr>
        <a:xfrm xmlns:a="http://schemas.openxmlformats.org/drawingml/2006/main">
          <a:off x="2128226" y="1326780"/>
          <a:ext cx="3093097" cy="461944"/>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r"/>
          <a:r>
            <a:rPr lang="en-US" sz="2200" b="1" dirty="0" smtClean="0"/>
            <a:t>(p&lt; .010)</a:t>
          </a:r>
          <a:endParaRPr lang="en-US" sz="2200" b="1" dirty="0"/>
        </a:p>
      </cdr:txBody>
    </cdr:sp>
  </cdr:relSizeAnchor>
  <cdr:relSizeAnchor xmlns:cdr="http://schemas.openxmlformats.org/drawingml/2006/chartDrawing">
    <cdr:from>
      <cdr:x>0.31664</cdr:x>
      <cdr:y>0.89299</cdr:y>
    </cdr:from>
    <cdr:to>
      <cdr:x>0.47755</cdr:x>
      <cdr:y>0.95567</cdr:y>
    </cdr:to>
    <cdr:sp macro="" textlink="">
      <cdr:nvSpPr>
        <cdr:cNvPr id="5" name="TextBox 4"/>
        <cdr:cNvSpPr txBox="1"/>
      </cdr:nvSpPr>
      <cdr:spPr>
        <a:xfrm xmlns:a="http://schemas.openxmlformats.org/drawingml/2006/main">
          <a:off x="1759652" y="7390054"/>
          <a:ext cx="894213" cy="518715"/>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2200" b="1" dirty="0" smtClean="0"/>
            <a:t>Men </a:t>
          </a:r>
          <a:endParaRPr lang="en-US" sz="2200" b="1" dirty="0"/>
        </a:p>
      </cdr:txBody>
    </cdr:sp>
  </cdr:relSizeAnchor>
  <cdr:relSizeAnchor xmlns:cdr="http://schemas.openxmlformats.org/drawingml/2006/chartDrawing">
    <cdr:from>
      <cdr:x>0.69834</cdr:x>
      <cdr:y>0.89299</cdr:y>
    </cdr:from>
    <cdr:to>
      <cdr:x>0.85926</cdr:x>
      <cdr:y>0.95566</cdr:y>
    </cdr:to>
    <cdr:sp macro="" textlink="">
      <cdr:nvSpPr>
        <cdr:cNvPr id="6" name="TextBox 5"/>
        <cdr:cNvSpPr txBox="1"/>
      </cdr:nvSpPr>
      <cdr:spPr>
        <a:xfrm xmlns:a="http://schemas.openxmlformats.org/drawingml/2006/main">
          <a:off x="3880826" y="7390054"/>
          <a:ext cx="894269" cy="518632"/>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2200" b="1" dirty="0" smtClean="0"/>
            <a:t>Women </a:t>
          </a:r>
          <a:endParaRPr lang="en-US" sz="2200" b="1" dirty="0"/>
        </a:p>
      </cdr:txBody>
    </cdr:sp>
  </cdr:relSizeAnchor>
</c:userShapes>
</file>

<file path=ppt/drawings/drawing3.xml><?xml version="1.0" encoding="utf-8"?>
<c:userShapes xmlns:c="http://schemas.openxmlformats.org/drawingml/2006/chart">
  <cdr:relSizeAnchor xmlns:cdr="http://schemas.openxmlformats.org/drawingml/2006/chartDrawing">
    <cdr:from>
      <cdr:x>0.38095</cdr:x>
      <cdr:y>0.17531</cdr:y>
    </cdr:from>
    <cdr:to>
      <cdr:x>0.83538</cdr:x>
      <cdr:y>0.2302</cdr:y>
    </cdr:to>
    <cdr:sp macro="" textlink="">
      <cdr:nvSpPr>
        <cdr:cNvPr id="4" name="TextBox 3"/>
        <cdr:cNvSpPr txBox="1"/>
      </cdr:nvSpPr>
      <cdr:spPr>
        <a:xfrm xmlns:a="http://schemas.openxmlformats.org/drawingml/2006/main">
          <a:off x="2438399" y="1477781"/>
          <a:ext cx="2908715" cy="462687"/>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r"/>
          <a:r>
            <a:rPr lang="en-US" sz="2200" b="1" dirty="0" smtClean="0"/>
            <a:t>(p&lt; .020)</a:t>
          </a:r>
          <a:endParaRPr lang="en-US" sz="2200" b="1" dirty="0"/>
        </a:p>
      </cdr:txBody>
    </cdr:sp>
  </cdr:relSizeAnchor>
  <cdr:relSizeAnchor xmlns:cdr="http://schemas.openxmlformats.org/drawingml/2006/chartDrawing">
    <cdr:from>
      <cdr:x>0.32143</cdr:x>
      <cdr:y>0.89494</cdr:y>
    </cdr:from>
    <cdr:to>
      <cdr:x>0.48188</cdr:x>
      <cdr:y>0.95761</cdr:y>
    </cdr:to>
    <cdr:sp macro="" textlink="">
      <cdr:nvSpPr>
        <cdr:cNvPr id="5" name="TextBox 4"/>
        <cdr:cNvSpPr txBox="1"/>
      </cdr:nvSpPr>
      <cdr:spPr>
        <a:xfrm xmlns:a="http://schemas.openxmlformats.org/drawingml/2006/main">
          <a:off x="2057399" y="7543800"/>
          <a:ext cx="1027008" cy="528268"/>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2200" b="1" dirty="0" smtClean="0"/>
            <a:t>Men </a:t>
          </a:r>
          <a:endParaRPr lang="en-US" sz="2200" b="1" dirty="0"/>
        </a:p>
      </cdr:txBody>
    </cdr:sp>
  </cdr:relSizeAnchor>
  <cdr:relSizeAnchor xmlns:cdr="http://schemas.openxmlformats.org/drawingml/2006/chartDrawing">
    <cdr:from>
      <cdr:x>0.65476</cdr:x>
      <cdr:y>0.89494</cdr:y>
    </cdr:from>
    <cdr:to>
      <cdr:x>0.81521</cdr:x>
      <cdr:y>0.95761</cdr:y>
    </cdr:to>
    <cdr:sp macro="" textlink="">
      <cdr:nvSpPr>
        <cdr:cNvPr id="6" name="TextBox 5"/>
        <cdr:cNvSpPr txBox="1"/>
      </cdr:nvSpPr>
      <cdr:spPr>
        <a:xfrm xmlns:a="http://schemas.openxmlformats.org/drawingml/2006/main">
          <a:off x="4190999" y="7543800"/>
          <a:ext cx="1027008" cy="528268"/>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2200" b="1" dirty="0" smtClean="0"/>
            <a:t>Women </a:t>
          </a:r>
          <a:endParaRPr lang="en-US" sz="2200" b="1" dirty="0"/>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C8FF336-1E44-8F45-A5ED-17301767B726}" type="datetimeFigureOut">
              <a:rPr lang="en-US" smtClean="0"/>
              <a:t>4/10/22</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550A422-D400-3F42-9801-9A97BC4A9BFB}" type="slidenum">
              <a:rPr lang="en-US" smtClean="0"/>
              <a:t>‹#›</a:t>
            </a:fld>
            <a:endParaRPr lang="en-US" dirty="0"/>
          </a:p>
        </p:txBody>
      </p:sp>
    </p:spTree>
    <p:extLst>
      <p:ext uri="{BB962C8B-B14F-4D97-AF65-F5344CB8AC3E}">
        <p14:creationId xmlns:p14="http://schemas.microsoft.com/office/powerpoint/2010/main" val="3384116309"/>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550A422-D400-3F42-9801-9A97BC4A9BFB}" type="slidenum">
              <a:rPr lang="en-US" smtClean="0"/>
              <a:t>1</a:t>
            </a:fld>
            <a:endParaRPr lang="en-US" dirty="0"/>
          </a:p>
        </p:txBody>
      </p:sp>
    </p:spTree>
    <p:extLst>
      <p:ext uri="{BB962C8B-B14F-4D97-AF65-F5344CB8AC3E}">
        <p14:creationId xmlns:p14="http://schemas.microsoft.com/office/powerpoint/2010/main" val="42141144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1840" y="10226042"/>
            <a:ext cx="37307520" cy="7056120"/>
          </a:xfrm>
        </p:spPr>
        <p:txBody>
          <a:bodyPr/>
          <a:lstStyle/>
          <a:p>
            <a:r>
              <a:rPr lang="en-US" smtClean="0"/>
              <a:t>Click to edit Master title style</a:t>
            </a:r>
            <a:endParaRPr lang="en-US"/>
          </a:p>
        </p:txBody>
      </p:sp>
      <p:sp>
        <p:nvSpPr>
          <p:cNvPr id="3" name="Subtitle 2"/>
          <p:cNvSpPr>
            <a:spLocks noGrp="1"/>
          </p:cNvSpPr>
          <p:nvPr>
            <p:ph type="subTitle" idx="1"/>
          </p:nvPr>
        </p:nvSpPr>
        <p:spPr>
          <a:xfrm>
            <a:off x="6583680" y="18653760"/>
            <a:ext cx="30723840" cy="8412480"/>
          </a:xfrm>
        </p:spPr>
        <p:txBody>
          <a:bodyPr/>
          <a:lstStyle>
            <a:lvl1pPr marL="0" indent="0" algn="ctr">
              <a:buNone/>
              <a:defRPr>
                <a:solidFill>
                  <a:schemeClr val="tx1">
                    <a:tint val="75000"/>
                  </a:schemeClr>
                </a:solidFill>
              </a:defRPr>
            </a:lvl1pPr>
            <a:lvl2pPr marL="2194560" indent="0" algn="ctr">
              <a:buNone/>
              <a:defRPr>
                <a:solidFill>
                  <a:schemeClr val="tx1">
                    <a:tint val="75000"/>
                  </a:schemeClr>
                </a:solidFill>
              </a:defRPr>
            </a:lvl2pPr>
            <a:lvl3pPr marL="4389120" indent="0" algn="ctr">
              <a:buNone/>
              <a:defRPr>
                <a:solidFill>
                  <a:schemeClr val="tx1">
                    <a:tint val="75000"/>
                  </a:schemeClr>
                </a:solidFill>
              </a:defRPr>
            </a:lvl3pPr>
            <a:lvl4pPr marL="6583680" indent="0" algn="ctr">
              <a:buNone/>
              <a:defRPr>
                <a:solidFill>
                  <a:schemeClr val="tx1">
                    <a:tint val="75000"/>
                  </a:schemeClr>
                </a:solidFill>
              </a:defRPr>
            </a:lvl4pPr>
            <a:lvl5pPr marL="8778240" indent="0" algn="ctr">
              <a:buNone/>
              <a:defRPr>
                <a:solidFill>
                  <a:schemeClr val="tx1">
                    <a:tint val="75000"/>
                  </a:schemeClr>
                </a:solidFill>
              </a:defRPr>
            </a:lvl5pPr>
            <a:lvl6pPr marL="10972800" indent="0" algn="ctr">
              <a:buNone/>
              <a:defRPr>
                <a:solidFill>
                  <a:schemeClr val="tx1">
                    <a:tint val="75000"/>
                  </a:schemeClr>
                </a:solidFill>
              </a:defRPr>
            </a:lvl6pPr>
            <a:lvl7pPr marL="13167360" indent="0" algn="ctr">
              <a:buNone/>
              <a:defRPr>
                <a:solidFill>
                  <a:schemeClr val="tx1">
                    <a:tint val="75000"/>
                  </a:schemeClr>
                </a:solidFill>
              </a:defRPr>
            </a:lvl7pPr>
            <a:lvl8pPr marL="15361920" indent="0" algn="ctr">
              <a:buNone/>
              <a:defRPr>
                <a:solidFill>
                  <a:schemeClr val="tx1">
                    <a:tint val="75000"/>
                  </a:schemeClr>
                </a:solidFill>
              </a:defRPr>
            </a:lvl8pPr>
            <a:lvl9pPr marL="1755648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37281C3-BC6A-1A4E-896E-D588C22B5FA7}" type="datetimeFigureOut">
              <a:rPr lang="en-US" smtClean="0"/>
              <a:t>4/10/22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69E8F40-1625-F848-8096-A9E649F314CB}" type="slidenum">
              <a:rPr lang="en-US" smtClean="0"/>
              <a:t>‹#›</a:t>
            </a:fld>
            <a:endParaRPr lang="en-US" dirty="0"/>
          </a:p>
        </p:txBody>
      </p:sp>
    </p:spTree>
    <p:extLst>
      <p:ext uri="{BB962C8B-B14F-4D97-AF65-F5344CB8AC3E}">
        <p14:creationId xmlns:p14="http://schemas.microsoft.com/office/powerpoint/2010/main" val="35937291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37281C3-BC6A-1A4E-896E-D588C22B5FA7}" type="datetimeFigureOut">
              <a:rPr lang="en-US" smtClean="0"/>
              <a:t>4/10/22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69E8F40-1625-F848-8096-A9E649F314CB}" type="slidenum">
              <a:rPr lang="en-US" smtClean="0"/>
              <a:t>‹#›</a:t>
            </a:fld>
            <a:endParaRPr lang="en-US" dirty="0"/>
          </a:p>
        </p:txBody>
      </p:sp>
    </p:spTree>
    <p:extLst>
      <p:ext uri="{BB962C8B-B14F-4D97-AF65-F5344CB8AC3E}">
        <p14:creationId xmlns:p14="http://schemas.microsoft.com/office/powerpoint/2010/main" val="27357115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821120" y="1318265"/>
            <a:ext cx="9875520" cy="2808732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194560" y="1318265"/>
            <a:ext cx="28895040" cy="2808732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37281C3-BC6A-1A4E-896E-D588C22B5FA7}" type="datetimeFigureOut">
              <a:rPr lang="en-US" smtClean="0"/>
              <a:t>4/10/22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69E8F40-1625-F848-8096-A9E649F314CB}" type="slidenum">
              <a:rPr lang="en-US" smtClean="0"/>
              <a:t>‹#›</a:t>
            </a:fld>
            <a:endParaRPr lang="en-US" dirty="0"/>
          </a:p>
        </p:txBody>
      </p:sp>
    </p:spTree>
    <p:extLst>
      <p:ext uri="{BB962C8B-B14F-4D97-AF65-F5344CB8AC3E}">
        <p14:creationId xmlns:p14="http://schemas.microsoft.com/office/powerpoint/2010/main" val="4185701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37281C3-BC6A-1A4E-896E-D588C22B5FA7}" type="datetimeFigureOut">
              <a:rPr lang="en-US" smtClean="0"/>
              <a:t>4/10/22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69E8F40-1625-F848-8096-A9E649F314CB}" type="slidenum">
              <a:rPr lang="en-US" smtClean="0"/>
              <a:t>‹#›</a:t>
            </a:fld>
            <a:endParaRPr lang="en-US" dirty="0"/>
          </a:p>
        </p:txBody>
      </p:sp>
    </p:spTree>
    <p:extLst>
      <p:ext uri="{BB962C8B-B14F-4D97-AF65-F5344CB8AC3E}">
        <p14:creationId xmlns:p14="http://schemas.microsoft.com/office/powerpoint/2010/main" val="22906808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67102" y="21153122"/>
            <a:ext cx="37307520" cy="6537960"/>
          </a:xfrm>
        </p:spPr>
        <p:txBody>
          <a:bodyPr anchor="t"/>
          <a:lstStyle>
            <a:lvl1pPr algn="l">
              <a:defRPr sz="19200" b="1" cap="all"/>
            </a:lvl1pPr>
          </a:lstStyle>
          <a:p>
            <a:r>
              <a:rPr lang="en-US" smtClean="0"/>
              <a:t>Click to edit Master title style</a:t>
            </a:r>
            <a:endParaRPr lang="en-US"/>
          </a:p>
        </p:txBody>
      </p:sp>
      <p:sp>
        <p:nvSpPr>
          <p:cNvPr id="3" name="Text Placeholder 2"/>
          <p:cNvSpPr>
            <a:spLocks noGrp="1"/>
          </p:cNvSpPr>
          <p:nvPr>
            <p:ph type="body" idx="1"/>
          </p:nvPr>
        </p:nvSpPr>
        <p:spPr>
          <a:xfrm>
            <a:off x="3467102" y="13952225"/>
            <a:ext cx="37307520" cy="7200898"/>
          </a:xfrm>
        </p:spPr>
        <p:txBody>
          <a:bodyPr anchor="b"/>
          <a:lstStyle>
            <a:lvl1pPr marL="0" indent="0">
              <a:buNone/>
              <a:defRPr sz="9600">
                <a:solidFill>
                  <a:schemeClr val="tx1">
                    <a:tint val="75000"/>
                  </a:schemeClr>
                </a:solidFill>
              </a:defRPr>
            </a:lvl1pPr>
            <a:lvl2pPr marL="2194560" indent="0">
              <a:buNone/>
              <a:defRPr sz="8600">
                <a:solidFill>
                  <a:schemeClr val="tx1">
                    <a:tint val="75000"/>
                  </a:schemeClr>
                </a:solidFill>
              </a:defRPr>
            </a:lvl2pPr>
            <a:lvl3pPr marL="4389120" indent="0">
              <a:buNone/>
              <a:defRPr sz="7700">
                <a:solidFill>
                  <a:schemeClr val="tx1">
                    <a:tint val="75000"/>
                  </a:schemeClr>
                </a:solidFill>
              </a:defRPr>
            </a:lvl3pPr>
            <a:lvl4pPr marL="6583680" indent="0">
              <a:buNone/>
              <a:defRPr sz="6700">
                <a:solidFill>
                  <a:schemeClr val="tx1">
                    <a:tint val="75000"/>
                  </a:schemeClr>
                </a:solidFill>
              </a:defRPr>
            </a:lvl4pPr>
            <a:lvl5pPr marL="8778240" indent="0">
              <a:buNone/>
              <a:defRPr sz="6700">
                <a:solidFill>
                  <a:schemeClr val="tx1">
                    <a:tint val="75000"/>
                  </a:schemeClr>
                </a:solidFill>
              </a:defRPr>
            </a:lvl5pPr>
            <a:lvl6pPr marL="10972800" indent="0">
              <a:buNone/>
              <a:defRPr sz="6700">
                <a:solidFill>
                  <a:schemeClr val="tx1">
                    <a:tint val="75000"/>
                  </a:schemeClr>
                </a:solidFill>
              </a:defRPr>
            </a:lvl6pPr>
            <a:lvl7pPr marL="13167360" indent="0">
              <a:buNone/>
              <a:defRPr sz="6700">
                <a:solidFill>
                  <a:schemeClr val="tx1">
                    <a:tint val="75000"/>
                  </a:schemeClr>
                </a:solidFill>
              </a:defRPr>
            </a:lvl7pPr>
            <a:lvl8pPr marL="15361920" indent="0">
              <a:buNone/>
              <a:defRPr sz="6700">
                <a:solidFill>
                  <a:schemeClr val="tx1">
                    <a:tint val="75000"/>
                  </a:schemeClr>
                </a:solidFill>
              </a:defRPr>
            </a:lvl8pPr>
            <a:lvl9pPr marL="17556480" indent="0">
              <a:buNone/>
              <a:defRPr sz="67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37281C3-BC6A-1A4E-896E-D588C22B5FA7}" type="datetimeFigureOut">
              <a:rPr lang="en-US" smtClean="0"/>
              <a:t>4/10/22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69E8F40-1625-F848-8096-A9E649F314CB}" type="slidenum">
              <a:rPr lang="en-US" smtClean="0"/>
              <a:t>‹#›</a:t>
            </a:fld>
            <a:endParaRPr lang="en-US" dirty="0"/>
          </a:p>
        </p:txBody>
      </p:sp>
    </p:spTree>
    <p:extLst>
      <p:ext uri="{BB962C8B-B14F-4D97-AF65-F5344CB8AC3E}">
        <p14:creationId xmlns:p14="http://schemas.microsoft.com/office/powerpoint/2010/main" val="40715070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194560" y="7680963"/>
            <a:ext cx="19385280" cy="21724622"/>
          </a:xfrm>
        </p:spPr>
        <p:txBody>
          <a:bodyPr/>
          <a:lstStyle>
            <a:lvl1pPr>
              <a:defRPr sz="13400"/>
            </a:lvl1pPr>
            <a:lvl2pPr>
              <a:defRPr sz="11500"/>
            </a:lvl2pPr>
            <a:lvl3pPr>
              <a:defRPr sz="9600"/>
            </a:lvl3pPr>
            <a:lvl4pPr>
              <a:defRPr sz="8600"/>
            </a:lvl4pPr>
            <a:lvl5pPr>
              <a:defRPr sz="8600"/>
            </a:lvl5pPr>
            <a:lvl6pPr>
              <a:defRPr sz="8600"/>
            </a:lvl6pPr>
            <a:lvl7pPr>
              <a:defRPr sz="8600"/>
            </a:lvl7pPr>
            <a:lvl8pPr>
              <a:defRPr sz="8600"/>
            </a:lvl8pPr>
            <a:lvl9pPr>
              <a:defRPr sz="8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2311360" y="7680963"/>
            <a:ext cx="19385280" cy="21724622"/>
          </a:xfrm>
        </p:spPr>
        <p:txBody>
          <a:bodyPr/>
          <a:lstStyle>
            <a:lvl1pPr>
              <a:defRPr sz="13400"/>
            </a:lvl1pPr>
            <a:lvl2pPr>
              <a:defRPr sz="11500"/>
            </a:lvl2pPr>
            <a:lvl3pPr>
              <a:defRPr sz="9600"/>
            </a:lvl3pPr>
            <a:lvl4pPr>
              <a:defRPr sz="8600"/>
            </a:lvl4pPr>
            <a:lvl5pPr>
              <a:defRPr sz="8600"/>
            </a:lvl5pPr>
            <a:lvl6pPr>
              <a:defRPr sz="8600"/>
            </a:lvl6pPr>
            <a:lvl7pPr>
              <a:defRPr sz="8600"/>
            </a:lvl7pPr>
            <a:lvl8pPr>
              <a:defRPr sz="8600"/>
            </a:lvl8pPr>
            <a:lvl9pPr>
              <a:defRPr sz="8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37281C3-BC6A-1A4E-896E-D588C22B5FA7}" type="datetimeFigureOut">
              <a:rPr lang="en-US" smtClean="0"/>
              <a:t>4/10/22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69E8F40-1625-F848-8096-A9E649F314CB}" type="slidenum">
              <a:rPr lang="en-US" smtClean="0"/>
              <a:t>‹#›</a:t>
            </a:fld>
            <a:endParaRPr lang="en-US" dirty="0"/>
          </a:p>
        </p:txBody>
      </p:sp>
    </p:spTree>
    <p:extLst>
      <p:ext uri="{BB962C8B-B14F-4D97-AF65-F5344CB8AC3E}">
        <p14:creationId xmlns:p14="http://schemas.microsoft.com/office/powerpoint/2010/main" val="30332293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2194560" y="7368542"/>
            <a:ext cx="19392902" cy="3070858"/>
          </a:xfrm>
        </p:spPr>
        <p:txBody>
          <a:bodyPr anchor="b"/>
          <a:lstStyle>
            <a:lvl1pPr marL="0" indent="0">
              <a:buNone/>
              <a:defRPr sz="11500" b="1"/>
            </a:lvl1pPr>
            <a:lvl2pPr marL="2194560" indent="0">
              <a:buNone/>
              <a:defRPr sz="9600" b="1"/>
            </a:lvl2pPr>
            <a:lvl3pPr marL="4389120" indent="0">
              <a:buNone/>
              <a:defRPr sz="8600" b="1"/>
            </a:lvl3pPr>
            <a:lvl4pPr marL="6583680" indent="0">
              <a:buNone/>
              <a:defRPr sz="7700" b="1"/>
            </a:lvl4pPr>
            <a:lvl5pPr marL="8778240" indent="0">
              <a:buNone/>
              <a:defRPr sz="7700" b="1"/>
            </a:lvl5pPr>
            <a:lvl6pPr marL="10972800" indent="0">
              <a:buNone/>
              <a:defRPr sz="7700" b="1"/>
            </a:lvl6pPr>
            <a:lvl7pPr marL="13167360" indent="0">
              <a:buNone/>
              <a:defRPr sz="7700" b="1"/>
            </a:lvl7pPr>
            <a:lvl8pPr marL="15361920" indent="0">
              <a:buNone/>
              <a:defRPr sz="7700" b="1"/>
            </a:lvl8pPr>
            <a:lvl9pPr marL="17556480" indent="0">
              <a:buNone/>
              <a:defRPr sz="7700" b="1"/>
            </a:lvl9pPr>
          </a:lstStyle>
          <a:p>
            <a:pPr lvl="0"/>
            <a:r>
              <a:rPr lang="en-US" smtClean="0"/>
              <a:t>Click to edit Master text styles</a:t>
            </a:r>
          </a:p>
        </p:txBody>
      </p:sp>
      <p:sp>
        <p:nvSpPr>
          <p:cNvPr id="4" name="Content Placeholder 3"/>
          <p:cNvSpPr>
            <a:spLocks noGrp="1"/>
          </p:cNvSpPr>
          <p:nvPr>
            <p:ph sz="half" idx="2"/>
          </p:nvPr>
        </p:nvSpPr>
        <p:spPr>
          <a:xfrm>
            <a:off x="2194560" y="10439400"/>
            <a:ext cx="19392902" cy="18966182"/>
          </a:xfrm>
        </p:spPr>
        <p:txBody>
          <a:bodyPr/>
          <a:lstStyle>
            <a:lvl1pPr>
              <a:defRPr sz="11500"/>
            </a:lvl1pPr>
            <a:lvl2pPr>
              <a:defRPr sz="9600"/>
            </a:lvl2pPr>
            <a:lvl3pPr>
              <a:defRPr sz="8600"/>
            </a:lvl3pPr>
            <a:lvl4pPr>
              <a:defRPr sz="7700"/>
            </a:lvl4pPr>
            <a:lvl5pPr>
              <a:defRPr sz="7700"/>
            </a:lvl5pPr>
            <a:lvl6pPr>
              <a:defRPr sz="7700"/>
            </a:lvl6pPr>
            <a:lvl7pPr>
              <a:defRPr sz="7700"/>
            </a:lvl7pPr>
            <a:lvl8pPr>
              <a:defRPr sz="7700"/>
            </a:lvl8pPr>
            <a:lvl9pPr>
              <a:defRPr sz="7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22296122" y="7368542"/>
            <a:ext cx="19400520" cy="3070858"/>
          </a:xfrm>
        </p:spPr>
        <p:txBody>
          <a:bodyPr anchor="b"/>
          <a:lstStyle>
            <a:lvl1pPr marL="0" indent="0">
              <a:buNone/>
              <a:defRPr sz="11500" b="1"/>
            </a:lvl1pPr>
            <a:lvl2pPr marL="2194560" indent="0">
              <a:buNone/>
              <a:defRPr sz="9600" b="1"/>
            </a:lvl2pPr>
            <a:lvl3pPr marL="4389120" indent="0">
              <a:buNone/>
              <a:defRPr sz="8600" b="1"/>
            </a:lvl3pPr>
            <a:lvl4pPr marL="6583680" indent="0">
              <a:buNone/>
              <a:defRPr sz="7700" b="1"/>
            </a:lvl4pPr>
            <a:lvl5pPr marL="8778240" indent="0">
              <a:buNone/>
              <a:defRPr sz="7700" b="1"/>
            </a:lvl5pPr>
            <a:lvl6pPr marL="10972800" indent="0">
              <a:buNone/>
              <a:defRPr sz="7700" b="1"/>
            </a:lvl6pPr>
            <a:lvl7pPr marL="13167360" indent="0">
              <a:buNone/>
              <a:defRPr sz="7700" b="1"/>
            </a:lvl7pPr>
            <a:lvl8pPr marL="15361920" indent="0">
              <a:buNone/>
              <a:defRPr sz="7700" b="1"/>
            </a:lvl8pPr>
            <a:lvl9pPr marL="17556480" indent="0">
              <a:buNone/>
              <a:defRPr sz="7700" b="1"/>
            </a:lvl9pPr>
          </a:lstStyle>
          <a:p>
            <a:pPr lvl="0"/>
            <a:r>
              <a:rPr lang="en-US" smtClean="0"/>
              <a:t>Click to edit Master text styles</a:t>
            </a:r>
          </a:p>
        </p:txBody>
      </p:sp>
      <p:sp>
        <p:nvSpPr>
          <p:cNvPr id="6" name="Content Placeholder 5"/>
          <p:cNvSpPr>
            <a:spLocks noGrp="1"/>
          </p:cNvSpPr>
          <p:nvPr>
            <p:ph sz="quarter" idx="4"/>
          </p:nvPr>
        </p:nvSpPr>
        <p:spPr>
          <a:xfrm>
            <a:off x="22296122" y="10439400"/>
            <a:ext cx="19400520" cy="18966182"/>
          </a:xfrm>
        </p:spPr>
        <p:txBody>
          <a:bodyPr/>
          <a:lstStyle>
            <a:lvl1pPr>
              <a:defRPr sz="11500"/>
            </a:lvl1pPr>
            <a:lvl2pPr>
              <a:defRPr sz="9600"/>
            </a:lvl2pPr>
            <a:lvl3pPr>
              <a:defRPr sz="8600"/>
            </a:lvl3pPr>
            <a:lvl4pPr>
              <a:defRPr sz="7700"/>
            </a:lvl4pPr>
            <a:lvl5pPr>
              <a:defRPr sz="7700"/>
            </a:lvl5pPr>
            <a:lvl6pPr>
              <a:defRPr sz="7700"/>
            </a:lvl6pPr>
            <a:lvl7pPr>
              <a:defRPr sz="7700"/>
            </a:lvl7pPr>
            <a:lvl8pPr>
              <a:defRPr sz="7700"/>
            </a:lvl8pPr>
            <a:lvl9pPr>
              <a:defRPr sz="7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37281C3-BC6A-1A4E-896E-D588C22B5FA7}" type="datetimeFigureOut">
              <a:rPr lang="en-US" smtClean="0"/>
              <a:t>4/10/22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F69E8F40-1625-F848-8096-A9E649F314CB}" type="slidenum">
              <a:rPr lang="en-US" smtClean="0"/>
              <a:t>‹#›</a:t>
            </a:fld>
            <a:endParaRPr lang="en-US" dirty="0"/>
          </a:p>
        </p:txBody>
      </p:sp>
    </p:spTree>
    <p:extLst>
      <p:ext uri="{BB962C8B-B14F-4D97-AF65-F5344CB8AC3E}">
        <p14:creationId xmlns:p14="http://schemas.microsoft.com/office/powerpoint/2010/main" val="5318781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37281C3-BC6A-1A4E-896E-D588C22B5FA7}" type="datetimeFigureOut">
              <a:rPr lang="en-US" smtClean="0"/>
              <a:t>4/10/22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F69E8F40-1625-F848-8096-A9E649F314CB}" type="slidenum">
              <a:rPr lang="en-US" smtClean="0"/>
              <a:t>‹#›</a:t>
            </a:fld>
            <a:endParaRPr lang="en-US" dirty="0"/>
          </a:p>
        </p:txBody>
      </p:sp>
    </p:spTree>
    <p:extLst>
      <p:ext uri="{BB962C8B-B14F-4D97-AF65-F5344CB8AC3E}">
        <p14:creationId xmlns:p14="http://schemas.microsoft.com/office/powerpoint/2010/main" val="42746422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7281C3-BC6A-1A4E-896E-D588C22B5FA7}" type="datetimeFigureOut">
              <a:rPr lang="en-US" smtClean="0"/>
              <a:t>4/10/22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F69E8F40-1625-F848-8096-A9E649F314CB}" type="slidenum">
              <a:rPr lang="en-US" smtClean="0"/>
              <a:t>‹#›</a:t>
            </a:fld>
            <a:endParaRPr lang="en-US" dirty="0"/>
          </a:p>
        </p:txBody>
      </p:sp>
    </p:spTree>
    <p:extLst>
      <p:ext uri="{BB962C8B-B14F-4D97-AF65-F5344CB8AC3E}">
        <p14:creationId xmlns:p14="http://schemas.microsoft.com/office/powerpoint/2010/main" val="27721943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4563" y="1310640"/>
            <a:ext cx="14439902" cy="5577840"/>
          </a:xfrm>
        </p:spPr>
        <p:txBody>
          <a:bodyPr anchor="b"/>
          <a:lstStyle>
            <a:lvl1pPr algn="l">
              <a:defRPr sz="9600" b="1"/>
            </a:lvl1pPr>
          </a:lstStyle>
          <a:p>
            <a:r>
              <a:rPr lang="en-US" smtClean="0"/>
              <a:t>Click to edit Master title style</a:t>
            </a:r>
            <a:endParaRPr lang="en-US"/>
          </a:p>
        </p:txBody>
      </p:sp>
      <p:sp>
        <p:nvSpPr>
          <p:cNvPr id="3" name="Content Placeholder 2"/>
          <p:cNvSpPr>
            <a:spLocks noGrp="1"/>
          </p:cNvSpPr>
          <p:nvPr>
            <p:ph idx="1"/>
          </p:nvPr>
        </p:nvSpPr>
        <p:spPr>
          <a:xfrm>
            <a:off x="17160240" y="1310643"/>
            <a:ext cx="24536400" cy="28094942"/>
          </a:xfrm>
        </p:spPr>
        <p:txBody>
          <a:bodyPr/>
          <a:lstStyle>
            <a:lvl1pPr>
              <a:defRPr sz="15400"/>
            </a:lvl1pPr>
            <a:lvl2pPr>
              <a:defRPr sz="13400"/>
            </a:lvl2pPr>
            <a:lvl3pPr>
              <a:defRPr sz="11500"/>
            </a:lvl3pPr>
            <a:lvl4pPr>
              <a:defRPr sz="9600"/>
            </a:lvl4pPr>
            <a:lvl5pPr>
              <a:defRPr sz="9600"/>
            </a:lvl5pPr>
            <a:lvl6pPr>
              <a:defRPr sz="9600"/>
            </a:lvl6pPr>
            <a:lvl7pPr>
              <a:defRPr sz="9600"/>
            </a:lvl7pPr>
            <a:lvl8pPr>
              <a:defRPr sz="9600"/>
            </a:lvl8pPr>
            <a:lvl9pPr>
              <a:defRPr sz="9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2194563" y="6888483"/>
            <a:ext cx="14439902" cy="22517102"/>
          </a:xfrm>
        </p:spPr>
        <p:txBody>
          <a:bodyPr/>
          <a:lstStyle>
            <a:lvl1pPr marL="0" indent="0">
              <a:buNone/>
              <a:defRPr sz="6700"/>
            </a:lvl1pPr>
            <a:lvl2pPr marL="2194560" indent="0">
              <a:buNone/>
              <a:defRPr sz="5800"/>
            </a:lvl2pPr>
            <a:lvl3pPr marL="4389120" indent="0">
              <a:buNone/>
              <a:defRPr sz="4800"/>
            </a:lvl3pPr>
            <a:lvl4pPr marL="6583680" indent="0">
              <a:buNone/>
              <a:defRPr sz="4300"/>
            </a:lvl4pPr>
            <a:lvl5pPr marL="8778240" indent="0">
              <a:buNone/>
              <a:defRPr sz="4300"/>
            </a:lvl5pPr>
            <a:lvl6pPr marL="10972800" indent="0">
              <a:buNone/>
              <a:defRPr sz="4300"/>
            </a:lvl6pPr>
            <a:lvl7pPr marL="13167360" indent="0">
              <a:buNone/>
              <a:defRPr sz="4300"/>
            </a:lvl7pPr>
            <a:lvl8pPr marL="15361920" indent="0">
              <a:buNone/>
              <a:defRPr sz="4300"/>
            </a:lvl8pPr>
            <a:lvl9pPr marL="17556480" indent="0">
              <a:buNone/>
              <a:defRPr sz="43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37281C3-BC6A-1A4E-896E-D588C22B5FA7}" type="datetimeFigureOut">
              <a:rPr lang="en-US" smtClean="0"/>
              <a:t>4/10/22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69E8F40-1625-F848-8096-A9E649F314CB}" type="slidenum">
              <a:rPr lang="en-US" smtClean="0"/>
              <a:t>‹#›</a:t>
            </a:fld>
            <a:endParaRPr lang="en-US" dirty="0"/>
          </a:p>
        </p:txBody>
      </p:sp>
    </p:spTree>
    <p:extLst>
      <p:ext uri="{BB962C8B-B14F-4D97-AF65-F5344CB8AC3E}">
        <p14:creationId xmlns:p14="http://schemas.microsoft.com/office/powerpoint/2010/main" val="40761123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2982" y="23042880"/>
            <a:ext cx="26334720" cy="2720342"/>
          </a:xfrm>
        </p:spPr>
        <p:txBody>
          <a:bodyPr anchor="b"/>
          <a:lstStyle>
            <a:lvl1pPr algn="l">
              <a:defRPr sz="9600" b="1"/>
            </a:lvl1pPr>
          </a:lstStyle>
          <a:p>
            <a:r>
              <a:rPr lang="en-US" smtClean="0"/>
              <a:t>Click to edit Master title style</a:t>
            </a:r>
            <a:endParaRPr lang="en-US"/>
          </a:p>
        </p:txBody>
      </p:sp>
      <p:sp>
        <p:nvSpPr>
          <p:cNvPr id="3" name="Picture Placeholder 2"/>
          <p:cNvSpPr>
            <a:spLocks noGrp="1"/>
          </p:cNvSpPr>
          <p:nvPr>
            <p:ph type="pic" idx="1"/>
          </p:nvPr>
        </p:nvSpPr>
        <p:spPr>
          <a:xfrm>
            <a:off x="8602982" y="2941320"/>
            <a:ext cx="26334720" cy="19751040"/>
          </a:xfrm>
        </p:spPr>
        <p:txBody>
          <a:bodyPr/>
          <a:lstStyle>
            <a:lvl1pPr marL="0" indent="0">
              <a:buNone/>
              <a:defRPr sz="15400"/>
            </a:lvl1pPr>
            <a:lvl2pPr marL="2194560" indent="0">
              <a:buNone/>
              <a:defRPr sz="13400"/>
            </a:lvl2pPr>
            <a:lvl3pPr marL="4389120" indent="0">
              <a:buNone/>
              <a:defRPr sz="11500"/>
            </a:lvl3pPr>
            <a:lvl4pPr marL="6583680" indent="0">
              <a:buNone/>
              <a:defRPr sz="9600"/>
            </a:lvl4pPr>
            <a:lvl5pPr marL="8778240" indent="0">
              <a:buNone/>
              <a:defRPr sz="9600"/>
            </a:lvl5pPr>
            <a:lvl6pPr marL="10972800" indent="0">
              <a:buNone/>
              <a:defRPr sz="9600"/>
            </a:lvl6pPr>
            <a:lvl7pPr marL="13167360" indent="0">
              <a:buNone/>
              <a:defRPr sz="9600"/>
            </a:lvl7pPr>
            <a:lvl8pPr marL="15361920" indent="0">
              <a:buNone/>
              <a:defRPr sz="9600"/>
            </a:lvl8pPr>
            <a:lvl9pPr marL="17556480" indent="0">
              <a:buNone/>
              <a:defRPr sz="9600"/>
            </a:lvl9pPr>
          </a:lstStyle>
          <a:p>
            <a:endParaRPr lang="en-US" dirty="0"/>
          </a:p>
        </p:txBody>
      </p:sp>
      <p:sp>
        <p:nvSpPr>
          <p:cNvPr id="4" name="Text Placeholder 3"/>
          <p:cNvSpPr>
            <a:spLocks noGrp="1"/>
          </p:cNvSpPr>
          <p:nvPr>
            <p:ph type="body" sz="half" idx="2"/>
          </p:nvPr>
        </p:nvSpPr>
        <p:spPr>
          <a:xfrm>
            <a:off x="8602982" y="25763222"/>
            <a:ext cx="26334720" cy="3863338"/>
          </a:xfrm>
        </p:spPr>
        <p:txBody>
          <a:bodyPr/>
          <a:lstStyle>
            <a:lvl1pPr marL="0" indent="0">
              <a:buNone/>
              <a:defRPr sz="6700"/>
            </a:lvl1pPr>
            <a:lvl2pPr marL="2194560" indent="0">
              <a:buNone/>
              <a:defRPr sz="5800"/>
            </a:lvl2pPr>
            <a:lvl3pPr marL="4389120" indent="0">
              <a:buNone/>
              <a:defRPr sz="4800"/>
            </a:lvl3pPr>
            <a:lvl4pPr marL="6583680" indent="0">
              <a:buNone/>
              <a:defRPr sz="4300"/>
            </a:lvl4pPr>
            <a:lvl5pPr marL="8778240" indent="0">
              <a:buNone/>
              <a:defRPr sz="4300"/>
            </a:lvl5pPr>
            <a:lvl6pPr marL="10972800" indent="0">
              <a:buNone/>
              <a:defRPr sz="4300"/>
            </a:lvl6pPr>
            <a:lvl7pPr marL="13167360" indent="0">
              <a:buNone/>
              <a:defRPr sz="4300"/>
            </a:lvl7pPr>
            <a:lvl8pPr marL="15361920" indent="0">
              <a:buNone/>
              <a:defRPr sz="4300"/>
            </a:lvl8pPr>
            <a:lvl9pPr marL="17556480" indent="0">
              <a:buNone/>
              <a:defRPr sz="43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37281C3-BC6A-1A4E-896E-D588C22B5FA7}" type="datetimeFigureOut">
              <a:rPr lang="en-US" smtClean="0"/>
              <a:t>4/10/22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69E8F40-1625-F848-8096-A9E649F314CB}" type="slidenum">
              <a:rPr lang="en-US" smtClean="0"/>
              <a:t>‹#›</a:t>
            </a:fld>
            <a:endParaRPr lang="en-US" dirty="0"/>
          </a:p>
        </p:txBody>
      </p:sp>
    </p:spTree>
    <p:extLst>
      <p:ext uri="{BB962C8B-B14F-4D97-AF65-F5344CB8AC3E}">
        <p14:creationId xmlns:p14="http://schemas.microsoft.com/office/powerpoint/2010/main" val="2241373813"/>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194560" y="1318262"/>
            <a:ext cx="39502080" cy="5486400"/>
          </a:xfrm>
          <a:prstGeom prst="rect">
            <a:avLst/>
          </a:prstGeom>
        </p:spPr>
        <p:txBody>
          <a:bodyPr vert="horz" lIns="438912" tIns="219456" rIns="438912" bIns="219456"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2194560" y="7680963"/>
            <a:ext cx="39502080" cy="21724622"/>
          </a:xfrm>
          <a:prstGeom prst="rect">
            <a:avLst/>
          </a:prstGeom>
        </p:spPr>
        <p:txBody>
          <a:bodyPr vert="horz" lIns="438912" tIns="219456" rIns="438912" bIns="219456"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2194560" y="30510482"/>
            <a:ext cx="10241280" cy="1752600"/>
          </a:xfrm>
          <a:prstGeom prst="rect">
            <a:avLst/>
          </a:prstGeom>
        </p:spPr>
        <p:txBody>
          <a:bodyPr vert="horz" lIns="438912" tIns="219456" rIns="438912" bIns="219456" rtlCol="0" anchor="ctr"/>
          <a:lstStyle>
            <a:lvl1pPr algn="l">
              <a:defRPr sz="5800">
                <a:solidFill>
                  <a:schemeClr val="tx1">
                    <a:tint val="75000"/>
                  </a:schemeClr>
                </a:solidFill>
              </a:defRPr>
            </a:lvl1pPr>
          </a:lstStyle>
          <a:p>
            <a:fld id="{837281C3-BC6A-1A4E-896E-D588C22B5FA7}" type="datetimeFigureOut">
              <a:rPr lang="en-US" smtClean="0"/>
              <a:t>4/10/22</a:t>
            </a:fld>
            <a:endParaRPr lang="en-US" dirty="0"/>
          </a:p>
        </p:txBody>
      </p:sp>
      <p:sp>
        <p:nvSpPr>
          <p:cNvPr id="5" name="Footer Placeholder 4"/>
          <p:cNvSpPr>
            <a:spLocks noGrp="1"/>
          </p:cNvSpPr>
          <p:nvPr>
            <p:ph type="ftr" sz="quarter" idx="3"/>
          </p:nvPr>
        </p:nvSpPr>
        <p:spPr>
          <a:xfrm>
            <a:off x="14996160" y="30510482"/>
            <a:ext cx="13898880" cy="1752600"/>
          </a:xfrm>
          <a:prstGeom prst="rect">
            <a:avLst/>
          </a:prstGeom>
        </p:spPr>
        <p:txBody>
          <a:bodyPr vert="horz" lIns="438912" tIns="219456" rIns="438912" bIns="219456" rtlCol="0" anchor="ctr"/>
          <a:lstStyle>
            <a:lvl1pPr algn="ctr">
              <a:defRPr sz="58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31455360" y="30510482"/>
            <a:ext cx="10241280" cy="1752600"/>
          </a:xfrm>
          <a:prstGeom prst="rect">
            <a:avLst/>
          </a:prstGeom>
        </p:spPr>
        <p:txBody>
          <a:bodyPr vert="horz" lIns="438912" tIns="219456" rIns="438912" bIns="219456" rtlCol="0" anchor="ctr"/>
          <a:lstStyle>
            <a:lvl1pPr algn="r">
              <a:defRPr sz="5800">
                <a:solidFill>
                  <a:schemeClr val="tx1">
                    <a:tint val="75000"/>
                  </a:schemeClr>
                </a:solidFill>
              </a:defRPr>
            </a:lvl1pPr>
          </a:lstStyle>
          <a:p>
            <a:fld id="{F69E8F40-1625-F848-8096-A9E649F314CB}" type="slidenum">
              <a:rPr lang="en-US" smtClean="0"/>
              <a:t>‹#›</a:t>
            </a:fld>
            <a:endParaRPr lang="en-US" dirty="0"/>
          </a:p>
        </p:txBody>
      </p:sp>
    </p:spTree>
    <p:extLst>
      <p:ext uri="{BB962C8B-B14F-4D97-AF65-F5344CB8AC3E}">
        <p14:creationId xmlns:p14="http://schemas.microsoft.com/office/powerpoint/2010/main" val="21280013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2194560" rtl="0" eaLnBrk="1" latinLnBrk="0" hangingPunct="1">
        <a:spcBef>
          <a:spcPct val="0"/>
        </a:spcBef>
        <a:buNone/>
        <a:defRPr sz="21100" kern="1200">
          <a:solidFill>
            <a:schemeClr val="tx1"/>
          </a:solidFill>
          <a:latin typeface="+mj-lt"/>
          <a:ea typeface="+mj-ea"/>
          <a:cs typeface="+mj-cs"/>
        </a:defRPr>
      </a:lvl1pPr>
    </p:titleStyle>
    <p:bodyStyle>
      <a:lvl1pPr marL="1645920" indent="-1645920" algn="l" defTabSz="2194560" rtl="0" eaLnBrk="1" latinLnBrk="0" hangingPunct="1">
        <a:spcBef>
          <a:spcPct val="20000"/>
        </a:spcBef>
        <a:buFont typeface="Arial"/>
        <a:buChar char="•"/>
        <a:defRPr sz="15400" kern="1200">
          <a:solidFill>
            <a:schemeClr val="tx1"/>
          </a:solidFill>
          <a:latin typeface="+mn-lt"/>
          <a:ea typeface="+mn-ea"/>
          <a:cs typeface="+mn-cs"/>
        </a:defRPr>
      </a:lvl1pPr>
      <a:lvl2pPr marL="3566160" indent="-1371600" algn="l" defTabSz="2194560" rtl="0" eaLnBrk="1" latinLnBrk="0" hangingPunct="1">
        <a:spcBef>
          <a:spcPct val="20000"/>
        </a:spcBef>
        <a:buFont typeface="Arial"/>
        <a:buChar char="–"/>
        <a:defRPr sz="13400" kern="1200">
          <a:solidFill>
            <a:schemeClr val="tx1"/>
          </a:solidFill>
          <a:latin typeface="+mn-lt"/>
          <a:ea typeface="+mn-ea"/>
          <a:cs typeface="+mn-cs"/>
        </a:defRPr>
      </a:lvl2pPr>
      <a:lvl3pPr marL="5486400" indent="-1097280" algn="l" defTabSz="2194560" rtl="0" eaLnBrk="1" latinLnBrk="0" hangingPunct="1">
        <a:spcBef>
          <a:spcPct val="20000"/>
        </a:spcBef>
        <a:buFont typeface="Arial"/>
        <a:buChar char="•"/>
        <a:defRPr sz="11500" kern="1200">
          <a:solidFill>
            <a:schemeClr val="tx1"/>
          </a:solidFill>
          <a:latin typeface="+mn-lt"/>
          <a:ea typeface="+mn-ea"/>
          <a:cs typeface="+mn-cs"/>
        </a:defRPr>
      </a:lvl3pPr>
      <a:lvl4pPr marL="7680960" indent="-1097280" algn="l" defTabSz="2194560" rtl="0" eaLnBrk="1" latinLnBrk="0" hangingPunct="1">
        <a:spcBef>
          <a:spcPct val="20000"/>
        </a:spcBef>
        <a:buFont typeface="Arial"/>
        <a:buChar char="–"/>
        <a:defRPr sz="9600" kern="1200">
          <a:solidFill>
            <a:schemeClr val="tx1"/>
          </a:solidFill>
          <a:latin typeface="+mn-lt"/>
          <a:ea typeface="+mn-ea"/>
          <a:cs typeface="+mn-cs"/>
        </a:defRPr>
      </a:lvl4pPr>
      <a:lvl5pPr marL="9875520" indent="-1097280" algn="l" defTabSz="2194560" rtl="0" eaLnBrk="1" latinLnBrk="0" hangingPunct="1">
        <a:spcBef>
          <a:spcPct val="20000"/>
        </a:spcBef>
        <a:buFont typeface="Arial"/>
        <a:buChar char="»"/>
        <a:defRPr sz="9600" kern="1200">
          <a:solidFill>
            <a:schemeClr val="tx1"/>
          </a:solidFill>
          <a:latin typeface="+mn-lt"/>
          <a:ea typeface="+mn-ea"/>
          <a:cs typeface="+mn-cs"/>
        </a:defRPr>
      </a:lvl5pPr>
      <a:lvl6pPr marL="12070080" indent="-1097280" algn="l" defTabSz="2194560" rtl="0" eaLnBrk="1" latinLnBrk="0" hangingPunct="1">
        <a:spcBef>
          <a:spcPct val="20000"/>
        </a:spcBef>
        <a:buFont typeface="Arial"/>
        <a:buChar char="•"/>
        <a:defRPr sz="9600" kern="1200">
          <a:solidFill>
            <a:schemeClr val="tx1"/>
          </a:solidFill>
          <a:latin typeface="+mn-lt"/>
          <a:ea typeface="+mn-ea"/>
          <a:cs typeface="+mn-cs"/>
        </a:defRPr>
      </a:lvl6pPr>
      <a:lvl7pPr marL="14264640" indent="-1097280" algn="l" defTabSz="2194560" rtl="0" eaLnBrk="1" latinLnBrk="0" hangingPunct="1">
        <a:spcBef>
          <a:spcPct val="20000"/>
        </a:spcBef>
        <a:buFont typeface="Arial"/>
        <a:buChar char="•"/>
        <a:defRPr sz="9600" kern="1200">
          <a:solidFill>
            <a:schemeClr val="tx1"/>
          </a:solidFill>
          <a:latin typeface="+mn-lt"/>
          <a:ea typeface="+mn-ea"/>
          <a:cs typeface="+mn-cs"/>
        </a:defRPr>
      </a:lvl7pPr>
      <a:lvl8pPr marL="16459200" indent="-1097280" algn="l" defTabSz="2194560" rtl="0" eaLnBrk="1" latinLnBrk="0" hangingPunct="1">
        <a:spcBef>
          <a:spcPct val="20000"/>
        </a:spcBef>
        <a:buFont typeface="Arial"/>
        <a:buChar char="•"/>
        <a:defRPr sz="9600" kern="1200">
          <a:solidFill>
            <a:schemeClr val="tx1"/>
          </a:solidFill>
          <a:latin typeface="+mn-lt"/>
          <a:ea typeface="+mn-ea"/>
          <a:cs typeface="+mn-cs"/>
        </a:defRPr>
      </a:lvl8pPr>
      <a:lvl9pPr marL="18653760" indent="-1097280" algn="l" defTabSz="2194560" rtl="0" eaLnBrk="1" latinLnBrk="0" hangingPunct="1">
        <a:spcBef>
          <a:spcPct val="20000"/>
        </a:spcBef>
        <a:buFont typeface="Arial"/>
        <a:buChar char="•"/>
        <a:defRPr sz="9600" kern="1200">
          <a:solidFill>
            <a:schemeClr val="tx1"/>
          </a:solidFill>
          <a:latin typeface="+mn-lt"/>
          <a:ea typeface="+mn-ea"/>
          <a:cs typeface="+mn-cs"/>
        </a:defRPr>
      </a:lvl9pPr>
    </p:bodyStyle>
    <p:otherStyle>
      <a:defPPr>
        <a:defRPr lang="en-US"/>
      </a:defPPr>
      <a:lvl1pPr marL="0" algn="l" defTabSz="2194560" rtl="0" eaLnBrk="1" latinLnBrk="0" hangingPunct="1">
        <a:defRPr sz="8600" kern="1200">
          <a:solidFill>
            <a:schemeClr val="tx1"/>
          </a:solidFill>
          <a:latin typeface="+mn-lt"/>
          <a:ea typeface="+mn-ea"/>
          <a:cs typeface="+mn-cs"/>
        </a:defRPr>
      </a:lvl1pPr>
      <a:lvl2pPr marL="2194560" algn="l" defTabSz="2194560" rtl="0" eaLnBrk="1" latinLnBrk="0" hangingPunct="1">
        <a:defRPr sz="8600" kern="1200">
          <a:solidFill>
            <a:schemeClr val="tx1"/>
          </a:solidFill>
          <a:latin typeface="+mn-lt"/>
          <a:ea typeface="+mn-ea"/>
          <a:cs typeface="+mn-cs"/>
        </a:defRPr>
      </a:lvl2pPr>
      <a:lvl3pPr marL="4389120" algn="l" defTabSz="2194560" rtl="0" eaLnBrk="1" latinLnBrk="0" hangingPunct="1">
        <a:defRPr sz="8600" kern="1200">
          <a:solidFill>
            <a:schemeClr val="tx1"/>
          </a:solidFill>
          <a:latin typeface="+mn-lt"/>
          <a:ea typeface="+mn-ea"/>
          <a:cs typeface="+mn-cs"/>
        </a:defRPr>
      </a:lvl3pPr>
      <a:lvl4pPr marL="6583680" algn="l" defTabSz="2194560" rtl="0" eaLnBrk="1" latinLnBrk="0" hangingPunct="1">
        <a:defRPr sz="8600" kern="1200">
          <a:solidFill>
            <a:schemeClr val="tx1"/>
          </a:solidFill>
          <a:latin typeface="+mn-lt"/>
          <a:ea typeface="+mn-ea"/>
          <a:cs typeface="+mn-cs"/>
        </a:defRPr>
      </a:lvl4pPr>
      <a:lvl5pPr marL="8778240" algn="l" defTabSz="2194560" rtl="0" eaLnBrk="1" latinLnBrk="0" hangingPunct="1">
        <a:defRPr sz="8600" kern="1200">
          <a:solidFill>
            <a:schemeClr val="tx1"/>
          </a:solidFill>
          <a:latin typeface="+mn-lt"/>
          <a:ea typeface="+mn-ea"/>
          <a:cs typeface="+mn-cs"/>
        </a:defRPr>
      </a:lvl5pPr>
      <a:lvl6pPr marL="10972800" algn="l" defTabSz="2194560" rtl="0" eaLnBrk="1" latinLnBrk="0" hangingPunct="1">
        <a:defRPr sz="8600" kern="1200">
          <a:solidFill>
            <a:schemeClr val="tx1"/>
          </a:solidFill>
          <a:latin typeface="+mn-lt"/>
          <a:ea typeface="+mn-ea"/>
          <a:cs typeface="+mn-cs"/>
        </a:defRPr>
      </a:lvl6pPr>
      <a:lvl7pPr marL="13167360" algn="l" defTabSz="2194560" rtl="0" eaLnBrk="1" latinLnBrk="0" hangingPunct="1">
        <a:defRPr sz="8600" kern="1200">
          <a:solidFill>
            <a:schemeClr val="tx1"/>
          </a:solidFill>
          <a:latin typeface="+mn-lt"/>
          <a:ea typeface="+mn-ea"/>
          <a:cs typeface="+mn-cs"/>
        </a:defRPr>
      </a:lvl7pPr>
      <a:lvl8pPr marL="15361920" algn="l" defTabSz="2194560" rtl="0" eaLnBrk="1" latinLnBrk="0" hangingPunct="1">
        <a:defRPr sz="8600" kern="1200">
          <a:solidFill>
            <a:schemeClr val="tx1"/>
          </a:solidFill>
          <a:latin typeface="+mn-lt"/>
          <a:ea typeface="+mn-ea"/>
          <a:cs typeface="+mn-cs"/>
        </a:defRPr>
      </a:lvl8pPr>
      <a:lvl9pPr marL="17556480" algn="l" defTabSz="2194560" rtl="0" eaLnBrk="1" latinLnBrk="0" hangingPunct="1">
        <a:defRPr sz="8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1" Type="http://schemas.openxmlformats.org/officeDocument/2006/relationships/chart" Target="../charts/chart2.xml"/><Relationship Id="rId12" Type="http://schemas.openxmlformats.org/officeDocument/2006/relationships/chart" Target="../charts/chart3.xml"/><Relationship Id="rId13" Type="http://schemas.openxmlformats.org/officeDocument/2006/relationships/chart" Target="../charts/chart4.xml"/><Relationship Id="rId1" Type="http://schemas.openxmlformats.org/officeDocument/2006/relationships/slideLayout" Target="../slideLayouts/slideLayout7.xml"/><Relationship Id="rId2" Type="http://schemas.openxmlformats.org/officeDocument/2006/relationships/notesSlide" Target="../notesSlides/notesSlide1.xml"/><Relationship Id="rId3" Type="http://schemas.openxmlformats.org/officeDocument/2006/relationships/image" Target="../media/image1.png"/><Relationship Id="rId4" Type="http://schemas.openxmlformats.org/officeDocument/2006/relationships/chart" Target="../charts/chart1.xml"/><Relationship Id="rId5" Type="http://schemas.openxmlformats.org/officeDocument/2006/relationships/image" Target="../media/image2.jpg"/><Relationship Id="rId6" Type="http://schemas.openxmlformats.org/officeDocument/2006/relationships/diagramData" Target="../diagrams/data1.xml"/><Relationship Id="rId7" Type="http://schemas.openxmlformats.org/officeDocument/2006/relationships/diagramLayout" Target="../diagrams/layout1.xml"/><Relationship Id="rId8" Type="http://schemas.openxmlformats.org/officeDocument/2006/relationships/diagramQuickStyle" Target="../diagrams/quickStyle1.xml"/><Relationship Id="rId9" Type="http://schemas.openxmlformats.org/officeDocument/2006/relationships/diagramColors" Target="../diagrams/colors1.xml"/><Relationship Id="rId10" Type="http://schemas.microsoft.com/office/2007/relationships/diagramDrawing" Target="../diagrams/drawing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13511686" y="6870371"/>
            <a:ext cx="16827039" cy="14893977"/>
          </a:xfrm>
          <a:prstGeom prst="rect">
            <a:avLst/>
          </a:prstGeom>
          <a:noFill/>
          <a:ln w="3175">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 name="Rectangle 2"/>
          <p:cNvSpPr/>
          <p:nvPr/>
        </p:nvSpPr>
        <p:spPr>
          <a:xfrm>
            <a:off x="0" y="0"/>
            <a:ext cx="43891200" cy="6440803"/>
          </a:xfrm>
          <a:prstGeom prst="rect">
            <a:avLst/>
          </a:prstGeom>
          <a:gradFill flip="none" rotWithShape="1">
            <a:gsLst>
              <a:gs pos="20000">
                <a:schemeClr val="accent1">
                  <a:alpha val="75000"/>
                </a:schemeClr>
              </a:gs>
              <a:gs pos="100000">
                <a:srgbClr val="FFFFFF"/>
              </a:gs>
            </a:gsLst>
            <a:path path="circle">
              <a:fillToRect l="50000" t="50000" r="50000" b="50000"/>
            </a:path>
            <a:tileRect/>
          </a:gradFill>
          <a:ln>
            <a:solidFill>
              <a:schemeClr val="accent1">
                <a:shade val="95000"/>
                <a:satMod val="105000"/>
                <a:alpha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 name="TextBox 3"/>
          <p:cNvSpPr txBox="1"/>
          <p:nvPr/>
        </p:nvSpPr>
        <p:spPr>
          <a:xfrm>
            <a:off x="3232493" y="649248"/>
            <a:ext cx="37115952" cy="2646878"/>
          </a:xfrm>
          <a:prstGeom prst="rect">
            <a:avLst/>
          </a:prstGeom>
          <a:noFill/>
        </p:spPr>
        <p:txBody>
          <a:bodyPr wrap="square" rtlCol="0">
            <a:spAutoFit/>
          </a:bodyPr>
          <a:lstStyle/>
          <a:p>
            <a:pPr algn="ctr"/>
            <a:r>
              <a:rPr lang="en-US" sz="8300" b="1" dirty="0" smtClean="0">
                <a:latin typeface="Avenir Medium"/>
                <a:cs typeface="Avenir Medium"/>
              </a:rPr>
              <a:t>Do Physical </a:t>
            </a:r>
            <a:r>
              <a:rPr lang="en-US" sz="8300" b="1" dirty="0">
                <a:latin typeface="Avenir Medium"/>
                <a:cs typeface="Avenir Medium"/>
              </a:rPr>
              <a:t>F</a:t>
            </a:r>
            <a:r>
              <a:rPr lang="en-US" sz="8300" b="1" dirty="0" smtClean="0">
                <a:latin typeface="Avenir Medium"/>
                <a:cs typeface="Avenir Medium"/>
              </a:rPr>
              <a:t>itness and Social-Emotional Wellness in College </a:t>
            </a:r>
            <a:r>
              <a:rPr lang="en-US" sz="8300" b="1" dirty="0">
                <a:latin typeface="Avenir Medium"/>
                <a:cs typeface="Avenir Medium"/>
              </a:rPr>
              <a:t>S</a:t>
            </a:r>
            <a:r>
              <a:rPr lang="en-US" sz="8300" b="1" dirty="0" smtClean="0">
                <a:latin typeface="Avenir Medium"/>
                <a:cs typeface="Avenir Medium"/>
              </a:rPr>
              <a:t>tudents </a:t>
            </a:r>
            <a:r>
              <a:rPr lang="en-US" sz="8300" b="1" dirty="0">
                <a:latin typeface="Avenir Medium"/>
                <a:cs typeface="Avenir Medium"/>
              </a:rPr>
              <a:t>D</a:t>
            </a:r>
            <a:r>
              <a:rPr lang="en-US" sz="8300" b="1" dirty="0" smtClean="0">
                <a:latin typeface="Avenir Medium"/>
                <a:cs typeface="Avenir Medium"/>
              </a:rPr>
              <a:t>iffer Between </a:t>
            </a:r>
            <a:r>
              <a:rPr lang="en-US" sz="8300" b="1" dirty="0">
                <a:latin typeface="Avenir Medium"/>
                <a:cs typeface="Avenir Medium"/>
              </a:rPr>
              <a:t>T</a:t>
            </a:r>
            <a:r>
              <a:rPr lang="en-US" sz="8300" b="1" dirty="0" smtClean="0">
                <a:latin typeface="Avenir Medium"/>
                <a:cs typeface="Avenir Medium"/>
              </a:rPr>
              <a:t>hose </a:t>
            </a:r>
            <a:r>
              <a:rPr lang="en-US" sz="8300" b="1" dirty="0">
                <a:latin typeface="Avenir Medium"/>
                <a:cs typeface="Avenir Medium"/>
              </a:rPr>
              <a:t>W</a:t>
            </a:r>
            <a:r>
              <a:rPr lang="en-US" sz="8300" b="1" dirty="0" smtClean="0">
                <a:latin typeface="Avenir Medium"/>
                <a:cs typeface="Avenir Medium"/>
              </a:rPr>
              <a:t>ho </a:t>
            </a:r>
            <a:r>
              <a:rPr lang="en-US" sz="8300" b="1" dirty="0">
                <a:latin typeface="Avenir Medium"/>
                <a:cs typeface="Avenir Medium"/>
              </a:rPr>
              <a:t>C</a:t>
            </a:r>
            <a:r>
              <a:rPr lang="en-US" sz="8300" b="1" dirty="0" smtClean="0">
                <a:latin typeface="Avenir Medium"/>
                <a:cs typeface="Avenir Medium"/>
              </a:rPr>
              <a:t>ontinue or Discontinue </a:t>
            </a:r>
            <a:r>
              <a:rPr lang="en-US" sz="8300" b="1" dirty="0">
                <a:latin typeface="Avenir Medium"/>
                <a:cs typeface="Avenir Medium"/>
              </a:rPr>
              <a:t>O</a:t>
            </a:r>
            <a:r>
              <a:rPr lang="en-US" sz="8300" b="1" dirty="0" smtClean="0">
                <a:latin typeface="Avenir Medium"/>
                <a:cs typeface="Avenir Medium"/>
              </a:rPr>
              <a:t>rganized </a:t>
            </a:r>
            <a:r>
              <a:rPr lang="en-US" sz="8300" b="1" dirty="0">
                <a:latin typeface="Avenir Medium"/>
                <a:cs typeface="Avenir Medium"/>
              </a:rPr>
              <a:t>S</a:t>
            </a:r>
            <a:r>
              <a:rPr lang="en-US" sz="8300" b="1" dirty="0" smtClean="0">
                <a:latin typeface="Avenir Medium"/>
                <a:cs typeface="Avenir Medium"/>
              </a:rPr>
              <a:t>ports?  </a:t>
            </a:r>
            <a:endParaRPr lang="en-US" sz="8300" b="1" dirty="0">
              <a:latin typeface="Avenir Medium"/>
              <a:cs typeface="Avenir Medium"/>
            </a:endParaRPr>
          </a:p>
        </p:txBody>
      </p:sp>
      <p:sp>
        <p:nvSpPr>
          <p:cNvPr id="5" name="TextBox 4"/>
          <p:cNvSpPr txBox="1"/>
          <p:nvPr/>
        </p:nvSpPr>
        <p:spPr>
          <a:xfrm>
            <a:off x="13511686" y="3842692"/>
            <a:ext cx="17172632" cy="707886"/>
          </a:xfrm>
          <a:prstGeom prst="rect">
            <a:avLst/>
          </a:prstGeom>
          <a:noFill/>
        </p:spPr>
        <p:txBody>
          <a:bodyPr wrap="square" rtlCol="0">
            <a:spAutoFit/>
          </a:bodyPr>
          <a:lstStyle/>
          <a:p>
            <a:pPr algn="ctr"/>
            <a:r>
              <a:rPr lang="en-US" sz="4000" b="1" dirty="0" smtClean="0">
                <a:latin typeface="Avenir Medium"/>
                <a:cs typeface="Avenir Medium"/>
              </a:rPr>
              <a:t>Brent Bode, MS</a:t>
            </a:r>
            <a:r>
              <a:rPr lang="en-US" sz="4000" b="1" baseline="30000" dirty="0" smtClean="0">
                <a:latin typeface="Avenir Medium"/>
                <a:cs typeface="Avenir Medium"/>
              </a:rPr>
              <a:t>1</a:t>
            </a:r>
            <a:r>
              <a:rPr lang="en-US" sz="4000" b="1" dirty="0" smtClean="0">
                <a:latin typeface="Avenir Medium"/>
                <a:cs typeface="Avenir Medium"/>
              </a:rPr>
              <a:t> and Jesse Stabile Morrell, PhD</a:t>
            </a:r>
            <a:r>
              <a:rPr lang="en-US" sz="4000" b="1" baseline="30000" dirty="0" smtClean="0">
                <a:latin typeface="Avenir Medium"/>
                <a:cs typeface="Avenir Medium"/>
              </a:rPr>
              <a:t>2</a:t>
            </a:r>
          </a:p>
        </p:txBody>
      </p:sp>
      <p:pic>
        <p:nvPicPr>
          <p:cNvPr id="14" name="Picture 13" descr="UNHLogo_Shield_Left_Stacked_Blue_noR_Digital_RGB.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72" y="3573125"/>
            <a:ext cx="9247365" cy="3174959"/>
          </a:xfrm>
          <a:prstGeom prst="rect">
            <a:avLst/>
          </a:prstGeom>
        </p:spPr>
      </p:pic>
      <p:sp>
        <p:nvSpPr>
          <p:cNvPr id="18" name="TextBox 17"/>
          <p:cNvSpPr txBox="1"/>
          <p:nvPr/>
        </p:nvSpPr>
        <p:spPr>
          <a:xfrm>
            <a:off x="13511686" y="4651729"/>
            <a:ext cx="17172632" cy="1754327"/>
          </a:xfrm>
          <a:prstGeom prst="rect">
            <a:avLst/>
          </a:prstGeom>
          <a:noFill/>
        </p:spPr>
        <p:txBody>
          <a:bodyPr wrap="square" rtlCol="0">
            <a:spAutoFit/>
          </a:bodyPr>
          <a:lstStyle/>
          <a:p>
            <a:pPr algn="ctr"/>
            <a:r>
              <a:rPr lang="en-US" sz="3600" baseline="30000" dirty="0" smtClean="0">
                <a:latin typeface="Avenir Medium"/>
                <a:cs typeface="Avenir Medium"/>
              </a:rPr>
              <a:t>1</a:t>
            </a:r>
            <a:r>
              <a:rPr lang="en-US" sz="3600" dirty="0" smtClean="0">
                <a:latin typeface="Avenir Medium"/>
                <a:cs typeface="Avenir Medium"/>
              </a:rPr>
              <a:t>College of Health and Human Services, Department of Kinesiology </a:t>
            </a:r>
          </a:p>
          <a:p>
            <a:pPr algn="ctr"/>
            <a:r>
              <a:rPr lang="en-US" sz="3600" baseline="30000" dirty="0" smtClean="0">
                <a:latin typeface="Avenir Medium"/>
                <a:cs typeface="Avenir Medium"/>
              </a:rPr>
              <a:t>2</a:t>
            </a:r>
            <a:r>
              <a:rPr lang="en-US" sz="3600" dirty="0" smtClean="0">
                <a:latin typeface="Avenir Medium"/>
                <a:cs typeface="Avenir Medium"/>
              </a:rPr>
              <a:t>Department of Agriculture, Nutrition, and Food Systems</a:t>
            </a:r>
          </a:p>
          <a:p>
            <a:pPr algn="ctr"/>
            <a:r>
              <a:rPr lang="en-US" sz="3600" dirty="0" smtClean="0">
                <a:latin typeface="Avenir Medium"/>
                <a:cs typeface="Avenir Medium"/>
              </a:rPr>
              <a:t> </a:t>
            </a:r>
          </a:p>
        </p:txBody>
      </p:sp>
      <p:grpSp>
        <p:nvGrpSpPr>
          <p:cNvPr id="20" name="Group 19"/>
          <p:cNvGrpSpPr/>
          <p:nvPr/>
        </p:nvGrpSpPr>
        <p:grpSpPr>
          <a:xfrm>
            <a:off x="13511686" y="21986303"/>
            <a:ext cx="16827041" cy="9899710"/>
            <a:chOff x="29438460" y="3494952"/>
            <a:chExt cx="13125934" cy="17077894"/>
          </a:xfrm>
        </p:grpSpPr>
        <p:sp>
          <p:nvSpPr>
            <p:cNvPr id="21" name="Rectangle 20"/>
            <p:cNvSpPr/>
            <p:nvPr/>
          </p:nvSpPr>
          <p:spPr>
            <a:xfrm>
              <a:off x="29438460" y="3494952"/>
              <a:ext cx="13125934" cy="1340330"/>
            </a:xfrm>
            <a:prstGeom prst="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en-US" sz="3600" b="1" dirty="0" smtClean="0">
                  <a:solidFill>
                    <a:srgbClr val="000000"/>
                  </a:solidFill>
                  <a:latin typeface="Avenir Medium"/>
                  <a:cs typeface="Avenir Medium"/>
                </a:rPr>
                <a:t>METHODS</a:t>
              </a:r>
              <a:endParaRPr lang="en-US" sz="3600" b="1" dirty="0">
                <a:solidFill>
                  <a:srgbClr val="000000"/>
                </a:solidFill>
                <a:latin typeface="Avenir Medium"/>
                <a:cs typeface="Avenir Medium"/>
              </a:endParaRPr>
            </a:p>
          </p:txBody>
        </p:sp>
        <p:sp>
          <p:nvSpPr>
            <p:cNvPr id="22" name="Rectangle 21"/>
            <p:cNvSpPr/>
            <p:nvPr/>
          </p:nvSpPr>
          <p:spPr>
            <a:xfrm>
              <a:off x="29438460" y="4867750"/>
              <a:ext cx="13125933" cy="15705096"/>
            </a:xfrm>
            <a:prstGeom prst="rect">
              <a:avLst/>
            </a:prstGeom>
            <a:noFill/>
            <a:ln w="3175" cmpd="sng">
              <a:solidFill>
                <a:schemeClr val="tx1"/>
              </a:solidFill>
            </a:ln>
          </p:spPr>
          <p:style>
            <a:lnRef idx="1">
              <a:schemeClr val="accent1"/>
            </a:lnRef>
            <a:fillRef idx="3">
              <a:schemeClr val="accent1"/>
            </a:fillRef>
            <a:effectRef idx="2">
              <a:schemeClr val="accent1"/>
            </a:effectRef>
            <a:fontRef idx="minor">
              <a:schemeClr val="lt1"/>
            </a:fontRef>
          </p:style>
          <p:txBody>
            <a:bodyPr lIns="182880" tIns="365760" rIns="640080" bIns="274320" rtlCol="0" anchor="t"/>
            <a:lstStyle/>
            <a:p>
              <a:pPr marL="640080" indent="-457200" algn="just">
                <a:lnSpc>
                  <a:spcPct val="90000"/>
                </a:lnSpc>
                <a:buFont typeface="Wingdings" charset="2"/>
                <a:buChar char="²"/>
                <a:tabLst>
                  <a:tab pos="169863" algn="l"/>
                </a:tabLst>
              </a:pPr>
              <a:r>
                <a:rPr lang="en-US" sz="3200" dirty="0" smtClean="0">
                  <a:solidFill>
                    <a:srgbClr val="000000"/>
                  </a:solidFill>
                  <a:latin typeface="Avenir Medium"/>
                  <a:cs typeface="Avenir Medium"/>
                </a:rPr>
                <a:t>Data collected from 2015-21 via the College Health and Nutrition Assessment Survey (CHANAS) study (UNH IRB #5524). </a:t>
              </a:r>
            </a:p>
            <a:p>
              <a:pPr marL="182880" algn="just">
                <a:lnSpc>
                  <a:spcPct val="90000"/>
                </a:lnSpc>
                <a:tabLst>
                  <a:tab pos="169863" algn="l"/>
                </a:tabLst>
              </a:pPr>
              <a:endParaRPr lang="en-US" sz="3200" dirty="0">
                <a:solidFill>
                  <a:srgbClr val="000000"/>
                </a:solidFill>
                <a:latin typeface="Avenir Medium"/>
                <a:cs typeface="Avenir Medium"/>
              </a:endParaRPr>
            </a:p>
            <a:p>
              <a:pPr marL="640080" indent="-457200" algn="just">
                <a:lnSpc>
                  <a:spcPct val="90000"/>
                </a:lnSpc>
                <a:buFont typeface="Wingdings" charset="2"/>
                <a:buChar char="²"/>
                <a:tabLst>
                  <a:tab pos="169863" algn="l"/>
                </a:tabLst>
              </a:pPr>
              <a:r>
                <a:rPr lang="en-US" sz="3200" dirty="0" smtClean="0">
                  <a:solidFill>
                    <a:srgbClr val="000000"/>
                  </a:solidFill>
                  <a:latin typeface="Avenir Medium"/>
                  <a:cs typeface="Avenir Medium"/>
                </a:rPr>
                <a:t>Health-related Physical fitness (HRPF) and social-emotional wellness (SEW) were assessed former HS athletes, now college students (n=2,342).   Sub-groups were categorized as students who either continued, or discontinued, organized college sports. </a:t>
              </a:r>
            </a:p>
            <a:p>
              <a:pPr marL="182880" algn="just">
                <a:lnSpc>
                  <a:spcPct val="90000"/>
                </a:lnSpc>
                <a:tabLst>
                  <a:tab pos="169863" algn="l"/>
                </a:tabLst>
              </a:pPr>
              <a:endParaRPr lang="en-US" sz="3200" dirty="0">
                <a:solidFill>
                  <a:srgbClr val="000000"/>
                </a:solidFill>
                <a:latin typeface="Avenir Medium"/>
                <a:cs typeface="Avenir Medium"/>
              </a:endParaRPr>
            </a:p>
            <a:p>
              <a:pPr marL="640080" indent="-457200" algn="just">
                <a:lnSpc>
                  <a:spcPct val="90000"/>
                </a:lnSpc>
                <a:buFont typeface="Wingdings" charset="2"/>
                <a:buChar char="²"/>
                <a:tabLst>
                  <a:tab pos="169863" algn="l"/>
                </a:tabLst>
              </a:pPr>
              <a:r>
                <a:rPr lang="en-US" sz="3200" dirty="0" smtClean="0">
                  <a:solidFill>
                    <a:srgbClr val="000000"/>
                  </a:solidFill>
                  <a:latin typeface="Avenir Medium"/>
                  <a:cs typeface="Avenir Medium"/>
                </a:rPr>
                <a:t>Physical Fitness was examined using results from HRPF field test data including Muscle Fitness </a:t>
              </a:r>
              <a:r>
                <a:rPr lang="en-US" sz="3200" dirty="0">
                  <a:solidFill>
                    <a:srgbClr val="000000"/>
                  </a:solidFill>
                  <a:latin typeface="Avenir Medium"/>
                  <a:cs typeface="Avenir Medium"/>
                </a:rPr>
                <a:t>(push-</a:t>
              </a:r>
              <a:r>
                <a:rPr lang="en-US" sz="3200" dirty="0" smtClean="0">
                  <a:solidFill>
                    <a:srgbClr val="000000"/>
                  </a:solidFill>
                  <a:latin typeface="Avenir Medium"/>
                  <a:cs typeface="Avenir Medium"/>
                </a:rPr>
                <a:t>up test), Flexibility </a:t>
              </a:r>
              <a:r>
                <a:rPr lang="en-US" sz="3200" dirty="0">
                  <a:solidFill>
                    <a:srgbClr val="000000"/>
                  </a:solidFill>
                  <a:latin typeface="Avenir Medium"/>
                  <a:cs typeface="Avenir Medium"/>
                </a:rPr>
                <a:t>(sit and reach test</a:t>
              </a:r>
              <a:r>
                <a:rPr lang="en-US" sz="3200" dirty="0" smtClean="0">
                  <a:solidFill>
                    <a:srgbClr val="000000"/>
                  </a:solidFill>
                  <a:latin typeface="Avenir Medium"/>
                  <a:cs typeface="Avenir Medium"/>
                </a:rPr>
                <a:t>), predicted VO2</a:t>
              </a:r>
              <a:r>
                <a:rPr lang="en-US" sz="3200" baseline="-25000" dirty="0" smtClean="0">
                  <a:solidFill>
                    <a:srgbClr val="000000"/>
                  </a:solidFill>
                  <a:latin typeface="Avenir Medium"/>
                  <a:cs typeface="Avenir Medium"/>
                </a:rPr>
                <a:t>max</a:t>
              </a:r>
              <a:r>
                <a:rPr lang="en-US" sz="3200" dirty="0" smtClean="0">
                  <a:solidFill>
                    <a:srgbClr val="000000"/>
                  </a:solidFill>
                  <a:latin typeface="Avenir Medium"/>
                  <a:cs typeface="Avenir Medium"/>
                </a:rPr>
                <a:t> (1-mile walk test), and </a:t>
              </a:r>
              <a:r>
                <a:rPr lang="en-US" sz="3200" dirty="0">
                  <a:solidFill>
                    <a:srgbClr val="000000"/>
                  </a:solidFill>
                  <a:latin typeface="Avenir Medium"/>
                  <a:cs typeface="Avenir Medium"/>
                </a:rPr>
                <a:t>b</a:t>
              </a:r>
              <a:r>
                <a:rPr lang="en-US" sz="3200" dirty="0" smtClean="0">
                  <a:solidFill>
                    <a:srgbClr val="000000"/>
                  </a:solidFill>
                  <a:latin typeface="Avenir Medium"/>
                  <a:cs typeface="Avenir Medium"/>
                </a:rPr>
                <a:t>ody </a:t>
              </a:r>
              <a:r>
                <a:rPr lang="en-US" sz="3200" dirty="0">
                  <a:solidFill>
                    <a:srgbClr val="000000"/>
                  </a:solidFill>
                  <a:latin typeface="Avenir Medium"/>
                  <a:cs typeface="Avenir Medium"/>
                </a:rPr>
                <a:t>c</a:t>
              </a:r>
              <a:r>
                <a:rPr lang="en-US" sz="3200" dirty="0" smtClean="0">
                  <a:solidFill>
                    <a:srgbClr val="000000"/>
                  </a:solidFill>
                  <a:latin typeface="Avenir Medium"/>
                  <a:cs typeface="Avenir Medium"/>
                </a:rPr>
                <a:t>omposition (Bioelectrical impedance).  </a:t>
              </a:r>
            </a:p>
            <a:p>
              <a:pPr marL="182880" algn="just">
                <a:lnSpc>
                  <a:spcPct val="90000"/>
                </a:lnSpc>
                <a:tabLst>
                  <a:tab pos="169863" algn="l"/>
                </a:tabLst>
              </a:pPr>
              <a:endParaRPr lang="en-US" sz="3200" dirty="0">
                <a:solidFill>
                  <a:srgbClr val="000000"/>
                </a:solidFill>
                <a:latin typeface="Avenir Medium"/>
                <a:cs typeface="Avenir Medium"/>
              </a:endParaRPr>
            </a:p>
            <a:p>
              <a:pPr marL="640080" indent="-457200" algn="just">
                <a:lnSpc>
                  <a:spcPct val="90000"/>
                </a:lnSpc>
                <a:buFont typeface="Wingdings" charset="2"/>
                <a:buChar char="²"/>
                <a:tabLst>
                  <a:tab pos="169863" algn="l"/>
                </a:tabLst>
              </a:pPr>
              <a:r>
                <a:rPr lang="en-US" sz="3200" dirty="0">
                  <a:solidFill>
                    <a:srgbClr val="000000"/>
                  </a:solidFill>
                  <a:latin typeface="Avenir Medium"/>
                  <a:cs typeface="Avenir Medium"/>
                </a:rPr>
                <a:t>S</a:t>
              </a:r>
              <a:r>
                <a:rPr lang="en-US" sz="3200" dirty="0" smtClean="0">
                  <a:solidFill>
                    <a:srgbClr val="000000"/>
                  </a:solidFill>
                  <a:latin typeface="Avenir Medium"/>
                  <a:cs typeface="Avenir Medium"/>
                </a:rPr>
                <a:t>tudents </a:t>
              </a:r>
              <a:r>
                <a:rPr lang="en-US" sz="3200" dirty="0">
                  <a:solidFill>
                    <a:srgbClr val="000000"/>
                  </a:solidFill>
                  <a:latin typeface="Avenir Medium"/>
                  <a:cs typeface="Avenir Medium"/>
                </a:rPr>
                <a:t>reported sport participation and </a:t>
              </a:r>
              <a:r>
                <a:rPr lang="en-US" sz="3200" dirty="0" smtClean="0">
                  <a:solidFill>
                    <a:srgbClr val="000000"/>
                  </a:solidFill>
                  <a:latin typeface="Avenir Medium"/>
                  <a:cs typeface="Avenir Medium"/>
                </a:rPr>
                <a:t>SEW via online questionnaire (Qualtrics).  </a:t>
              </a:r>
              <a:endParaRPr lang="en-US" sz="3200" dirty="0">
                <a:solidFill>
                  <a:srgbClr val="000000"/>
                </a:solidFill>
                <a:latin typeface="Avenir Medium"/>
                <a:cs typeface="Avenir Medium"/>
              </a:endParaRPr>
            </a:p>
            <a:p>
              <a:pPr marL="182880" algn="just">
                <a:lnSpc>
                  <a:spcPct val="90000"/>
                </a:lnSpc>
                <a:tabLst>
                  <a:tab pos="169863" algn="l"/>
                </a:tabLst>
              </a:pPr>
              <a:endParaRPr lang="en-US" sz="3200" dirty="0" smtClean="0">
                <a:solidFill>
                  <a:srgbClr val="000000"/>
                </a:solidFill>
                <a:latin typeface="Avenir Medium"/>
                <a:cs typeface="Avenir Medium"/>
              </a:endParaRPr>
            </a:p>
            <a:p>
              <a:pPr marL="640080" indent="-457200" algn="just">
                <a:lnSpc>
                  <a:spcPct val="90000"/>
                </a:lnSpc>
                <a:buFont typeface="Wingdings" charset="2"/>
                <a:buChar char="²"/>
                <a:tabLst>
                  <a:tab pos="169863" algn="l"/>
                </a:tabLst>
              </a:pPr>
              <a:r>
                <a:rPr lang="en-US" sz="3200" dirty="0" smtClean="0">
                  <a:solidFill>
                    <a:srgbClr val="000000"/>
                  </a:solidFill>
                  <a:latin typeface="Avenir Medium"/>
                  <a:cs typeface="Avenir Medium"/>
                </a:rPr>
                <a:t>SEW </a:t>
              </a:r>
              <a:r>
                <a:rPr lang="en-US" sz="3200" dirty="0">
                  <a:solidFill>
                    <a:srgbClr val="000000"/>
                  </a:solidFill>
                  <a:latin typeface="Avenir Medium"/>
                  <a:cs typeface="Avenir Medium"/>
                </a:rPr>
                <a:t>included responses regarding students’ self-managed emotional stress, life satisfaction, and </a:t>
              </a:r>
              <a:r>
                <a:rPr lang="en-US" sz="3200" dirty="0" smtClean="0">
                  <a:solidFill>
                    <a:srgbClr val="000000"/>
                  </a:solidFill>
                  <a:latin typeface="Avenir Medium"/>
                  <a:cs typeface="Avenir Medium"/>
                </a:rPr>
                <a:t>available social-emotional support.  Responses were given via Likert Scale (e.g. always, usually, sometimes, rarely, or never). </a:t>
              </a:r>
            </a:p>
            <a:p>
              <a:pPr marL="182880" algn="just">
                <a:lnSpc>
                  <a:spcPct val="90000"/>
                </a:lnSpc>
                <a:tabLst>
                  <a:tab pos="169863" algn="l"/>
                </a:tabLst>
              </a:pPr>
              <a:endParaRPr lang="en-US" sz="3200" dirty="0">
                <a:solidFill>
                  <a:srgbClr val="000000"/>
                </a:solidFill>
                <a:latin typeface="Avenir Medium"/>
                <a:cs typeface="Avenir Medium"/>
              </a:endParaRPr>
            </a:p>
            <a:p>
              <a:pPr marL="640080" indent="-457200" algn="just">
                <a:lnSpc>
                  <a:spcPct val="90000"/>
                </a:lnSpc>
                <a:buFont typeface="Wingdings" charset="2"/>
                <a:buChar char="²"/>
                <a:tabLst>
                  <a:tab pos="169863" algn="l"/>
                </a:tabLst>
              </a:pPr>
              <a:r>
                <a:rPr lang="en-US" sz="3200" dirty="0" smtClean="0">
                  <a:solidFill>
                    <a:srgbClr val="000000"/>
                  </a:solidFill>
                  <a:latin typeface="Avenir Medium"/>
                  <a:cs typeface="Avenir Medium"/>
                </a:rPr>
                <a:t>Differences were assessed via ANCOVA and chi-square analyses (SPSS, p&lt;.05). </a:t>
              </a:r>
              <a:endParaRPr lang="en-US" sz="3200" dirty="0">
                <a:solidFill>
                  <a:srgbClr val="000000"/>
                </a:solidFill>
                <a:latin typeface="Avenir Medium"/>
                <a:cs typeface="Avenir Medium"/>
              </a:endParaRPr>
            </a:p>
            <a:p>
              <a:pPr algn="just">
                <a:tabLst>
                  <a:tab pos="169863" algn="l"/>
                </a:tabLst>
              </a:pPr>
              <a:endParaRPr lang="en-US" sz="3600" dirty="0">
                <a:solidFill>
                  <a:srgbClr val="000000"/>
                </a:solidFill>
                <a:latin typeface="Avenir Medium"/>
                <a:cs typeface="Avenir Medium"/>
              </a:endParaRPr>
            </a:p>
          </p:txBody>
        </p:sp>
      </p:grpSp>
      <p:graphicFrame>
        <p:nvGraphicFramePr>
          <p:cNvPr id="27" name="Chart 26"/>
          <p:cNvGraphicFramePr/>
          <p:nvPr>
            <p:extLst>
              <p:ext uri="{D42A27DB-BD31-4B8C-83A1-F6EECF244321}">
                <p14:modId xmlns:p14="http://schemas.microsoft.com/office/powerpoint/2010/main" val="2559946239"/>
              </p:ext>
            </p:extLst>
          </p:nvPr>
        </p:nvGraphicFramePr>
        <p:xfrm>
          <a:off x="814235" y="21640800"/>
          <a:ext cx="11718107" cy="6697227"/>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32" name="Table 31"/>
          <p:cNvGraphicFramePr>
            <a:graphicFrameLocks noGrp="1"/>
          </p:cNvGraphicFramePr>
          <p:nvPr>
            <p:extLst>
              <p:ext uri="{D42A27DB-BD31-4B8C-83A1-F6EECF244321}">
                <p14:modId xmlns:p14="http://schemas.microsoft.com/office/powerpoint/2010/main" val="1904470943"/>
              </p:ext>
            </p:extLst>
          </p:nvPr>
        </p:nvGraphicFramePr>
        <p:xfrm>
          <a:off x="913130" y="28033227"/>
          <a:ext cx="11566299" cy="1554479"/>
        </p:xfrm>
        <a:graphic>
          <a:graphicData uri="http://schemas.openxmlformats.org/drawingml/2006/table">
            <a:tbl>
              <a:tblPr firstRow="1" bandRow="1">
                <a:tableStyleId>{2A488322-F2BA-4B5B-9748-0D474271808F}</a:tableStyleId>
              </a:tblPr>
              <a:tblGrid>
                <a:gridCol w="3855433"/>
                <a:gridCol w="3855433"/>
                <a:gridCol w="3855433"/>
              </a:tblGrid>
              <a:tr h="473007">
                <a:tc gridSpan="3">
                  <a:txBody>
                    <a:bodyPr/>
                    <a:lstStyle/>
                    <a:p>
                      <a:pPr algn="ctr"/>
                      <a:r>
                        <a:rPr lang="en-US" sz="2800" dirty="0" smtClean="0">
                          <a:solidFill>
                            <a:srgbClr val="000000"/>
                          </a:solidFill>
                          <a:latin typeface="Avenir Medium"/>
                          <a:cs typeface="Avenir Medium"/>
                        </a:rPr>
                        <a:t>CONTINUED</a:t>
                      </a:r>
                      <a:r>
                        <a:rPr lang="en-US" sz="2800" baseline="0" dirty="0" smtClean="0">
                          <a:solidFill>
                            <a:srgbClr val="000000"/>
                          </a:solidFill>
                          <a:latin typeface="Avenir Medium"/>
                          <a:cs typeface="Avenir Medium"/>
                        </a:rPr>
                        <a:t> SPORTS (CS) </a:t>
                      </a:r>
                      <a:endParaRPr lang="en-US" sz="2800" dirty="0">
                        <a:solidFill>
                          <a:srgbClr val="000000"/>
                        </a:solidFill>
                        <a:latin typeface="Avenir Medium"/>
                        <a:cs typeface="Avenir Medium"/>
                      </a:endParaRPr>
                    </a:p>
                  </a:txBody>
                  <a:tcPr anchor="ctr">
                    <a:solidFill>
                      <a:srgbClr val="F0DC46"/>
                    </a:solidFill>
                  </a:tcPr>
                </a:tc>
                <a:tc hMerge="1">
                  <a:txBody>
                    <a:bodyPr/>
                    <a:lstStyle/>
                    <a:p>
                      <a:endParaRPr lang="en-US" dirty="0"/>
                    </a:p>
                  </a:txBody>
                  <a:tcPr/>
                </a:tc>
                <a:tc hMerge="1">
                  <a:txBody>
                    <a:bodyPr/>
                    <a:lstStyle/>
                    <a:p>
                      <a:pPr algn="ctr"/>
                      <a:endParaRPr lang="en-US" sz="2800" dirty="0">
                        <a:solidFill>
                          <a:srgbClr val="000000"/>
                        </a:solidFill>
                        <a:latin typeface="Avenir Medium"/>
                        <a:cs typeface="Avenir Medium"/>
                      </a:endParaRPr>
                    </a:p>
                  </a:txBody>
                  <a:tcPr anchor="ctr">
                    <a:solidFill>
                      <a:srgbClr val="F0DC46"/>
                    </a:solidFill>
                  </a:tcPr>
                </a:tc>
              </a:tr>
              <a:tr h="420660">
                <a:tc>
                  <a:txBody>
                    <a:bodyPr/>
                    <a:lstStyle/>
                    <a:p>
                      <a:pPr algn="ctr"/>
                      <a:r>
                        <a:rPr lang="en-US" sz="2800" dirty="0" smtClean="0">
                          <a:latin typeface="Avenir Medium"/>
                          <a:cs typeface="Avenir Medium"/>
                        </a:rPr>
                        <a:t>MEN</a:t>
                      </a:r>
                      <a:endParaRPr lang="en-US" sz="2800" b="1" dirty="0">
                        <a:solidFill>
                          <a:srgbClr val="000000"/>
                        </a:solidFill>
                        <a:latin typeface="Avenir Medium"/>
                        <a:cs typeface="Avenir Medium"/>
                      </a:endParaRPr>
                    </a:p>
                  </a:txBody>
                  <a:tcPr anchor="ctr"/>
                </a:tc>
                <a:tc>
                  <a:txBody>
                    <a:bodyPr/>
                    <a:lstStyle/>
                    <a:p>
                      <a:pPr algn="ctr"/>
                      <a:r>
                        <a:rPr lang="en-US" sz="2800" dirty="0" smtClean="0">
                          <a:latin typeface="Avenir Medium"/>
                          <a:cs typeface="Avenir Medium"/>
                        </a:rPr>
                        <a:t>WOMEN</a:t>
                      </a:r>
                      <a:endParaRPr lang="en-US" sz="2800" b="1" dirty="0">
                        <a:solidFill>
                          <a:srgbClr val="000000"/>
                        </a:solidFill>
                        <a:latin typeface="Avenir Medium"/>
                        <a:cs typeface="Avenir Medium"/>
                      </a:endParaRPr>
                    </a:p>
                  </a:txBody>
                  <a:tcPr anchor="ctr"/>
                </a:tc>
                <a:tc>
                  <a:txBody>
                    <a:bodyPr/>
                    <a:lstStyle/>
                    <a:p>
                      <a:pPr algn="ctr"/>
                      <a:r>
                        <a:rPr lang="en-US" sz="2800" b="1" dirty="0" smtClean="0">
                          <a:solidFill>
                            <a:srgbClr val="000000"/>
                          </a:solidFill>
                          <a:latin typeface="Avenir Medium"/>
                          <a:cs typeface="Avenir Medium"/>
                        </a:rPr>
                        <a:t>TOTAL CS</a:t>
                      </a:r>
                      <a:endParaRPr lang="en-US" sz="2800" b="1" dirty="0">
                        <a:solidFill>
                          <a:srgbClr val="000000"/>
                        </a:solidFill>
                        <a:latin typeface="Avenir Medium"/>
                        <a:cs typeface="Avenir Medium"/>
                      </a:endParaRPr>
                    </a:p>
                  </a:txBody>
                  <a:tcPr anchor="ctr"/>
                </a:tc>
              </a:tr>
              <a:tr h="464940">
                <a:tc>
                  <a:txBody>
                    <a:bodyPr/>
                    <a:lstStyle/>
                    <a:p>
                      <a:pPr algn="ctr"/>
                      <a:r>
                        <a:rPr lang="en-US" sz="2800" dirty="0" smtClean="0">
                          <a:latin typeface="Avenir Medium"/>
                          <a:cs typeface="Avenir Medium"/>
                        </a:rPr>
                        <a:t>135</a:t>
                      </a:r>
                      <a:endParaRPr lang="en-US" sz="2800" dirty="0">
                        <a:solidFill>
                          <a:srgbClr val="000000"/>
                        </a:solidFill>
                        <a:latin typeface="Avenir Medium"/>
                        <a:cs typeface="Avenir Medium"/>
                      </a:endParaRPr>
                    </a:p>
                  </a:txBody>
                  <a:tcPr anchor="ctr"/>
                </a:tc>
                <a:tc>
                  <a:txBody>
                    <a:bodyPr/>
                    <a:lstStyle/>
                    <a:p>
                      <a:pPr algn="ctr"/>
                      <a:r>
                        <a:rPr lang="en-US" sz="2800" dirty="0" smtClean="0">
                          <a:solidFill>
                            <a:srgbClr val="000000"/>
                          </a:solidFill>
                          <a:latin typeface="Avenir Medium"/>
                          <a:cs typeface="Avenir Medium"/>
                        </a:rPr>
                        <a:t>239</a:t>
                      </a:r>
                      <a:endParaRPr lang="en-US" sz="2800" dirty="0">
                        <a:solidFill>
                          <a:srgbClr val="000000"/>
                        </a:solidFill>
                        <a:latin typeface="Avenir Medium"/>
                        <a:cs typeface="Avenir Medium"/>
                      </a:endParaRPr>
                    </a:p>
                  </a:txBody>
                  <a:tcPr anchor="ctr"/>
                </a:tc>
                <a:tc>
                  <a:txBody>
                    <a:bodyPr/>
                    <a:lstStyle/>
                    <a:p>
                      <a:pPr algn="ctr"/>
                      <a:r>
                        <a:rPr lang="en-US" sz="2800" dirty="0" smtClean="0">
                          <a:solidFill>
                            <a:srgbClr val="000000"/>
                          </a:solidFill>
                          <a:latin typeface="Avenir Medium"/>
                          <a:cs typeface="Avenir Medium"/>
                        </a:rPr>
                        <a:t>374</a:t>
                      </a:r>
                      <a:endParaRPr lang="en-US" sz="2800" dirty="0">
                        <a:solidFill>
                          <a:srgbClr val="000000"/>
                        </a:solidFill>
                        <a:latin typeface="Avenir Medium"/>
                        <a:cs typeface="Avenir Medium"/>
                      </a:endParaRPr>
                    </a:p>
                  </a:txBody>
                  <a:tcPr anchor="ctr"/>
                </a:tc>
              </a:tr>
            </a:tbl>
          </a:graphicData>
        </a:graphic>
      </p:graphicFrame>
      <p:graphicFrame>
        <p:nvGraphicFramePr>
          <p:cNvPr id="33" name="Table 32"/>
          <p:cNvGraphicFramePr>
            <a:graphicFrameLocks noGrp="1"/>
          </p:cNvGraphicFramePr>
          <p:nvPr>
            <p:extLst>
              <p:ext uri="{D42A27DB-BD31-4B8C-83A1-F6EECF244321}">
                <p14:modId xmlns:p14="http://schemas.microsoft.com/office/powerpoint/2010/main" val="1430330628"/>
              </p:ext>
            </p:extLst>
          </p:nvPr>
        </p:nvGraphicFramePr>
        <p:xfrm>
          <a:off x="913130" y="30205686"/>
          <a:ext cx="11619213" cy="1629083"/>
        </p:xfrm>
        <a:graphic>
          <a:graphicData uri="http://schemas.openxmlformats.org/drawingml/2006/table">
            <a:tbl>
              <a:tblPr firstRow="1" bandRow="1">
                <a:tableStyleId>{6E25E649-3F16-4E02-A733-19D2CDBF48F0}</a:tableStyleId>
              </a:tblPr>
              <a:tblGrid>
                <a:gridCol w="3873071"/>
                <a:gridCol w="3873071"/>
                <a:gridCol w="3873071"/>
              </a:tblGrid>
              <a:tr h="562284">
                <a:tc gridSpan="3">
                  <a:txBody>
                    <a:bodyPr/>
                    <a:lstStyle/>
                    <a:p>
                      <a:pPr algn="ctr"/>
                      <a:r>
                        <a:rPr lang="en-US" sz="3000" dirty="0" smtClean="0">
                          <a:solidFill>
                            <a:srgbClr val="000000"/>
                          </a:solidFill>
                          <a:latin typeface="Avenir Medium"/>
                          <a:cs typeface="Avenir Medium"/>
                        </a:rPr>
                        <a:t>DISCONTINUED</a:t>
                      </a:r>
                      <a:r>
                        <a:rPr lang="en-US" sz="3000" baseline="0" dirty="0" smtClean="0">
                          <a:solidFill>
                            <a:srgbClr val="000000"/>
                          </a:solidFill>
                          <a:latin typeface="Avenir Medium"/>
                          <a:cs typeface="Avenir Medium"/>
                        </a:rPr>
                        <a:t> SPORTS (DCS)</a:t>
                      </a:r>
                      <a:endParaRPr lang="en-US" sz="3000" dirty="0">
                        <a:solidFill>
                          <a:srgbClr val="000000"/>
                        </a:solidFill>
                        <a:latin typeface="Avenir Medium"/>
                        <a:cs typeface="Avenir Medium"/>
                      </a:endParaRPr>
                    </a:p>
                  </a:txBody>
                  <a:tcPr anchor="ctr"/>
                </a:tc>
                <a:tc hMerge="1">
                  <a:txBody>
                    <a:bodyPr/>
                    <a:lstStyle/>
                    <a:p>
                      <a:endParaRPr lang="en-US" dirty="0"/>
                    </a:p>
                  </a:txBody>
                  <a:tcPr/>
                </a:tc>
                <a:tc hMerge="1">
                  <a:txBody>
                    <a:bodyPr/>
                    <a:lstStyle/>
                    <a:p>
                      <a:pPr algn="ctr"/>
                      <a:endParaRPr lang="en-US" sz="3000" dirty="0">
                        <a:solidFill>
                          <a:srgbClr val="000000"/>
                        </a:solidFill>
                        <a:latin typeface="Avenir Medium"/>
                        <a:cs typeface="Avenir Medium"/>
                      </a:endParaRPr>
                    </a:p>
                  </a:txBody>
                  <a:tcPr anchor="ctr"/>
                </a:tc>
              </a:tr>
              <a:tr h="474596">
                <a:tc>
                  <a:txBody>
                    <a:bodyPr/>
                    <a:lstStyle/>
                    <a:p>
                      <a:pPr algn="ctr"/>
                      <a:r>
                        <a:rPr lang="en-US" sz="3000" dirty="0" smtClean="0">
                          <a:latin typeface="Avenir Medium"/>
                          <a:cs typeface="Avenir Medium"/>
                        </a:rPr>
                        <a:t>MEN </a:t>
                      </a:r>
                      <a:endParaRPr lang="en-US" sz="3000" b="1" dirty="0">
                        <a:solidFill>
                          <a:srgbClr val="000000"/>
                        </a:solidFill>
                        <a:latin typeface="Avenir Medium"/>
                        <a:cs typeface="Avenir Medium"/>
                      </a:endParaRPr>
                    </a:p>
                  </a:txBody>
                  <a:tcPr anchor="ctr"/>
                </a:tc>
                <a:tc>
                  <a:txBody>
                    <a:bodyPr/>
                    <a:lstStyle/>
                    <a:p>
                      <a:pPr algn="ctr"/>
                      <a:r>
                        <a:rPr lang="en-US" sz="3000" dirty="0" smtClean="0">
                          <a:latin typeface="Avenir Medium"/>
                          <a:cs typeface="Avenir Medium"/>
                        </a:rPr>
                        <a:t>WOMEN</a:t>
                      </a:r>
                      <a:endParaRPr lang="en-US" sz="3000" b="1" dirty="0">
                        <a:solidFill>
                          <a:srgbClr val="000000"/>
                        </a:solidFill>
                        <a:latin typeface="Avenir Medium"/>
                        <a:cs typeface="Avenir Medium"/>
                      </a:endParaRPr>
                    </a:p>
                  </a:txBody>
                  <a:tcPr anchor="ctr"/>
                </a:tc>
                <a:tc>
                  <a:txBody>
                    <a:bodyPr/>
                    <a:lstStyle/>
                    <a:p>
                      <a:pPr algn="ctr"/>
                      <a:r>
                        <a:rPr lang="en-US" sz="3000" b="1" dirty="0" smtClean="0">
                          <a:solidFill>
                            <a:srgbClr val="000000"/>
                          </a:solidFill>
                          <a:latin typeface="Avenir Medium"/>
                          <a:cs typeface="Avenir Medium"/>
                        </a:rPr>
                        <a:t>TOTAL DCS</a:t>
                      </a:r>
                      <a:endParaRPr lang="en-US" sz="3000" b="1" dirty="0">
                        <a:solidFill>
                          <a:srgbClr val="000000"/>
                        </a:solidFill>
                        <a:latin typeface="Avenir Medium"/>
                        <a:cs typeface="Avenir Medium"/>
                      </a:endParaRPr>
                    </a:p>
                  </a:txBody>
                  <a:tcPr anchor="ctr"/>
                </a:tc>
              </a:tr>
              <a:tr h="507872">
                <a:tc>
                  <a:txBody>
                    <a:bodyPr/>
                    <a:lstStyle/>
                    <a:p>
                      <a:pPr algn="ctr"/>
                      <a:r>
                        <a:rPr lang="en-US" sz="2800" dirty="0" smtClean="0">
                          <a:latin typeface="Avenir Medium"/>
                          <a:cs typeface="Avenir Medium"/>
                        </a:rPr>
                        <a:t>760</a:t>
                      </a:r>
                      <a:endParaRPr lang="en-US" sz="2800" dirty="0">
                        <a:solidFill>
                          <a:srgbClr val="000000"/>
                        </a:solidFill>
                        <a:latin typeface="Avenir Medium"/>
                        <a:cs typeface="Avenir Medium"/>
                      </a:endParaRPr>
                    </a:p>
                  </a:txBody>
                  <a:tcPr anchor="ctr"/>
                </a:tc>
                <a:tc>
                  <a:txBody>
                    <a:bodyPr/>
                    <a:lstStyle/>
                    <a:p>
                      <a:pPr algn="ctr"/>
                      <a:r>
                        <a:rPr lang="en-US" sz="2800" dirty="0" smtClean="0">
                          <a:latin typeface="Avenir Medium"/>
                          <a:cs typeface="Avenir Medium"/>
                        </a:rPr>
                        <a:t>1208</a:t>
                      </a:r>
                      <a:endParaRPr lang="en-US" sz="2800" dirty="0">
                        <a:solidFill>
                          <a:srgbClr val="000000"/>
                        </a:solidFill>
                        <a:latin typeface="Avenir Medium"/>
                        <a:cs typeface="Avenir Medium"/>
                      </a:endParaRPr>
                    </a:p>
                  </a:txBody>
                  <a:tcPr anchor="ctr"/>
                </a:tc>
                <a:tc>
                  <a:txBody>
                    <a:bodyPr/>
                    <a:lstStyle/>
                    <a:p>
                      <a:pPr algn="ctr"/>
                      <a:r>
                        <a:rPr lang="en-US" sz="2800" dirty="0" smtClean="0">
                          <a:solidFill>
                            <a:srgbClr val="000000"/>
                          </a:solidFill>
                          <a:latin typeface="Avenir Medium"/>
                          <a:cs typeface="Avenir Medium"/>
                        </a:rPr>
                        <a:t>1968</a:t>
                      </a:r>
                      <a:endParaRPr lang="en-US" sz="2800" dirty="0">
                        <a:solidFill>
                          <a:srgbClr val="000000"/>
                        </a:solidFill>
                        <a:latin typeface="Avenir Medium"/>
                        <a:cs typeface="Avenir Medium"/>
                      </a:endParaRPr>
                    </a:p>
                  </a:txBody>
                  <a:tcPr anchor="ctr"/>
                </a:tc>
              </a:tr>
            </a:tbl>
          </a:graphicData>
        </a:graphic>
      </p:graphicFrame>
      <p:grpSp>
        <p:nvGrpSpPr>
          <p:cNvPr id="2" name="Group 1"/>
          <p:cNvGrpSpPr/>
          <p:nvPr/>
        </p:nvGrpSpPr>
        <p:grpSpPr>
          <a:xfrm>
            <a:off x="31150357" y="6903445"/>
            <a:ext cx="11895315" cy="8304656"/>
            <a:chOff x="27963446" y="8362304"/>
            <a:chExt cx="14925220" cy="6590550"/>
          </a:xfrm>
        </p:grpSpPr>
        <p:sp>
          <p:nvSpPr>
            <p:cNvPr id="35" name="Rectangle 34"/>
            <p:cNvSpPr/>
            <p:nvPr/>
          </p:nvSpPr>
          <p:spPr>
            <a:xfrm>
              <a:off x="27963446" y="8362304"/>
              <a:ext cx="14896663" cy="631841"/>
            </a:xfrm>
            <a:prstGeom prst="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en-US" sz="3600" b="1" dirty="0" smtClean="0">
                  <a:solidFill>
                    <a:srgbClr val="000000"/>
                  </a:solidFill>
                </a:rPr>
                <a:t>RESULTS</a:t>
              </a:r>
              <a:endParaRPr lang="en-US" sz="3600" b="1" dirty="0">
                <a:solidFill>
                  <a:srgbClr val="000000"/>
                </a:solidFill>
              </a:endParaRPr>
            </a:p>
          </p:txBody>
        </p:sp>
        <p:sp>
          <p:nvSpPr>
            <p:cNvPr id="58" name="Rectangle 57"/>
            <p:cNvSpPr/>
            <p:nvPr/>
          </p:nvSpPr>
          <p:spPr>
            <a:xfrm>
              <a:off x="27963447" y="9008416"/>
              <a:ext cx="14925219" cy="5944438"/>
            </a:xfrm>
            <a:prstGeom prst="rect">
              <a:avLst/>
            </a:prstGeom>
            <a:noFill/>
            <a:ln w="3175" cmpd="sng">
              <a:solidFill>
                <a:schemeClr val="tx1"/>
              </a:solidFill>
            </a:ln>
          </p:spPr>
          <p:style>
            <a:lnRef idx="1">
              <a:schemeClr val="accent1"/>
            </a:lnRef>
            <a:fillRef idx="3">
              <a:schemeClr val="accent1"/>
            </a:fillRef>
            <a:effectRef idx="2">
              <a:schemeClr val="accent1"/>
            </a:effectRef>
            <a:fontRef idx="minor">
              <a:schemeClr val="lt1"/>
            </a:fontRef>
          </p:style>
          <p:txBody>
            <a:bodyPr lIns="182880" tIns="411480" rIns="365760" bIns="182880" rtlCol="0" anchor="t"/>
            <a:lstStyle/>
            <a:p>
              <a:pPr marL="457200" indent="-457200" algn="just">
                <a:lnSpc>
                  <a:spcPct val="90000"/>
                </a:lnSpc>
                <a:buFont typeface="Wingdings" charset="2"/>
                <a:buChar char="²"/>
                <a:tabLst>
                  <a:tab pos="169863" algn="l"/>
                </a:tabLst>
              </a:pPr>
              <a:r>
                <a:rPr lang="en-US" sz="3200" dirty="0" smtClean="0">
                  <a:solidFill>
                    <a:srgbClr val="000000"/>
                  </a:solidFill>
                  <a:latin typeface="Avenir Light"/>
                  <a:cs typeface="Avenir Light"/>
                </a:rPr>
                <a:t>Greater muscle </a:t>
              </a:r>
              <a:r>
                <a:rPr lang="en-US" sz="3200" dirty="0">
                  <a:solidFill>
                    <a:srgbClr val="000000"/>
                  </a:solidFill>
                  <a:latin typeface="Avenir Light"/>
                  <a:cs typeface="Avenir Light"/>
                </a:rPr>
                <a:t>f</a:t>
              </a:r>
              <a:r>
                <a:rPr lang="en-US" sz="3200" dirty="0" smtClean="0">
                  <a:solidFill>
                    <a:srgbClr val="000000"/>
                  </a:solidFill>
                  <a:latin typeface="Avenir Light"/>
                  <a:cs typeface="Avenir Light"/>
                </a:rPr>
                <a:t>itness, better flexibility and higher cardiorespiratory measures were found in the CS group for both men and women, compared to those who discontinued sports participation. </a:t>
              </a:r>
              <a:r>
                <a:rPr lang="en-US" sz="3200" dirty="0">
                  <a:solidFill>
                    <a:srgbClr val="000000"/>
                  </a:solidFill>
                  <a:latin typeface="Avenir Light"/>
                  <a:cs typeface="Avenir Light"/>
                </a:rPr>
                <a:t>There were no significant differences </a:t>
              </a:r>
              <a:r>
                <a:rPr lang="en-US" sz="3200" dirty="0" smtClean="0">
                  <a:solidFill>
                    <a:srgbClr val="000000"/>
                  </a:solidFill>
                  <a:latin typeface="Avenir Light"/>
                  <a:cs typeface="Avenir Light"/>
                </a:rPr>
                <a:t>in body </a:t>
              </a:r>
              <a:r>
                <a:rPr lang="en-US" sz="3200" dirty="0">
                  <a:solidFill>
                    <a:srgbClr val="000000"/>
                  </a:solidFill>
                  <a:latin typeface="Avenir Light"/>
                  <a:cs typeface="Avenir Light"/>
                </a:rPr>
                <a:t>c</a:t>
              </a:r>
              <a:r>
                <a:rPr lang="en-US" sz="3200" dirty="0" smtClean="0">
                  <a:solidFill>
                    <a:srgbClr val="000000"/>
                  </a:solidFill>
                  <a:latin typeface="Avenir Light"/>
                  <a:cs typeface="Avenir Light"/>
                </a:rPr>
                <a:t>omposition between </a:t>
              </a:r>
              <a:r>
                <a:rPr lang="en-US" sz="3200" dirty="0">
                  <a:solidFill>
                    <a:srgbClr val="000000"/>
                  </a:solidFill>
                  <a:latin typeface="Avenir Light"/>
                  <a:cs typeface="Avenir Light"/>
                </a:rPr>
                <a:t>CS and DCS </a:t>
              </a:r>
              <a:r>
                <a:rPr lang="en-US" sz="3200" dirty="0" smtClean="0">
                  <a:solidFill>
                    <a:srgbClr val="000000"/>
                  </a:solidFill>
                  <a:latin typeface="Avenir Light"/>
                  <a:cs typeface="Avenir Light"/>
                </a:rPr>
                <a:t>groups. </a:t>
              </a:r>
            </a:p>
            <a:p>
              <a:pPr marL="457200" indent="-457200" algn="just">
                <a:lnSpc>
                  <a:spcPct val="90000"/>
                </a:lnSpc>
                <a:buFont typeface="Wingdings" charset="2"/>
                <a:buChar char="²"/>
                <a:tabLst>
                  <a:tab pos="169863" algn="l"/>
                </a:tabLst>
              </a:pPr>
              <a:endParaRPr lang="en-US" sz="3200" dirty="0" smtClean="0">
                <a:solidFill>
                  <a:srgbClr val="000000"/>
                </a:solidFill>
                <a:latin typeface="Avenir Light"/>
                <a:cs typeface="Avenir Light"/>
              </a:endParaRPr>
            </a:p>
            <a:p>
              <a:pPr marL="457200" indent="-457200" algn="just">
                <a:lnSpc>
                  <a:spcPct val="90000"/>
                </a:lnSpc>
                <a:buFont typeface="Wingdings" charset="2"/>
                <a:buChar char="²"/>
                <a:tabLst>
                  <a:tab pos="169863" algn="l"/>
                </a:tabLst>
              </a:pPr>
              <a:r>
                <a:rPr lang="en-US" sz="3200" dirty="0" smtClean="0">
                  <a:solidFill>
                    <a:srgbClr val="000000"/>
                  </a:solidFill>
                  <a:latin typeface="Avenir Light"/>
                  <a:cs typeface="Avenir Light"/>
                </a:rPr>
                <a:t>CS women were 2x less likely to respond Rarely / Never to self-management of emotional stress vs. DCS women. </a:t>
              </a:r>
            </a:p>
            <a:p>
              <a:pPr algn="just">
                <a:lnSpc>
                  <a:spcPct val="90000"/>
                </a:lnSpc>
                <a:tabLst>
                  <a:tab pos="169863" algn="l"/>
                </a:tabLst>
              </a:pPr>
              <a:endParaRPr lang="en-US" sz="3200" dirty="0">
                <a:solidFill>
                  <a:srgbClr val="000000"/>
                </a:solidFill>
                <a:latin typeface="Avenir Light"/>
                <a:cs typeface="Avenir Light"/>
              </a:endParaRPr>
            </a:p>
            <a:p>
              <a:pPr marL="457200" indent="-457200" algn="just">
                <a:lnSpc>
                  <a:spcPct val="90000"/>
                </a:lnSpc>
                <a:buFont typeface="Wingdings" charset="2"/>
                <a:buChar char="²"/>
                <a:tabLst>
                  <a:tab pos="169863" algn="l"/>
                </a:tabLst>
              </a:pPr>
              <a:r>
                <a:rPr lang="en-US" sz="3200" dirty="0" smtClean="0">
                  <a:solidFill>
                    <a:srgbClr val="000000"/>
                  </a:solidFill>
                  <a:latin typeface="Avenir Light"/>
                  <a:cs typeface="Avenir Light"/>
                </a:rPr>
                <a:t>Men in both CS and DCS groups were not found to show differences in self-reported stress management, life-satisfaction, though a non-significant decrease (3.6%±.1) was seen in men retrieving social-emotional support in the DCS group.   </a:t>
              </a:r>
              <a:endParaRPr lang="en-US" sz="3200" dirty="0">
                <a:solidFill>
                  <a:srgbClr val="000000"/>
                </a:solidFill>
                <a:latin typeface="Avenir Medium"/>
                <a:cs typeface="Avenir Medium"/>
              </a:endParaRPr>
            </a:p>
            <a:p>
              <a:pPr algn="just">
                <a:tabLst>
                  <a:tab pos="169863" algn="l"/>
                </a:tabLst>
              </a:pPr>
              <a:endParaRPr lang="en-US" sz="3200" dirty="0" smtClean="0">
                <a:solidFill>
                  <a:srgbClr val="000000"/>
                </a:solidFill>
                <a:latin typeface="Avenir Medium"/>
                <a:cs typeface="Avenir Medium"/>
              </a:endParaRPr>
            </a:p>
            <a:p>
              <a:pPr algn="just">
                <a:tabLst>
                  <a:tab pos="169863" algn="l"/>
                </a:tabLst>
              </a:pPr>
              <a:endParaRPr lang="en-US" sz="2800" dirty="0" smtClean="0">
                <a:solidFill>
                  <a:srgbClr val="000000"/>
                </a:solidFill>
                <a:latin typeface="Avenir Medium"/>
                <a:cs typeface="Avenir Medium"/>
              </a:endParaRPr>
            </a:p>
            <a:p>
              <a:pPr algn="just">
                <a:tabLst>
                  <a:tab pos="169863" algn="l"/>
                </a:tabLst>
              </a:pPr>
              <a:endParaRPr lang="en-US" sz="2800" dirty="0">
                <a:solidFill>
                  <a:srgbClr val="000000"/>
                </a:solidFill>
                <a:latin typeface="Avenir Medium"/>
                <a:cs typeface="Avenir Medium"/>
              </a:endParaRPr>
            </a:p>
            <a:p>
              <a:pPr algn="just">
                <a:tabLst>
                  <a:tab pos="169863" algn="l"/>
                </a:tabLst>
              </a:pPr>
              <a:endParaRPr lang="en-US" sz="2800" dirty="0">
                <a:solidFill>
                  <a:srgbClr val="000000"/>
                </a:solidFill>
                <a:latin typeface="Avenir Medium"/>
                <a:cs typeface="Avenir Medium"/>
              </a:endParaRPr>
            </a:p>
          </p:txBody>
        </p:sp>
      </p:grpSp>
      <p:grpSp>
        <p:nvGrpSpPr>
          <p:cNvPr id="7" name="Group 6"/>
          <p:cNvGrpSpPr/>
          <p:nvPr/>
        </p:nvGrpSpPr>
        <p:grpSpPr>
          <a:xfrm>
            <a:off x="913131" y="10840914"/>
            <a:ext cx="11659870" cy="10284723"/>
            <a:chOff x="935729" y="12510426"/>
            <a:chExt cx="13452410" cy="8827031"/>
          </a:xfrm>
        </p:grpSpPr>
        <p:sp>
          <p:nvSpPr>
            <p:cNvPr id="55" name="Rectangle 54"/>
            <p:cNvSpPr/>
            <p:nvPr/>
          </p:nvSpPr>
          <p:spPr>
            <a:xfrm>
              <a:off x="960041" y="12510426"/>
              <a:ext cx="13428098" cy="701794"/>
            </a:xfrm>
            <a:prstGeom prst="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en-US" sz="3600" b="1" dirty="0" smtClean="0">
                  <a:solidFill>
                    <a:srgbClr val="000000"/>
                  </a:solidFill>
                  <a:latin typeface="Avenir Medium"/>
                  <a:cs typeface="Avenir Medium"/>
                </a:rPr>
                <a:t>INTRODUCTION </a:t>
              </a:r>
              <a:endParaRPr lang="en-US" sz="3600" b="1" dirty="0">
                <a:solidFill>
                  <a:srgbClr val="000000"/>
                </a:solidFill>
                <a:latin typeface="Avenir Medium"/>
                <a:cs typeface="Avenir Medium"/>
              </a:endParaRPr>
            </a:p>
          </p:txBody>
        </p:sp>
        <p:sp>
          <p:nvSpPr>
            <p:cNvPr id="12" name="Rectangle 11"/>
            <p:cNvSpPr/>
            <p:nvPr/>
          </p:nvSpPr>
          <p:spPr>
            <a:xfrm>
              <a:off x="935729" y="13231443"/>
              <a:ext cx="13451039" cy="8106014"/>
            </a:xfrm>
            <a:prstGeom prst="rect">
              <a:avLst/>
            </a:prstGeom>
            <a:ln w="3175" cmpd="sng">
              <a:solidFill>
                <a:schemeClr val="tx1"/>
              </a:solidFill>
            </a:ln>
          </p:spPr>
          <p:txBody>
            <a:bodyPr wrap="square" tIns="274320" rIns="457200" bIns="274320">
              <a:spAutoFit/>
            </a:bodyPr>
            <a:lstStyle/>
            <a:p>
              <a:pPr marL="731520" indent="-457200" algn="just">
                <a:lnSpc>
                  <a:spcPct val="90000"/>
                </a:lnSpc>
                <a:spcAft>
                  <a:spcPts val="600"/>
                </a:spcAft>
                <a:buFont typeface="Wingdings" charset="2"/>
                <a:buChar char="²"/>
                <a:tabLst>
                  <a:tab pos="13107988" algn="l"/>
                </a:tabLst>
              </a:pPr>
              <a:r>
                <a:rPr lang="en-US" sz="3200" dirty="0" smtClean="0">
                  <a:solidFill>
                    <a:srgbClr val="000000"/>
                  </a:solidFill>
                  <a:latin typeface="Avenir Medium"/>
                  <a:cs typeface="Avenir Medium"/>
                </a:rPr>
                <a:t>More college students are quitting organized sports due to unprecedented tensions between student life, academics, and sports</a:t>
              </a:r>
              <a:r>
                <a:rPr lang="en-US" sz="3200" baseline="30000" dirty="0" smtClean="0">
                  <a:solidFill>
                    <a:srgbClr val="000000"/>
                  </a:solidFill>
                  <a:latin typeface="Avenir Medium"/>
                  <a:cs typeface="Avenir Medium"/>
                </a:rPr>
                <a:t>. 1</a:t>
              </a:r>
            </a:p>
            <a:p>
              <a:pPr marL="274320" algn="just">
                <a:lnSpc>
                  <a:spcPct val="90000"/>
                </a:lnSpc>
                <a:spcAft>
                  <a:spcPts val="600"/>
                </a:spcAft>
                <a:tabLst>
                  <a:tab pos="13107988" algn="l"/>
                </a:tabLst>
              </a:pPr>
              <a:endParaRPr lang="en-US" sz="3200" baseline="30000" dirty="0">
                <a:solidFill>
                  <a:srgbClr val="000000"/>
                </a:solidFill>
                <a:latin typeface="Avenir Medium"/>
                <a:cs typeface="Avenir Medium"/>
              </a:endParaRPr>
            </a:p>
            <a:p>
              <a:pPr marL="731520" indent="-457200" algn="just">
                <a:lnSpc>
                  <a:spcPct val="90000"/>
                </a:lnSpc>
                <a:spcAft>
                  <a:spcPts val="600"/>
                </a:spcAft>
                <a:buFont typeface="Wingdings" charset="2"/>
                <a:buChar char="²"/>
                <a:tabLst>
                  <a:tab pos="13107988" algn="l"/>
                </a:tabLst>
              </a:pPr>
              <a:r>
                <a:rPr lang="en-US" sz="3200" dirty="0" smtClean="0">
                  <a:solidFill>
                    <a:srgbClr val="000000"/>
                  </a:solidFill>
                  <a:latin typeface="Avenir Medium"/>
                  <a:cs typeface="Avenir Medium"/>
                </a:rPr>
                <a:t>Strong correlation is well-documented between physical fitness and well-being.  Studies of college students suggest that, a) lifestyle choices and daily routines established between 18-24 years may impact long-term health, and b) a lack of time and social support are barriers to building healthful routines.</a:t>
              </a:r>
              <a:r>
                <a:rPr lang="en-US" sz="3200" baseline="30000" dirty="0" smtClean="0">
                  <a:solidFill>
                    <a:srgbClr val="000000"/>
                  </a:solidFill>
                  <a:latin typeface="Avenir Medium"/>
                  <a:cs typeface="Avenir Medium"/>
                </a:rPr>
                <a:t> 2-3 </a:t>
              </a:r>
            </a:p>
            <a:p>
              <a:pPr marL="274320" algn="just">
                <a:lnSpc>
                  <a:spcPct val="90000"/>
                </a:lnSpc>
                <a:spcAft>
                  <a:spcPts val="600"/>
                </a:spcAft>
                <a:tabLst>
                  <a:tab pos="13107988" algn="l"/>
                </a:tabLst>
              </a:pPr>
              <a:endParaRPr lang="en-US" sz="3200" baseline="30000" dirty="0" smtClean="0">
                <a:solidFill>
                  <a:srgbClr val="000000"/>
                </a:solidFill>
                <a:latin typeface="Avenir Medium"/>
                <a:cs typeface="Avenir Medium"/>
              </a:endParaRPr>
            </a:p>
            <a:p>
              <a:pPr marL="731520" indent="-457200" algn="just">
                <a:lnSpc>
                  <a:spcPct val="90000"/>
                </a:lnSpc>
                <a:spcAft>
                  <a:spcPts val="600"/>
                </a:spcAft>
                <a:buFont typeface="Wingdings" charset="2"/>
                <a:buChar char="²"/>
                <a:tabLst>
                  <a:tab pos="13107988" algn="l"/>
                </a:tabLst>
              </a:pPr>
              <a:r>
                <a:rPr lang="en-US" sz="3200" dirty="0">
                  <a:solidFill>
                    <a:srgbClr val="000000"/>
                  </a:solidFill>
                  <a:latin typeface="Avenir Medium"/>
                  <a:cs typeface="Avenir Medium"/>
                </a:rPr>
                <a:t>Qualitative research suggests Division 1 student-athletes experience a variety of challenges both continuing and discontinuing organized sports.</a:t>
              </a:r>
              <a:r>
                <a:rPr lang="en-US" sz="3200" baseline="30000" dirty="0">
                  <a:solidFill>
                    <a:srgbClr val="000000"/>
                  </a:solidFill>
                  <a:latin typeface="Avenir Medium"/>
                  <a:cs typeface="Avenir Medium"/>
                </a:rPr>
                <a:t> 4 </a:t>
              </a:r>
            </a:p>
            <a:p>
              <a:pPr marL="274320" algn="just">
                <a:lnSpc>
                  <a:spcPct val="90000"/>
                </a:lnSpc>
                <a:spcAft>
                  <a:spcPts val="600"/>
                </a:spcAft>
                <a:tabLst>
                  <a:tab pos="13107988" algn="l"/>
                </a:tabLst>
              </a:pPr>
              <a:endParaRPr lang="en-US" sz="3200" baseline="30000" dirty="0">
                <a:solidFill>
                  <a:srgbClr val="000000"/>
                </a:solidFill>
                <a:latin typeface="Avenir Medium"/>
                <a:cs typeface="Avenir Medium"/>
              </a:endParaRPr>
            </a:p>
            <a:p>
              <a:pPr marL="731520" indent="-457200" algn="just">
                <a:lnSpc>
                  <a:spcPct val="90000"/>
                </a:lnSpc>
                <a:spcAft>
                  <a:spcPts val="600"/>
                </a:spcAft>
                <a:buFont typeface="Wingdings" charset="2"/>
                <a:buChar char="²"/>
                <a:tabLst>
                  <a:tab pos="13107988" algn="l"/>
                </a:tabLst>
              </a:pPr>
              <a:r>
                <a:rPr lang="en-US" sz="3200" dirty="0" smtClean="0">
                  <a:solidFill>
                    <a:srgbClr val="000000"/>
                  </a:solidFill>
                  <a:latin typeface="Avenir Medium"/>
                  <a:cs typeface="Avenir Medium"/>
                </a:rPr>
                <a:t>Life transitions are challenging at any point.  For those who continue participation in organized sports, and those who discontinue organized sports, what might we learn by examining their physical fitness and social-emotional wellness?  </a:t>
              </a:r>
            </a:p>
          </p:txBody>
        </p:sp>
      </p:grpSp>
      <p:grpSp>
        <p:nvGrpSpPr>
          <p:cNvPr id="17" name="Group 16"/>
          <p:cNvGrpSpPr/>
          <p:nvPr/>
        </p:nvGrpSpPr>
        <p:grpSpPr>
          <a:xfrm>
            <a:off x="31123521" y="28735691"/>
            <a:ext cx="11898314" cy="3139433"/>
            <a:chOff x="29879840" y="17805645"/>
            <a:chExt cx="12913981" cy="2813228"/>
          </a:xfrm>
        </p:grpSpPr>
        <p:sp>
          <p:nvSpPr>
            <p:cNvPr id="34" name="Rectangle 33"/>
            <p:cNvSpPr/>
            <p:nvPr/>
          </p:nvSpPr>
          <p:spPr>
            <a:xfrm>
              <a:off x="29879840" y="17805645"/>
              <a:ext cx="12913980" cy="675393"/>
            </a:xfrm>
            <a:prstGeom prst="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en-US" sz="3600" b="1" dirty="0" smtClean="0">
                  <a:solidFill>
                    <a:srgbClr val="000000"/>
                  </a:solidFill>
                  <a:latin typeface="Avenir Medium"/>
                  <a:cs typeface="Avenir Medium"/>
                </a:rPr>
                <a:t>REFERENCES</a:t>
              </a:r>
              <a:r>
                <a:rPr lang="en-US" sz="3600" b="1" dirty="0" smtClean="0">
                  <a:solidFill>
                    <a:srgbClr val="000000"/>
                  </a:solidFill>
                </a:rPr>
                <a:t> </a:t>
              </a:r>
              <a:endParaRPr lang="en-US" sz="3600" b="1" dirty="0">
                <a:solidFill>
                  <a:srgbClr val="000000"/>
                </a:solidFill>
              </a:endParaRPr>
            </a:p>
          </p:txBody>
        </p:sp>
        <p:sp>
          <p:nvSpPr>
            <p:cNvPr id="13" name="Rectangle 12"/>
            <p:cNvSpPr/>
            <p:nvPr/>
          </p:nvSpPr>
          <p:spPr>
            <a:xfrm>
              <a:off x="29886876" y="18504431"/>
              <a:ext cx="12906945" cy="2114442"/>
            </a:xfrm>
            <a:prstGeom prst="rect">
              <a:avLst/>
            </a:prstGeom>
            <a:ln w="3175" cmpd="sng">
              <a:solidFill>
                <a:schemeClr val="tx1"/>
              </a:solidFill>
            </a:ln>
          </p:spPr>
          <p:txBody>
            <a:bodyPr wrap="square" tIns="228600" rIns="457200" bIns="182880">
              <a:spAutoFit/>
            </a:bodyPr>
            <a:lstStyle/>
            <a:p>
              <a:pPr marL="457200" indent="-457200">
                <a:lnSpc>
                  <a:spcPct val="90000"/>
                </a:lnSpc>
                <a:buFont typeface="+mj-lt"/>
                <a:buAutoNum type="arabicPeriod"/>
              </a:pPr>
              <a:r>
                <a:rPr lang="en-US" sz="2000" dirty="0" smtClean="0">
                  <a:latin typeface="Avenir Medium"/>
                  <a:cs typeface="Avenir Medium"/>
                </a:rPr>
                <a:t>Sáez </a:t>
              </a:r>
              <a:r>
                <a:rPr lang="en-US" sz="2000" dirty="0">
                  <a:latin typeface="Avenir Medium"/>
                  <a:cs typeface="Avenir Medium"/>
                </a:rPr>
                <a:t>I, </a:t>
              </a:r>
              <a:r>
                <a:rPr lang="en-US" sz="2000" dirty="0" smtClean="0">
                  <a:latin typeface="Avenir Medium"/>
                  <a:cs typeface="Avenir Medium"/>
                </a:rPr>
                <a:t>et al. </a:t>
              </a:r>
              <a:r>
                <a:rPr lang="en-US" sz="2000" i="1" dirty="0" smtClean="0">
                  <a:latin typeface="Avenir Medium"/>
                  <a:cs typeface="Avenir Medium"/>
                </a:rPr>
                <a:t>International </a:t>
              </a:r>
              <a:r>
                <a:rPr lang="en-US" sz="2000" i="1" dirty="0">
                  <a:latin typeface="Avenir Medium"/>
                  <a:cs typeface="Avenir Medium"/>
                </a:rPr>
                <a:t>Journal of Environmental Research and Public </a:t>
              </a:r>
              <a:r>
                <a:rPr lang="en-US" sz="2000" i="1" dirty="0" smtClean="0">
                  <a:latin typeface="Avenir Medium"/>
                  <a:cs typeface="Avenir Medium"/>
                </a:rPr>
                <a:t>Health</a:t>
              </a:r>
              <a:r>
                <a:rPr lang="en-US" sz="2000" dirty="0" smtClean="0">
                  <a:latin typeface="Avenir Medium"/>
                  <a:cs typeface="Avenir Medium"/>
                </a:rPr>
                <a:t> 2021; 18</a:t>
              </a:r>
              <a:r>
                <a:rPr lang="en-US" sz="2000" dirty="0">
                  <a:latin typeface="Avenir Medium"/>
                  <a:cs typeface="Avenir Medium"/>
                </a:rPr>
                <a:t>:5721</a:t>
              </a:r>
              <a:r>
                <a:rPr lang="en-US" sz="2000" dirty="0" smtClean="0">
                  <a:latin typeface="Avenir Medium"/>
                  <a:cs typeface="Avenir Medium"/>
                </a:rPr>
                <a:t>.</a:t>
              </a:r>
            </a:p>
            <a:p>
              <a:pPr marL="457200" indent="-457200">
                <a:lnSpc>
                  <a:spcPct val="90000"/>
                </a:lnSpc>
                <a:buFont typeface="+mj-lt"/>
                <a:buAutoNum type="arabicPeriod"/>
              </a:pPr>
              <a:endParaRPr lang="en-US" sz="2000" dirty="0">
                <a:latin typeface="Avenir Medium"/>
                <a:cs typeface="Avenir Medium"/>
              </a:endParaRPr>
            </a:p>
            <a:p>
              <a:pPr marL="457200" indent="-457200">
                <a:lnSpc>
                  <a:spcPct val="90000"/>
                </a:lnSpc>
                <a:buFont typeface="+mj-lt"/>
                <a:buAutoNum type="arabicPeriod"/>
              </a:pPr>
              <a:r>
                <a:rPr lang="en-US" sz="2000" dirty="0" smtClean="0">
                  <a:latin typeface="Avenir Medium"/>
                  <a:cs typeface="Avenir Medium"/>
                </a:rPr>
                <a:t>Morrell </a:t>
              </a:r>
              <a:r>
                <a:rPr lang="en-US" sz="2000" dirty="0">
                  <a:latin typeface="Avenir Medium"/>
                  <a:cs typeface="Avenir Medium"/>
                </a:rPr>
                <a:t>JS</a:t>
              </a:r>
              <a:r>
                <a:rPr lang="en-US" sz="2000" dirty="0" smtClean="0">
                  <a:latin typeface="Avenir Medium"/>
                  <a:cs typeface="Avenir Medium"/>
                </a:rPr>
                <a:t>, et al. </a:t>
              </a:r>
              <a:r>
                <a:rPr lang="en-US" sz="2000" i="1" dirty="0" smtClean="0">
                  <a:latin typeface="Avenir Medium"/>
                  <a:cs typeface="Avenir Medium"/>
                </a:rPr>
                <a:t>Metabolic </a:t>
              </a:r>
              <a:r>
                <a:rPr lang="en-US" sz="2000" i="1" dirty="0">
                  <a:latin typeface="Avenir Medium"/>
                  <a:cs typeface="Avenir Medium"/>
                </a:rPr>
                <a:t>Syndrome and Related </a:t>
              </a:r>
              <a:r>
                <a:rPr lang="en-US" sz="2000" i="1" dirty="0" smtClean="0">
                  <a:latin typeface="Avenir Medium"/>
                  <a:cs typeface="Avenir Medium"/>
                </a:rPr>
                <a:t>Disorders </a:t>
              </a:r>
              <a:r>
                <a:rPr lang="en-US" sz="2000" dirty="0" smtClean="0">
                  <a:latin typeface="Avenir Medium"/>
                  <a:cs typeface="Avenir Medium"/>
                </a:rPr>
                <a:t>2013; 11</a:t>
              </a:r>
              <a:r>
                <a:rPr lang="en-US" sz="2000" dirty="0">
                  <a:latin typeface="Avenir Medium"/>
                  <a:cs typeface="Avenir Medium"/>
                </a:rPr>
                <a:t>:370–6. </a:t>
              </a:r>
              <a:endParaRPr lang="en-US" sz="2000" dirty="0" smtClean="0">
                <a:latin typeface="Avenir Medium"/>
                <a:cs typeface="Avenir Medium"/>
              </a:endParaRPr>
            </a:p>
            <a:p>
              <a:pPr marL="457200" indent="-457200">
                <a:lnSpc>
                  <a:spcPct val="90000"/>
                </a:lnSpc>
                <a:buFont typeface="+mj-lt"/>
                <a:buAutoNum type="arabicPeriod"/>
              </a:pPr>
              <a:endParaRPr lang="en-US" sz="2000" dirty="0">
                <a:latin typeface="Avenir Medium"/>
                <a:cs typeface="Avenir Medium"/>
              </a:endParaRPr>
            </a:p>
            <a:p>
              <a:pPr marL="457200" indent="-457200">
                <a:lnSpc>
                  <a:spcPct val="90000"/>
                </a:lnSpc>
                <a:buFont typeface="+mj-lt"/>
                <a:buAutoNum type="arabicPeriod"/>
              </a:pPr>
              <a:r>
                <a:rPr lang="en-US" sz="2000" dirty="0" smtClean="0">
                  <a:latin typeface="Avenir Medium"/>
                  <a:cs typeface="Avenir Medium"/>
                </a:rPr>
                <a:t>Grubbs </a:t>
              </a:r>
              <a:r>
                <a:rPr lang="en-US" sz="2000" dirty="0">
                  <a:latin typeface="Avenir Medium"/>
                  <a:cs typeface="Avenir Medium"/>
                </a:rPr>
                <a:t>L, </a:t>
              </a:r>
              <a:r>
                <a:rPr lang="en-US" sz="2000" dirty="0" smtClean="0">
                  <a:latin typeface="Avenir Medium"/>
                  <a:cs typeface="Avenir Medium"/>
                </a:rPr>
                <a:t>et al. </a:t>
              </a:r>
              <a:r>
                <a:rPr lang="en-US" sz="2000" i="1" dirty="0" smtClean="0">
                  <a:latin typeface="Avenir Medium"/>
                  <a:cs typeface="Avenir Medium"/>
                </a:rPr>
                <a:t>Family </a:t>
              </a:r>
              <a:r>
                <a:rPr lang="en-US" sz="2000" i="1" dirty="0">
                  <a:latin typeface="Avenir Medium"/>
                  <a:cs typeface="Avenir Medium"/>
                </a:rPr>
                <a:t>&amp; Community </a:t>
              </a:r>
              <a:r>
                <a:rPr lang="en-US" sz="2000" i="1" dirty="0" smtClean="0">
                  <a:latin typeface="Avenir Medium"/>
                  <a:cs typeface="Avenir Medium"/>
                </a:rPr>
                <a:t>Health </a:t>
              </a:r>
              <a:r>
                <a:rPr lang="en-US" sz="2000" dirty="0" smtClean="0">
                  <a:latin typeface="Avenir Medium"/>
                  <a:cs typeface="Avenir Medium"/>
                </a:rPr>
                <a:t>2002; 25</a:t>
              </a:r>
              <a:r>
                <a:rPr lang="en-US" sz="2000" dirty="0">
                  <a:latin typeface="Avenir Medium"/>
                  <a:cs typeface="Avenir Medium"/>
                </a:rPr>
                <a:t>:76–84. </a:t>
              </a:r>
            </a:p>
            <a:p>
              <a:pPr marL="457200" indent="-457200">
                <a:lnSpc>
                  <a:spcPct val="90000"/>
                </a:lnSpc>
                <a:buFont typeface="+mj-lt"/>
                <a:buAutoNum type="arabicPeriod"/>
              </a:pPr>
              <a:endParaRPr lang="en-US" sz="2000" dirty="0" smtClean="0">
                <a:latin typeface="Avenir Medium"/>
                <a:cs typeface="Avenir Medium"/>
              </a:endParaRPr>
            </a:p>
            <a:p>
              <a:pPr marL="457200" indent="-457200">
                <a:lnSpc>
                  <a:spcPct val="90000"/>
                </a:lnSpc>
                <a:buFont typeface="+mj-lt"/>
                <a:buAutoNum type="arabicPeriod"/>
              </a:pPr>
              <a:r>
                <a:rPr lang="en-US" sz="2000" dirty="0" smtClean="0">
                  <a:latin typeface="Avenir Medium"/>
                  <a:cs typeface="Avenir Medium"/>
                </a:rPr>
                <a:t>Saxe K, et al. </a:t>
              </a:r>
              <a:r>
                <a:rPr lang="en-US" sz="2000" i="1" dirty="0">
                  <a:latin typeface="Avenir Medium"/>
                  <a:cs typeface="Avenir Medium"/>
                </a:rPr>
                <a:t>Journal of Higher Education Athletics and </a:t>
              </a:r>
              <a:r>
                <a:rPr lang="en-US" sz="2000" i="1" dirty="0" smtClean="0">
                  <a:latin typeface="Avenir Medium"/>
                  <a:cs typeface="Avenir Medium"/>
                </a:rPr>
                <a:t>Innovation</a:t>
              </a:r>
              <a:r>
                <a:rPr lang="en-US" sz="2000" dirty="0" smtClean="0">
                  <a:latin typeface="Avenir Medium"/>
                  <a:cs typeface="Avenir Medium"/>
                </a:rPr>
                <a:t>; 25–48. </a:t>
              </a:r>
              <a:endParaRPr lang="en-US" sz="2800" dirty="0" smtClean="0">
                <a:latin typeface="Avenir Medium"/>
                <a:cs typeface="Avenir Medium"/>
              </a:endParaRPr>
            </a:p>
          </p:txBody>
        </p:sp>
      </p:grpSp>
      <p:grpSp>
        <p:nvGrpSpPr>
          <p:cNvPr id="6" name="Group 5"/>
          <p:cNvGrpSpPr/>
          <p:nvPr/>
        </p:nvGrpSpPr>
        <p:grpSpPr>
          <a:xfrm>
            <a:off x="31140687" y="26441425"/>
            <a:ext cx="11890106" cy="2057375"/>
            <a:chOff x="31123447" y="24742280"/>
            <a:chExt cx="11923496" cy="1864016"/>
          </a:xfrm>
        </p:grpSpPr>
        <p:sp>
          <p:nvSpPr>
            <p:cNvPr id="37" name="Rectangle 36"/>
            <p:cNvSpPr/>
            <p:nvPr/>
          </p:nvSpPr>
          <p:spPr>
            <a:xfrm>
              <a:off x="31148630" y="24742280"/>
              <a:ext cx="11898313" cy="722628"/>
            </a:xfrm>
            <a:prstGeom prst="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en-US" sz="3600" b="1" dirty="0" smtClean="0">
                  <a:solidFill>
                    <a:srgbClr val="000000"/>
                  </a:solidFill>
                  <a:latin typeface="Avenir Medium"/>
                  <a:cs typeface="Avenir Medium"/>
                </a:rPr>
                <a:t> ACKNOWLEDGEMENT</a:t>
              </a:r>
              <a:endParaRPr lang="en-US" sz="3600" b="1" dirty="0">
                <a:solidFill>
                  <a:srgbClr val="000000"/>
                </a:solidFill>
                <a:latin typeface="Avenir Medium"/>
                <a:cs typeface="Avenir Medium"/>
              </a:endParaRPr>
            </a:p>
          </p:txBody>
        </p:sp>
        <p:sp>
          <p:nvSpPr>
            <p:cNvPr id="15" name="Rectangle 14"/>
            <p:cNvSpPr/>
            <p:nvPr/>
          </p:nvSpPr>
          <p:spPr>
            <a:xfrm>
              <a:off x="31123447" y="25476951"/>
              <a:ext cx="11898313" cy="1129345"/>
            </a:xfrm>
            <a:prstGeom prst="rect">
              <a:avLst/>
            </a:prstGeom>
            <a:ln w="3175" cmpd="sng">
              <a:solidFill>
                <a:schemeClr val="tx1"/>
              </a:solidFill>
            </a:ln>
          </p:spPr>
          <p:txBody>
            <a:bodyPr wrap="square" lIns="365760" tIns="274320" rIns="365760" bIns="228600">
              <a:spAutoFit/>
            </a:bodyPr>
            <a:lstStyle/>
            <a:p>
              <a:pPr marL="342900" indent="-342900">
                <a:buFont typeface="Wingdings" charset="2"/>
                <a:buChar char="²"/>
              </a:pPr>
              <a:r>
                <a:rPr lang="en-US" sz="2400" dirty="0" smtClean="0">
                  <a:latin typeface="Avenir Medium"/>
                  <a:cs typeface="Avenir Medium"/>
                </a:rPr>
                <a:t>The </a:t>
              </a:r>
              <a:r>
                <a:rPr lang="en-US" sz="2400" dirty="0">
                  <a:latin typeface="Avenir Medium"/>
                  <a:cs typeface="Avenir Medium"/>
                </a:rPr>
                <a:t>New Hampshire Agriculture Experiment Station and the USDA National Institute of Food and Agriculture Hatch Project 1010738</a:t>
              </a:r>
              <a:r>
                <a:rPr lang="en-US" sz="2400" dirty="0" smtClean="0">
                  <a:latin typeface="Avenir Medium"/>
                  <a:cs typeface="Avenir Medium"/>
                </a:rPr>
                <a:t>.</a:t>
              </a:r>
            </a:p>
          </p:txBody>
        </p:sp>
      </p:grpSp>
      <p:pic>
        <p:nvPicPr>
          <p:cNvPr id="36" name="Picture 35" descr="faded stress1.jp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5436617" y="3842691"/>
            <a:ext cx="8454583" cy="2608867"/>
          </a:xfrm>
          <a:prstGeom prst="rect">
            <a:avLst/>
          </a:prstGeom>
        </p:spPr>
      </p:pic>
      <p:graphicFrame>
        <p:nvGraphicFramePr>
          <p:cNvPr id="40" name="Table 39"/>
          <p:cNvGraphicFramePr>
            <a:graphicFrameLocks noGrp="1"/>
          </p:cNvGraphicFramePr>
          <p:nvPr>
            <p:extLst>
              <p:ext uri="{D42A27DB-BD31-4B8C-83A1-F6EECF244321}">
                <p14:modId xmlns:p14="http://schemas.microsoft.com/office/powerpoint/2010/main" val="1170429618"/>
              </p:ext>
            </p:extLst>
          </p:nvPr>
        </p:nvGraphicFramePr>
        <p:xfrm>
          <a:off x="13950834" y="7683276"/>
          <a:ext cx="7828818" cy="2994462"/>
        </p:xfrm>
        <a:graphic>
          <a:graphicData uri="http://schemas.openxmlformats.org/drawingml/2006/table">
            <a:tbl>
              <a:tblPr firstRow="1" bandRow="1">
                <a:tableStyleId>{6E25E649-3F16-4E02-A733-19D2CDBF48F0}</a:tableStyleId>
              </a:tblPr>
              <a:tblGrid>
                <a:gridCol w="2609606"/>
                <a:gridCol w="2609606"/>
                <a:gridCol w="2609606"/>
              </a:tblGrid>
              <a:tr h="514014">
                <a:tc gridSpan="3">
                  <a:txBody>
                    <a:bodyPr/>
                    <a:lstStyle/>
                    <a:p>
                      <a:pPr algn="ctr"/>
                      <a:r>
                        <a:rPr lang="en-US" sz="2400" dirty="0" smtClean="0">
                          <a:solidFill>
                            <a:srgbClr val="000000"/>
                          </a:solidFill>
                          <a:latin typeface="Avenir Heavy"/>
                          <a:cs typeface="Avenir Heavy"/>
                        </a:rPr>
                        <a:t> Self-managed</a:t>
                      </a:r>
                      <a:r>
                        <a:rPr lang="en-US" sz="2400" baseline="0" dirty="0" smtClean="0">
                          <a:solidFill>
                            <a:srgbClr val="000000"/>
                          </a:solidFill>
                          <a:latin typeface="Avenir Heavy"/>
                          <a:cs typeface="Avenir Heavy"/>
                        </a:rPr>
                        <a:t> Emotional Stress</a:t>
                      </a:r>
                      <a:endParaRPr lang="en-US" sz="2400" dirty="0">
                        <a:solidFill>
                          <a:srgbClr val="000000"/>
                        </a:solidFill>
                        <a:latin typeface="Avenir Heavy"/>
                        <a:cs typeface="Avenir Heavy"/>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5400" cmpd="sng">
                      <a:noFill/>
                    </a:lnB>
                    <a:lnTlToBr w="12700" cmpd="sng">
                      <a:noFill/>
                      <a:prstDash val="solid"/>
                    </a:lnTlToBr>
                    <a:lnBlToTr w="12700" cmpd="sng">
                      <a:noFill/>
                      <a:prstDash val="solid"/>
                    </a:lnBlToTr>
                    <a:solidFill>
                      <a:srgbClr val="F0DC46"/>
                    </a:solidFill>
                  </a:tcPr>
                </a:tc>
                <a:tc hMerge="1">
                  <a:txBody>
                    <a:bodyPr/>
                    <a:lstStyle/>
                    <a:p>
                      <a:pPr algn="ctr"/>
                      <a:endParaRPr lang="en-US" sz="3600" dirty="0">
                        <a:solidFill>
                          <a:srgbClr val="0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hMerge="1">
                  <a:txBody>
                    <a:bodyPr/>
                    <a:lstStyle/>
                    <a:p>
                      <a:pPr algn="ctr"/>
                      <a:endParaRPr lang="en-US" sz="3600" dirty="0">
                        <a:solidFill>
                          <a:srgbClr val="0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620112">
                <a:tc>
                  <a:txBody>
                    <a:bodyPr/>
                    <a:lstStyle/>
                    <a:p>
                      <a:pPr algn="ctr"/>
                      <a:r>
                        <a:rPr lang="en-US" sz="2400" b="1" dirty="0" smtClean="0">
                          <a:latin typeface="Avenir Medium"/>
                          <a:cs typeface="Avenir Medium"/>
                        </a:rPr>
                        <a:t>(n = 895)</a:t>
                      </a:r>
                      <a:endParaRPr lang="en-US" sz="2400" b="1" dirty="0">
                        <a:solidFill>
                          <a:srgbClr val="000000"/>
                        </a:solidFill>
                        <a:latin typeface="Avenir Medium"/>
                        <a:cs typeface="Avenir Medium"/>
                      </a:endParaRPr>
                    </a:p>
                  </a:txBody>
                  <a:tcPr anchor="ctr">
                    <a:lnL w="12700" cap="flat" cmpd="sng" algn="ctr">
                      <a:noFill/>
                      <a:prstDash val="solid"/>
                      <a:round/>
                      <a:headEnd type="none" w="med" len="med"/>
                      <a:tailEnd type="none" w="med" len="med"/>
                    </a:lnL>
                    <a:lnR>
                      <a:noFill/>
                    </a:lnR>
                    <a:lnT w="25400" cmpd="sng">
                      <a:noFill/>
                    </a:lnT>
                    <a:lnB>
                      <a:noFill/>
                    </a:lnB>
                    <a:lnTlToBr w="12700" cmpd="sng">
                      <a:noFill/>
                      <a:prstDash val="solid"/>
                    </a:lnTlToBr>
                    <a:lnBlToTr w="12700" cmpd="sng">
                      <a:noFill/>
                      <a:prstDash val="solid"/>
                    </a:lnBlToTr>
                  </a:tcPr>
                </a:tc>
                <a:tc>
                  <a:txBody>
                    <a:bodyPr/>
                    <a:lstStyle/>
                    <a:p>
                      <a:pPr algn="ctr"/>
                      <a:r>
                        <a:rPr lang="en-US" sz="2400" b="1" dirty="0" smtClean="0">
                          <a:latin typeface="Avenir Medium"/>
                          <a:cs typeface="Avenir Medium"/>
                        </a:rPr>
                        <a:t>Cont’d. Sports  </a:t>
                      </a:r>
                      <a:endParaRPr lang="en-US" sz="2400" b="1" dirty="0">
                        <a:solidFill>
                          <a:srgbClr val="000000"/>
                        </a:solidFill>
                        <a:latin typeface="Avenir Medium"/>
                        <a:cs typeface="Avenir Medium"/>
                      </a:endParaRPr>
                    </a:p>
                  </a:txBody>
                  <a:tcPr anchor="ctr">
                    <a:lnL>
                      <a:noFill/>
                    </a:lnL>
                    <a:lnR>
                      <a:noFill/>
                    </a:lnR>
                    <a:lnT w="25400" cmpd="sng">
                      <a:noFill/>
                    </a:lnT>
                    <a:lnB>
                      <a:noFill/>
                    </a:lnB>
                    <a:lnTlToBr w="12700" cmpd="sng">
                      <a:noFill/>
                      <a:prstDash val="solid"/>
                    </a:lnTlToBr>
                    <a:lnBlToTr w="12700" cmpd="sng">
                      <a:noFill/>
                      <a:prstDash val="solid"/>
                    </a:lnBlToTr>
                  </a:tcPr>
                </a:tc>
                <a:tc>
                  <a:txBody>
                    <a:bodyPr/>
                    <a:lstStyle/>
                    <a:p>
                      <a:pPr algn="ctr"/>
                      <a:r>
                        <a:rPr lang="en-US" sz="2400" b="1" i="1" dirty="0" smtClean="0">
                          <a:latin typeface="Avenir Medium"/>
                          <a:cs typeface="Avenir Medium"/>
                        </a:rPr>
                        <a:t>Discont’d. Sports</a:t>
                      </a:r>
                      <a:endParaRPr lang="en-US" sz="2400" b="1" i="1" dirty="0">
                        <a:solidFill>
                          <a:srgbClr val="000000"/>
                        </a:solidFill>
                        <a:latin typeface="Avenir Medium"/>
                        <a:cs typeface="Avenir Medium"/>
                      </a:endParaRPr>
                    </a:p>
                  </a:txBody>
                  <a:tcPr anchor="ctr">
                    <a:lnL>
                      <a:noFill/>
                    </a:lnL>
                    <a:lnR w="12700" cap="flat" cmpd="sng" algn="ctr">
                      <a:noFill/>
                      <a:prstDash val="solid"/>
                      <a:round/>
                      <a:headEnd type="none" w="med" len="med"/>
                      <a:tailEnd type="none" w="med" len="med"/>
                    </a:lnR>
                    <a:lnT w="25400" cmpd="sng">
                      <a:noFill/>
                    </a:lnT>
                    <a:lnB>
                      <a:noFill/>
                    </a:lnB>
                    <a:lnTlToBr w="12700" cmpd="sng">
                      <a:noFill/>
                      <a:prstDash val="solid"/>
                    </a:lnTlToBr>
                    <a:lnBlToTr w="12700" cmpd="sng">
                      <a:noFill/>
                      <a:prstDash val="solid"/>
                    </a:lnBlToTr>
                  </a:tcPr>
                </a:tc>
              </a:tr>
              <a:tr h="620112">
                <a:tc>
                  <a:txBody>
                    <a:bodyPr/>
                    <a:lstStyle/>
                    <a:p>
                      <a:pPr algn="ctr"/>
                      <a:r>
                        <a:rPr lang="en-US" sz="2400" dirty="0" smtClean="0">
                          <a:latin typeface="Avenir Medium"/>
                          <a:cs typeface="Avenir Medium"/>
                        </a:rPr>
                        <a:t>Always +</a:t>
                      </a:r>
                      <a:r>
                        <a:rPr lang="en-US" sz="2400" baseline="0" dirty="0" smtClean="0">
                          <a:latin typeface="Avenir Medium"/>
                          <a:cs typeface="Avenir Medium"/>
                        </a:rPr>
                        <a:t> Usually </a:t>
                      </a:r>
                      <a:endParaRPr lang="en-US" sz="2400" dirty="0">
                        <a:solidFill>
                          <a:srgbClr val="000000"/>
                        </a:solidFill>
                        <a:latin typeface="Avenir Medium"/>
                        <a:cs typeface="Avenir Medium"/>
                      </a:endParaRPr>
                    </a:p>
                  </a:txBody>
                  <a:tcPr anchor="ctr">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ctr"/>
                      <a:r>
                        <a:rPr lang="en-US" sz="2400" b="1" dirty="0" smtClean="0">
                          <a:latin typeface="Avenir Medium"/>
                          <a:cs typeface="Avenir Medium"/>
                        </a:rPr>
                        <a:t>70.2%</a:t>
                      </a:r>
                      <a:endParaRPr lang="en-US" sz="2400" b="1" dirty="0">
                        <a:solidFill>
                          <a:srgbClr val="000000"/>
                        </a:solidFill>
                        <a:latin typeface="Avenir Medium"/>
                        <a:cs typeface="Avenir Medium"/>
                      </a:endParaRPr>
                    </a:p>
                  </a:txBody>
                  <a:tcPr anchor="ctr">
                    <a:lnL>
                      <a:noFill/>
                    </a:lnL>
                    <a:lnR>
                      <a:noFill/>
                    </a:lnR>
                    <a:lnT>
                      <a:noFill/>
                    </a:lnT>
                    <a:lnB>
                      <a:noFill/>
                    </a:lnB>
                    <a:lnTlToBr w="12700" cmpd="sng">
                      <a:noFill/>
                      <a:prstDash val="solid"/>
                    </a:lnTlToBr>
                    <a:lnBlToTr w="12700" cmpd="sng">
                      <a:noFill/>
                      <a:prstDash val="solid"/>
                    </a:lnBlToTr>
                  </a:tcPr>
                </a:tc>
                <a:tc>
                  <a:txBody>
                    <a:bodyPr/>
                    <a:lstStyle/>
                    <a:p>
                      <a:pPr algn="ctr"/>
                      <a:r>
                        <a:rPr lang="en-US" sz="2400" b="1" dirty="0" smtClean="0">
                          <a:latin typeface="Avenir Medium"/>
                          <a:cs typeface="Avenir Medium"/>
                        </a:rPr>
                        <a:t>71.8%</a:t>
                      </a:r>
                      <a:endParaRPr lang="en-US" sz="2400" b="1" dirty="0">
                        <a:solidFill>
                          <a:srgbClr val="000000"/>
                        </a:solidFill>
                        <a:latin typeface="Avenir Medium"/>
                        <a:cs typeface="Avenir Medium"/>
                      </a:endParaRPr>
                    </a:p>
                  </a:txBody>
                  <a:tcPr anchor="ctr">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r>
              <a:tr h="620112">
                <a:tc>
                  <a:txBody>
                    <a:bodyPr/>
                    <a:lstStyle/>
                    <a:p>
                      <a:pPr algn="ctr"/>
                      <a:r>
                        <a:rPr lang="en-US" sz="2400" dirty="0" smtClean="0">
                          <a:latin typeface="Avenir Medium"/>
                          <a:cs typeface="Avenir Medium"/>
                        </a:rPr>
                        <a:t>Sometimes </a:t>
                      </a:r>
                      <a:endParaRPr lang="en-US" sz="2400" dirty="0">
                        <a:solidFill>
                          <a:srgbClr val="000000"/>
                        </a:solidFill>
                        <a:latin typeface="Avenir Medium"/>
                        <a:cs typeface="Avenir Medium"/>
                      </a:endParaRPr>
                    </a:p>
                  </a:txBody>
                  <a:tcPr anchor="ctr">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ctr"/>
                      <a:r>
                        <a:rPr lang="en-US" sz="2400" b="1" dirty="0" smtClean="0">
                          <a:latin typeface="Avenir Medium"/>
                          <a:cs typeface="Avenir Medium"/>
                        </a:rPr>
                        <a:t>22.9%</a:t>
                      </a:r>
                      <a:endParaRPr lang="en-US" sz="2400" b="1" dirty="0">
                        <a:solidFill>
                          <a:srgbClr val="000000"/>
                        </a:solidFill>
                        <a:latin typeface="Avenir Medium"/>
                        <a:cs typeface="Avenir Medium"/>
                      </a:endParaRPr>
                    </a:p>
                  </a:txBody>
                  <a:tcPr anchor="ctr">
                    <a:lnL>
                      <a:noFill/>
                    </a:lnL>
                    <a:lnR>
                      <a:noFill/>
                    </a:lnR>
                    <a:lnT>
                      <a:noFill/>
                    </a:lnT>
                    <a:lnB>
                      <a:noFill/>
                    </a:lnB>
                    <a:lnTlToBr w="12700" cmpd="sng">
                      <a:noFill/>
                      <a:prstDash val="solid"/>
                    </a:lnTlToBr>
                    <a:lnBlToTr w="12700" cmpd="sng">
                      <a:noFill/>
                      <a:prstDash val="solid"/>
                    </a:lnBlToTr>
                  </a:tcPr>
                </a:tc>
                <a:tc>
                  <a:txBody>
                    <a:bodyPr/>
                    <a:lstStyle/>
                    <a:p>
                      <a:pPr algn="ctr"/>
                      <a:r>
                        <a:rPr lang="en-US" sz="2400" b="1" dirty="0" smtClean="0">
                          <a:latin typeface="Avenir Medium"/>
                          <a:cs typeface="Avenir Medium"/>
                        </a:rPr>
                        <a:t>22.2%</a:t>
                      </a:r>
                      <a:endParaRPr lang="en-US" sz="2400" b="1" dirty="0">
                        <a:solidFill>
                          <a:srgbClr val="000000"/>
                        </a:solidFill>
                        <a:latin typeface="Avenir Medium"/>
                        <a:cs typeface="Avenir Medium"/>
                      </a:endParaRPr>
                    </a:p>
                  </a:txBody>
                  <a:tcPr anchor="ctr">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r>
              <a:tr h="620112">
                <a:tc>
                  <a:txBody>
                    <a:bodyPr/>
                    <a:lstStyle/>
                    <a:p>
                      <a:pPr algn="ctr"/>
                      <a:r>
                        <a:rPr lang="en-US" sz="2400" dirty="0" smtClean="0">
                          <a:latin typeface="Avenir Medium"/>
                          <a:cs typeface="Avenir Medium"/>
                        </a:rPr>
                        <a:t>Rarely + Never </a:t>
                      </a:r>
                      <a:endParaRPr lang="en-US" sz="2400" dirty="0">
                        <a:solidFill>
                          <a:srgbClr val="000000"/>
                        </a:solidFill>
                        <a:latin typeface="Avenir Medium"/>
                        <a:cs typeface="Avenir Medium"/>
                      </a:endParaRPr>
                    </a:p>
                  </a:txBody>
                  <a:tcPr anchor="ctr">
                    <a:lnL w="12700" cap="flat" cmpd="sng" algn="ctr">
                      <a:noFill/>
                      <a:prstDash val="solid"/>
                      <a:round/>
                      <a:headEnd type="none" w="med" len="med"/>
                      <a:tailEnd type="none" w="med" len="med"/>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2400" b="1" dirty="0" smtClean="0">
                          <a:latin typeface="Avenir Medium"/>
                          <a:cs typeface="Avenir Medium"/>
                        </a:rPr>
                        <a:t>6.9%</a:t>
                      </a:r>
                      <a:endParaRPr lang="en-US" sz="2400" b="1" dirty="0">
                        <a:solidFill>
                          <a:srgbClr val="000000"/>
                        </a:solidFill>
                        <a:latin typeface="Avenir Medium"/>
                        <a:cs typeface="Avenir Medium"/>
                      </a:endParaRPr>
                    </a:p>
                  </a:txBody>
                  <a:tcPr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2400" b="1" dirty="0" smtClean="0">
                          <a:latin typeface="Avenir Medium"/>
                          <a:cs typeface="Avenir Medium"/>
                        </a:rPr>
                        <a:t>6.0%</a:t>
                      </a:r>
                      <a:endParaRPr lang="en-US" sz="2400" b="1" dirty="0">
                        <a:solidFill>
                          <a:srgbClr val="000000"/>
                        </a:solidFill>
                        <a:latin typeface="Avenir Medium"/>
                        <a:cs typeface="Avenir Medium"/>
                      </a:endParaRPr>
                    </a:p>
                  </a:txBody>
                  <a:tcPr anchor="ctr">
                    <a:lnL>
                      <a:noFill/>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bl>
          </a:graphicData>
        </a:graphic>
      </p:graphicFrame>
      <p:graphicFrame>
        <p:nvGraphicFramePr>
          <p:cNvPr id="41" name="Table 40"/>
          <p:cNvGraphicFramePr>
            <a:graphicFrameLocks noGrp="1"/>
          </p:cNvGraphicFramePr>
          <p:nvPr>
            <p:extLst>
              <p:ext uri="{D42A27DB-BD31-4B8C-83A1-F6EECF244321}">
                <p14:modId xmlns:p14="http://schemas.microsoft.com/office/powerpoint/2010/main" val="4254838366"/>
              </p:ext>
            </p:extLst>
          </p:nvPr>
        </p:nvGraphicFramePr>
        <p:xfrm>
          <a:off x="22111665" y="7683276"/>
          <a:ext cx="7828818" cy="2987930"/>
        </p:xfrm>
        <a:graphic>
          <a:graphicData uri="http://schemas.openxmlformats.org/drawingml/2006/table">
            <a:tbl>
              <a:tblPr firstRow="1" bandRow="1">
                <a:tableStyleId>{2A488322-F2BA-4B5B-9748-0D474271808F}</a:tableStyleId>
              </a:tblPr>
              <a:tblGrid>
                <a:gridCol w="2609606"/>
                <a:gridCol w="2609606"/>
                <a:gridCol w="2609606"/>
              </a:tblGrid>
              <a:tr h="556481">
                <a:tc gridSpan="3">
                  <a:txBody>
                    <a:bodyPr/>
                    <a:lstStyle/>
                    <a:p>
                      <a:pPr algn="ctr"/>
                      <a:r>
                        <a:rPr lang="en-US" sz="2400" b="1" dirty="0" smtClean="0">
                          <a:latin typeface="Avenir Heavy"/>
                          <a:cs typeface="Avenir Heavy"/>
                        </a:rPr>
                        <a:t>Self-managed</a:t>
                      </a:r>
                      <a:r>
                        <a:rPr lang="en-US" sz="2400" b="1" baseline="0" dirty="0" smtClean="0">
                          <a:latin typeface="Avenir Heavy"/>
                          <a:cs typeface="Avenir Heavy"/>
                        </a:rPr>
                        <a:t> Emotional Stress</a:t>
                      </a:r>
                      <a:endParaRPr lang="en-US" sz="2400" b="1" dirty="0">
                        <a:solidFill>
                          <a:srgbClr val="000000"/>
                        </a:solidFill>
                        <a:latin typeface="Avenir Heavy"/>
                        <a:cs typeface="Avenir Heavy"/>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algn="ctr"/>
                      <a:endParaRPr lang="en-US" sz="3600" dirty="0">
                        <a:solidFill>
                          <a:srgbClr val="0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hMerge="1">
                  <a:txBody>
                    <a:bodyPr/>
                    <a:lstStyle/>
                    <a:p>
                      <a:pPr algn="ctr"/>
                      <a:endParaRPr lang="en-US" sz="3600" dirty="0">
                        <a:solidFill>
                          <a:srgbClr val="0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623009">
                <a:tc>
                  <a:txBody>
                    <a:bodyPr/>
                    <a:lstStyle/>
                    <a:p>
                      <a:pPr algn="ctr"/>
                      <a:r>
                        <a:rPr lang="en-US" sz="2400" b="1" baseline="0" dirty="0" smtClean="0">
                          <a:solidFill>
                            <a:schemeClr val="tx1"/>
                          </a:solidFill>
                          <a:latin typeface="Avenir Medium"/>
                          <a:cs typeface="Avenir Medium"/>
                        </a:rPr>
                        <a:t> (n = 1447)</a:t>
                      </a:r>
                      <a:endParaRPr lang="en-US" sz="2400" b="1" dirty="0">
                        <a:solidFill>
                          <a:schemeClr val="tx1"/>
                        </a:solidFill>
                        <a:latin typeface="Avenir Medium"/>
                        <a:cs typeface="Avenir Medium"/>
                      </a:endParaRPr>
                    </a:p>
                  </a:txBody>
                  <a:tcPr anchor="ctr">
                    <a:lnL>
                      <a:noFill/>
                    </a:lnL>
                    <a:lnR>
                      <a:noFill/>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a:r>
                        <a:rPr lang="en-US" sz="2400" b="1" dirty="0" smtClean="0">
                          <a:solidFill>
                            <a:schemeClr val="tx1"/>
                          </a:solidFill>
                          <a:latin typeface="Avenir Medium"/>
                          <a:cs typeface="Avenir Medium"/>
                        </a:rPr>
                        <a:t>Cont’d. Sports </a:t>
                      </a:r>
                      <a:endParaRPr lang="en-US" sz="2400" b="1" dirty="0">
                        <a:solidFill>
                          <a:schemeClr val="tx1"/>
                        </a:solidFill>
                        <a:latin typeface="Avenir Medium"/>
                        <a:cs typeface="Avenir Medium"/>
                      </a:endParaRPr>
                    </a:p>
                  </a:txBody>
                  <a:tcPr anchor="ctr">
                    <a:lnL>
                      <a:noFill/>
                    </a:lnL>
                    <a:lnR>
                      <a:noFill/>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a:r>
                        <a:rPr lang="en-US" sz="2400" b="1" i="1" dirty="0" smtClean="0">
                          <a:solidFill>
                            <a:schemeClr val="tx1"/>
                          </a:solidFill>
                          <a:latin typeface="Avenir Medium"/>
                          <a:cs typeface="Avenir Medium"/>
                        </a:rPr>
                        <a:t>Discont’d. Sports</a:t>
                      </a:r>
                      <a:endParaRPr lang="en-US" sz="2400" b="1" i="1" dirty="0">
                        <a:solidFill>
                          <a:schemeClr val="tx1"/>
                        </a:solidFill>
                        <a:latin typeface="Avenir Medium"/>
                        <a:cs typeface="Avenir Medium"/>
                      </a:endParaRPr>
                    </a:p>
                  </a:txBody>
                  <a:tcPr anchor="ctr">
                    <a:lnL>
                      <a:noFill/>
                    </a:lnL>
                    <a:lnR>
                      <a:noFill/>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tcPr>
                </a:tc>
              </a:tr>
              <a:tr h="543971">
                <a:tc>
                  <a:txBody>
                    <a:bodyPr/>
                    <a:lstStyle/>
                    <a:p>
                      <a:pPr algn="ctr"/>
                      <a:r>
                        <a:rPr lang="en-US" sz="2400" dirty="0" smtClean="0">
                          <a:solidFill>
                            <a:schemeClr val="tx1"/>
                          </a:solidFill>
                          <a:latin typeface="Avenir Medium"/>
                          <a:cs typeface="Avenir Medium"/>
                        </a:rPr>
                        <a:t>Always +</a:t>
                      </a:r>
                      <a:r>
                        <a:rPr lang="en-US" sz="2400" baseline="0" dirty="0" smtClean="0">
                          <a:solidFill>
                            <a:schemeClr val="tx1"/>
                          </a:solidFill>
                          <a:latin typeface="Avenir Medium"/>
                          <a:cs typeface="Avenir Medium"/>
                        </a:rPr>
                        <a:t> Usually </a:t>
                      </a:r>
                      <a:endParaRPr lang="en-US" sz="2400" dirty="0">
                        <a:solidFill>
                          <a:schemeClr val="tx1"/>
                        </a:solidFill>
                        <a:latin typeface="Avenir Medium"/>
                        <a:cs typeface="Avenir Medium"/>
                      </a:endParaRPr>
                    </a:p>
                  </a:txBody>
                  <a:tcPr anchor="ctr">
                    <a:lnL>
                      <a:noFill/>
                    </a:lnL>
                    <a:lnR>
                      <a:noFill/>
                    </a:lnR>
                    <a:lnT>
                      <a:noFill/>
                    </a:lnT>
                    <a:lnB>
                      <a:noFill/>
                    </a:lnB>
                    <a:lnTlToBr w="12700" cmpd="sng">
                      <a:noFill/>
                      <a:prstDash val="solid"/>
                    </a:lnTlToBr>
                    <a:lnBlToTr w="12700" cmpd="sng">
                      <a:noFill/>
                      <a:prstDash val="solid"/>
                    </a:lnBlToTr>
                  </a:tcPr>
                </a:tc>
                <a:tc>
                  <a:txBody>
                    <a:bodyPr/>
                    <a:lstStyle/>
                    <a:p>
                      <a:pPr algn="ctr"/>
                      <a:r>
                        <a:rPr lang="en-US" sz="2400" b="1" dirty="0" smtClean="0">
                          <a:solidFill>
                            <a:schemeClr val="tx1"/>
                          </a:solidFill>
                          <a:latin typeface="Avenir Medium"/>
                          <a:cs typeface="Avenir Medium"/>
                        </a:rPr>
                        <a:t>54.4%</a:t>
                      </a:r>
                      <a:endParaRPr lang="en-US" sz="2400" b="1" dirty="0">
                        <a:solidFill>
                          <a:schemeClr val="tx1"/>
                        </a:solidFill>
                        <a:latin typeface="Avenir Medium"/>
                        <a:cs typeface="Avenir Medium"/>
                      </a:endParaRPr>
                    </a:p>
                  </a:txBody>
                  <a:tcPr anchor="ctr">
                    <a:lnL>
                      <a:noFill/>
                    </a:lnL>
                    <a:lnR>
                      <a:noFill/>
                    </a:lnR>
                    <a:lnT>
                      <a:noFill/>
                    </a:lnT>
                    <a:lnB>
                      <a:noFill/>
                    </a:lnB>
                    <a:lnTlToBr w="12700" cmpd="sng">
                      <a:noFill/>
                      <a:prstDash val="solid"/>
                    </a:lnTlToBr>
                    <a:lnBlToTr w="12700" cmpd="sng">
                      <a:noFill/>
                      <a:prstDash val="solid"/>
                    </a:lnBlToTr>
                  </a:tcPr>
                </a:tc>
                <a:tc>
                  <a:txBody>
                    <a:bodyPr/>
                    <a:lstStyle/>
                    <a:p>
                      <a:pPr algn="ctr"/>
                      <a:r>
                        <a:rPr lang="en-US" sz="2400" b="1" dirty="0" smtClean="0">
                          <a:solidFill>
                            <a:schemeClr val="tx1"/>
                          </a:solidFill>
                          <a:latin typeface="Avenir Medium"/>
                          <a:cs typeface="Avenir Medium"/>
                        </a:rPr>
                        <a:t>50.2%</a:t>
                      </a:r>
                      <a:endParaRPr lang="en-US" sz="2400" b="1" dirty="0">
                        <a:solidFill>
                          <a:schemeClr val="tx1"/>
                        </a:solidFill>
                        <a:latin typeface="Avenir Medium"/>
                        <a:cs typeface="Avenir Medium"/>
                      </a:endParaRPr>
                    </a:p>
                  </a:txBody>
                  <a:tcPr anchor="ctr">
                    <a:lnL>
                      <a:noFill/>
                    </a:lnL>
                    <a:lnR>
                      <a:noFill/>
                    </a:lnR>
                    <a:lnT>
                      <a:noFill/>
                    </a:lnT>
                    <a:lnB>
                      <a:noFill/>
                    </a:lnB>
                    <a:lnTlToBr w="12700" cmpd="sng">
                      <a:noFill/>
                      <a:prstDash val="solid"/>
                    </a:lnTlToBr>
                    <a:lnBlToTr w="12700" cmpd="sng">
                      <a:noFill/>
                      <a:prstDash val="solid"/>
                    </a:lnBlToTr>
                  </a:tcPr>
                </a:tc>
              </a:tr>
              <a:tr h="651663">
                <a:tc>
                  <a:txBody>
                    <a:bodyPr/>
                    <a:lstStyle/>
                    <a:p>
                      <a:pPr algn="ctr"/>
                      <a:r>
                        <a:rPr lang="en-US" sz="2400" dirty="0" smtClean="0">
                          <a:solidFill>
                            <a:schemeClr val="tx1"/>
                          </a:solidFill>
                          <a:latin typeface="Avenir Medium"/>
                          <a:cs typeface="Avenir Medium"/>
                        </a:rPr>
                        <a:t>Sometimes </a:t>
                      </a:r>
                      <a:endParaRPr lang="en-US" sz="2400" dirty="0">
                        <a:solidFill>
                          <a:schemeClr val="tx1"/>
                        </a:solidFill>
                        <a:latin typeface="Avenir Medium"/>
                        <a:cs typeface="Avenir Medium"/>
                      </a:endParaRPr>
                    </a:p>
                  </a:txBody>
                  <a:tcPr anchor="ctr">
                    <a:lnL>
                      <a:noFill/>
                    </a:lnL>
                    <a:lnR>
                      <a:noFill/>
                    </a:lnR>
                    <a:lnT>
                      <a:noFill/>
                    </a:lnT>
                    <a:lnB>
                      <a:noFill/>
                    </a:lnB>
                    <a:lnTlToBr w="12700" cmpd="sng">
                      <a:noFill/>
                      <a:prstDash val="solid"/>
                    </a:lnTlToBr>
                    <a:lnBlToTr w="12700" cmpd="sng">
                      <a:noFill/>
                      <a:prstDash val="solid"/>
                    </a:lnBlToTr>
                  </a:tcPr>
                </a:tc>
                <a:tc>
                  <a:txBody>
                    <a:bodyPr/>
                    <a:lstStyle/>
                    <a:p>
                      <a:pPr algn="ctr"/>
                      <a:r>
                        <a:rPr lang="en-US" sz="2400" b="1" dirty="0" smtClean="0">
                          <a:solidFill>
                            <a:schemeClr val="tx1"/>
                          </a:solidFill>
                          <a:latin typeface="Avenir Medium"/>
                          <a:cs typeface="Avenir Medium"/>
                        </a:rPr>
                        <a:t>38.1%</a:t>
                      </a:r>
                      <a:endParaRPr lang="en-US" sz="2400" b="1" dirty="0">
                        <a:solidFill>
                          <a:schemeClr val="tx1"/>
                        </a:solidFill>
                        <a:latin typeface="Avenir Medium"/>
                        <a:cs typeface="Avenir Medium"/>
                      </a:endParaRPr>
                    </a:p>
                  </a:txBody>
                  <a:tcPr anchor="ctr">
                    <a:lnL>
                      <a:noFill/>
                    </a:lnL>
                    <a:lnR>
                      <a:noFill/>
                    </a:lnR>
                    <a:lnT>
                      <a:noFill/>
                    </a:lnT>
                    <a:lnB>
                      <a:noFill/>
                    </a:lnB>
                    <a:lnTlToBr w="12700" cmpd="sng">
                      <a:noFill/>
                      <a:prstDash val="solid"/>
                    </a:lnTlToBr>
                    <a:lnBlToTr w="12700" cmpd="sng">
                      <a:noFill/>
                      <a:prstDash val="solid"/>
                    </a:lnBlToTr>
                  </a:tcPr>
                </a:tc>
                <a:tc>
                  <a:txBody>
                    <a:bodyPr/>
                    <a:lstStyle/>
                    <a:p>
                      <a:pPr algn="ctr"/>
                      <a:r>
                        <a:rPr lang="en-US" sz="2400" b="1" dirty="0" smtClean="0">
                          <a:solidFill>
                            <a:schemeClr val="tx1"/>
                          </a:solidFill>
                          <a:latin typeface="Avenir Medium"/>
                          <a:cs typeface="Avenir Medium"/>
                        </a:rPr>
                        <a:t>34.8%</a:t>
                      </a:r>
                      <a:endParaRPr lang="en-US" sz="2400" b="1" dirty="0">
                        <a:solidFill>
                          <a:schemeClr val="tx1"/>
                        </a:solidFill>
                        <a:latin typeface="Avenir Medium"/>
                        <a:cs typeface="Avenir Medium"/>
                      </a:endParaRPr>
                    </a:p>
                  </a:txBody>
                  <a:tcPr anchor="ctr">
                    <a:lnL>
                      <a:noFill/>
                    </a:lnL>
                    <a:lnR>
                      <a:noFill/>
                    </a:lnR>
                    <a:lnT>
                      <a:noFill/>
                    </a:lnT>
                    <a:lnB>
                      <a:noFill/>
                    </a:lnB>
                    <a:lnTlToBr w="12700" cmpd="sng">
                      <a:noFill/>
                      <a:prstDash val="solid"/>
                    </a:lnTlToBr>
                    <a:lnBlToTr w="12700" cmpd="sng">
                      <a:noFill/>
                      <a:prstDash val="solid"/>
                    </a:lnBlToTr>
                  </a:tcPr>
                </a:tc>
              </a:tr>
              <a:tr h="612806">
                <a:tc>
                  <a:txBody>
                    <a:bodyPr/>
                    <a:lstStyle/>
                    <a:p>
                      <a:pPr algn="ctr"/>
                      <a:r>
                        <a:rPr lang="en-US" sz="2400" dirty="0" smtClean="0">
                          <a:solidFill>
                            <a:schemeClr val="tx1"/>
                          </a:solidFill>
                          <a:latin typeface="Avenir Medium"/>
                          <a:cs typeface="Avenir Medium"/>
                        </a:rPr>
                        <a:t>Rarely + Never * </a:t>
                      </a:r>
                      <a:endParaRPr lang="en-US" sz="2400" dirty="0">
                        <a:solidFill>
                          <a:schemeClr val="tx1"/>
                        </a:solidFill>
                        <a:latin typeface="Avenir Medium"/>
                        <a:cs typeface="Avenir Medium"/>
                      </a:endParaRPr>
                    </a:p>
                  </a:txBody>
                  <a:tcPr anchor="ctr">
                    <a:lnL>
                      <a:noFill/>
                    </a:lnL>
                    <a:lnR>
                      <a:noFill/>
                    </a:lnR>
                    <a:lnT>
                      <a:noFill/>
                    </a:lnT>
                    <a:lnB w="25400" cmpd="sng">
                      <a:noFill/>
                    </a:lnB>
                    <a:lnTlToBr w="12700" cmpd="sng">
                      <a:noFill/>
                      <a:prstDash val="solid"/>
                    </a:lnTlToBr>
                    <a:lnBlToTr w="12700" cmpd="sng">
                      <a:noFill/>
                      <a:prstDash val="solid"/>
                    </a:lnBlToTr>
                  </a:tcPr>
                </a:tc>
                <a:tc>
                  <a:txBody>
                    <a:bodyPr/>
                    <a:lstStyle/>
                    <a:p>
                      <a:pPr algn="ctr"/>
                      <a:r>
                        <a:rPr lang="en-US" sz="2400" b="1" dirty="0" smtClean="0">
                          <a:solidFill>
                            <a:schemeClr val="tx1"/>
                          </a:solidFill>
                          <a:latin typeface="Avenir Medium"/>
                          <a:cs typeface="Avenir Medium"/>
                        </a:rPr>
                        <a:t>7.5%</a:t>
                      </a:r>
                      <a:endParaRPr lang="en-US" sz="2400" b="1" dirty="0">
                        <a:solidFill>
                          <a:schemeClr val="tx1"/>
                        </a:solidFill>
                        <a:latin typeface="Avenir Medium"/>
                        <a:cs typeface="Avenir Medium"/>
                      </a:endParaRPr>
                    </a:p>
                  </a:txBody>
                  <a:tcPr anchor="ctr">
                    <a:lnL>
                      <a:noFill/>
                    </a:lnL>
                    <a:lnR>
                      <a:noFill/>
                    </a:lnR>
                    <a:lnT>
                      <a:noFill/>
                    </a:lnT>
                    <a:lnB w="25400" cmpd="sng">
                      <a:noFill/>
                    </a:lnB>
                    <a:lnTlToBr w="12700" cmpd="sng">
                      <a:noFill/>
                      <a:prstDash val="solid"/>
                    </a:lnTlToBr>
                    <a:lnBlToTr w="12700" cmpd="sng">
                      <a:noFill/>
                      <a:prstDash val="solid"/>
                    </a:lnBlToTr>
                  </a:tcPr>
                </a:tc>
                <a:tc>
                  <a:txBody>
                    <a:bodyPr/>
                    <a:lstStyle/>
                    <a:p>
                      <a:pPr algn="ctr"/>
                      <a:r>
                        <a:rPr lang="en-US" sz="2400" b="1" dirty="0" smtClean="0">
                          <a:solidFill>
                            <a:schemeClr val="tx1"/>
                          </a:solidFill>
                          <a:latin typeface="Avenir Medium"/>
                          <a:cs typeface="Avenir Medium"/>
                        </a:rPr>
                        <a:t>15.0%</a:t>
                      </a:r>
                      <a:endParaRPr lang="en-US" sz="2400" b="1" dirty="0">
                        <a:solidFill>
                          <a:schemeClr val="tx1"/>
                        </a:solidFill>
                        <a:latin typeface="Avenir Medium"/>
                        <a:cs typeface="Avenir Medium"/>
                      </a:endParaRPr>
                    </a:p>
                  </a:txBody>
                  <a:tcPr anchor="ctr">
                    <a:lnL>
                      <a:noFill/>
                    </a:lnL>
                    <a:lnR>
                      <a:noFill/>
                    </a:lnR>
                    <a:lnT>
                      <a:noFill/>
                    </a:lnT>
                    <a:lnB w="25400" cmpd="sng">
                      <a:noFill/>
                    </a:lnB>
                    <a:lnTlToBr w="12700" cmpd="sng">
                      <a:noFill/>
                      <a:prstDash val="solid"/>
                    </a:lnTlToBr>
                    <a:lnBlToTr w="12700" cmpd="sng">
                      <a:noFill/>
                      <a:prstDash val="solid"/>
                    </a:lnBlToTr>
                  </a:tcPr>
                </a:tc>
              </a:tr>
            </a:tbl>
          </a:graphicData>
        </a:graphic>
      </p:graphicFrame>
      <p:graphicFrame>
        <p:nvGraphicFramePr>
          <p:cNvPr id="42" name="Table 41"/>
          <p:cNvGraphicFramePr>
            <a:graphicFrameLocks noGrp="1"/>
          </p:cNvGraphicFramePr>
          <p:nvPr>
            <p:extLst>
              <p:ext uri="{D42A27DB-BD31-4B8C-83A1-F6EECF244321}">
                <p14:modId xmlns:p14="http://schemas.microsoft.com/office/powerpoint/2010/main" val="3780264483"/>
              </p:ext>
            </p:extLst>
          </p:nvPr>
        </p:nvGraphicFramePr>
        <p:xfrm>
          <a:off x="13917846" y="10772625"/>
          <a:ext cx="7791393" cy="2268276"/>
        </p:xfrm>
        <a:graphic>
          <a:graphicData uri="http://schemas.openxmlformats.org/drawingml/2006/table">
            <a:tbl>
              <a:tblPr firstRow="1" bandRow="1">
                <a:tableStyleId>{6E25E649-3F16-4E02-A733-19D2CDBF48F0}</a:tableStyleId>
              </a:tblPr>
              <a:tblGrid>
                <a:gridCol w="2597131"/>
                <a:gridCol w="2597131"/>
                <a:gridCol w="2597131"/>
              </a:tblGrid>
              <a:tr h="445382">
                <a:tc gridSpan="3">
                  <a:txBody>
                    <a:bodyPr/>
                    <a:lstStyle/>
                    <a:p>
                      <a:pPr algn="ctr"/>
                      <a:r>
                        <a:rPr lang="en-US" sz="2400" b="1" dirty="0" smtClean="0">
                          <a:solidFill>
                            <a:srgbClr val="000000"/>
                          </a:solidFill>
                          <a:latin typeface="Avenir Heavy"/>
                          <a:cs typeface="Avenir Heavy"/>
                        </a:rPr>
                        <a:t>Received Social-emotional</a:t>
                      </a:r>
                      <a:r>
                        <a:rPr lang="en-US" sz="2400" b="1" baseline="0" dirty="0" smtClean="0">
                          <a:solidFill>
                            <a:srgbClr val="000000"/>
                          </a:solidFill>
                          <a:latin typeface="Avenir Heavy"/>
                          <a:cs typeface="Avenir Heavy"/>
                        </a:rPr>
                        <a:t> Support</a:t>
                      </a:r>
                      <a:endParaRPr lang="en-US" sz="2400" b="1" dirty="0">
                        <a:solidFill>
                          <a:srgbClr val="000000"/>
                        </a:solidFill>
                        <a:latin typeface="Avenir Heavy"/>
                        <a:cs typeface="Avenir Heavy"/>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5400" cmpd="sng">
                      <a:noFill/>
                    </a:lnB>
                    <a:lnTlToBr w="12700" cmpd="sng">
                      <a:noFill/>
                      <a:prstDash val="solid"/>
                    </a:lnTlToBr>
                    <a:lnBlToTr w="12700" cmpd="sng">
                      <a:noFill/>
                      <a:prstDash val="solid"/>
                    </a:lnBlToTr>
                    <a:solidFill>
                      <a:srgbClr val="F0DC46"/>
                    </a:solidFill>
                  </a:tcPr>
                </a:tc>
                <a:tc hMerge="1">
                  <a:txBody>
                    <a:bodyPr/>
                    <a:lstStyle/>
                    <a:p>
                      <a:pPr algn="ctr"/>
                      <a:endParaRPr lang="en-US" sz="3600" dirty="0">
                        <a:solidFill>
                          <a:srgbClr val="0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hMerge="1">
                  <a:txBody>
                    <a:bodyPr/>
                    <a:lstStyle/>
                    <a:p>
                      <a:pPr algn="ctr"/>
                      <a:endParaRPr lang="en-US" sz="3600" dirty="0">
                        <a:solidFill>
                          <a:srgbClr val="0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603692">
                <a:tc>
                  <a:txBody>
                    <a:bodyPr/>
                    <a:lstStyle/>
                    <a:p>
                      <a:pPr algn="ctr"/>
                      <a:r>
                        <a:rPr lang="en-US" sz="2400" dirty="0" smtClean="0">
                          <a:latin typeface="Avenir Medium"/>
                          <a:cs typeface="Avenir Medium"/>
                        </a:rPr>
                        <a:t>Always +</a:t>
                      </a:r>
                      <a:r>
                        <a:rPr lang="en-US" sz="2400" baseline="0" dirty="0" smtClean="0">
                          <a:latin typeface="Avenir Medium"/>
                          <a:cs typeface="Avenir Medium"/>
                        </a:rPr>
                        <a:t> Usually </a:t>
                      </a:r>
                      <a:endParaRPr lang="en-US" sz="2400" dirty="0">
                        <a:solidFill>
                          <a:srgbClr val="000000"/>
                        </a:solidFill>
                        <a:latin typeface="Avenir Medium"/>
                        <a:cs typeface="Avenir Medium"/>
                      </a:endParaRPr>
                    </a:p>
                  </a:txBody>
                  <a:tcPr anchor="ctr">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ctr"/>
                      <a:r>
                        <a:rPr lang="en-US" sz="2400" b="1" dirty="0" smtClean="0">
                          <a:latin typeface="Avenir Medium"/>
                          <a:cs typeface="Avenir Medium"/>
                        </a:rPr>
                        <a:t>65.1%</a:t>
                      </a:r>
                      <a:endParaRPr lang="en-US" sz="2400" b="1" dirty="0">
                        <a:solidFill>
                          <a:srgbClr val="000000"/>
                        </a:solidFill>
                        <a:latin typeface="Avenir Medium"/>
                        <a:cs typeface="Avenir Medium"/>
                      </a:endParaRPr>
                    </a:p>
                  </a:txBody>
                  <a:tcPr anchor="ctr">
                    <a:lnL>
                      <a:noFill/>
                    </a:lnL>
                    <a:lnR>
                      <a:noFill/>
                    </a:lnR>
                    <a:lnT>
                      <a:noFill/>
                    </a:lnT>
                    <a:lnB>
                      <a:noFill/>
                    </a:lnB>
                    <a:lnTlToBr w="12700" cmpd="sng">
                      <a:noFill/>
                      <a:prstDash val="solid"/>
                    </a:lnTlToBr>
                    <a:lnBlToTr w="12700" cmpd="sng">
                      <a:noFill/>
                      <a:prstDash val="solid"/>
                    </a:lnBlToTr>
                  </a:tcPr>
                </a:tc>
                <a:tc>
                  <a:txBody>
                    <a:bodyPr/>
                    <a:lstStyle/>
                    <a:p>
                      <a:pPr algn="ctr"/>
                      <a:r>
                        <a:rPr lang="en-US" sz="2400" b="1" dirty="0" smtClean="0">
                          <a:latin typeface="Avenir Medium"/>
                          <a:cs typeface="Avenir Medium"/>
                        </a:rPr>
                        <a:t>61.5%</a:t>
                      </a:r>
                      <a:endParaRPr lang="en-US" sz="2400" b="1" dirty="0">
                        <a:solidFill>
                          <a:srgbClr val="000000"/>
                        </a:solidFill>
                        <a:latin typeface="Avenir Medium"/>
                        <a:cs typeface="Avenir Medium"/>
                      </a:endParaRPr>
                    </a:p>
                  </a:txBody>
                  <a:tcPr anchor="ctr">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r>
              <a:tr h="603692">
                <a:tc>
                  <a:txBody>
                    <a:bodyPr/>
                    <a:lstStyle/>
                    <a:p>
                      <a:pPr algn="ctr"/>
                      <a:r>
                        <a:rPr lang="en-US" sz="2400" dirty="0" smtClean="0">
                          <a:latin typeface="Avenir Medium"/>
                          <a:cs typeface="Avenir Medium"/>
                        </a:rPr>
                        <a:t>Sometimes </a:t>
                      </a:r>
                      <a:endParaRPr lang="en-US" sz="2400" dirty="0">
                        <a:solidFill>
                          <a:srgbClr val="000000"/>
                        </a:solidFill>
                        <a:latin typeface="Avenir Medium"/>
                        <a:cs typeface="Avenir Medium"/>
                      </a:endParaRPr>
                    </a:p>
                  </a:txBody>
                  <a:tcPr anchor="ctr">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ctr"/>
                      <a:r>
                        <a:rPr lang="en-US" sz="2400" b="1" dirty="0" smtClean="0">
                          <a:latin typeface="Avenir Medium"/>
                          <a:cs typeface="Avenir Medium"/>
                        </a:rPr>
                        <a:t>11.6%</a:t>
                      </a:r>
                      <a:endParaRPr lang="en-US" sz="2400" b="1" dirty="0">
                        <a:solidFill>
                          <a:srgbClr val="000000"/>
                        </a:solidFill>
                        <a:latin typeface="Avenir Medium"/>
                        <a:cs typeface="Avenir Medium"/>
                      </a:endParaRPr>
                    </a:p>
                  </a:txBody>
                  <a:tcPr anchor="ctr">
                    <a:lnL>
                      <a:noFill/>
                    </a:lnL>
                    <a:lnR>
                      <a:noFill/>
                    </a:lnR>
                    <a:lnT>
                      <a:noFill/>
                    </a:lnT>
                    <a:lnB>
                      <a:noFill/>
                    </a:lnB>
                    <a:lnTlToBr w="12700" cmpd="sng">
                      <a:noFill/>
                      <a:prstDash val="solid"/>
                    </a:lnTlToBr>
                    <a:lnBlToTr w="12700" cmpd="sng">
                      <a:noFill/>
                      <a:prstDash val="solid"/>
                    </a:lnBlToTr>
                  </a:tcPr>
                </a:tc>
                <a:tc>
                  <a:txBody>
                    <a:bodyPr/>
                    <a:lstStyle/>
                    <a:p>
                      <a:pPr algn="ctr"/>
                      <a:r>
                        <a:rPr lang="en-US" sz="2400" b="1" dirty="0" smtClean="0">
                          <a:latin typeface="Avenir Medium"/>
                          <a:cs typeface="Avenir Medium"/>
                        </a:rPr>
                        <a:t>15.3%</a:t>
                      </a:r>
                      <a:endParaRPr lang="en-US" sz="2400" b="1" dirty="0">
                        <a:solidFill>
                          <a:srgbClr val="000000"/>
                        </a:solidFill>
                        <a:latin typeface="Avenir Medium"/>
                        <a:cs typeface="Avenir Medium"/>
                      </a:endParaRPr>
                    </a:p>
                  </a:txBody>
                  <a:tcPr anchor="ctr">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r>
              <a:tr h="603692">
                <a:tc>
                  <a:txBody>
                    <a:bodyPr/>
                    <a:lstStyle/>
                    <a:p>
                      <a:pPr algn="ctr"/>
                      <a:r>
                        <a:rPr lang="en-US" sz="2400" dirty="0" smtClean="0">
                          <a:latin typeface="Avenir Medium"/>
                          <a:cs typeface="Avenir Medium"/>
                        </a:rPr>
                        <a:t>Rarely + Never </a:t>
                      </a:r>
                      <a:endParaRPr lang="en-US" sz="2400" dirty="0">
                        <a:solidFill>
                          <a:srgbClr val="000000"/>
                        </a:solidFill>
                        <a:latin typeface="Avenir Medium"/>
                        <a:cs typeface="Avenir Medium"/>
                      </a:endParaRPr>
                    </a:p>
                  </a:txBody>
                  <a:tcPr anchor="ctr">
                    <a:lnL w="12700" cap="flat" cmpd="sng" algn="ctr">
                      <a:noFill/>
                      <a:prstDash val="solid"/>
                      <a:round/>
                      <a:headEnd type="none" w="med" len="med"/>
                      <a:tailEnd type="none" w="med" len="med"/>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2200" b="1" dirty="0" smtClean="0">
                          <a:latin typeface="Avenir Medium"/>
                          <a:cs typeface="Avenir Medium"/>
                        </a:rPr>
                        <a:t>23.3%</a:t>
                      </a:r>
                      <a:endParaRPr lang="en-US" sz="2200" b="1" dirty="0">
                        <a:solidFill>
                          <a:srgbClr val="000000"/>
                        </a:solidFill>
                        <a:latin typeface="Avenir Medium"/>
                        <a:cs typeface="Avenir Medium"/>
                      </a:endParaRPr>
                    </a:p>
                  </a:txBody>
                  <a:tcPr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2200" b="1" dirty="0" smtClean="0">
                          <a:latin typeface="Avenir Medium"/>
                          <a:cs typeface="Avenir Medium"/>
                        </a:rPr>
                        <a:t>23.2%</a:t>
                      </a:r>
                      <a:endParaRPr lang="en-US" sz="2200" b="1" dirty="0">
                        <a:solidFill>
                          <a:srgbClr val="000000"/>
                        </a:solidFill>
                        <a:latin typeface="Avenir Medium"/>
                        <a:cs typeface="Avenir Medium"/>
                      </a:endParaRPr>
                    </a:p>
                  </a:txBody>
                  <a:tcPr anchor="ctr">
                    <a:lnL>
                      <a:noFill/>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bl>
          </a:graphicData>
        </a:graphic>
      </p:graphicFrame>
      <p:graphicFrame>
        <p:nvGraphicFramePr>
          <p:cNvPr id="43" name="Table 42"/>
          <p:cNvGraphicFramePr>
            <a:graphicFrameLocks noGrp="1"/>
          </p:cNvGraphicFramePr>
          <p:nvPr>
            <p:extLst>
              <p:ext uri="{D42A27DB-BD31-4B8C-83A1-F6EECF244321}">
                <p14:modId xmlns:p14="http://schemas.microsoft.com/office/powerpoint/2010/main" val="2273656491"/>
              </p:ext>
            </p:extLst>
          </p:nvPr>
        </p:nvGraphicFramePr>
        <p:xfrm>
          <a:off x="22105361" y="10792529"/>
          <a:ext cx="7791393" cy="2268276"/>
        </p:xfrm>
        <a:graphic>
          <a:graphicData uri="http://schemas.openxmlformats.org/drawingml/2006/table">
            <a:tbl>
              <a:tblPr firstRow="1" bandRow="1">
                <a:tableStyleId>{2A488322-F2BA-4B5B-9748-0D474271808F}</a:tableStyleId>
              </a:tblPr>
              <a:tblGrid>
                <a:gridCol w="2597131"/>
                <a:gridCol w="2597131"/>
                <a:gridCol w="2597131"/>
              </a:tblGrid>
              <a:tr h="310259">
                <a:tc gridSpan="3">
                  <a:txBody>
                    <a:bodyPr/>
                    <a:lstStyle/>
                    <a:p>
                      <a:pPr marL="0" marR="0" indent="0" algn="ctr" defTabSz="2194560" rtl="0" eaLnBrk="1" fontAlgn="auto" latinLnBrk="0" hangingPunct="1">
                        <a:lnSpc>
                          <a:spcPct val="100000"/>
                        </a:lnSpc>
                        <a:spcBef>
                          <a:spcPts val="0"/>
                        </a:spcBef>
                        <a:spcAft>
                          <a:spcPts val="0"/>
                        </a:spcAft>
                        <a:buClrTx/>
                        <a:buSzTx/>
                        <a:buFontTx/>
                        <a:buNone/>
                        <a:tabLst/>
                        <a:defRPr/>
                      </a:pPr>
                      <a:r>
                        <a:rPr lang="en-US" sz="2400" b="0" i="0" dirty="0" smtClean="0">
                          <a:solidFill>
                            <a:schemeClr val="bg1"/>
                          </a:solidFill>
                          <a:latin typeface="Avenir Heavy"/>
                          <a:cs typeface="Avenir Heavy"/>
                        </a:rPr>
                        <a:t>Received Social-emotional</a:t>
                      </a:r>
                      <a:r>
                        <a:rPr lang="en-US" sz="2400" b="0" i="0" baseline="0" dirty="0" smtClean="0">
                          <a:solidFill>
                            <a:schemeClr val="bg1"/>
                          </a:solidFill>
                          <a:latin typeface="Avenir Heavy"/>
                          <a:cs typeface="Avenir Heavy"/>
                        </a:rPr>
                        <a:t> Support</a:t>
                      </a:r>
                      <a:endParaRPr lang="en-US" sz="2400" b="0" i="0" dirty="0" smtClean="0">
                        <a:solidFill>
                          <a:schemeClr val="bg1"/>
                        </a:solidFill>
                        <a:latin typeface="Avenir Heavy"/>
                        <a:cs typeface="Avenir Heavy"/>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5400" cmpd="sng">
                      <a:noFill/>
                    </a:lnB>
                    <a:lnTlToBr w="12700" cmpd="sng">
                      <a:noFill/>
                      <a:prstDash val="solid"/>
                    </a:lnTlToBr>
                    <a:lnBlToTr w="12700" cmpd="sng">
                      <a:noFill/>
                      <a:prstDash val="solid"/>
                    </a:lnBlToTr>
                  </a:tcPr>
                </a:tc>
                <a:tc hMerge="1">
                  <a:txBody>
                    <a:bodyPr/>
                    <a:lstStyle/>
                    <a:p>
                      <a:pPr algn="ctr"/>
                      <a:endParaRPr lang="en-US" sz="3600" dirty="0">
                        <a:solidFill>
                          <a:srgbClr val="0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hMerge="1">
                  <a:txBody>
                    <a:bodyPr/>
                    <a:lstStyle/>
                    <a:p>
                      <a:pPr algn="ctr"/>
                      <a:endParaRPr lang="en-US" sz="3600" dirty="0">
                        <a:solidFill>
                          <a:srgbClr val="0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603692">
                <a:tc>
                  <a:txBody>
                    <a:bodyPr/>
                    <a:lstStyle/>
                    <a:p>
                      <a:pPr algn="ctr"/>
                      <a:r>
                        <a:rPr lang="en-US" sz="2400" dirty="0" smtClean="0">
                          <a:solidFill>
                            <a:srgbClr val="000000"/>
                          </a:solidFill>
                          <a:latin typeface="Avenir Medium"/>
                          <a:cs typeface="Avenir Medium"/>
                        </a:rPr>
                        <a:t>Always +</a:t>
                      </a:r>
                      <a:r>
                        <a:rPr lang="en-US" sz="2400" baseline="0" dirty="0" smtClean="0">
                          <a:solidFill>
                            <a:srgbClr val="000000"/>
                          </a:solidFill>
                          <a:latin typeface="Avenir Medium"/>
                          <a:cs typeface="Avenir Medium"/>
                        </a:rPr>
                        <a:t> Usually </a:t>
                      </a:r>
                      <a:endParaRPr lang="en-US" sz="2400" dirty="0">
                        <a:solidFill>
                          <a:srgbClr val="000000"/>
                        </a:solidFill>
                        <a:latin typeface="Avenir Medium"/>
                        <a:cs typeface="Avenir Medium"/>
                      </a:endParaRPr>
                    </a:p>
                  </a:txBody>
                  <a:tcPr anchor="ctr">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ctr"/>
                      <a:r>
                        <a:rPr lang="en-US" sz="2400" b="1" dirty="0" smtClean="0">
                          <a:solidFill>
                            <a:srgbClr val="000000"/>
                          </a:solidFill>
                          <a:latin typeface="Avenir Medium"/>
                          <a:cs typeface="Avenir Medium"/>
                        </a:rPr>
                        <a:t>70.2%</a:t>
                      </a:r>
                      <a:endParaRPr lang="en-US" sz="2400" b="1" dirty="0">
                        <a:solidFill>
                          <a:srgbClr val="000000"/>
                        </a:solidFill>
                        <a:latin typeface="Avenir Medium"/>
                        <a:cs typeface="Avenir Medium"/>
                      </a:endParaRPr>
                    </a:p>
                  </a:txBody>
                  <a:tcPr anchor="ctr">
                    <a:lnL>
                      <a:noFill/>
                    </a:lnL>
                    <a:lnR>
                      <a:noFill/>
                    </a:lnR>
                    <a:lnT>
                      <a:noFill/>
                    </a:lnT>
                    <a:lnB>
                      <a:noFill/>
                    </a:lnB>
                    <a:lnTlToBr w="12700" cmpd="sng">
                      <a:noFill/>
                      <a:prstDash val="solid"/>
                    </a:lnTlToBr>
                    <a:lnBlToTr w="12700" cmpd="sng">
                      <a:noFill/>
                      <a:prstDash val="solid"/>
                    </a:lnBlToTr>
                  </a:tcPr>
                </a:tc>
                <a:tc>
                  <a:txBody>
                    <a:bodyPr/>
                    <a:lstStyle/>
                    <a:p>
                      <a:pPr algn="ctr"/>
                      <a:r>
                        <a:rPr lang="en-US" sz="2400" b="1" dirty="0" smtClean="0">
                          <a:solidFill>
                            <a:srgbClr val="000000"/>
                          </a:solidFill>
                          <a:latin typeface="Avenir Medium"/>
                          <a:cs typeface="Avenir Medium"/>
                        </a:rPr>
                        <a:t>71.8%</a:t>
                      </a:r>
                      <a:endParaRPr lang="en-US" sz="2400" b="1" dirty="0">
                        <a:solidFill>
                          <a:srgbClr val="000000"/>
                        </a:solidFill>
                        <a:latin typeface="Avenir Medium"/>
                        <a:cs typeface="Avenir Medium"/>
                      </a:endParaRPr>
                    </a:p>
                  </a:txBody>
                  <a:tcPr anchor="ctr">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r>
              <a:tr h="603692">
                <a:tc>
                  <a:txBody>
                    <a:bodyPr/>
                    <a:lstStyle/>
                    <a:p>
                      <a:pPr algn="ctr"/>
                      <a:r>
                        <a:rPr lang="en-US" sz="2400" dirty="0" smtClean="0">
                          <a:solidFill>
                            <a:srgbClr val="000000"/>
                          </a:solidFill>
                          <a:latin typeface="Avenir Medium"/>
                          <a:cs typeface="Avenir Medium"/>
                        </a:rPr>
                        <a:t>Sometimes </a:t>
                      </a:r>
                      <a:endParaRPr lang="en-US" sz="2400" dirty="0">
                        <a:solidFill>
                          <a:srgbClr val="000000"/>
                        </a:solidFill>
                        <a:latin typeface="Avenir Medium"/>
                        <a:cs typeface="Avenir Medium"/>
                      </a:endParaRPr>
                    </a:p>
                  </a:txBody>
                  <a:tcPr anchor="ctr">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ctr"/>
                      <a:r>
                        <a:rPr lang="en-US" sz="2400" b="1" dirty="0" smtClean="0">
                          <a:solidFill>
                            <a:srgbClr val="000000"/>
                          </a:solidFill>
                          <a:latin typeface="Avenir Medium"/>
                          <a:cs typeface="Avenir Medium"/>
                        </a:rPr>
                        <a:t>22.9%</a:t>
                      </a:r>
                      <a:endParaRPr lang="en-US" sz="2400" b="1" dirty="0">
                        <a:solidFill>
                          <a:srgbClr val="000000"/>
                        </a:solidFill>
                        <a:latin typeface="Avenir Medium"/>
                        <a:cs typeface="Avenir Medium"/>
                      </a:endParaRPr>
                    </a:p>
                  </a:txBody>
                  <a:tcPr anchor="ctr">
                    <a:lnL>
                      <a:noFill/>
                    </a:lnL>
                    <a:lnR>
                      <a:noFill/>
                    </a:lnR>
                    <a:lnT>
                      <a:noFill/>
                    </a:lnT>
                    <a:lnB>
                      <a:noFill/>
                    </a:lnB>
                    <a:lnTlToBr w="12700" cmpd="sng">
                      <a:noFill/>
                      <a:prstDash val="solid"/>
                    </a:lnTlToBr>
                    <a:lnBlToTr w="12700" cmpd="sng">
                      <a:noFill/>
                      <a:prstDash val="solid"/>
                    </a:lnBlToTr>
                  </a:tcPr>
                </a:tc>
                <a:tc>
                  <a:txBody>
                    <a:bodyPr/>
                    <a:lstStyle/>
                    <a:p>
                      <a:pPr algn="ctr"/>
                      <a:r>
                        <a:rPr lang="en-US" sz="2400" b="1" dirty="0" smtClean="0">
                          <a:solidFill>
                            <a:srgbClr val="000000"/>
                          </a:solidFill>
                          <a:latin typeface="Avenir Medium"/>
                          <a:cs typeface="Avenir Medium"/>
                        </a:rPr>
                        <a:t>22.2%</a:t>
                      </a:r>
                      <a:endParaRPr lang="en-US" sz="2400" b="1" dirty="0">
                        <a:solidFill>
                          <a:srgbClr val="000000"/>
                        </a:solidFill>
                        <a:latin typeface="Avenir Medium"/>
                        <a:cs typeface="Avenir Medium"/>
                      </a:endParaRPr>
                    </a:p>
                  </a:txBody>
                  <a:tcPr anchor="ctr">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r>
              <a:tr h="603692">
                <a:tc>
                  <a:txBody>
                    <a:bodyPr/>
                    <a:lstStyle/>
                    <a:p>
                      <a:pPr algn="ctr"/>
                      <a:r>
                        <a:rPr lang="en-US" sz="2400" dirty="0" smtClean="0">
                          <a:solidFill>
                            <a:srgbClr val="000000"/>
                          </a:solidFill>
                          <a:latin typeface="Avenir Medium"/>
                          <a:cs typeface="Avenir Medium"/>
                        </a:rPr>
                        <a:t>Rarely + Never </a:t>
                      </a:r>
                      <a:endParaRPr lang="en-US" sz="2400" dirty="0">
                        <a:solidFill>
                          <a:srgbClr val="000000"/>
                        </a:solidFill>
                        <a:latin typeface="Avenir Medium"/>
                        <a:cs typeface="Avenir Medium"/>
                      </a:endParaRPr>
                    </a:p>
                  </a:txBody>
                  <a:tcPr anchor="ctr">
                    <a:lnL w="12700" cap="flat" cmpd="sng" algn="ctr">
                      <a:noFill/>
                      <a:prstDash val="solid"/>
                      <a:round/>
                      <a:headEnd type="none" w="med" len="med"/>
                      <a:tailEnd type="none" w="med" len="med"/>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2400" b="1" dirty="0" smtClean="0">
                          <a:solidFill>
                            <a:srgbClr val="000000"/>
                          </a:solidFill>
                          <a:latin typeface="Avenir Medium"/>
                          <a:cs typeface="Avenir Medium"/>
                        </a:rPr>
                        <a:t>6.9%</a:t>
                      </a:r>
                      <a:endParaRPr lang="en-US" sz="2400" b="1" dirty="0">
                        <a:solidFill>
                          <a:srgbClr val="000000"/>
                        </a:solidFill>
                        <a:latin typeface="Avenir Medium"/>
                        <a:cs typeface="Avenir Medium"/>
                      </a:endParaRPr>
                    </a:p>
                  </a:txBody>
                  <a:tcPr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2400" b="1" dirty="0" smtClean="0">
                          <a:solidFill>
                            <a:srgbClr val="000000"/>
                          </a:solidFill>
                          <a:latin typeface="Avenir Medium"/>
                          <a:cs typeface="Avenir Medium"/>
                        </a:rPr>
                        <a:t>6.0%</a:t>
                      </a:r>
                      <a:endParaRPr lang="en-US" sz="2400" b="1" dirty="0">
                        <a:solidFill>
                          <a:srgbClr val="000000"/>
                        </a:solidFill>
                        <a:latin typeface="Avenir Medium"/>
                        <a:cs typeface="Avenir Medium"/>
                      </a:endParaRPr>
                    </a:p>
                  </a:txBody>
                  <a:tcPr anchor="ctr">
                    <a:lnL>
                      <a:noFill/>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bl>
          </a:graphicData>
        </a:graphic>
      </p:graphicFrame>
      <p:grpSp>
        <p:nvGrpSpPr>
          <p:cNvPr id="19" name="Group 18"/>
          <p:cNvGrpSpPr/>
          <p:nvPr/>
        </p:nvGrpSpPr>
        <p:grpSpPr>
          <a:xfrm>
            <a:off x="31089600" y="15058043"/>
            <a:ext cx="11922152" cy="12602557"/>
            <a:chOff x="31031097" y="16331104"/>
            <a:chExt cx="12000387" cy="8093328"/>
          </a:xfrm>
        </p:grpSpPr>
        <p:sp>
          <p:nvSpPr>
            <p:cNvPr id="44" name="Rectangle 43"/>
            <p:cNvSpPr/>
            <p:nvPr/>
          </p:nvSpPr>
          <p:spPr>
            <a:xfrm>
              <a:off x="31055093" y="16606380"/>
              <a:ext cx="11976391" cy="635341"/>
            </a:xfrm>
            <a:prstGeom prst="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en-US" sz="3600" b="1" dirty="0" smtClean="0">
                  <a:solidFill>
                    <a:srgbClr val="000000"/>
                  </a:solidFill>
                </a:rPr>
                <a:t>CONCLUSIONS </a:t>
              </a:r>
              <a:endParaRPr lang="en-US" sz="3600" b="1" dirty="0">
                <a:solidFill>
                  <a:srgbClr val="000000"/>
                </a:solidFill>
              </a:endParaRPr>
            </a:p>
          </p:txBody>
        </p:sp>
        <p:graphicFrame>
          <p:nvGraphicFramePr>
            <p:cNvPr id="49" name="Diagram 48"/>
            <p:cNvGraphicFramePr/>
            <p:nvPr>
              <p:extLst>
                <p:ext uri="{D42A27DB-BD31-4B8C-83A1-F6EECF244321}">
                  <p14:modId xmlns:p14="http://schemas.microsoft.com/office/powerpoint/2010/main" val="273480091"/>
                </p:ext>
              </p:extLst>
            </p:nvPr>
          </p:nvGraphicFramePr>
          <p:xfrm>
            <a:off x="31031097" y="16331104"/>
            <a:ext cx="11946930" cy="8093328"/>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grpSp>
      <p:grpSp>
        <p:nvGrpSpPr>
          <p:cNvPr id="9" name="Group 8"/>
          <p:cNvGrpSpPr/>
          <p:nvPr/>
        </p:nvGrpSpPr>
        <p:grpSpPr>
          <a:xfrm>
            <a:off x="858383" y="6847588"/>
            <a:ext cx="11638417" cy="3544121"/>
            <a:chOff x="952981" y="18296520"/>
            <a:chExt cx="11638417" cy="3544121"/>
          </a:xfrm>
        </p:grpSpPr>
        <p:sp>
          <p:nvSpPr>
            <p:cNvPr id="24" name="Rectangle 23"/>
            <p:cNvSpPr/>
            <p:nvPr/>
          </p:nvSpPr>
          <p:spPr>
            <a:xfrm>
              <a:off x="952982" y="18296520"/>
              <a:ext cx="11625339" cy="835688"/>
            </a:xfrm>
            <a:prstGeom prst="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en-US" sz="3600" b="1" dirty="0" smtClean="0">
                  <a:solidFill>
                    <a:srgbClr val="000000"/>
                  </a:solidFill>
                  <a:latin typeface="Avenir Medium"/>
                  <a:cs typeface="Avenir Medium"/>
                </a:rPr>
                <a:t>PURPOSE OF THE STUDY</a:t>
              </a:r>
              <a:endParaRPr lang="en-US" sz="3600" b="1" dirty="0">
                <a:solidFill>
                  <a:srgbClr val="000000"/>
                </a:solidFill>
                <a:latin typeface="Avenir Medium"/>
                <a:cs typeface="Avenir Medium"/>
              </a:endParaRPr>
            </a:p>
          </p:txBody>
        </p:sp>
        <p:sp>
          <p:nvSpPr>
            <p:cNvPr id="51" name="Rectangle 50"/>
            <p:cNvSpPr/>
            <p:nvPr/>
          </p:nvSpPr>
          <p:spPr>
            <a:xfrm>
              <a:off x="952981" y="19132207"/>
              <a:ext cx="11638417" cy="2708434"/>
            </a:xfrm>
            <a:prstGeom prst="rect">
              <a:avLst/>
            </a:prstGeom>
            <a:ln w="3175" cmpd="sng">
              <a:solidFill>
                <a:schemeClr val="tx1"/>
              </a:solidFill>
            </a:ln>
          </p:spPr>
          <p:txBody>
            <a:bodyPr wrap="square" lIns="365760" tIns="365760" rIns="365760" bIns="365760">
              <a:spAutoFit/>
            </a:bodyPr>
            <a:lstStyle/>
            <a:p>
              <a:pPr algn="just"/>
              <a:r>
                <a:rPr lang="en-US" sz="3200" b="1" dirty="0" smtClean="0">
                  <a:latin typeface="Avenir Medium"/>
                  <a:cs typeface="Avenir Medium"/>
                </a:rPr>
                <a:t>To investigate the differences in physical fitness, as well as social-emotional wellness, in college students who either continued or discontinued organized sports participation at a New England </a:t>
              </a:r>
              <a:r>
                <a:rPr lang="en-US" sz="3200" b="1" dirty="0">
                  <a:latin typeface="Avenir Medium"/>
                  <a:cs typeface="Avenir Medium"/>
                </a:rPr>
                <a:t>s</a:t>
              </a:r>
              <a:r>
                <a:rPr lang="en-US" sz="3200" b="1" dirty="0" smtClean="0">
                  <a:latin typeface="Avenir Medium"/>
                  <a:cs typeface="Avenir Medium"/>
                </a:rPr>
                <a:t>tate university.</a:t>
              </a:r>
            </a:p>
          </p:txBody>
        </p:sp>
      </p:grpSp>
      <p:graphicFrame>
        <p:nvGraphicFramePr>
          <p:cNvPr id="39" name="Chart 38"/>
          <p:cNvGraphicFramePr/>
          <p:nvPr>
            <p:extLst>
              <p:ext uri="{D42A27DB-BD31-4B8C-83A1-F6EECF244321}">
                <p14:modId xmlns:p14="http://schemas.microsoft.com/office/powerpoint/2010/main" val="1933091673"/>
              </p:ext>
            </p:extLst>
          </p:nvPr>
        </p:nvGraphicFramePr>
        <p:xfrm>
          <a:off x="13511686" y="13488746"/>
          <a:ext cx="5943600" cy="8275601"/>
        </p:xfrm>
        <a:graphic>
          <a:graphicData uri="http://schemas.openxmlformats.org/drawingml/2006/chart">
            <c:chart xmlns:c="http://schemas.openxmlformats.org/drawingml/2006/chart" xmlns:r="http://schemas.openxmlformats.org/officeDocument/2006/relationships" r:id="rId11"/>
          </a:graphicData>
        </a:graphic>
      </p:graphicFrame>
      <p:sp>
        <p:nvSpPr>
          <p:cNvPr id="45" name="Rectangle 44"/>
          <p:cNvSpPr/>
          <p:nvPr/>
        </p:nvSpPr>
        <p:spPr>
          <a:xfrm>
            <a:off x="13917846" y="13268808"/>
            <a:ext cx="15978908" cy="751992"/>
          </a:xfrm>
          <a:prstGeom prst="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en-US" sz="2800" b="1" dirty="0" smtClean="0">
                <a:solidFill>
                  <a:srgbClr val="000000"/>
                </a:solidFill>
                <a:latin typeface="Avenir Medium"/>
                <a:cs typeface="Avenir Medium"/>
              </a:rPr>
              <a:t>Health-Related Physical Fitness</a:t>
            </a:r>
          </a:p>
        </p:txBody>
      </p:sp>
      <p:grpSp>
        <p:nvGrpSpPr>
          <p:cNvPr id="46" name="Group 45"/>
          <p:cNvGrpSpPr/>
          <p:nvPr/>
        </p:nvGrpSpPr>
        <p:grpSpPr>
          <a:xfrm>
            <a:off x="31150357" y="22884377"/>
            <a:ext cx="11858469" cy="3176023"/>
            <a:chOff x="29589886" y="32267580"/>
            <a:chExt cx="13235970" cy="3176023"/>
          </a:xfrm>
        </p:grpSpPr>
        <p:sp>
          <p:nvSpPr>
            <p:cNvPr id="47" name="Rectangle 46"/>
            <p:cNvSpPr/>
            <p:nvPr/>
          </p:nvSpPr>
          <p:spPr>
            <a:xfrm>
              <a:off x="29589886" y="32267580"/>
              <a:ext cx="13235970" cy="744588"/>
            </a:xfrm>
            <a:prstGeom prst="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en-US" sz="3600" b="1" dirty="0" smtClean="0">
                  <a:solidFill>
                    <a:srgbClr val="000000"/>
                  </a:solidFill>
                  <a:latin typeface="Avenir Medium"/>
                  <a:cs typeface="Avenir Medium"/>
                </a:rPr>
                <a:t> MAIN TAKEAWAY</a:t>
              </a:r>
              <a:endParaRPr lang="en-US" sz="3600" b="1" dirty="0">
                <a:solidFill>
                  <a:srgbClr val="000000"/>
                </a:solidFill>
                <a:latin typeface="Avenir Medium"/>
                <a:cs typeface="Avenir Medium"/>
              </a:endParaRPr>
            </a:p>
          </p:txBody>
        </p:sp>
        <p:sp>
          <p:nvSpPr>
            <p:cNvPr id="48" name="Rectangle 47"/>
            <p:cNvSpPr/>
            <p:nvPr/>
          </p:nvSpPr>
          <p:spPr>
            <a:xfrm>
              <a:off x="29589888" y="33012168"/>
              <a:ext cx="13225055" cy="2431435"/>
            </a:xfrm>
            <a:prstGeom prst="rect">
              <a:avLst/>
            </a:prstGeom>
            <a:ln w="3175" cmpd="sng">
              <a:solidFill>
                <a:schemeClr val="tx1"/>
              </a:solidFill>
            </a:ln>
          </p:spPr>
          <p:txBody>
            <a:bodyPr wrap="square" lIns="365760" tIns="228600" rIns="274320" bIns="228600">
              <a:spAutoFit/>
            </a:bodyPr>
            <a:lstStyle/>
            <a:p>
              <a:pPr algn="just"/>
              <a:r>
                <a:rPr lang="en-US" sz="3200" b="1" dirty="0" smtClean="0">
                  <a:latin typeface="Avenir Medium"/>
                  <a:cs typeface="Avenir Medium"/>
                </a:rPr>
                <a:t>Findings of this study suggest that when young college men and women discontinue organized sports participation there are negative physical fitness consequences and a propensity toward less social-emotional wellness in some women.   </a:t>
              </a:r>
            </a:p>
          </p:txBody>
        </p:sp>
      </p:grpSp>
      <p:graphicFrame>
        <p:nvGraphicFramePr>
          <p:cNvPr id="50" name="Chart 49"/>
          <p:cNvGraphicFramePr/>
          <p:nvPr>
            <p:extLst>
              <p:ext uri="{D42A27DB-BD31-4B8C-83A1-F6EECF244321}">
                <p14:modId xmlns:p14="http://schemas.microsoft.com/office/powerpoint/2010/main" val="1901921994"/>
              </p:ext>
            </p:extLst>
          </p:nvPr>
        </p:nvGraphicFramePr>
        <p:xfrm>
          <a:off x="19055374" y="13488746"/>
          <a:ext cx="5557226" cy="8275601"/>
        </p:xfrm>
        <a:graphic>
          <a:graphicData uri="http://schemas.openxmlformats.org/drawingml/2006/chart">
            <c:chart xmlns:c="http://schemas.openxmlformats.org/drawingml/2006/chart" xmlns:r="http://schemas.openxmlformats.org/officeDocument/2006/relationships" r:id="rId12"/>
          </a:graphicData>
        </a:graphic>
      </p:graphicFrame>
      <p:graphicFrame>
        <p:nvGraphicFramePr>
          <p:cNvPr id="52" name="Chart 51"/>
          <p:cNvGraphicFramePr/>
          <p:nvPr>
            <p:extLst>
              <p:ext uri="{D42A27DB-BD31-4B8C-83A1-F6EECF244321}">
                <p14:modId xmlns:p14="http://schemas.microsoft.com/office/powerpoint/2010/main" val="3484080810"/>
              </p:ext>
            </p:extLst>
          </p:nvPr>
        </p:nvGraphicFramePr>
        <p:xfrm>
          <a:off x="24079201" y="13335000"/>
          <a:ext cx="6400799" cy="8429347"/>
        </p:xfrm>
        <a:graphic>
          <a:graphicData uri="http://schemas.openxmlformats.org/drawingml/2006/chart">
            <c:chart xmlns:c="http://schemas.openxmlformats.org/drawingml/2006/chart" xmlns:r="http://schemas.openxmlformats.org/officeDocument/2006/relationships" r:id="rId13"/>
          </a:graphicData>
        </a:graphic>
      </p:graphicFrame>
      <p:sp>
        <p:nvSpPr>
          <p:cNvPr id="10" name="TextBox 9"/>
          <p:cNvSpPr txBox="1"/>
          <p:nvPr/>
        </p:nvSpPr>
        <p:spPr>
          <a:xfrm>
            <a:off x="16254886" y="6903444"/>
            <a:ext cx="3200400" cy="738664"/>
          </a:xfrm>
          <a:prstGeom prst="rect">
            <a:avLst/>
          </a:prstGeom>
          <a:noFill/>
        </p:spPr>
        <p:txBody>
          <a:bodyPr wrap="square" rtlCol="0">
            <a:spAutoFit/>
          </a:bodyPr>
          <a:lstStyle/>
          <a:p>
            <a:pPr algn="ctr"/>
            <a:r>
              <a:rPr lang="en-US" sz="4200" b="1" dirty="0" smtClean="0">
                <a:latin typeface="Avenir Heavy"/>
                <a:cs typeface="Avenir Heavy"/>
              </a:rPr>
              <a:t>MEN</a:t>
            </a:r>
            <a:endParaRPr lang="en-US" sz="4200" b="1" dirty="0">
              <a:latin typeface="Avenir Heavy"/>
              <a:cs typeface="Avenir Heavy"/>
            </a:endParaRPr>
          </a:p>
        </p:txBody>
      </p:sp>
      <p:sp>
        <p:nvSpPr>
          <p:cNvPr id="53" name="TextBox 52"/>
          <p:cNvSpPr txBox="1"/>
          <p:nvPr/>
        </p:nvSpPr>
        <p:spPr>
          <a:xfrm>
            <a:off x="24486280" y="6944732"/>
            <a:ext cx="3200400" cy="738664"/>
          </a:xfrm>
          <a:prstGeom prst="rect">
            <a:avLst/>
          </a:prstGeom>
          <a:noFill/>
        </p:spPr>
        <p:txBody>
          <a:bodyPr wrap="square" rtlCol="0">
            <a:spAutoFit/>
          </a:bodyPr>
          <a:lstStyle/>
          <a:p>
            <a:pPr algn="ctr"/>
            <a:r>
              <a:rPr lang="en-US" sz="4200" b="1" dirty="0" smtClean="0">
                <a:latin typeface="Avenir Heavy"/>
                <a:cs typeface="Avenir Heavy"/>
              </a:rPr>
              <a:t>WOMEN</a:t>
            </a:r>
            <a:endParaRPr lang="en-US" sz="4200" b="1" dirty="0">
              <a:latin typeface="Avenir Heavy"/>
              <a:cs typeface="Avenir Heavy"/>
            </a:endParaRPr>
          </a:p>
        </p:txBody>
      </p:sp>
    </p:spTree>
    <p:extLst>
      <p:ext uri="{BB962C8B-B14F-4D97-AF65-F5344CB8AC3E}">
        <p14:creationId xmlns:p14="http://schemas.microsoft.com/office/powerpoint/2010/main" val="1416139741"/>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Custom 3">
      <a:dk1>
        <a:sysClr val="windowText" lastClr="000000"/>
      </a:dk1>
      <a:lt1>
        <a:sysClr val="window" lastClr="FFFFFF"/>
      </a:lt1>
      <a:dk2>
        <a:srgbClr val="24213E"/>
      </a:dk2>
      <a:lt2>
        <a:srgbClr val="E9EAF0"/>
      </a:lt2>
      <a:accent1>
        <a:srgbClr val="E8BC4A"/>
      </a:accent1>
      <a:accent2>
        <a:srgbClr val="83C1C6"/>
      </a:accent2>
      <a:accent3>
        <a:srgbClr val="E78D35"/>
      </a:accent3>
      <a:accent4>
        <a:srgbClr val="909CE1"/>
      </a:accent4>
      <a:accent5>
        <a:srgbClr val="839C41"/>
      </a:accent5>
      <a:accent6>
        <a:srgbClr val="CC5439"/>
      </a:accent6>
      <a:hlink>
        <a:srgbClr val="1C6CF1"/>
      </a:hlink>
      <a:folHlink>
        <a:srgbClr val="C649E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2242</TotalTime>
  <Words>959</Words>
  <Application>Microsoft Macintosh PowerPoint</Application>
  <PresentationFormat>Custom</PresentationFormat>
  <Paragraphs>147</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 Bode</dc:creator>
  <cp:lastModifiedBy>B Bode</cp:lastModifiedBy>
  <cp:revision>511</cp:revision>
  <cp:lastPrinted>2022-04-08T00:37:01Z</cp:lastPrinted>
  <dcterms:created xsi:type="dcterms:W3CDTF">2022-03-28T22:13:17Z</dcterms:created>
  <dcterms:modified xsi:type="dcterms:W3CDTF">2022-04-10T17:18:54Z</dcterms:modified>
</cp:coreProperties>
</file>