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43891200" cy="32918400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as Allen" initials="NA" lastIdx="9" clrIdx="0">
    <p:extLst>
      <p:ext uri="{19B8F6BF-5375-455C-9EA6-DF929625EA0E}">
        <p15:presenceInfo xmlns:p15="http://schemas.microsoft.com/office/powerpoint/2012/main" userId="S::nra1001@wildcats.unh.edu::cb35c4f5-68d1-445a-9dab-bf8935d6b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8" autoAdjust="0"/>
    <p:restoredTop sz="97001" autoAdjust="0"/>
  </p:normalViewPr>
  <p:slideViewPr>
    <p:cSldViewPr snapToGrid="0">
      <p:cViewPr varScale="1">
        <p:scale>
          <a:sx n="26" d="100"/>
          <a:sy n="26" d="100"/>
        </p:scale>
        <p:origin x="177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ishan Li" userId="a0c2efb3-4a70-4fb7-a7a1-234e43a5b2af" providerId="ADAL" clId="{9DEDA81C-B748-45DC-ADBB-1300FB1CA46D}"/>
    <pc:docChg chg="modSld">
      <pc:chgData name="Huishan Li" userId="a0c2efb3-4a70-4fb7-a7a1-234e43a5b2af" providerId="ADAL" clId="{9DEDA81C-B748-45DC-ADBB-1300FB1CA46D}" dt="2021-10-27T14:29:14.710" v="9" actId="14100"/>
      <pc:docMkLst>
        <pc:docMk/>
      </pc:docMkLst>
      <pc:sldChg chg="modSp mod">
        <pc:chgData name="Huishan Li" userId="a0c2efb3-4a70-4fb7-a7a1-234e43a5b2af" providerId="ADAL" clId="{9DEDA81C-B748-45DC-ADBB-1300FB1CA46D}" dt="2021-10-27T14:29:14.710" v="9" actId="14100"/>
        <pc:sldMkLst>
          <pc:docMk/>
          <pc:sldMk cId="3781564680" sldId="256"/>
        </pc:sldMkLst>
        <pc:spChg chg="mod">
          <ac:chgData name="Huishan Li" userId="a0c2efb3-4a70-4fb7-a7a1-234e43a5b2af" providerId="ADAL" clId="{9DEDA81C-B748-45DC-ADBB-1300FB1CA46D}" dt="2021-10-27T14:29:14.710" v="9" actId="14100"/>
          <ac:spMkLst>
            <pc:docMk/>
            <pc:sldMk cId="3781564680" sldId="256"/>
            <ac:spMk id="24" creationId="{5FF576A9-06F1-4302-99B8-517F48202D28}"/>
          </ac:spMkLst>
        </pc:spChg>
        <pc:spChg chg="mod">
          <ac:chgData name="Huishan Li" userId="a0c2efb3-4a70-4fb7-a7a1-234e43a5b2af" providerId="ADAL" clId="{9DEDA81C-B748-45DC-ADBB-1300FB1CA46D}" dt="2021-10-27T14:25:31.393" v="6" actId="20577"/>
          <ac:spMkLst>
            <pc:docMk/>
            <pc:sldMk cId="3781564680" sldId="256"/>
            <ac:spMk id="29" creationId="{B3BF3F64-E75F-4E45-8937-E24D0243951B}"/>
          </ac:spMkLst>
        </pc:spChg>
        <pc:spChg chg="mod">
          <ac:chgData name="Huishan Li" userId="a0c2efb3-4a70-4fb7-a7a1-234e43a5b2af" providerId="ADAL" clId="{9DEDA81C-B748-45DC-ADBB-1300FB1CA46D}" dt="2021-10-27T14:23:29.511" v="0" actId="13926"/>
          <ac:spMkLst>
            <pc:docMk/>
            <pc:sldMk cId="3781564680" sldId="256"/>
            <ac:spMk id="30" creationId="{8B208141-B3CD-4B35-BB88-CE11D8EDD454}"/>
          </ac:spMkLst>
        </pc:spChg>
        <pc:spChg chg="mod">
          <ac:chgData name="Huishan Li" userId="a0c2efb3-4a70-4fb7-a7a1-234e43a5b2af" providerId="ADAL" clId="{9DEDA81C-B748-45DC-ADBB-1300FB1CA46D}" dt="2021-10-27T14:28:52.128" v="8" actId="120"/>
          <ac:spMkLst>
            <pc:docMk/>
            <pc:sldMk cId="3781564680" sldId="256"/>
            <ac:spMk id="449" creationId="{C886B70C-67BE-4932-8DF2-B7DDC8EC963A}"/>
          </ac:spMkLst>
        </pc:spChg>
      </pc:sldChg>
    </pc:docChg>
  </pc:docChgLst>
  <pc:docChgLst>
    <pc:chgData name="Nicholas Allen" userId="cb35c4f5-68d1-445a-9dab-bf8935d6b818" providerId="ADAL" clId="{07CC856B-76D6-40C9-878B-84840799708D}"/>
    <pc:docChg chg="modSld">
      <pc:chgData name="Nicholas Allen" userId="cb35c4f5-68d1-445a-9dab-bf8935d6b818" providerId="ADAL" clId="{07CC856B-76D6-40C9-878B-84840799708D}" dt="2021-10-27T14:43:33.570" v="19" actId="1037"/>
      <pc:docMkLst>
        <pc:docMk/>
      </pc:docMkLst>
      <pc:sldChg chg="modSp mod">
        <pc:chgData name="Nicholas Allen" userId="cb35c4f5-68d1-445a-9dab-bf8935d6b818" providerId="ADAL" clId="{07CC856B-76D6-40C9-878B-84840799708D}" dt="2021-10-27T14:43:33.570" v="19" actId="1037"/>
        <pc:sldMkLst>
          <pc:docMk/>
          <pc:sldMk cId="3781564680" sldId="256"/>
        </pc:sldMkLst>
        <pc:spChg chg="mod">
          <ac:chgData name="Nicholas Allen" userId="cb35c4f5-68d1-445a-9dab-bf8935d6b818" providerId="ADAL" clId="{07CC856B-76D6-40C9-878B-84840799708D}" dt="2021-10-27T14:43:22.992" v="15" actId="13926"/>
          <ac:spMkLst>
            <pc:docMk/>
            <pc:sldMk cId="3781564680" sldId="256"/>
            <ac:spMk id="29" creationId="{B3BF3F64-E75F-4E45-8937-E24D0243951B}"/>
          </ac:spMkLst>
        </pc:spChg>
        <pc:spChg chg="mod">
          <ac:chgData name="Nicholas Allen" userId="cb35c4f5-68d1-445a-9dab-bf8935d6b818" providerId="ADAL" clId="{07CC856B-76D6-40C9-878B-84840799708D}" dt="2021-10-27T14:43:15.633" v="14" actId="20577"/>
          <ac:spMkLst>
            <pc:docMk/>
            <pc:sldMk cId="3781564680" sldId="256"/>
            <ac:spMk id="30" creationId="{8B208141-B3CD-4B35-BB88-CE11D8EDD454}"/>
          </ac:spMkLst>
        </pc:spChg>
        <pc:picChg chg="mod">
          <ac:chgData name="Nicholas Allen" userId="cb35c4f5-68d1-445a-9dab-bf8935d6b818" providerId="ADAL" clId="{07CC856B-76D6-40C9-878B-84840799708D}" dt="2021-10-27T14:43:28.441" v="17" actId="1038"/>
          <ac:picMkLst>
            <pc:docMk/>
            <pc:sldMk cId="3781564680" sldId="256"/>
            <ac:picMk id="14" creationId="{4417D8D3-A581-4916-9CDC-6778257994D0}"/>
          </ac:picMkLst>
        </pc:picChg>
        <pc:picChg chg="mod">
          <ac:chgData name="Nicholas Allen" userId="cb35c4f5-68d1-445a-9dab-bf8935d6b818" providerId="ADAL" clId="{07CC856B-76D6-40C9-878B-84840799708D}" dt="2021-10-27T14:43:33.570" v="19" actId="1037"/>
          <ac:picMkLst>
            <pc:docMk/>
            <pc:sldMk cId="3781564680" sldId="256"/>
            <ac:picMk id="1024" creationId="{1FD7CA96-8A79-4C99-B06F-A971B11F6BE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A9F6B88A-51FD-4DDC-BE3E-89785550BE33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5470F874-1573-4530-A252-1EF8258A1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2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Regenerate and reorganize figures</a:t>
            </a:r>
          </a:p>
          <a:p>
            <a:r>
              <a:rPr lang="en-US" dirty="0"/>
              <a:t>Add a methods section</a:t>
            </a:r>
          </a:p>
          <a:p>
            <a:r>
              <a:rPr lang="en-US" dirty="0"/>
              <a:t>Reduce text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F874-1573-4530-A252-1EF8258A18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4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B33-59B4-48BE-8133-C4EFB8734AA9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C2CB-ACE3-4801-90BA-F27F714BA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4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B33-59B4-48BE-8133-C4EFB8734AA9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C2CB-ACE3-4801-90BA-F27F714BA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3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B33-59B4-48BE-8133-C4EFB8734AA9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C2CB-ACE3-4801-90BA-F27F714BA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8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B33-59B4-48BE-8133-C4EFB8734AA9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C2CB-ACE3-4801-90BA-F27F714BA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1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B33-59B4-48BE-8133-C4EFB8734AA9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C2CB-ACE3-4801-90BA-F27F714BA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9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B33-59B4-48BE-8133-C4EFB8734AA9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C2CB-ACE3-4801-90BA-F27F714BA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6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B33-59B4-48BE-8133-C4EFB8734AA9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C2CB-ACE3-4801-90BA-F27F714BA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2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B33-59B4-48BE-8133-C4EFB8734AA9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C2CB-ACE3-4801-90BA-F27F714BA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6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B33-59B4-48BE-8133-C4EFB8734AA9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C2CB-ACE3-4801-90BA-F27F714BA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2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B33-59B4-48BE-8133-C4EFB8734AA9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C2CB-ACE3-4801-90BA-F27F714BA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6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B33-59B4-48BE-8133-C4EFB8734AA9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C2CB-ACE3-4801-90BA-F27F714BA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2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FB33-59B4-48BE-8133-C4EFB8734AA9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3C2CB-ACE3-4801-90BA-F27F714BA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2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C545AF-A05C-45A6-8A40-BBCFD3738C32}"/>
              </a:ext>
            </a:extLst>
          </p:cNvPr>
          <p:cNvSpPr/>
          <p:nvPr/>
        </p:nvSpPr>
        <p:spPr>
          <a:xfrm>
            <a:off x="0" y="-36576"/>
            <a:ext cx="43891200" cy="3642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B130F8-DA4E-4284-B8C9-88DEBA17BFA2}"/>
              </a:ext>
            </a:extLst>
          </p:cNvPr>
          <p:cNvSpPr txBox="1"/>
          <p:nvPr/>
        </p:nvSpPr>
        <p:spPr>
          <a:xfrm>
            <a:off x="3272058" y="292608"/>
            <a:ext cx="373470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Femtoamp and Picoamp Modes of Electrospray and Paper Spray Ionization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0D1525-69EF-40A9-9D30-3C5216FD681B}"/>
              </a:ext>
            </a:extLst>
          </p:cNvPr>
          <p:cNvSpPr txBox="1"/>
          <p:nvPr/>
        </p:nvSpPr>
        <p:spPr>
          <a:xfrm>
            <a:off x="254929" y="4868829"/>
            <a:ext cx="1417320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Discovery of ultra-low ionization currents (100s fA) for µm scale emitter tips and paper substrates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Native protein charge states generated in fA without using any buffering agent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 current enable direct analysis of neat sample without contamination</a:t>
            </a:r>
          </a:p>
        </p:txBody>
      </p:sp>
      <p:pic>
        <p:nvPicPr>
          <p:cNvPr id="1026" name="Picture 2" descr="Logo Downloads | Communications and Public Affairs Site">
            <a:extLst>
              <a:ext uri="{FF2B5EF4-FFF2-40B4-BE49-F238E27FC236}">
                <a16:creationId xmlns:a16="http://schemas.microsoft.com/office/drawing/2014/main" id="{AE255805-0CEA-4CF2-B6A5-273B84148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109728"/>
            <a:ext cx="2558252" cy="351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42E133F-E038-439E-A0B0-4D733A0BA3E0}"/>
              </a:ext>
            </a:extLst>
          </p:cNvPr>
          <p:cNvSpPr txBox="1"/>
          <p:nvPr/>
        </p:nvSpPr>
        <p:spPr>
          <a:xfrm>
            <a:off x="14729809" y="28139577"/>
            <a:ext cx="13167360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ithout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ammonium acetate (AA), nanoESI produced average charge state (ACS) of 8.1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ithout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AA, fA mode ESI produced a lower ACS of 6.9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cytochrome c (cyt c) protein likely retains its native structure from aqueous solution in fA mode ESI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AA, 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 mode ESI produced an ACS higher than nanoESI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AA suppressed protein signal in nanoESI but had little effect on fA mode ESI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BF3F64-E75F-4E45-8937-E24D0243951B}"/>
              </a:ext>
            </a:extLst>
          </p:cNvPr>
          <p:cNvSpPr txBox="1"/>
          <p:nvPr/>
        </p:nvSpPr>
        <p:spPr>
          <a:xfrm>
            <a:off x="37714707" y="5012087"/>
            <a:ext cx="5867527" cy="61863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aper triangle with isopropanol produced an ionization current of 150-300 fA at 250 V, increased to 100 nA when at 3000 V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250 ng melezitose sample was present on the paper, the normalized level (NL) was observed to be 7E-2 at 250 V, and 2E3 at 1300 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1DB2C5-2822-4DD1-A50F-BF8A56EF51A0}"/>
              </a:ext>
            </a:extLst>
          </p:cNvPr>
          <p:cNvSpPr txBox="1"/>
          <p:nvPr/>
        </p:nvSpPr>
        <p:spPr>
          <a:xfrm>
            <a:off x="28221123" y="21016750"/>
            <a:ext cx="1536192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Onset of 80-100 fA at 400 V, current increased with voltage to 1 pA at 2500 V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Ion signals could last for more than 30 min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contamination of sample holder and MS 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inlet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Sample collection, storage and analysis without preparation and any solvent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7493C2-E056-4F3B-8A91-0754A3D8818A}"/>
              </a:ext>
            </a:extLst>
          </p:cNvPr>
          <p:cNvSpPr txBox="1"/>
          <p:nvPr/>
        </p:nvSpPr>
        <p:spPr>
          <a:xfrm>
            <a:off x="3339692" y="1949778"/>
            <a:ext cx="362331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Nicholas R. Allen </a:t>
            </a:r>
            <a:r>
              <a:rPr lang="en-US" sz="3600" b="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a,1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Huishan Li </a:t>
            </a:r>
            <a:r>
              <a:rPr lang="en-US" sz="3600" b="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a,1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Alexander Cheung </a:t>
            </a:r>
            <a:r>
              <a:rPr lang="en-US" sz="3600" b="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Guoqiang Xu </a:t>
            </a:r>
            <a:r>
              <a:rPr lang="en-US" sz="3600" b="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b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Yunlong Zi </a:t>
            </a:r>
            <a:r>
              <a:rPr lang="en-US" sz="3600" b="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b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Anyin Li </a:t>
            </a:r>
            <a:r>
              <a:rPr lang="en-US" sz="3600" b="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a,</a:t>
            </a:r>
            <a:r>
              <a:rPr lang="en-US" sz="3600" b="0" i="0" baseline="30000" dirty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*</a:t>
            </a:r>
          </a:p>
          <a:p>
            <a:r>
              <a:rPr lang="en-US" sz="2800" b="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Department of Chemistry, University of New Hampshire, 23 Academic Way, Durham, NH, 03824, USA</a:t>
            </a:r>
          </a:p>
          <a:p>
            <a:r>
              <a:rPr lang="en-US" sz="2800" b="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b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Department of Mechanical and Automation Engineering, The Chinese University of Hong Kong, Shatin, N.T., Hong Kong, China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F576A9-06F1-4302-99B8-517F48202D28}"/>
              </a:ext>
            </a:extLst>
          </p:cNvPr>
          <p:cNvSpPr txBox="1"/>
          <p:nvPr/>
        </p:nvSpPr>
        <p:spPr>
          <a:xfrm>
            <a:off x="28221123" y="30709335"/>
            <a:ext cx="12398017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Bush, M. F. et al.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Int. J. Mass spectrom.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420, 35-42.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Yuill, E.M. et al.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 Chem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85, 8498-8502.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Susa, A.C. et al.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 Chem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89, 3116-3122.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Marginean, I. et al.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Am Soc Mass Spectrom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25, 30-36.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Li, M.T. et al.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Science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12, 1907-1914.</a:t>
            </a: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2A9CC19-AD11-4359-949E-6EB6FAE74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211" y="29994335"/>
            <a:ext cx="2362200" cy="2362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51C833-0C24-4B19-957A-59DEC8EDD258}"/>
              </a:ext>
            </a:extLst>
          </p:cNvPr>
          <p:cNvSpPr txBox="1"/>
          <p:nvPr/>
        </p:nvSpPr>
        <p:spPr>
          <a:xfrm>
            <a:off x="40787012" y="32351772"/>
            <a:ext cx="277511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to this published paper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50364B-D8A7-4D39-BEBD-3DD4A4C86368}"/>
              </a:ext>
            </a:extLst>
          </p:cNvPr>
          <p:cNvSpPr txBox="1"/>
          <p:nvPr/>
        </p:nvSpPr>
        <p:spPr>
          <a:xfrm>
            <a:off x="225910" y="15516877"/>
            <a:ext cx="141732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Electrometer and a faraday cage to measure ionization current (DC) as low as 20 fA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Ion trap with extended injection time (up to 8 s) to accumulate detectable signal for ion beam as low as 1 ion/s. </a:t>
            </a:r>
            <a:endParaRPr lang="en-US" sz="3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208141-B3CD-4B35-BB88-CE11D8EDD454}"/>
              </a:ext>
            </a:extLst>
          </p:cNvPr>
          <p:cNvSpPr txBox="1"/>
          <p:nvPr/>
        </p:nvSpPr>
        <p:spPr>
          <a:xfrm>
            <a:off x="305779" y="9236580"/>
            <a:ext cx="14173200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Conventionally known onset current for ESI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 the nanoamps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sensitive instruments and the analysis of individual ions require picoamp currents or lower ion beams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 changes in the evolution of ESI droplets could alter the conformation of the proteins carried in the droplets which is usually overcome by introducing buffering agents such as ammonium acetate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Lower ionization current is believed to produce smaller initial charged droplets for ESI.</a:t>
            </a:r>
            <a:r>
              <a:rPr lang="en-US" sz="3600" b="0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42AF36-957D-4D1A-8707-59AF3117D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21123" y="5012087"/>
            <a:ext cx="9098901" cy="6261384"/>
          </a:xfrm>
          <a:prstGeom prst="rect">
            <a:avLst/>
          </a:prstGeom>
        </p:spPr>
      </p:pic>
      <p:sp>
        <p:nvSpPr>
          <p:cNvPr id="190" name="TextBox 189">
            <a:extLst>
              <a:ext uri="{FF2B5EF4-FFF2-40B4-BE49-F238E27FC236}">
                <a16:creationId xmlns:a16="http://schemas.microsoft.com/office/drawing/2014/main" id="{BA68A521-FF1D-4E53-B725-59F14DFE7F94}"/>
              </a:ext>
            </a:extLst>
          </p:cNvPr>
          <p:cNvSpPr txBox="1"/>
          <p:nvPr/>
        </p:nvSpPr>
        <p:spPr>
          <a:xfrm>
            <a:off x="14729809" y="13817379"/>
            <a:ext cx="13167360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MS signal for the fA ionization current were &gt;3 order of magnitude less intense than those produced by 50 pA ionization current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100s fA ionization current is &gt;3 orders of magnitude lower than those in previous literature reports for nm-sized emitter tips</a:t>
            </a:r>
            <a:r>
              <a:rPr lang="en-US" sz="3600" b="0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Default (10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 ms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time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parameters could overlook this fA regime as not enough ions are trapped for each scan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1FA6062-C612-41D1-947E-69F0E728F388}"/>
              </a:ext>
            </a:extLst>
          </p:cNvPr>
          <p:cNvSpPr txBox="1"/>
          <p:nvPr/>
        </p:nvSpPr>
        <p:spPr>
          <a:xfrm>
            <a:off x="284844" y="24149561"/>
            <a:ext cx="14173200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Results 1: Capturing 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femto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amp Currents!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98A0F08A-0226-4BD9-877E-BF7C2682D05C}"/>
              </a:ext>
            </a:extLst>
          </p:cNvPr>
          <p:cNvSpPr txBox="1"/>
          <p:nvPr/>
        </p:nvSpPr>
        <p:spPr>
          <a:xfrm>
            <a:off x="28221123" y="24487829"/>
            <a:ext cx="15361920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Ultra-low fA to pA ionization currents exist for various ESI emitters</a:t>
            </a:r>
          </a:p>
          <a:p>
            <a:pPr marL="1485900" lvl="2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form of meniscus does it have?</a:t>
            </a:r>
          </a:p>
          <a:p>
            <a:pPr marL="1485900" lvl="2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flow rates does it have?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Native protein charge states indicate ultra-small initial droplets</a:t>
            </a:r>
          </a:p>
          <a:p>
            <a:pPr marL="1485900" lvl="2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small exactly are they, and what determines their size?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 to more uniform response observed for novel ESI conditions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</a:t>
            </a:r>
          </a:p>
          <a:p>
            <a:pPr marL="1485900" lvl="2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the fA mode ESI help to produce the ideal charged droplets?</a:t>
            </a:r>
          </a:p>
          <a:p>
            <a:pPr marL="1485900" lvl="2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we demonstrate universal uniform response for a few classes of compounds?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56C447-3E5C-4D8A-9778-58CC7B44F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817" y="25442267"/>
            <a:ext cx="8711980" cy="3513761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81DA70AC-F0B4-40B0-B381-C300E860B3F2}"/>
              </a:ext>
            </a:extLst>
          </p:cNvPr>
          <p:cNvGrpSpPr>
            <a:grpSpLocks noChangeAspect="1"/>
          </p:cNvGrpSpPr>
          <p:nvPr/>
        </p:nvGrpSpPr>
        <p:grpSpPr>
          <a:xfrm>
            <a:off x="38495949" y="11480023"/>
            <a:ext cx="5104693" cy="2867605"/>
            <a:chOff x="2146937" y="731403"/>
            <a:chExt cx="8736325" cy="4907705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EFFDDDC-8025-4066-B6C5-516517F6B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6937" y="731403"/>
              <a:ext cx="8736325" cy="490770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C148F1C-17B4-4B82-A42E-EFC9897AD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91387" y="3696353"/>
              <a:ext cx="3117213" cy="18984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6A5FEF2-65DA-4F01-944B-CB3A0C3FF56D}"/>
              </a:ext>
            </a:extLst>
          </p:cNvPr>
          <p:cNvSpPr/>
          <p:nvPr/>
        </p:nvSpPr>
        <p:spPr>
          <a:xfrm>
            <a:off x="7700535" y="19164194"/>
            <a:ext cx="6685536" cy="4668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pic>
        <p:nvPicPr>
          <p:cNvPr id="36" name="Content Placeholder 4">
            <a:extLst>
              <a:ext uri="{FF2B5EF4-FFF2-40B4-BE49-F238E27FC236}">
                <a16:creationId xmlns:a16="http://schemas.microsoft.com/office/drawing/2014/main" id="{91BAB9A5-ED52-4081-BF68-BAAB466193C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3" r="8730"/>
          <a:stretch/>
        </p:blipFill>
        <p:spPr>
          <a:xfrm>
            <a:off x="377894" y="25534688"/>
            <a:ext cx="5235922" cy="34163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C7EE334-D8AC-45B9-A3D1-F8EB09D84F61}"/>
              </a:ext>
            </a:extLst>
          </p:cNvPr>
          <p:cNvSpPr txBox="1"/>
          <p:nvPr/>
        </p:nvSpPr>
        <p:spPr>
          <a:xfrm>
            <a:off x="377894" y="29788416"/>
            <a:ext cx="1417320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(Left) Low fA ionization current verified by on/off switching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(Middle/Right) High fA ionization current recorded under 1 kHz sampling rate.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vs. O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atmosphere shows no air discharge breakdown involved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Ionization appears continuous (no pulsing) at a sampling rate of 1kHz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42284297-1B46-4630-A4AC-0241CDA30207}"/>
              </a:ext>
            </a:extLst>
          </p:cNvPr>
          <p:cNvSpPr txBox="1"/>
          <p:nvPr/>
        </p:nvSpPr>
        <p:spPr>
          <a:xfrm>
            <a:off x="14729809" y="17722951"/>
            <a:ext cx="13167360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Micrometer Emitter Tips: fA and nA current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69CD2FDA-7A6B-4AFC-BAA6-A762374EF57D}"/>
              </a:ext>
            </a:extLst>
          </p:cNvPr>
          <p:cNvSpPr txBox="1"/>
          <p:nvPr/>
        </p:nvSpPr>
        <p:spPr>
          <a:xfrm>
            <a:off x="14682047" y="3859877"/>
            <a:ext cx="13167360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Nanometer Emitter Tips: fA and pA currents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561F8C60-81F2-4B74-907B-52001C6ED1DA}"/>
              </a:ext>
            </a:extLst>
          </p:cNvPr>
          <p:cNvSpPr txBox="1"/>
          <p:nvPr/>
        </p:nvSpPr>
        <p:spPr>
          <a:xfrm>
            <a:off x="28221124" y="3851366"/>
            <a:ext cx="15361920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Wet Paper Substrate: fA, pA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nA currents</a:t>
            </a:r>
            <a:endParaRPr lang="en-US" sz="48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6916B296-A838-49ED-977A-A852AC1A8EA9}"/>
              </a:ext>
            </a:extLst>
          </p:cNvPr>
          <p:cNvSpPr txBox="1"/>
          <p:nvPr/>
        </p:nvSpPr>
        <p:spPr>
          <a:xfrm>
            <a:off x="28221124" y="11968529"/>
            <a:ext cx="9493584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Dry Paper Substrate: fA to pA current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C5E1416-74D8-442D-B72C-23EFF96808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82048" y="5116418"/>
            <a:ext cx="13167360" cy="83104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95D8FC4-3622-43FF-A078-6F9638E08A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21124" y="13363314"/>
            <a:ext cx="8675168" cy="7511426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1FD7CA96-8A79-4C99-B06F-A971B11F6B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24124" y="14673697"/>
            <a:ext cx="6768998" cy="6015104"/>
          </a:xfrm>
          <a:prstGeom prst="rect">
            <a:avLst/>
          </a:prstGeom>
        </p:spPr>
      </p:pic>
      <p:sp>
        <p:nvSpPr>
          <p:cNvPr id="1025" name="TextBox 1024">
            <a:extLst>
              <a:ext uri="{FF2B5EF4-FFF2-40B4-BE49-F238E27FC236}">
                <a16:creationId xmlns:a16="http://schemas.microsoft.com/office/drawing/2014/main" id="{BA38E7AF-CDE7-4063-8028-29FB0DE0A63D}"/>
              </a:ext>
            </a:extLst>
          </p:cNvPr>
          <p:cNvSpPr txBox="1"/>
          <p:nvPr/>
        </p:nvSpPr>
        <p:spPr>
          <a:xfrm>
            <a:off x="30291315" y="9488490"/>
            <a:ext cx="611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fA</a:t>
            </a: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BB07F25B-E2F2-4383-A533-67FDFC0AB3E2}"/>
              </a:ext>
            </a:extLst>
          </p:cNvPr>
          <p:cNvSpPr txBox="1"/>
          <p:nvPr/>
        </p:nvSpPr>
        <p:spPr>
          <a:xfrm>
            <a:off x="31198458" y="8143973"/>
            <a:ext cx="71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pA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12F1F642-3845-48C7-A2FD-77028F0537A2}"/>
              </a:ext>
            </a:extLst>
          </p:cNvPr>
          <p:cNvSpPr txBox="1"/>
          <p:nvPr/>
        </p:nvSpPr>
        <p:spPr>
          <a:xfrm>
            <a:off x="33498972" y="6753815"/>
            <a:ext cx="71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C886B70C-67BE-4932-8DF2-B7DDC8EC963A}"/>
              </a:ext>
            </a:extLst>
          </p:cNvPr>
          <p:cNvSpPr txBox="1"/>
          <p:nvPr/>
        </p:nvSpPr>
        <p:spPr>
          <a:xfrm>
            <a:off x="284845" y="3846806"/>
            <a:ext cx="14173200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Highlights:</a:t>
            </a:r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BE479DFA-CDA0-4B41-9C73-3062AEC16F95}"/>
              </a:ext>
            </a:extLst>
          </p:cNvPr>
          <p:cNvSpPr txBox="1"/>
          <p:nvPr/>
        </p:nvSpPr>
        <p:spPr>
          <a:xfrm>
            <a:off x="311485" y="7998377"/>
            <a:ext cx="14173200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</a:t>
            </a:r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11ED5AE5-54DD-4712-9466-51190C4F650C}"/>
              </a:ext>
            </a:extLst>
          </p:cNvPr>
          <p:cNvSpPr txBox="1"/>
          <p:nvPr/>
        </p:nvSpPr>
        <p:spPr>
          <a:xfrm>
            <a:off x="268697" y="14128419"/>
            <a:ext cx="14173200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Methods: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006CF06E-8E46-420F-A613-A756E82FA447}"/>
              </a:ext>
            </a:extLst>
          </p:cNvPr>
          <p:cNvSpPr txBox="1"/>
          <p:nvPr/>
        </p:nvSpPr>
        <p:spPr>
          <a:xfrm>
            <a:off x="28221123" y="23501574"/>
            <a:ext cx="15361920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 and Questions for the Future: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609687-5DBE-4593-84CA-5C78F1827B01}"/>
              </a:ext>
            </a:extLst>
          </p:cNvPr>
          <p:cNvSpPr txBox="1"/>
          <p:nvPr/>
        </p:nvSpPr>
        <p:spPr>
          <a:xfrm>
            <a:off x="28221124" y="29736602"/>
            <a:ext cx="12398017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17D8D3-A581-4916-9CDC-6778257994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128" y="18994364"/>
            <a:ext cx="7359179" cy="4840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F05835-6F67-4D83-9751-F96BF738EE3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71703" y="19738116"/>
            <a:ext cx="6614730" cy="35211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EFBAB82-8BC6-4CB7-B826-FF228B601661}"/>
              </a:ext>
            </a:extLst>
          </p:cNvPr>
          <p:cNvSpPr txBox="1"/>
          <p:nvPr/>
        </p:nvSpPr>
        <p:spPr>
          <a:xfrm>
            <a:off x="704237" y="18234234"/>
            <a:ext cx="593470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Current Measurement Scheme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957C635-A9F8-43E3-A377-DCB369A30CF0}"/>
              </a:ext>
            </a:extLst>
          </p:cNvPr>
          <p:cNvSpPr txBox="1"/>
          <p:nvPr/>
        </p:nvSpPr>
        <p:spPr>
          <a:xfrm>
            <a:off x="8443218" y="18239859"/>
            <a:ext cx="539634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Mass Spectrometry Scheme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D4744A8-983A-4DF2-9D62-7FCD4CE4166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29209" y="19133898"/>
            <a:ext cx="13267960" cy="863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64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2586</TotalTime>
  <Words>817</Words>
  <Application>Microsoft Office PowerPoint</Application>
  <PresentationFormat>Custom</PresentationFormat>
  <Paragraphs>64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Allen</dc:creator>
  <cp:lastModifiedBy>Nicholas Allen</cp:lastModifiedBy>
  <cp:revision>53</cp:revision>
  <cp:lastPrinted>2021-10-26T19:53:23Z</cp:lastPrinted>
  <dcterms:created xsi:type="dcterms:W3CDTF">2021-09-10T14:51:31Z</dcterms:created>
  <dcterms:modified xsi:type="dcterms:W3CDTF">2021-10-27T14:43:58Z</dcterms:modified>
</cp:coreProperties>
</file>