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64" r:id="rId2"/>
  </p:sldIdLst>
  <p:sldSz cx="43891200" cy="32918400"/>
  <p:notesSz cx="7077075" cy="9363075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300" b="1" kern="1200">
        <a:solidFill>
          <a:srgbClr val="FF9900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4300" b="1" kern="1200">
        <a:solidFill>
          <a:srgbClr val="FF9900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4300" b="1" kern="1200">
        <a:solidFill>
          <a:srgbClr val="FF9900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4300" b="1" kern="1200">
        <a:solidFill>
          <a:srgbClr val="FF9900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4300" b="1" kern="1200">
        <a:solidFill>
          <a:srgbClr val="FF9900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4300" b="1" kern="1200">
        <a:solidFill>
          <a:srgbClr val="FF9900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4300" b="1" kern="1200">
        <a:solidFill>
          <a:srgbClr val="FF9900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4300" b="1" kern="1200">
        <a:solidFill>
          <a:srgbClr val="FF9900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4300" b="1" kern="1200">
        <a:solidFill>
          <a:srgbClr val="FF9900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68">
          <p15:clr>
            <a:srgbClr val="A4A3A4"/>
          </p15:clr>
        </p15:guide>
        <p15:guide id="2" pos="15552">
          <p15:clr>
            <a:srgbClr val="A4A3A4"/>
          </p15:clr>
        </p15:guide>
        <p15:guide id="3" pos="138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38E2"/>
    <a:srgbClr val="052E65"/>
    <a:srgbClr val="999999"/>
    <a:srgbClr val="000066"/>
    <a:srgbClr val="CCCCCC"/>
    <a:srgbClr val="FF9900"/>
    <a:srgbClr val="990000"/>
    <a:srgbClr val="000050"/>
    <a:srgbClr val="00126A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361878-79F1-550A-F127-F64B6FF45CC0}" v="20" dt="2022-04-12T16:50:42.300"/>
    <p1510:client id="{383DD49A-C2C5-458C-B2A1-5B34E44F2E72}" v="1055" dt="2022-04-12T23:09:15.301"/>
    <p1510:client id="{38DBC20C-918B-C547-9EE6-DB9738BD62CC}" v="4415" dt="2022-04-12T21:21:29.201"/>
    <p1510:client id="{7366A97C-C78C-BB2F-1817-009C90C80EB9}" v="114" dt="2022-04-12T17:36:18.221"/>
    <p1510:client id="{7B25E53F-F9FD-4498-9C2A-3D888A6227E6}" v="2714" dt="2022-04-12T21:48:09.575"/>
    <p1510:client id="{88097CD3-6DAB-0779-E77C-359F5D8DB584}" v="123" dt="2022-04-12T23:11:30.662"/>
    <p1510:client id="{9D049AA2-19BF-497B-99B3-0F920F1CDD72}" v="254" dt="2022-04-12T17:56:35.343"/>
    <p1510:client id="{AF2C884D-B542-A7E7-9744-B9E6B1DD288A}" v="9" dt="2022-04-12T16:53:37.308"/>
    <p1510:client id="{FB45A73C-E7A2-D784-2DAD-B6D2D274626F}" v="1671" dt="2022-04-12T16:51:49.62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910"/>
    <p:restoredTop sz="94793"/>
  </p:normalViewPr>
  <p:slideViewPr>
    <p:cSldViewPr snapToGrid="0" snapToObjects="1">
      <p:cViewPr>
        <p:scale>
          <a:sx n="40" d="100"/>
          <a:sy n="40" d="100"/>
        </p:scale>
        <p:origin x="1368" y="168"/>
      </p:cViewPr>
      <p:guideLst>
        <p:guide orient="horz" pos="10368"/>
        <p:guide pos="15552"/>
        <p:guide pos="138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Relationship Id="rId9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66733" cy="468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322" tIns="47161" rIns="94322" bIns="47161" numCol="1" anchor="t" anchorCtr="0" compatLnSpc="1">
            <a:prstTxWarp prst="textNoShape">
              <a:avLst/>
            </a:prstTxWarp>
          </a:bodyPr>
          <a:lstStyle>
            <a:lvl1pPr algn="l" defTabSz="942804">
              <a:defRPr sz="12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08727" y="1"/>
            <a:ext cx="3066733" cy="468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322" tIns="47161" rIns="94322" bIns="47161" numCol="1" anchor="t" anchorCtr="0" compatLnSpc="1">
            <a:prstTxWarp prst="textNoShape">
              <a:avLst/>
            </a:prstTxWarp>
          </a:bodyPr>
          <a:lstStyle>
            <a:lvl1pPr algn="r" defTabSz="942804">
              <a:defRPr sz="12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93313"/>
            <a:ext cx="3066733" cy="468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322" tIns="47161" rIns="94322" bIns="47161" numCol="1" anchor="b" anchorCtr="0" compatLnSpc="1">
            <a:prstTxWarp prst="textNoShape">
              <a:avLst/>
            </a:prstTxWarp>
          </a:bodyPr>
          <a:lstStyle>
            <a:lvl1pPr algn="l" defTabSz="942804">
              <a:defRPr sz="12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08727" y="8893313"/>
            <a:ext cx="3066733" cy="468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322" tIns="47161" rIns="94322" bIns="47161" numCol="1" anchor="b" anchorCtr="0" compatLnSpc="1">
            <a:prstTxWarp prst="textNoShape">
              <a:avLst/>
            </a:prstTxWarp>
          </a:bodyPr>
          <a:lstStyle>
            <a:lvl1pPr algn="r" defTabSz="942804">
              <a:defRPr sz="12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BDCE5CEB-6363-420F-BE45-85B064B891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5261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438" y="0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937C87-A568-164E-8B1B-9AE79F2EDF7E}" type="datetimeFigureOut">
              <a:rPr lang="en-US" smtClean="0"/>
              <a:t>4/12/22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1925" y="1169988"/>
            <a:ext cx="4213225" cy="31607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025" y="4505325"/>
            <a:ext cx="5661025" cy="36877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175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438" y="8893175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052085-EF1D-B843-9D76-45E96E5C7F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378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052085-EF1D-B843-9D76-45E96E5C7F5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657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2477" y="10226675"/>
            <a:ext cx="37306250" cy="70548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364" y="18653125"/>
            <a:ext cx="30724474" cy="84137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D5278E-ED96-461A-883E-5FD94BC35A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227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95C329-9094-49E3-ADB9-7C70C8CFFD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161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821440" y="1317625"/>
            <a:ext cx="9875837" cy="280892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3925" y="1317625"/>
            <a:ext cx="29475113" cy="280892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CBC182-0EAC-4479-8D18-C53192F402C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7776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2193927" y="1317625"/>
            <a:ext cx="39503350" cy="5486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193928" y="7680326"/>
            <a:ext cx="19675474" cy="107870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2021803" y="7680326"/>
            <a:ext cx="19675474" cy="107870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2193928" y="18619788"/>
            <a:ext cx="19675474" cy="10787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021803" y="18619788"/>
            <a:ext cx="19675474" cy="10787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8E7164-4707-4A19-A6AB-6533AC9FA8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650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9D8D97-1826-4078-ADDA-4E99B734A4D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017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0" y="21153443"/>
            <a:ext cx="37307838" cy="653732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0" y="13952538"/>
            <a:ext cx="37307838" cy="72009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973675-D381-4E0E-B86F-9F9EFE05722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4241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93928" y="7680325"/>
            <a:ext cx="19675474" cy="21726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21803" y="7680325"/>
            <a:ext cx="19675474" cy="21726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F8DAF2-D655-47B3-A184-648194FE7E7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9806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3925" y="7369178"/>
            <a:ext cx="19392901" cy="3070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3925" y="10439400"/>
            <a:ext cx="19392901" cy="18965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438" y="7369178"/>
            <a:ext cx="19400837" cy="3070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438" y="10439400"/>
            <a:ext cx="19400837" cy="18965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1F92EC-8C3C-4F10-858C-C66E68A9ECA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859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8AEDA9-9C5F-4252-8D07-E5D3174E990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511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0FBADD-EE0D-4AEE-A966-D1DAD5921D3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366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3924" y="1311275"/>
            <a:ext cx="14439901" cy="55768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874" y="1311275"/>
            <a:ext cx="24536400" cy="280939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3924" y="6888163"/>
            <a:ext cx="14439901" cy="225171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356635-F299-487E-8478-361B2D7E66D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345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665" y="23042568"/>
            <a:ext cx="26335037" cy="27209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665" y="2941638"/>
            <a:ext cx="26335037" cy="197500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665" y="25763543"/>
            <a:ext cx="26335037" cy="3862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18BA4C-6842-4480-8686-9E83B082434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8193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DA9A9"/>
            </a:gs>
            <a:gs pos="50000">
              <a:srgbClr val="990000"/>
            </a:gs>
            <a:gs pos="100000">
              <a:srgbClr val="DDA9A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94279" y="1317625"/>
            <a:ext cx="39502645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76203" tIns="188102" rIns="376203" bIns="18810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94279" y="7680325"/>
            <a:ext cx="39502645" cy="2172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76203" tIns="188102" rIns="376203" bIns="1881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194279" y="29978350"/>
            <a:ext cx="10241845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76203" tIns="188102" rIns="376203" bIns="188102" numCol="1" anchor="t" anchorCtr="0" compatLnSpc="1">
            <a:prstTxWarp prst="textNoShape">
              <a:avLst/>
            </a:prstTxWarp>
          </a:bodyPr>
          <a:lstStyle>
            <a:lvl1pPr algn="l" defTabSz="3762375">
              <a:defRPr sz="57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995879" y="29978350"/>
            <a:ext cx="13899445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76203" tIns="188102" rIns="376203" bIns="188102" numCol="1" anchor="t" anchorCtr="0" compatLnSpc="1">
            <a:prstTxWarp prst="textNoShape">
              <a:avLst/>
            </a:prstTxWarp>
          </a:bodyPr>
          <a:lstStyle>
            <a:lvl1pPr defTabSz="3762375">
              <a:defRPr sz="57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455079" y="29978350"/>
            <a:ext cx="10241845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76203" tIns="188102" rIns="376203" bIns="188102" numCol="1" anchor="t" anchorCtr="0" compatLnSpc="1">
            <a:prstTxWarp prst="textNoShape">
              <a:avLst/>
            </a:prstTxWarp>
          </a:bodyPr>
          <a:lstStyle>
            <a:lvl1pPr algn="r" defTabSz="3762375">
              <a:defRPr sz="57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5D3B0B1D-8805-4920-9608-A1D4D0B3DD2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3762375" rtl="0" eaLnBrk="0" fontAlgn="base" hangingPunct="0">
        <a:spcBef>
          <a:spcPct val="0"/>
        </a:spcBef>
        <a:spcAft>
          <a:spcPct val="0"/>
        </a:spcAft>
        <a:defRPr sz="18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3762375" rtl="0" eaLnBrk="0" fontAlgn="base" hangingPunct="0">
        <a:spcBef>
          <a:spcPct val="0"/>
        </a:spcBef>
        <a:spcAft>
          <a:spcPct val="0"/>
        </a:spcAft>
        <a:defRPr sz="18200">
          <a:solidFill>
            <a:schemeClr val="tx2"/>
          </a:solidFill>
          <a:latin typeface="Arial" pitchFamily="34" charset="0"/>
        </a:defRPr>
      </a:lvl2pPr>
      <a:lvl3pPr algn="ctr" defTabSz="3762375" rtl="0" eaLnBrk="0" fontAlgn="base" hangingPunct="0">
        <a:spcBef>
          <a:spcPct val="0"/>
        </a:spcBef>
        <a:spcAft>
          <a:spcPct val="0"/>
        </a:spcAft>
        <a:defRPr sz="18200">
          <a:solidFill>
            <a:schemeClr val="tx2"/>
          </a:solidFill>
          <a:latin typeface="Arial" pitchFamily="34" charset="0"/>
        </a:defRPr>
      </a:lvl3pPr>
      <a:lvl4pPr algn="ctr" defTabSz="3762375" rtl="0" eaLnBrk="0" fontAlgn="base" hangingPunct="0">
        <a:spcBef>
          <a:spcPct val="0"/>
        </a:spcBef>
        <a:spcAft>
          <a:spcPct val="0"/>
        </a:spcAft>
        <a:defRPr sz="18200">
          <a:solidFill>
            <a:schemeClr val="tx2"/>
          </a:solidFill>
          <a:latin typeface="Arial" pitchFamily="34" charset="0"/>
        </a:defRPr>
      </a:lvl4pPr>
      <a:lvl5pPr algn="ctr" defTabSz="3762375" rtl="0" eaLnBrk="0" fontAlgn="base" hangingPunct="0">
        <a:spcBef>
          <a:spcPct val="0"/>
        </a:spcBef>
        <a:spcAft>
          <a:spcPct val="0"/>
        </a:spcAft>
        <a:defRPr sz="18200">
          <a:solidFill>
            <a:schemeClr val="tx2"/>
          </a:solidFill>
          <a:latin typeface="Arial" pitchFamily="34" charset="0"/>
        </a:defRPr>
      </a:lvl5pPr>
      <a:lvl6pPr marL="457200" algn="ctr" defTabSz="3762375" rtl="0" fontAlgn="base">
        <a:spcBef>
          <a:spcPct val="0"/>
        </a:spcBef>
        <a:spcAft>
          <a:spcPct val="0"/>
        </a:spcAft>
        <a:defRPr sz="18200">
          <a:solidFill>
            <a:schemeClr val="tx2"/>
          </a:solidFill>
          <a:latin typeface="Arial" pitchFamily="34" charset="0"/>
        </a:defRPr>
      </a:lvl6pPr>
      <a:lvl7pPr marL="914400" algn="ctr" defTabSz="3762375" rtl="0" fontAlgn="base">
        <a:spcBef>
          <a:spcPct val="0"/>
        </a:spcBef>
        <a:spcAft>
          <a:spcPct val="0"/>
        </a:spcAft>
        <a:defRPr sz="18200">
          <a:solidFill>
            <a:schemeClr val="tx2"/>
          </a:solidFill>
          <a:latin typeface="Arial" pitchFamily="34" charset="0"/>
        </a:defRPr>
      </a:lvl7pPr>
      <a:lvl8pPr marL="1371600" algn="ctr" defTabSz="3762375" rtl="0" fontAlgn="base">
        <a:spcBef>
          <a:spcPct val="0"/>
        </a:spcBef>
        <a:spcAft>
          <a:spcPct val="0"/>
        </a:spcAft>
        <a:defRPr sz="18200">
          <a:solidFill>
            <a:schemeClr val="tx2"/>
          </a:solidFill>
          <a:latin typeface="Arial" pitchFamily="34" charset="0"/>
        </a:defRPr>
      </a:lvl8pPr>
      <a:lvl9pPr marL="1828800" algn="ctr" defTabSz="3762375" rtl="0" fontAlgn="base">
        <a:spcBef>
          <a:spcPct val="0"/>
        </a:spcBef>
        <a:spcAft>
          <a:spcPct val="0"/>
        </a:spcAft>
        <a:defRPr sz="18200">
          <a:solidFill>
            <a:schemeClr val="tx2"/>
          </a:solidFill>
          <a:latin typeface="Arial" pitchFamily="34" charset="0"/>
        </a:defRPr>
      </a:lvl9pPr>
    </p:titleStyle>
    <p:bodyStyle>
      <a:lvl1pPr marL="1409700" indent="-1409700" algn="l" defTabSz="3762375" rtl="0" eaLnBrk="0" fontAlgn="base" hangingPunct="0">
        <a:spcBef>
          <a:spcPct val="20000"/>
        </a:spcBef>
        <a:spcAft>
          <a:spcPct val="0"/>
        </a:spcAft>
        <a:buChar char="•"/>
        <a:defRPr sz="13200">
          <a:solidFill>
            <a:schemeClr val="tx1"/>
          </a:solidFill>
          <a:latin typeface="+mn-lt"/>
          <a:ea typeface="+mn-ea"/>
          <a:cs typeface="+mn-cs"/>
        </a:defRPr>
      </a:lvl1pPr>
      <a:lvl2pPr marL="3057525" indent="-1176338" algn="l" defTabSz="3762375" rtl="0" eaLnBrk="0" fontAlgn="base" hangingPunct="0">
        <a:spcBef>
          <a:spcPct val="20000"/>
        </a:spcBef>
        <a:spcAft>
          <a:spcPct val="0"/>
        </a:spcAft>
        <a:buChar char="–"/>
        <a:defRPr sz="11500">
          <a:solidFill>
            <a:schemeClr val="tx1"/>
          </a:solidFill>
          <a:latin typeface="+mn-lt"/>
        </a:defRPr>
      </a:lvl2pPr>
      <a:lvl3pPr marL="4702175" indent="-939800" algn="l" defTabSz="3762375" rtl="0" eaLnBrk="0" fontAlgn="base" hangingPunct="0">
        <a:spcBef>
          <a:spcPct val="20000"/>
        </a:spcBef>
        <a:spcAft>
          <a:spcPct val="0"/>
        </a:spcAft>
        <a:buChar char="•"/>
        <a:defRPr sz="9900">
          <a:solidFill>
            <a:schemeClr val="tx1"/>
          </a:solidFill>
          <a:latin typeface="+mn-lt"/>
        </a:defRPr>
      </a:lvl3pPr>
      <a:lvl4pPr marL="6583363" indent="-939800" algn="l" defTabSz="3762375" rtl="0" eaLnBrk="0" fontAlgn="base" hangingPunct="0">
        <a:spcBef>
          <a:spcPct val="20000"/>
        </a:spcBef>
        <a:spcAft>
          <a:spcPct val="0"/>
        </a:spcAft>
        <a:buChar char="–"/>
        <a:defRPr sz="8200">
          <a:solidFill>
            <a:schemeClr val="tx1"/>
          </a:solidFill>
          <a:latin typeface="+mn-lt"/>
        </a:defRPr>
      </a:lvl4pPr>
      <a:lvl5pPr marL="8466138" indent="-941388" algn="l" defTabSz="3762375" rtl="0" eaLnBrk="0" fontAlgn="base" hangingPunct="0">
        <a:spcBef>
          <a:spcPct val="20000"/>
        </a:spcBef>
        <a:spcAft>
          <a:spcPct val="0"/>
        </a:spcAft>
        <a:buChar char="»"/>
        <a:defRPr sz="8200">
          <a:solidFill>
            <a:schemeClr val="tx1"/>
          </a:solidFill>
          <a:latin typeface="+mn-lt"/>
        </a:defRPr>
      </a:lvl5pPr>
      <a:lvl6pPr marL="8923338" indent="-941388" algn="l" defTabSz="3762375" rtl="0" fontAlgn="base">
        <a:spcBef>
          <a:spcPct val="20000"/>
        </a:spcBef>
        <a:spcAft>
          <a:spcPct val="0"/>
        </a:spcAft>
        <a:buChar char="»"/>
        <a:defRPr sz="8200">
          <a:solidFill>
            <a:schemeClr val="tx1"/>
          </a:solidFill>
          <a:latin typeface="+mn-lt"/>
        </a:defRPr>
      </a:lvl6pPr>
      <a:lvl7pPr marL="9380538" indent="-941388" algn="l" defTabSz="3762375" rtl="0" fontAlgn="base">
        <a:spcBef>
          <a:spcPct val="20000"/>
        </a:spcBef>
        <a:spcAft>
          <a:spcPct val="0"/>
        </a:spcAft>
        <a:buChar char="»"/>
        <a:defRPr sz="8200">
          <a:solidFill>
            <a:schemeClr val="tx1"/>
          </a:solidFill>
          <a:latin typeface="+mn-lt"/>
        </a:defRPr>
      </a:lvl7pPr>
      <a:lvl8pPr marL="9837738" indent="-941388" algn="l" defTabSz="3762375" rtl="0" fontAlgn="base">
        <a:spcBef>
          <a:spcPct val="20000"/>
        </a:spcBef>
        <a:spcAft>
          <a:spcPct val="0"/>
        </a:spcAft>
        <a:buChar char="»"/>
        <a:defRPr sz="8200">
          <a:solidFill>
            <a:schemeClr val="tx1"/>
          </a:solidFill>
          <a:latin typeface="+mn-lt"/>
        </a:defRPr>
      </a:lvl8pPr>
      <a:lvl9pPr marL="10294938" indent="-941388" algn="l" defTabSz="3762375" rtl="0" fontAlgn="base">
        <a:spcBef>
          <a:spcPct val="20000"/>
        </a:spcBef>
        <a:spcAft>
          <a:spcPct val="0"/>
        </a:spcAft>
        <a:buChar char="»"/>
        <a:defRPr sz="8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sv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-25054" y="-109560"/>
            <a:ext cx="43916254" cy="3889237"/>
          </a:xfrm>
          <a:solidFill>
            <a:schemeClr val="tx2">
              <a:lumMod val="75000"/>
            </a:schemeClr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r>
              <a:rPr lang="en-US" sz="7300" dirty="0">
                <a:solidFill>
                  <a:schemeClr val="bg1"/>
                </a:solidFill>
              </a:rPr>
              <a:t>Bridge Replacement &amp; Traffic Control Plan</a:t>
            </a:r>
            <a:br>
              <a:rPr lang="en-US" sz="7300" dirty="0">
                <a:solidFill>
                  <a:schemeClr val="bg1"/>
                </a:solidFill>
                <a:cs typeface="Arial"/>
              </a:rPr>
            </a:br>
            <a:r>
              <a:rPr lang="en-US" sz="7300" dirty="0">
                <a:solidFill>
                  <a:schemeClr val="bg1"/>
                </a:solidFill>
                <a:cs typeface="Arial"/>
              </a:rPr>
              <a:t>NH Route 125 over Little River – Lee, NH </a:t>
            </a:r>
            <a:br>
              <a:rPr lang="en-US" sz="7300" dirty="0">
                <a:solidFill>
                  <a:schemeClr val="bg1"/>
                </a:solidFill>
                <a:cs typeface="Arial"/>
              </a:rPr>
            </a:br>
            <a:r>
              <a:rPr lang="en-US" sz="4400" i="1" dirty="0">
                <a:solidFill>
                  <a:srgbClr val="FFFFFF"/>
                </a:solidFill>
              </a:rPr>
              <a:t>Nicholas Munroe (PM), Sierra Dahl, Jack Meade, Tess Priest, &amp; Payton Surprenant </a:t>
            </a:r>
            <a:br>
              <a:rPr lang="en-US" sz="4400" i="1" dirty="0">
                <a:cs typeface="Arial"/>
              </a:rPr>
            </a:br>
            <a:r>
              <a:rPr lang="en-US" sz="4400" i="1" dirty="0">
                <a:solidFill>
                  <a:schemeClr val="bg1"/>
                </a:solidFill>
                <a:cs typeface="Arial"/>
              </a:rPr>
              <a:t>Faculty Advisor – Dr. Jo Sias, P.E.,  Project Sponsor – Samuel White, P.E. of McFarland Johnson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54" name="Rectangle 166"/>
          <p:cNvSpPr>
            <a:spLocks noChangeArrowheads="1"/>
          </p:cNvSpPr>
          <p:nvPr/>
        </p:nvSpPr>
        <p:spPr bwMode="auto">
          <a:xfrm>
            <a:off x="248527" y="14329320"/>
            <a:ext cx="11999073" cy="791435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50000">
                <a:schemeClr val="tx2">
                  <a:lumMod val="75000"/>
                </a:schemeClr>
              </a:gs>
              <a:gs pos="100000">
                <a:schemeClr val="tx2">
                  <a:lumMod val="50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37160" tIns="68580" rIns="137160" bIns="68580" anchor="ctr"/>
          <a:lstStyle/>
          <a:p>
            <a:pPr defTabSz="3762375"/>
            <a:r>
              <a:rPr lang="en-US" sz="5400" dirty="0">
                <a:solidFill>
                  <a:srgbClr val="CCCCCC"/>
                </a:solidFill>
                <a:latin typeface="Times New Roman"/>
                <a:cs typeface="Times New Roman"/>
              </a:rPr>
              <a:t>Scope of Work</a:t>
            </a:r>
          </a:p>
        </p:txBody>
      </p:sp>
      <p:sp>
        <p:nvSpPr>
          <p:cNvPr id="2155" name="Rectangle 167"/>
          <p:cNvSpPr>
            <a:spLocks noChangeArrowheads="1"/>
          </p:cNvSpPr>
          <p:nvPr/>
        </p:nvSpPr>
        <p:spPr bwMode="auto">
          <a:xfrm>
            <a:off x="183761" y="4037520"/>
            <a:ext cx="11999073" cy="791435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50000">
                <a:schemeClr val="tx2">
                  <a:lumMod val="75000"/>
                </a:schemeClr>
              </a:gs>
              <a:gs pos="100000">
                <a:schemeClr val="tx2">
                  <a:lumMod val="50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37160" tIns="68580" rIns="137160" bIns="68580" anchor="ctr"/>
          <a:lstStyle/>
          <a:p>
            <a:pPr defTabSz="3762375"/>
            <a:r>
              <a:rPr lang="en-US" sz="5400" dirty="0">
                <a:solidFill>
                  <a:srgbClr val="CCCC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en-US" sz="5400" dirty="0">
              <a:solidFill>
                <a:srgbClr val="9999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65"/>
          <p:cNvSpPr>
            <a:spLocks noChangeArrowheads="1"/>
          </p:cNvSpPr>
          <p:nvPr/>
        </p:nvSpPr>
        <p:spPr bwMode="auto">
          <a:xfrm>
            <a:off x="32816800" y="12424488"/>
            <a:ext cx="10873574" cy="891268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50000">
                <a:schemeClr val="tx2">
                  <a:lumMod val="75000"/>
                </a:schemeClr>
              </a:gs>
              <a:gs pos="100000">
                <a:schemeClr val="tx2">
                  <a:lumMod val="50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37160" tIns="68580" rIns="137160" bIns="68580" anchor="ctr"/>
          <a:lstStyle/>
          <a:p>
            <a:pPr defTabSz="3762375"/>
            <a:r>
              <a:rPr lang="en-US" sz="5400" dirty="0">
                <a:solidFill>
                  <a:srgbClr val="CCCCCC"/>
                </a:solidFill>
                <a:latin typeface="Times New Roman"/>
                <a:cs typeface="Times New Roman"/>
              </a:rPr>
              <a:t>Substructure Preliminary Design</a:t>
            </a:r>
            <a:endParaRPr lang="en-US" sz="5400" dirty="0">
              <a:solidFill>
                <a:schemeClr val="accent1"/>
              </a:solidFill>
              <a:latin typeface="Times New Roman"/>
              <a:cs typeface="Times New Roman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2617478" y="5145001"/>
            <a:ext cx="8117512" cy="655564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457200" indent="-457200" algn="l">
              <a:buFont typeface="Arial"/>
              <a:buChar char="•"/>
            </a:pPr>
            <a:r>
              <a:rPr lang="en-US" sz="3000" b="0" dirty="0">
                <a:solidFill>
                  <a:schemeClr val="tx1"/>
                </a:solidFill>
                <a:latin typeface="Arial"/>
                <a:cs typeface="Arial"/>
              </a:rPr>
              <a:t>NH Roue 125 is a Tier 2 Roadway</a:t>
            </a:r>
          </a:p>
          <a:p>
            <a:pPr marL="457200" indent="-457200" algn="l">
              <a:buFont typeface="Arial"/>
              <a:buChar char="•"/>
            </a:pPr>
            <a:r>
              <a:rPr lang="en-US" sz="3000" b="0" dirty="0">
                <a:solidFill>
                  <a:schemeClr val="tx1"/>
                </a:solidFill>
                <a:latin typeface="Arial"/>
                <a:cs typeface="Arial"/>
              </a:rPr>
              <a:t>Linear regression of traffic counts, 2009-2019 show increase in traffic over time</a:t>
            </a:r>
          </a:p>
          <a:p>
            <a:pPr marL="457200" indent="-457200" algn="l">
              <a:buFont typeface="Arial"/>
              <a:buChar char="•"/>
            </a:pPr>
            <a:r>
              <a:rPr lang="en-US" sz="3000" b="0" dirty="0">
                <a:solidFill>
                  <a:schemeClr val="tx1"/>
                </a:solidFill>
                <a:latin typeface="Arial"/>
                <a:cs typeface="Arial"/>
              </a:rPr>
              <a:t>Due to high traffic volume, road closure with detour will be enforced to ensure safety of motorists and construction workers</a:t>
            </a:r>
          </a:p>
          <a:p>
            <a:pPr marL="457200" indent="-457200" algn="l">
              <a:buFont typeface="Arial"/>
              <a:buChar char="•"/>
            </a:pPr>
            <a:r>
              <a:rPr lang="en-US" sz="3000" b="0" dirty="0">
                <a:solidFill>
                  <a:schemeClr val="tx1"/>
                </a:solidFill>
                <a:latin typeface="Arial"/>
                <a:cs typeface="Arial"/>
              </a:rPr>
              <a:t>Detour length is kept to 6 miles (~9 minutes) from one side of construction to the next</a:t>
            </a:r>
          </a:p>
          <a:p>
            <a:pPr marL="457200" indent="-457200" algn="l">
              <a:buFont typeface="Arial"/>
              <a:buChar char="•"/>
            </a:pPr>
            <a:r>
              <a:rPr lang="en-US" sz="3000" b="0" dirty="0">
                <a:solidFill>
                  <a:schemeClr val="tx1"/>
                </a:solidFill>
                <a:latin typeface="Arial"/>
                <a:cs typeface="Arial"/>
              </a:rPr>
              <a:t>Each intersection along the detour was investigated and modified to provide an efficient route around constructi</a:t>
            </a:r>
            <a:r>
              <a:rPr lang="en-US" sz="3000" b="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on</a:t>
            </a:r>
          </a:p>
          <a:p>
            <a:pPr marL="457200" indent="-457200" algn="l">
              <a:buFont typeface="Arial"/>
              <a:buChar char="•"/>
            </a:pPr>
            <a:r>
              <a:rPr lang="en-US" sz="3000" b="0" dirty="0">
                <a:solidFill>
                  <a:schemeClr val="tx1"/>
                </a:solidFill>
                <a:latin typeface="Arial"/>
                <a:cs typeface="Arial"/>
              </a:rPr>
              <a:t>Minimal impact on residential and business areas along NH Route 125 using a 2-month closure during the summer</a:t>
            </a:r>
            <a:endParaRPr lang="en-US" sz="30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166">
            <a:extLst>
              <a:ext uri="{FF2B5EF4-FFF2-40B4-BE49-F238E27FC236}">
                <a16:creationId xmlns:a16="http://schemas.microsoft.com/office/drawing/2014/main" id="{86681725-A284-4884-95E3-2524A9104C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29816" y="31104941"/>
            <a:ext cx="4072495" cy="884269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50000">
                <a:schemeClr val="tx2">
                  <a:lumMod val="75000"/>
                </a:schemeClr>
              </a:gs>
              <a:gs pos="100000">
                <a:schemeClr val="tx2">
                  <a:lumMod val="50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37160" tIns="68580" rIns="137160" bIns="68580" anchor="ctr"/>
          <a:lstStyle/>
          <a:p>
            <a:pPr defTabSz="3762375"/>
            <a:r>
              <a:rPr lang="en-US" sz="5400" dirty="0">
                <a:solidFill>
                  <a:srgbClr val="CCCCCC"/>
                </a:solidFill>
                <a:latin typeface="Times New Roman"/>
                <a:cs typeface="Arial"/>
              </a:rPr>
              <a:t>References</a:t>
            </a:r>
          </a:p>
        </p:txBody>
      </p:sp>
      <p:pic>
        <p:nvPicPr>
          <p:cNvPr id="12" name="Picture 3" descr="A picture containing outdoor, tree, river&#10;&#10;Description automatically generated">
            <a:extLst>
              <a:ext uri="{FF2B5EF4-FFF2-40B4-BE49-F238E27FC236}">
                <a16:creationId xmlns:a16="http://schemas.microsoft.com/office/drawing/2014/main" id="{7F49B289-6F40-D2F8-2D0B-4C91D0C01F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312" y="17197083"/>
            <a:ext cx="9824136" cy="7509391"/>
          </a:xfrm>
          <a:prstGeom prst="rect">
            <a:avLst/>
          </a:prstGeom>
          <a:noFill/>
          <a:ln w="76200">
            <a:solidFill>
              <a:srgbClr val="052E65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 descr="Chart&#10;&#10;Description automatically generated">
            <a:extLst>
              <a:ext uri="{FF2B5EF4-FFF2-40B4-BE49-F238E27FC236}">
                <a16:creationId xmlns:a16="http://schemas.microsoft.com/office/drawing/2014/main" id="{30BEA70F-50D4-6F86-BDAA-8C036B7745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20734990" y="5154516"/>
            <a:ext cx="11792542" cy="11943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Rectangle 167">
            <a:extLst>
              <a:ext uri="{FF2B5EF4-FFF2-40B4-BE49-F238E27FC236}">
                <a16:creationId xmlns:a16="http://schemas.microsoft.com/office/drawing/2014/main" id="{022D9257-E39A-4C0C-87DF-92D8F9A221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39292" y="22173705"/>
            <a:ext cx="20001026" cy="799669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50000">
                <a:schemeClr val="tx2">
                  <a:lumMod val="75000"/>
                </a:schemeClr>
              </a:gs>
              <a:gs pos="100000">
                <a:schemeClr val="tx2">
                  <a:lumMod val="50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37160" tIns="68580" rIns="137160" bIns="68580" anchor="ctr"/>
          <a:lstStyle/>
          <a:p>
            <a:pPr defTabSz="3762375"/>
            <a:r>
              <a:rPr lang="en-US" sz="5400" dirty="0">
                <a:solidFill>
                  <a:srgbClr val="CCCC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Superstructure</a:t>
            </a:r>
            <a:r>
              <a:rPr lang="en-US" sz="4800" dirty="0">
                <a:solidFill>
                  <a:srgbClr val="CCCC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Design</a:t>
            </a:r>
            <a:endParaRPr lang="en-US" sz="3600" dirty="0">
              <a:solidFill>
                <a:srgbClr val="9999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Rectangle 167">
            <a:extLst>
              <a:ext uri="{FF2B5EF4-FFF2-40B4-BE49-F238E27FC236}">
                <a16:creationId xmlns:a16="http://schemas.microsoft.com/office/drawing/2014/main" id="{ED5C10A9-C4B2-4C3A-A9D4-4D380C0D91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39292" y="4018671"/>
            <a:ext cx="20001026" cy="807330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50000">
                <a:schemeClr val="tx2">
                  <a:lumMod val="75000"/>
                </a:schemeClr>
              </a:gs>
              <a:gs pos="100000">
                <a:schemeClr val="tx2">
                  <a:lumMod val="50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37160" tIns="68580" rIns="137160" bIns="68580" anchor="ctr"/>
          <a:lstStyle/>
          <a:p>
            <a:pPr defTabSz="3762375"/>
            <a:r>
              <a:rPr lang="en-US" sz="5400" dirty="0">
                <a:solidFill>
                  <a:srgbClr val="CCCC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Road Closure &amp; Detour</a:t>
            </a:r>
            <a:endParaRPr lang="en-US" sz="4000" dirty="0">
              <a:solidFill>
                <a:srgbClr val="9999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ectangle 165">
            <a:extLst>
              <a:ext uri="{FF2B5EF4-FFF2-40B4-BE49-F238E27FC236}">
                <a16:creationId xmlns:a16="http://schemas.microsoft.com/office/drawing/2014/main" id="{880A419A-6A11-664C-818E-EE099E9EE2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35083" y="4018671"/>
            <a:ext cx="10955291" cy="791848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50000">
                <a:schemeClr val="tx2">
                  <a:lumMod val="75000"/>
                </a:schemeClr>
              </a:gs>
              <a:gs pos="100000">
                <a:schemeClr val="tx2">
                  <a:lumMod val="50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37160" tIns="68580" rIns="137160" bIns="68580" anchor="ctr"/>
          <a:lstStyle/>
          <a:p>
            <a:pPr defTabSz="3762375"/>
            <a:r>
              <a:rPr lang="en-US" sz="5400" dirty="0">
                <a:solidFill>
                  <a:srgbClr val="CCCCCC"/>
                </a:solidFill>
                <a:latin typeface="Times New Roman"/>
                <a:cs typeface="Times New Roman"/>
              </a:rPr>
              <a:t>Prestressed Beam Design</a:t>
            </a:r>
            <a:endParaRPr lang="en-US" sz="5400" dirty="0">
              <a:solidFill>
                <a:schemeClr val="accent1"/>
              </a:solidFill>
              <a:latin typeface="Times New Roman"/>
              <a:cs typeface="Times New Roman"/>
            </a:endParaRPr>
          </a:p>
        </p:txBody>
      </p:sp>
      <p:pic>
        <p:nvPicPr>
          <p:cNvPr id="16" name="Picture 17" descr="Text&#10;&#10;Description automatically generated">
            <a:extLst>
              <a:ext uri="{FF2B5EF4-FFF2-40B4-BE49-F238E27FC236}">
                <a16:creationId xmlns:a16="http://schemas.microsoft.com/office/drawing/2014/main" id="{647AA1D7-B261-06B9-9242-074D6347405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77743" b="19403"/>
          <a:stretch/>
        </p:blipFill>
        <p:spPr>
          <a:xfrm>
            <a:off x="40645270" y="129433"/>
            <a:ext cx="2750339" cy="3952393"/>
          </a:xfrm>
          <a:prstGeom prst="rect">
            <a:avLst/>
          </a:prstGeom>
        </p:spPr>
      </p:pic>
      <p:pic>
        <p:nvPicPr>
          <p:cNvPr id="11" name="Picture 16" descr="Map&#10;&#10;Description automatically generated">
            <a:extLst>
              <a:ext uri="{FF2B5EF4-FFF2-40B4-BE49-F238E27FC236}">
                <a16:creationId xmlns:a16="http://schemas.microsoft.com/office/drawing/2014/main" id="{242BFDC1-E43F-0B9E-D33C-8FEFEFECB6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98642" y="5596184"/>
            <a:ext cx="6295364" cy="7478970"/>
          </a:xfrm>
          <a:prstGeom prst="rect">
            <a:avLst/>
          </a:prstGeom>
          <a:ln w="76200">
            <a:solidFill>
              <a:srgbClr val="052E65"/>
            </a:solidFill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4D299A9-0386-4C27-8EED-61F0982E4E7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574567" y="30262130"/>
            <a:ext cx="2559559" cy="2544933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C2E0037A-93EC-C14C-AD18-636BAD2E371A}"/>
              </a:ext>
            </a:extLst>
          </p:cNvPr>
          <p:cNvSpPr txBox="1"/>
          <p:nvPr/>
        </p:nvSpPr>
        <p:spPr>
          <a:xfrm>
            <a:off x="248528" y="5067139"/>
            <a:ext cx="5542672" cy="8863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000" b="0" dirty="0">
                <a:solidFill>
                  <a:schemeClr val="tx1"/>
                </a:solidFill>
              </a:rPr>
              <a:t>Existing structure is an 18’ x 12’ corrugated metal pipe (CMP) under 8 feet of fill and constructed in 1972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000" b="0" dirty="0">
                <a:solidFill>
                  <a:schemeClr val="tx1"/>
                </a:solidFill>
              </a:rPr>
              <a:t>Roadway consists of two 12-foot travel lanes and two 8-foot shoulders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000" b="0" dirty="0">
                <a:solidFill>
                  <a:schemeClr val="tx1"/>
                </a:solidFill>
              </a:rPr>
              <a:t>ADT of 20,272 with a speed limit of 55 MPH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000" b="0" dirty="0">
                <a:solidFill>
                  <a:schemeClr val="tx1"/>
                </a:solidFill>
              </a:rPr>
              <a:t>On NH State Red List since August 2014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000" b="0" dirty="0">
                <a:solidFill>
                  <a:schemeClr val="tx1"/>
                </a:solidFill>
              </a:rPr>
              <a:t>CMP has severe invert section loss and heavy rusting and pitting on lower 1/3</a:t>
            </a:r>
            <a:r>
              <a:rPr lang="en-US" sz="3000" b="0" baseline="30000" dirty="0">
                <a:solidFill>
                  <a:schemeClr val="tx1"/>
                </a:solidFill>
              </a:rPr>
              <a:t>rd</a:t>
            </a:r>
            <a:r>
              <a:rPr lang="en-US" sz="3000" b="0" dirty="0">
                <a:solidFill>
                  <a:schemeClr val="tx1"/>
                </a:solidFill>
              </a:rPr>
              <a:t> 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000" b="0" dirty="0">
                <a:solidFill>
                  <a:schemeClr val="tx1"/>
                </a:solidFill>
              </a:rPr>
              <a:t>Hydraulically undersized pipe causes upstream flooding on West Mill Pond Road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3B64709-7AD1-3A48-BF29-20ED56910751}"/>
              </a:ext>
            </a:extLst>
          </p:cNvPr>
          <p:cNvSpPr txBox="1"/>
          <p:nvPr/>
        </p:nvSpPr>
        <p:spPr>
          <a:xfrm>
            <a:off x="32816800" y="4933016"/>
            <a:ext cx="1087357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000" b="0" dirty="0">
                <a:solidFill>
                  <a:schemeClr val="tx1"/>
                </a:solidFill>
              </a:rPr>
              <a:t>AASHTO HL-93 design truck and lane loading used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000" b="0" dirty="0">
                <a:solidFill>
                  <a:schemeClr val="tx1"/>
                </a:solidFill>
              </a:rPr>
              <a:t>Strength 1 limit state used for load factoring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000" b="0" dirty="0">
                <a:solidFill>
                  <a:schemeClr val="tx1"/>
                </a:solidFill>
              </a:rPr>
              <a:t>Interior beam vs Exterior Beam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000" b="0" dirty="0">
                <a:solidFill>
                  <a:schemeClr val="tx1"/>
                </a:solidFill>
              </a:rPr>
              <a:t>Mid Span is point of interest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000" b="0" dirty="0">
                <a:solidFill>
                  <a:schemeClr val="tx1"/>
                </a:solidFill>
              </a:rPr>
              <a:t>Strength 3 limit state used for determining required number of strands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000" b="0" dirty="0">
                <a:solidFill>
                  <a:schemeClr val="tx1"/>
                </a:solidFill>
              </a:rPr>
              <a:t>Moment influence line used to calculate factored moments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000" b="0" dirty="0">
                <a:solidFill>
                  <a:schemeClr val="tx1"/>
                </a:solidFill>
              </a:rPr>
              <a:t>Bridge cross section i used for live load distribution factors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2C65E0B-3625-4AE0-98C8-7CEA4293C0E6}"/>
              </a:ext>
            </a:extLst>
          </p:cNvPr>
          <p:cNvSpPr txBox="1"/>
          <p:nvPr/>
        </p:nvSpPr>
        <p:spPr>
          <a:xfrm>
            <a:off x="32852241" y="13483084"/>
            <a:ext cx="10855197" cy="609397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000" b="0" dirty="0">
                <a:solidFill>
                  <a:srgbClr val="000000"/>
                </a:solidFill>
                <a:latin typeface="Arial"/>
                <a:cs typeface="Arial"/>
              </a:rPr>
              <a:t>Integral abutment chosen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000" b="0" dirty="0">
                <a:solidFill>
                  <a:srgbClr val="000000"/>
                </a:solidFill>
                <a:latin typeface="Arial"/>
                <a:cs typeface="Arial"/>
              </a:rPr>
              <a:t>Criteria for simplified design method met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000" b="0" dirty="0">
                <a:solidFill>
                  <a:srgbClr val="000000"/>
                </a:solidFill>
                <a:latin typeface="Arial"/>
                <a:cs typeface="Arial"/>
              </a:rPr>
              <a:t>An abutment height of 13 feet will not be exceeded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000" b="0" dirty="0">
                <a:solidFill>
                  <a:srgbClr val="000000"/>
                </a:solidFill>
                <a:latin typeface="Arial"/>
                <a:cs typeface="Arial"/>
              </a:rPr>
              <a:t>Abutments of equal heights will be strived for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000" b="0" dirty="0">
                <a:solidFill>
                  <a:srgbClr val="000000"/>
                </a:solidFill>
                <a:latin typeface="Arial"/>
                <a:cs typeface="Arial"/>
              </a:rPr>
              <a:t>Parallel wingwalls (u-walls) to be 10 feet maximum in length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000" b="0" dirty="0">
                <a:solidFill>
                  <a:srgbClr val="000000"/>
                </a:solidFill>
                <a:latin typeface="Arial"/>
                <a:cs typeface="Arial"/>
              </a:rPr>
              <a:t>H-piles to be Grade 50 steel with flanges 12 inches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000" b="0" dirty="0">
                <a:solidFill>
                  <a:srgbClr val="000000"/>
                </a:solidFill>
                <a:latin typeface="Arial"/>
                <a:cs typeface="Arial"/>
              </a:rPr>
              <a:t>The number of piles will be equal to the number of beams, with the spacing at 6 ft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000" b="0" dirty="0">
                <a:solidFill>
                  <a:srgbClr val="000000"/>
                </a:solidFill>
                <a:latin typeface="Arial"/>
                <a:cs typeface="Arial"/>
              </a:rPr>
              <a:t>A minimum of four piles required per abutment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000" b="0" dirty="0">
                <a:solidFill>
                  <a:srgbClr val="000000"/>
                </a:solidFill>
                <a:latin typeface="Arial"/>
                <a:cs typeface="Arial"/>
              </a:rPr>
              <a:t>Structural and geotechnical analysis is required for further design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000" b="0" dirty="0">
                <a:solidFill>
                  <a:srgbClr val="000000"/>
                </a:solidFill>
                <a:latin typeface="Arial"/>
                <a:cs typeface="Arial"/>
              </a:rPr>
              <a:t>Ideal layout depends on whether the slope is steeper than 1:1.5</a:t>
            </a:r>
          </a:p>
        </p:txBody>
      </p:sp>
      <p:pic>
        <p:nvPicPr>
          <p:cNvPr id="41" name="Picture 40" descr="Table&#10;&#10;Description automatically generated">
            <a:extLst>
              <a:ext uri="{FF2B5EF4-FFF2-40B4-BE49-F238E27FC236}">
                <a16:creationId xmlns:a16="http://schemas.microsoft.com/office/drawing/2014/main" id="{74E58FA2-1C92-48AF-A3EF-70AF8A9BA17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34"/>
          <a:stretch/>
        </p:blipFill>
        <p:spPr>
          <a:xfrm>
            <a:off x="33271733" y="25250844"/>
            <a:ext cx="10336923" cy="4366599"/>
          </a:xfrm>
          <a:prstGeom prst="rect">
            <a:avLst/>
          </a:prstGeom>
          <a:ln w="57150">
            <a:solidFill>
              <a:srgbClr val="052E65"/>
            </a:solidFill>
          </a:ln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39083309-1D24-43A4-B615-57A38AFBB4E8}"/>
              </a:ext>
            </a:extLst>
          </p:cNvPr>
          <p:cNvSpPr txBox="1"/>
          <p:nvPr/>
        </p:nvSpPr>
        <p:spPr>
          <a:xfrm>
            <a:off x="34846409" y="29733026"/>
            <a:ext cx="68668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solidFill>
                  <a:schemeClr val="tx1"/>
                </a:solidFill>
              </a:rPr>
              <a:t>Sample Plan View of Integral Abutment - Indiana DOT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E209B69-EAF7-4FEE-B732-D5B02EB0F95C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1971" b="6875"/>
          <a:stretch/>
        </p:blipFill>
        <p:spPr>
          <a:xfrm>
            <a:off x="33948165" y="19939139"/>
            <a:ext cx="8447410" cy="4520167"/>
          </a:xfrm>
          <a:prstGeom prst="rect">
            <a:avLst/>
          </a:prstGeom>
          <a:ln w="57150">
            <a:solidFill>
              <a:srgbClr val="052E65"/>
            </a:solidFill>
          </a:ln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23850E36-0491-4193-AB0E-FD88A89EF150}"/>
              </a:ext>
            </a:extLst>
          </p:cNvPr>
          <p:cNvSpPr txBox="1"/>
          <p:nvPr/>
        </p:nvSpPr>
        <p:spPr>
          <a:xfrm>
            <a:off x="34331993" y="24561545"/>
            <a:ext cx="78956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solidFill>
                  <a:schemeClr val="tx1"/>
                </a:solidFill>
              </a:rPr>
              <a:t>U-wall Configuration - VTrans Integral Abutment Design Guidelines</a:t>
            </a:r>
          </a:p>
        </p:txBody>
      </p:sp>
      <p:pic>
        <p:nvPicPr>
          <p:cNvPr id="46" name="Picture 45" descr="Diagram&#10;&#10;Description automatically generated">
            <a:extLst>
              <a:ext uri="{FF2B5EF4-FFF2-40B4-BE49-F238E27FC236}">
                <a16:creationId xmlns:a16="http://schemas.microsoft.com/office/drawing/2014/main" id="{DF198BB1-DB51-B141-A65F-4DEDEBB0905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0850" y="27965064"/>
            <a:ext cx="9363094" cy="4692694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035D0D1D-F1E0-B44E-9244-FA6205106B2C}"/>
              </a:ext>
            </a:extLst>
          </p:cNvPr>
          <p:cNvSpPr txBox="1"/>
          <p:nvPr/>
        </p:nvSpPr>
        <p:spPr>
          <a:xfrm>
            <a:off x="185260" y="15361845"/>
            <a:ext cx="119975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000" b="0" dirty="0">
                <a:solidFill>
                  <a:schemeClr val="tx1"/>
                </a:solidFill>
              </a:rPr>
              <a:t>Detour design with road closure for traffic control plan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000" b="0" dirty="0">
                <a:solidFill>
                  <a:schemeClr val="tx1"/>
                </a:solidFill>
              </a:rPr>
              <a:t>Design of NEXT Beam superstructure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000" b="0" dirty="0">
                <a:solidFill>
                  <a:schemeClr val="tx1"/>
                </a:solidFill>
              </a:rPr>
              <a:t>Preliminary design of integral abutment substructure</a:t>
            </a:r>
          </a:p>
        </p:txBody>
      </p:sp>
      <p:pic>
        <p:nvPicPr>
          <p:cNvPr id="52" name="Content Placeholder 5">
            <a:extLst>
              <a:ext uri="{FF2B5EF4-FFF2-40B4-BE49-F238E27FC236}">
                <a16:creationId xmlns:a16="http://schemas.microsoft.com/office/drawing/2014/main" id="{B70E07FB-AB6D-FF4F-8BE2-B5E3BB2F73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11"/>
          <a:stretch>
            <a:fillRect/>
          </a:stretch>
        </p:blipFill>
        <p:spPr>
          <a:xfrm>
            <a:off x="1223312" y="24956066"/>
            <a:ext cx="9824136" cy="7572458"/>
          </a:xfrm>
          <a:ln w="76200">
            <a:solidFill>
              <a:srgbClr val="052E65"/>
            </a:solidFill>
          </a:ln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2FFE351E-AFFA-6944-91F2-1B966F9EF3E7}"/>
              </a:ext>
            </a:extLst>
          </p:cNvPr>
          <p:cNvSpPr txBox="1"/>
          <p:nvPr/>
        </p:nvSpPr>
        <p:spPr>
          <a:xfrm>
            <a:off x="22738488" y="23222434"/>
            <a:ext cx="9518495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000" b="0" dirty="0">
                <a:solidFill>
                  <a:schemeClr val="tx1"/>
                </a:solidFill>
              </a:rPr>
              <a:t>Single 75’ span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000" b="0" dirty="0">
                <a:solidFill>
                  <a:schemeClr val="tx1"/>
                </a:solidFill>
              </a:rPr>
              <a:t>Span developed from entrenchment ratio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000" b="0" dirty="0">
                <a:solidFill>
                  <a:schemeClr val="tx1"/>
                </a:solidFill>
              </a:rPr>
              <a:t>Match existing lanes and shoulders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000" b="0" dirty="0">
                <a:solidFill>
                  <a:schemeClr val="tx1"/>
                </a:solidFill>
              </a:rPr>
              <a:t>44’ out-to-out deck width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000" b="0" dirty="0">
                <a:solidFill>
                  <a:schemeClr val="tx1"/>
                </a:solidFill>
                <a:latin typeface="Arial"/>
                <a:cs typeface="Calibri"/>
              </a:rPr>
              <a:t>0° skew angle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000" b="0" dirty="0">
                <a:solidFill>
                  <a:schemeClr val="tx1"/>
                </a:solidFill>
                <a:latin typeface="Arial"/>
                <a:cs typeface="Calibri"/>
              </a:rPr>
              <a:t>(4 EA) maximum width NEXT 40D beams utilized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000" b="0" dirty="0">
                <a:solidFill>
                  <a:schemeClr val="tx1"/>
                </a:solidFill>
                <a:latin typeface="Arial"/>
                <a:cs typeface="Calibri"/>
              </a:rPr>
              <a:t>3” thick wearing surface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000" b="0" dirty="0">
                <a:solidFill>
                  <a:schemeClr val="tx1"/>
                </a:solidFill>
                <a:latin typeface="Arial"/>
                <a:cs typeface="Calibri"/>
              </a:rPr>
              <a:t>No deck pour needed 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000" b="0" dirty="0">
                <a:solidFill>
                  <a:schemeClr val="tx1"/>
                </a:solidFill>
                <a:latin typeface="Arial"/>
                <a:cs typeface="Calibri"/>
              </a:rPr>
              <a:t>8 ksi concrete used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000" b="0" dirty="0">
                <a:solidFill>
                  <a:schemeClr val="tx1"/>
                </a:solidFill>
                <a:latin typeface="Arial"/>
                <a:cs typeface="Calibri"/>
              </a:rPr>
              <a:t>No diaphragms needed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000" b="0" dirty="0">
                <a:solidFill>
                  <a:schemeClr val="tx1"/>
                </a:solidFill>
                <a:latin typeface="Arial"/>
                <a:cs typeface="Calibri"/>
              </a:rPr>
              <a:t>No utility loads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000" b="0" dirty="0">
                <a:solidFill>
                  <a:schemeClr val="tx1"/>
                </a:solidFill>
                <a:latin typeface="Arial"/>
                <a:cs typeface="Calibri"/>
              </a:rPr>
              <a:t>UHPC closure pour longitudinal joints to tie beams together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US" sz="3000" b="0" dirty="0">
              <a:solidFill>
                <a:schemeClr val="tx1"/>
              </a:solidFill>
              <a:latin typeface="Arial"/>
              <a:cs typeface="Calibri"/>
            </a:endParaRPr>
          </a:p>
        </p:txBody>
      </p:sp>
      <p:pic>
        <p:nvPicPr>
          <p:cNvPr id="55" name="Picture 54" descr="Table&#10;&#10;Description automatically generated">
            <a:extLst>
              <a:ext uri="{FF2B5EF4-FFF2-40B4-BE49-F238E27FC236}">
                <a16:creationId xmlns:a16="http://schemas.microsoft.com/office/drawing/2014/main" id="{1B88884A-4E06-8E4D-B2CF-54827FB88DA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5083" y="8977445"/>
            <a:ext cx="6643432" cy="2990612"/>
          </a:xfrm>
          <a:prstGeom prst="rect">
            <a:avLst/>
          </a:prstGeom>
        </p:spPr>
      </p:pic>
      <p:pic>
        <p:nvPicPr>
          <p:cNvPr id="3" name="Picture 2" descr="Diagram, schematic&#10;&#10;Description automatically generated">
            <a:extLst>
              <a:ext uri="{FF2B5EF4-FFF2-40B4-BE49-F238E27FC236}">
                <a16:creationId xmlns:a16="http://schemas.microsoft.com/office/drawing/2014/main" id="{5CE53688-A99A-3E47-97A6-AE56E5E55D7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0850" y="23385305"/>
            <a:ext cx="9363095" cy="4145061"/>
          </a:xfrm>
          <a:prstGeom prst="rect">
            <a:avLst/>
          </a:prstGeom>
          <a:ln w="57150">
            <a:solidFill>
              <a:schemeClr val="tx2">
                <a:lumMod val="75000"/>
              </a:schemeClr>
            </a:solidFill>
          </a:ln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C5DBCF86-3379-A1A6-2AFB-2FA62013DE7E}"/>
              </a:ext>
            </a:extLst>
          </p:cNvPr>
          <p:cNvSpPr txBox="1"/>
          <p:nvPr/>
        </p:nvSpPr>
        <p:spPr>
          <a:xfrm>
            <a:off x="12612929" y="14240601"/>
            <a:ext cx="8401146" cy="470898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 algn="l">
              <a:buFont typeface="Arial"/>
              <a:buChar char="•"/>
            </a:pPr>
            <a:r>
              <a:rPr lang="en-US" sz="3000" b="0" dirty="0">
                <a:solidFill>
                  <a:schemeClr val="tx1"/>
                </a:solidFill>
                <a:latin typeface="Arial"/>
                <a:cs typeface="Arial"/>
              </a:rPr>
              <a:t>Traffic data provided by the New Hampshire Department of Transportation (NHDOT)</a:t>
            </a:r>
          </a:p>
          <a:p>
            <a:pPr marL="285750" indent="-285750" algn="l">
              <a:buFont typeface="Arial"/>
              <a:buChar char="•"/>
            </a:pPr>
            <a:r>
              <a:rPr lang="en-US" sz="3000" b="0" dirty="0">
                <a:solidFill>
                  <a:schemeClr val="tx1"/>
                </a:solidFill>
                <a:latin typeface="Arial"/>
                <a:cs typeface="Arial"/>
              </a:rPr>
              <a:t>Each intersection yielded roughly the same traffic counts </a:t>
            </a:r>
          </a:p>
          <a:p>
            <a:pPr marL="285750" indent="-285750" algn="l">
              <a:buFont typeface="Arial"/>
              <a:buChar char="•"/>
            </a:pPr>
            <a:r>
              <a:rPr lang="en-US" sz="3000" b="0" dirty="0">
                <a:solidFill>
                  <a:schemeClr val="tx1"/>
                </a:solidFill>
                <a:latin typeface="Arial"/>
                <a:cs typeface="Arial"/>
              </a:rPr>
              <a:t>Chapter 4C, Warrant 1 of the Manual on Uniform Traffic Control Devices (MUTCD) displays “Traffic Control Signal Studies”</a:t>
            </a:r>
          </a:p>
          <a:p>
            <a:pPr marL="285750" indent="-285750" algn="l">
              <a:buFont typeface="Arial"/>
              <a:buChar char="•"/>
            </a:pPr>
            <a:r>
              <a:rPr lang="en-US" sz="3000" b="0" dirty="0">
                <a:solidFill>
                  <a:schemeClr val="tx1"/>
                </a:solidFill>
                <a:latin typeface="Arial"/>
                <a:cs typeface="Arial"/>
              </a:rPr>
              <a:t>According to this Warrant, all four of the intersections along the detour will require traffic signals. </a:t>
            </a: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607583FA-5DFA-B799-05F4-822FE4814CAB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t="1988"/>
          <a:stretch/>
        </p:blipFill>
        <p:spPr>
          <a:xfrm>
            <a:off x="22955196" y="17429778"/>
            <a:ext cx="4008631" cy="3963353"/>
          </a:xfrm>
          <a:prstGeom prst="rect">
            <a:avLst/>
          </a:prstGeom>
          <a:ln w="38100" cap="sq">
            <a:solidFill>
              <a:schemeClr val="tx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2D46E14-E92A-4725-AE5F-AC7F1A1D7FE3}"/>
              </a:ext>
            </a:extLst>
          </p:cNvPr>
          <p:cNvSpPr txBox="1"/>
          <p:nvPr/>
        </p:nvSpPr>
        <p:spPr>
          <a:xfrm>
            <a:off x="22890587" y="21509251"/>
            <a:ext cx="41840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0" dirty="0">
                <a:solidFill>
                  <a:schemeClr val="tx1"/>
                </a:solidFill>
                <a:latin typeface="Arial"/>
                <a:cs typeface="Arial"/>
              </a:rPr>
              <a:t>Existing Intersection 2</a:t>
            </a:r>
            <a:endParaRPr lang="en-US" sz="3000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3D95731-088B-4393-8580-6E6965668D25}"/>
              </a:ext>
            </a:extLst>
          </p:cNvPr>
          <p:cNvSpPr txBox="1"/>
          <p:nvPr/>
        </p:nvSpPr>
        <p:spPr>
          <a:xfrm>
            <a:off x="27822900" y="21493027"/>
            <a:ext cx="41840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0" dirty="0">
                <a:solidFill>
                  <a:schemeClr val="tx1"/>
                </a:solidFill>
                <a:latin typeface="Arial"/>
                <a:cs typeface="Arial"/>
              </a:rPr>
              <a:t>Modified Intersection 2</a:t>
            </a:r>
            <a:endParaRPr lang="en-US" sz="3000" dirty="0"/>
          </a:p>
        </p:txBody>
      </p:sp>
      <p:pic>
        <p:nvPicPr>
          <p:cNvPr id="51" name="Picture 50" descr="Diagram&#10;&#10;Description automatically generated">
            <a:extLst>
              <a:ext uri="{FF2B5EF4-FFF2-40B4-BE49-F238E27FC236}">
                <a16:creationId xmlns:a16="http://schemas.microsoft.com/office/drawing/2014/main" id="{C324EB6C-101E-4F43-89D2-ABB67A6F0EC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06479" y="9211263"/>
            <a:ext cx="3902177" cy="2376274"/>
          </a:xfrm>
          <a:prstGeom prst="rect">
            <a:avLst/>
          </a:prstGeom>
          <a:ln w="57150">
            <a:solidFill>
              <a:schemeClr val="tx2"/>
            </a:solidFill>
          </a:ln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1455AB59-5CB7-4F88-A328-E368F51B708B}"/>
              </a:ext>
            </a:extLst>
          </p:cNvPr>
          <p:cNvGrpSpPr/>
          <p:nvPr/>
        </p:nvGrpSpPr>
        <p:grpSpPr>
          <a:xfrm>
            <a:off x="27806118" y="17427606"/>
            <a:ext cx="4184049" cy="3963353"/>
            <a:chOff x="27145290" y="16564303"/>
            <a:chExt cx="4185715" cy="3968100"/>
          </a:xfrm>
        </p:grpSpPr>
        <p:pic>
          <p:nvPicPr>
            <p:cNvPr id="8" name="Picture 9">
              <a:extLst>
                <a:ext uri="{FF2B5EF4-FFF2-40B4-BE49-F238E27FC236}">
                  <a16:creationId xmlns:a16="http://schemas.microsoft.com/office/drawing/2014/main" id="{D0269A43-806F-8FB3-7692-7057B0A286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/>
            <a:srcRect t="1870"/>
            <a:stretch/>
          </p:blipFill>
          <p:spPr>
            <a:xfrm>
              <a:off x="27146956" y="16564303"/>
              <a:ext cx="4184049" cy="3968100"/>
            </a:xfrm>
            <a:prstGeom prst="rect">
              <a:avLst/>
            </a:prstGeom>
            <a:ln w="38100" cap="sq">
              <a:solidFill>
                <a:schemeClr val="tx2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2" name="Hexagon 1">
              <a:extLst>
                <a:ext uri="{FF2B5EF4-FFF2-40B4-BE49-F238E27FC236}">
                  <a16:creationId xmlns:a16="http://schemas.microsoft.com/office/drawing/2014/main" id="{11B093EF-F4B6-485E-B805-D97EF4938FF8}"/>
                </a:ext>
              </a:extLst>
            </p:cNvPr>
            <p:cNvSpPr/>
            <p:nvPr/>
          </p:nvSpPr>
          <p:spPr bwMode="auto">
            <a:xfrm>
              <a:off x="29480719" y="17397720"/>
              <a:ext cx="241738" cy="210207"/>
            </a:xfrm>
            <a:prstGeom prst="hexagon">
              <a:avLst/>
            </a:prstGeom>
            <a:solidFill>
              <a:srgbClr val="FF0000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137160" tIns="68580" rIns="137160" bIns="6858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37623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300" b="1" i="0" u="none" strike="noStrike" cap="none" normalizeH="0" baseline="0" dirty="0">
                <a:ln>
                  <a:noFill/>
                </a:ln>
                <a:solidFill>
                  <a:srgbClr val="FF9900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EAFBBFE-830F-4BBB-9609-0DAC1C35E42D}"/>
                </a:ext>
              </a:extLst>
            </p:cNvPr>
            <p:cNvSpPr/>
            <p:nvPr/>
          </p:nvSpPr>
          <p:spPr bwMode="auto">
            <a:xfrm>
              <a:off x="27189604" y="16670006"/>
              <a:ext cx="3331975" cy="3815255"/>
            </a:xfrm>
            <a:custGeom>
              <a:avLst/>
              <a:gdLst>
                <a:gd name="connsiteX0" fmla="*/ 0 w 3331975"/>
                <a:gd name="connsiteY0" fmla="*/ 0 h 3815255"/>
                <a:gd name="connsiteX1" fmla="*/ 1429407 w 3331975"/>
                <a:gd name="connsiteY1" fmla="*/ 651641 h 3815255"/>
                <a:gd name="connsiteX2" fmla="*/ 2049517 w 3331975"/>
                <a:gd name="connsiteY2" fmla="*/ 924910 h 3815255"/>
                <a:gd name="connsiteX3" fmla="*/ 2596055 w 3331975"/>
                <a:gd name="connsiteY3" fmla="*/ 1324303 h 3815255"/>
                <a:gd name="connsiteX4" fmla="*/ 2995448 w 3331975"/>
                <a:gd name="connsiteY4" fmla="*/ 1734207 h 3815255"/>
                <a:gd name="connsiteX5" fmla="*/ 3258207 w 3331975"/>
                <a:gd name="connsiteY5" fmla="*/ 2102069 h 3815255"/>
                <a:gd name="connsiteX6" fmla="*/ 3310759 w 3331975"/>
                <a:gd name="connsiteY6" fmla="*/ 2459421 h 3815255"/>
                <a:gd name="connsiteX7" fmla="*/ 3331779 w 3331975"/>
                <a:gd name="connsiteY7" fmla="*/ 3184634 h 3815255"/>
                <a:gd name="connsiteX8" fmla="*/ 3321269 w 3331975"/>
                <a:gd name="connsiteY8" fmla="*/ 3815255 h 3815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31975" h="3815255">
                  <a:moveTo>
                    <a:pt x="0" y="0"/>
                  </a:moveTo>
                  <a:lnTo>
                    <a:pt x="1429407" y="651641"/>
                  </a:lnTo>
                  <a:cubicBezTo>
                    <a:pt x="1770993" y="805793"/>
                    <a:pt x="1855076" y="812800"/>
                    <a:pt x="2049517" y="924910"/>
                  </a:cubicBezTo>
                  <a:cubicBezTo>
                    <a:pt x="2243958" y="1037020"/>
                    <a:pt x="2438400" y="1189420"/>
                    <a:pt x="2596055" y="1324303"/>
                  </a:cubicBezTo>
                  <a:cubicBezTo>
                    <a:pt x="2753710" y="1459186"/>
                    <a:pt x="2885089" y="1604579"/>
                    <a:pt x="2995448" y="1734207"/>
                  </a:cubicBezTo>
                  <a:cubicBezTo>
                    <a:pt x="3105807" y="1863835"/>
                    <a:pt x="3205655" y="1981200"/>
                    <a:pt x="3258207" y="2102069"/>
                  </a:cubicBezTo>
                  <a:cubicBezTo>
                    <a:pt x="3310759" y="2222938"/>
                    <a:pt x="3298497" y="2278994"/>
                    <a:pt x="3310759" y="2459421"/>
                  </a:cubicBezTo>
                  <a:cubicBezTo>
                    <a:pt x="3323021" y="2639849"/>
                    <a:pt x="3330027" y="2958662"/>
                    <a:pt x="3331779" y="3184634"/>
                  </a:cubicBezTo>
                  <a:cubicBezTo>
                    <a:pt x="3333531" y="3410606"/>
                    <a:pt x="3323021" y="3697889"/>
                    <a:pt x="3321269" y="3815255"/>
                  </a:cubicBezTo>
                </a:path>
              </a:pathLst>
            </a:cu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vert="horz" wrap="none" lIns="137160" tIns="68580" rIns="137160" bIns="6858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37623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300" b="1" i="0" u="none" strike="noStrike" cap="none" normalizeH="0" baseline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5" name="Hexagon 34">
              <a:extLst>
                <a:ext uri="{FF2B5EF4-FFF2-40B4-BE49-F238E27FC236}">
                  <a16:creationId xmlns:a16="http://schemas.microsoft.com/office/drawing/2014/main" id="{4412F32B-5C62-4507-B1BA-8D48CDCDE03D}"/>
                </a:ext>
              </a:extLst>
            </p:cNvPr>
            <p:cNvSpPr/>
            <p:nvPr/>
          </p:nvSpPr>
          <p:spPr bwMode="auto">
            <a:xfrm>
              <a:off x="29118111" y="17642899"/>
              <a:ext cx="241738" cy="210207"/>
            </a:xfrm>
            <a:prstGeom prst="hexagon">
              <a:avLst/>
            </a:prstGeom>
            <a:solidFill>
              <a:srgbClr val="FF0000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137160" tIns="68580" rIns="137160" bIns="6858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37623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300" b="1" i="0" u="none" strike="noStrike" cap="none" normalizeH="0" baseline="0" dirty="0">
                <a:ln>
                  <a:noFill/>
                </a:ln>
                <a:solidFill>
                  <a:srgbClr val="FF9900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10" name="Graphic 12" descr="Traffic light with solid fill">
              <a:extLst>
                <a:ext uri="{FF2B5EF4-FFF2-40B4-BE49-F238E27FC236}">
                  <a16:creationId xmlns:a16="http://schemas.microsoft.com/office/drawing/2014/main" id="{836712A3-BD5B-B49C-A473-F990FFA27BA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30132274" y="18505524"/>
              <a:ext cx="642076" cy="642076"/>
            </a:xfrm>
            <a:prstGeom prst="rect">
              <a:avLst/>
            </a:prstGeom>
          </p:spPr>
        </p:pic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79A5840F-52E5-4605-91D7-ADF4758CD5CA}"/>
                </a:ext>
              </a:extLst>
            </p:cNvPr>
            <p:cNvSpPr/>
            <p:nvPr/>
          </p:nvSpPr>
          <p:spPr bwMode="auto">
            <a:xfrm rot="17568544">
              <a:off x="27138900" y="16591046"/>
              <a:ext cx="222987" cy="210207"/>
            </a:xfrm>
            <a:prstGeom prst="triangl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137160" tIns="68580" rIns="137160" bIns="6858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37623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300" b="1" i="0" u="none" strike="noStrike" cap="none" normalizeH="0" baseline="0" dirty="0">
                <a:ln>
                  <a:noFill/>
                </a:ln>
                <a:solidFill>
                  <a:srgbClr val="FF9900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8" name="Isosceles Triangle 47">
              <a:extLst>
                <a:ext uri="{FF2B5EF4-FFF2-40B4-BE49-F238E27FC236}">
                  <a16:creationId xmlns:a16="http://schemas.microsoft.com/office/drawing/2014/main" id="{740ED865-B765-43B2-8A67-3789131827EA}"/>
                </a:ext>
              </a:extLst>
            </p:cNvPr>
            <p:cNvSpPr/>
            <p:nvPr/>
          </p:nvSpPr>
          <p:spPr bwMode="auto">
            <a:xfrm rot="10800000">
              <a:off x="30410085" y="20313991"/>
              <a:ext cx="222987" cy="210207"/>
            </a:xfrm>
            <a:prstGeom prst="triangl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137160" tIns="68580" rIns="137160" bIns="6858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37623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300" b="1" i="0" u="none" strike="noStrike" cap="none" normalizeH="0" baseline="0" dirty="0">
                <a:ln>
                  <a:noFill/>
                </a:ln>
                <a:solidFill>
                  <a:srgbClr val="FF9900"/>
                </a:solidFill>
                <a:effectLst/>
                <a:latin typeface="Arial" pitchFamily="34" charset="0"/>
              </a:endParaRPr>
            </a:p>
          </p:txBody>
        </p:sp>
      </p:grp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CF47F22-3D7E-7745-B6A7-2639FE6AB653}"/>
              </a:ext>
            </a:extLst>
          </p:cNvPr>
          <p:cNvCxnSpPr/>
          <p:nvPr/>
        </p:nvCxnSpPr>
        <p:spPr bwMode="auto">
          <a:xfrm>
            <a:off x="1665856" y="28306622"/>
            <a:ext cx="5877944" cy="433249"/>
          </a:xfrm>
          <a:prstGeom prst="line">
            <a:avLst/>
          </a:prstGeom>
          <a:gradFill rotWithShape="1">
            <a:gsLst>
              <a:gs pos="0">
                <a:srgbClr val="800000"/>
              </a:gs>
              <a:gs pos="50000">
                <a:srgbClr val="800000">
                  <a:gamma/>
                  <a:tint val="73725"/>
                  <a:invGamma/>
                </a:srgbClr>
              </a:gs>
              <a:gs pos="100000">
                <a:srgbClr val="800000"/>
              </a:gs>
            </a:gsLst>
            <a:lin ang="5400000" scaled="1"/>
          </a:gradFill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54DE7B60-3B00-A446-A0BE-15F87256563B}"/>
              </a:ext>
            </a:extLst>
          </p:cNvPr>
          <p:cNvCxnSpPr/>
          <p:nvPr/>
        </p:nvCxnSpPr>
        <p:spPr bwMode="auto">
          <a:xfrm>
            <a:off x="1482030" y="28907041"/>
            <a:ext cx="5877707" cy="475717"/>
          </a:xfrm>
          <a:prstGeom prst="line">
            <a:avLst/>
          </a:prstGeom>
          <a:gradFill rotWithShape="1">
            <a:gsLst>
              <a:gs pos="0">
                <a:srgbClr val="800000"/>
              </a:gs>
              <a:gs pos="50000">
                <a:srgbClr val="800000">
                  <a:gamma/>
                  <a:tint val="73725"/>
                  <a:invGamma/>
                </a:srgbClr>
              </a:gs>
              <a:gs pos="100000">
                <a:srgbClr val="800000"/>
              </a:gs>
            </a:gsLst>
            <a:lin ang="5400000" scaled="1"/>
          </a:gradFill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A17D5F74-4445-604D-83D7-CFB0BD065851}"/>
              </a:ext>
            </a:extLst>
          </p:cNvPr>
          <p:cNvCxnSpPr/>
          <p:nvPr/>
        </p:nvCxnSpPr>
        <p:spPr bwMode="auto">
          <a:xfrm flipH="1" flipV="1">
            <a:off x="3264528" y="29310064"/>
            <a:ext cx="136716" cy="1170654"/>
          </a:xfrm>
          <a:prstGeom prst="straightConnector1">
            <a:avLst/>
          </a:prstGeom>
          <a:gradFill rotWithShape="1">
            <a:gsLst>
              <a:gs pos="0">
                <a:srgbClr val="800000"/>
              </a:gs>
              <a:gs pos="50000">
                <a:srgbClr val="800000">
                  <a:gamma/>
                  <a:tint val="73725"/>
                  <a:invGamma/>
                </a:srgbClr>
              </a:gs>
              <a:gs pos="100000">
                <a:srgbClr val="800000"/>
              </a:gs>
            </a:gsLst>
            <a:lin ang="5400000" scaled="1"/>
          </a:gra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59DA445E-3FB0-3342-891E-B5D27FEF056A}"/>
              </a:ext>
            </a:extLst>
          </p:cNvPr>
          <p:cNvSpPr txBox="1"/>
          <p:nvPr/>
        </p:nvSpPr>
        <p:spPr>
          <a:xfrm>
            <a:off x="1648264" y="30677566"/>
            <a:ext cx="33555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dirty="0">
                <a:solidFill>
                  <a:schemeClr val="bg1"/>
                </a:solidFill>
                <a:highlight>
                  <a:srgbClr val="052E65"/>
                </a:highlight>
              </a:rPr>
              <a:t>Approximate CMP Location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00BA9AB6-6639-40AE-9BE2-09A9BFC6F38B}"/>
              </a:ext>
            </a:extLst>
          </p:cNvPr>
          <p:cNvGrpSpPr/>
          <p:nvPr/>
        </p:nvGrpSpPr>
        <p:grpSpPr>
          <a:xfrm>
            <a:off x="16953553" y="18904631"/>
            <a:ext cx="5463188" cy="2502464"/>
            <a:chOff x="16111662" y="19082898"/>
            <a:chExt cx="5463188" cy="2502464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0A4E3DBE-1859-475D-81B2-5FB4339E131E}"/>
                </a:ext>
              </a:extLst>
            </p:cNvPr>
            <p:cNvSpPr/>
            <p:nvPr/>
          </p:nvSpPr>
          <p:spPr bwMode="auto">
            <a:xfrm>
              <a:off x="16259152" y="19086396"/>
              <a:ext cx="5221983" cy="249896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137160" tIns="68580" rIns="137160" bIns="6858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37623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300" b="1" i="0" u="none" strike="noStrike" cap="none" normalizeH="0" baseline="0" dirty="0">
                <a:ln>
                  <a:noFill/>
                </a:ln>
                <a:solidFill>
                  <a:srgbClr val="FF9900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0E9B6CB-2F4F-413E-8AAD-900F7B945C5B}"/>
                </a:ext>
              </a:extLst>
            </p:cNvPr>
            <p:cNvSpPr txBox="1"/>
            <p:nvPr/>
          </p:nvSpPr>
          <p:spPr>
            <a:xfrm>
              <a:off x="17286021" y="19586231"/>
              <a:ext cx="4288829" cy="1938992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l"/>
              <a:r>
                <a:rPr lang="en-US" sz="2400" b="0" dirty="0">
                  <a:solidFill>
                    <a:schemeClr val="tx1"/>
                  </a:solidFill>
                  <a:latin typeface="+mj-lt"/>
                </a:rPr>
                <a:t>Stop sign</a:t>
              </a:r>
            </a:p>
            <a:p>
              <a:pPr algn="l"/>
              <a:r>
                <a:rPr lang="en-US" sz="2400" b="0" dirty="0">
                  <a:solidFill>
                    <a:schemeClr val="tx1"/>
                  </a:solidFill>
                  <a:latin typeface="+mj-lt"/>
                </a:rPr>
                <a:t>Traffic Signal</a:t>
              </a:r>
              <a:endParaRPr lang="en-US" sz="2400" b="0" dirty="0">
                <a:solidFill>
                  <a:schemeClr val="tx1"/>
                </a:solidFill>
                <a:latin typeface="+mj-lt"/>
                <a:cs typeface="Arial"/>
              </a:endParaRPr>
            </a:p>
            <a:p>
              <a:pPr algn="l"/>
              <a:r>
                <a:rPr lang="en-US" sz="2400" b="0" dirty="0">
                  <a:solidFill>
                    <a:schemeClr val="tx1"/>
                  </a:solidFill>
                  <a:latin typeface="+mj-lt"/>
                </a:rPr>
                <a:t>Detour Route</a:t>
              </a:r>
              <a:endParaRPr lang="en-US" sz="2400" b="0" dirty="0">
                <a:solidFill>
                  <a:schemeClr val="tx1"/>
                </a:solidFill>
                <a:latin typeface="+mj-lt"/>
                <a:cs typeface="Arial"/>
              </a:endParaRPr>
            </a:p>
            <a:p>
              <a:pPr algn="l"/>
              <a:r>
                <a:rPr lang="en-US" sz="2400" b="0" dirty="0">
                  <a:solidFill>
                    <a:schemeClr val="tx1"/>
                  </a:solidFill>
                  <a:latin typeface="+mj-lt"/>
                </a:rPr>
                <a:t>Traffic on George Bennett Rd</a:t>
              </a:r>
              <a:endParaRPr lang="en-US" sz="3600" dirty="0">
                <a:solidFill>
                  <a:schemeClr val="tx1"/>
                </a:solidFill>
                <a:cs typeface="Arial"/>
              </a:endParaRPr>
            </a:p>
            <a:p>
              <a:pPr algn="l"/>
              <a:r>
                <a:rPr lang="en-US" sz="2400" b="0" dirty="0">
                  <a:solidFill>
                    <a:schemeClr val="tx1"/>
                  </a:solidFill>
                  <a:latin typeface="+mj-lt"/>
                </a:rPr>
                <a:t>Traffic on NH Route 155</a:t>
              </a:r>
              <a:endParaRPr lang="en-US" sz="2400" b="0" dirty="0">
                <a:solidFill>
                  <a:schemeClr val="tx1"/>
                </a:solidFill>
                <a:latin typeface="+mj-lt"/>
                <a:cs typeface="Arial"/>
              </a:endParaRPr>
            </a:p>
          </p:txBody>
        </p:sp>
        <p:sp>
          <p:nvSpPr>
            <p:cNvPr id="45" name="Hexagon 44">
              <a:extLst>
                <a:ext uri="{FF2B5EF4-FFF2-40B4-BE49-F238E27FC236}">
                  <a16:creationId xmlns:a16="http://schemas.microsoft.com/office/drawing/2014/main" id="{82A8A39C-C0FA-4DA8-92AC-85F70E7B4AD6}"/>
                </a:ext>
              </a:extLst>
            </p:cNvPr>
            <p:cNvSpPr/>
            <p:nvPr/>
          </p:nvSpPr>
          <p:spPr bwMode="auto">
            <a:xfrm>
              <a:off x="16891322" y="19685568"/>
              <a:ext cx="195929" cy="173068"/>
            </a:xfrm>
            <a:prstGeom prst="hexagon">
              <a:avLst/>
            </a:prstGeom>
            <a:solidFill>
              <a:srgbClr val="FF0000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137160" tIns="68580" rIns="137160" bIns="6858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37623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300" b="1" i="0" u="none" strike="noStrike" cap="none" normalizeH="0" baseline="0" dirty="0">
                <a:ln>
                  <a:noFill/>
                </a:ln>
                <a:solidFill>
                  <a:srgbClr val="FF9900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49" name="Graphic 12" descr="Traffic light with solid fill">
              <a:extLst>
                <a:ext uri="{FF2B5EF4-FFF2-40B4-BE49-F238E27FC236}">
                  <a16:creationId xmlns:a16="http://schemas.microsoft.com/office/drawing/2014/main" id="{C3767FFD-E81B-499F-81B4-59839C59001B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16780946" y="19958388"/>
              <a:ext cx="423997" cy="430704"/>
            </a:xfrm>
            <a:prstGeom prst="rect">
              <a:avLst/>
            </a:prstGeom>
          </p:spPr>
        </p:pic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6372FD0E-63C0-41A0-A36F-689BEDDD059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6674834" y="21309181"/>
              <a:ext cx="627563" cy="0"/>
            </a:xfrm>
            <a:prstGeom prst="straightConnector1">
              <a:avLst/>
            </a:prstGeom>
            <a:ln>
              <a:solidFill>
                <a:srgbClr val="FFC000"/>
              </a:solidFill>
              <a:headEnd type="triangle"/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DD88552F-C5F5-4B9B-901C-57F4B1C497B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6674834" y="20951977"/>
              <a:ext cx="627563" cy="0"/>
            </a:xfrm>
            <a:prstGeom prst="straightConnector1">
              <a:avLst/>
            </a:prstGeom>
            <a:ln>
              <a:solidFill>
                <a:schemeClr val="bg1"/>
              </a:solidFill>
              <a:headEnd type="triangle"/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E8EC9C22-3767-4468-A833-374AD98AA97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6674833" y="20608960"/>
              <a:ext cx="627563" cy="0"/>
            </a:xfrm>
            <a:prstGeom prst="straightConnector1">
              <a:avLst/>
            </a:prstGeom>
            <a:ln>
              <a:solidFill>
                <a:srgbClr val="FF0000"/>
              </a:solidFill>
              <a:headEnd type="triangle"/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4F79AA2-4CDB-47A4-B466-8CB5D40A4957}"/>
                </a:ext>
              </a:extLst>
            </p:cNvPr>
            <p:cNvSpPr txBox="1"/>
            <p:nvPr/>
          </p:nvSpPr>
          <p:spPr>
            <a:xfrm>
              <a:off x="16111662" y="19082898"/>
              <a:ext cx="1683439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0" dirty="0">
                  <a:solidFill>
                    <a:schemeClr val="tx1"/>
                  </a:solidFill>
                </a:rPr>
                <a:t>Key:</a:t>
              </a:r>
            </a:p>
          </p:txBody>
        </p:sp>
      </p:grpSp>
      <p:pic>
        <p:nvPicPr>
          <p:cNvPr id="67" name="Picture 66" descr="Diagram&#10;&#10;Description automatically generated">
            <a:extLst>
              <a:ext uri="{FF2B5EF4-FFF2-40B4-BE49-F238E27FC236}">
                <a16:creationId xmlns:a16="http://schemas.microsoft.com/office/drawing/2014/main" id="{D4293B0F-9F78-4642-9321-7CD300140C6D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8694" y="29617443"/>
            <a:ext cx="9232351" cy="3084494"/>
          </a:xfrm>
          <a:prstGeom prst="rect">
            <a:avLst/>
          </a:prstGeom>
          <a:ln w="76200">
            <a:solidFill>
              <a:schemeClr val="tx2"/>
            </a:solidFill>
          </a:ln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FF60F87B-B5EE-4EFC-B2F8-85D418E10DA1}"/>
              </a:ext>
            </a:extLst>
          </p:cNvPr>
          <p:cNvSpPr txBox="1"/>
          <p:nvPr/>
        </p:nvSpPr>
        <p:spPr>
          <a:xfrm>
            <a:off x="27738965" y="20722139"/>
            <a:ext cx="614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dirty="0">
                <a:solidFill>
                  <a:schemeClr val="bg1"/>
                </a:solidFill>
              </a:rPr>
              <a:t>2</a:t>
            </a:r>
            <a:endParaRPr lang="en-US" sz="3200" b="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E8EA5D-61AA-DCB2-B93D-3BB752605367}"/>
              </a:ext>
            </a:extLst>
          </p:cNvPr>
          <p:cNvSpPr txBox="1"/>
          <p:nvPr/>
        </p:nvSpPr>
        <p:spPr>
          <a:xfrm>
            <a:off x="12612468" y="18991498"/>
            <a:ext cx="4524442" cy="37625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 algn="l">
              <a:buFont typeface="Arial,Sans-Serif"/>
              <a:buChar char="•"/>
            </a:pPr>
            <a:r>
              <a:rPr lang="en-US" sz="3000" b="0" dirty="0">
                <a:solidFill>
                  <a:schemeClr val="tx1"/>
                </a:solidFill>
                <a:latin typeface="Arial"/>
                <a:cs typeface="Arial"/>
              </a:rPr>
              <a:t>These modified intersections </a:t>
            </a:r>
            <a:r>
              <a:rPr lang="en-US" sz="3000" b="0" dirty="0">
                <a:solidFill>
                  <a:srgbClr val="000000"/>
                </a:solidFill>
                <a:latin typeface="Arial"/>
                <a:cs typeface="Arial"/>
              </a:rPr>
              <a:t>include    signals to ensure efficient and timely traffic flow throughout the detour</a:t>
            </a:r>
            <a:endParaRPr lang="en-US" sz="3000" b="0" dirty="0">
              <a:latin typeface="Arial"/>
              <a:cs typeface="Arial"/>
            </a:endParaRPr>
          </a:p>
          <a:p>
            <a:pPr marL="285750" indent="-285750" algn="l">
              <a:buFont typeface="Arial,Sans-Serif"/>
              <a:buChar char="•"/>
            </a:pPr>
            <a:endParaRPr lang="en-US" sz="3000" b="0" dirty="0">
              <a:latin typeface="Arial"/>
              <a:cs typeface="Arial"/>
            </a:endParaRPr>
          </a:p>
          <a:p>
            <a:pPr algn="l"/>
            <a:endParaRPr lang="en-US" sz="3000" dirty="0">
              <a:latin typeface="Arial"/>
              <a:cs typeface="Arial"/>
            </a:endParaRPr>
          </a:p>
        </p:txBody>
      </p:sp>
      <p:pic>
        <p:nvPicPr>
          <p:cNvPr id="68" name="Picture 17" descr="Text&#10;&#10;Description automatically generated">
            <a:extLst>
              <a:ext uri="{FF2B5EF4-FFF2-40B4-BE49-F238E27FC236}">
                <a16:creationId xmlns:a16="http://schemas.microsoft.com/office/drawing/2014/main" id="{4DF3D6D7-E8E0-46A0-B09A-77F23204CCE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3431" t="-5964" b="-1"/>
          <a:stretch/>
        </p:blipFill>
        <p:spPr>
          <a:xfrm>
            <a:off x="495591" y="96095"/>
            <a:ext cx="5916091" cy="3249130"/>
          </a:xfrm>
          <a:prstGeom prst="rect">
            <a:avLst/>
          </a:prstGeom>
        </p:spPr>
      </p:pic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DDDAEA26-4209-1C41-AD29-C2A1333A3575}"/>
              </a:ext>
            </a:extLst>
          </p:cNvPr>
          <p:cNvCxnSpPr/>
          <p:nvPr/>
        </p:nvCxnSpPr>
        <p:spPr bwMode="auto">
          <a:xfrm flipV="1">
            <a:off x="6405777" y="20885811"/>
            <a:ext cx="1528013" cy="1512779"/>
          </a:xfrm>
          <a:prstGeom prst="straightConnector1">
            <a:avLst/>
          </a:prstGeom>
          <a:gradFill rotWithShape="1">
            <a:gsLst>
              <a:gs pos="0">
                <a:srgbClr val="800000"/>
              </a:gs>
              <a:gs pos="50000">
                <a:srgbClr val="800000">
                  <a:gamma/>
                  <a:tint val="73725"/>
                  <a:invGamma/>
                </a:srgbClr>
              </a:gs>
              <a:gs pos="100000">
                <a:srgbClr val="800000"/>
              </a:gs>
            </a:gsLst>
            <a:lin ang="5400000" scaled="1"/>
          </a:gradFill>
          <a:ln w="825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F2318965-DC3F-8F47-B98C-E25C609DA63F}"/>
              </a:ext>
            </a:extLst>
          </p:cNvPr>
          <p:cNvSpPr txBox="1"/>
          <p:nvPr/>
        </p:nvSpPr>
        <p:spPr>
          <a:xfrm>
            <a:off x="3672325" y="22650208"/>
            <a:ext cx="5021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0" dirty="0">
                <a:solidFill>
                  <a:schemeClr val="bg1"/>
                </a:solidFill>
                <a:highlight>
                  <a:srgbClr val="052E65"/>
                </a:highlight>
              </a:rPr>
              <a:t>Flow Direction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0481081-4968-4CD3-8B3C-2ED57990BEB1}"/>
              </a:ext>
            </a:extLst>
          </p:cNvPr>
          <p:cNvSpPr/>
          <p:nvPr/>
        </p:nvSpPr>
        <p:spPr bwMode="auto">
          <a:xfrm>
            <a:off x="20897384" y="6476691"/>
            <a:ext cx="557561" cy="62502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37160" tIns="68580" rIns="137160" bIns="6858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37623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300" b="1" i="0" u="none" strike="noStrike" cap="none" normalizeH="0" baseline="0" dirty="0">
              <a:ln>
                <a:noFill/>
              </a:ln>
              <a:solidFill>
                <a:srgbClr val="FF9900"/>
              </a:solidFill>
              <a:effectLst/>
              <a:latin typeface="Arial" pitchFamily="34" charset="0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D8B451F9-700B-47E1-9DEE-34664258A4FA}"/>
              </a:ext>
            </a:extLst>
          </p:cNvPr>
          <p:cNvSpPr/>
          <p:nvPr/>
        </p:nvSpPr>
        <p:spPr bwMode="auto">
          <a:xfrm>
            <a:off x="30593577" y="8429713"/>
            <a:ext cx="557561" cy="62502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37160" tIns="68580" rIns="137160" bIns="6858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37623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300" b="1" i="0" u="none" strike="noStrike" cap="none" normalizeH="0" baseline="0" dirty="0">
              <a:ln>
                <a:noFill/>
              </a:ln>
              <a:solidFill>
                <a:srgbClr val="FF9900"/>
              </a:solidFill>
              <a:effectLst/>
              <a:latin typeface="Arial" pitchFamily="34" charset="0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C14A22D7-18FE-408B-8276-7F33C18B9979}"/>
              </a:ext>
            </a:extLst>
          </p:cNvPr>
          <p:cNvSpPr/>
          <p:nvPr/>
        </p:nvSpPr>
        <p:spPr bwMode="auto">
          <a:xfrm>
            <a:off x="21081645" y="15120259"/>
            <a:ext cx="557561" cy="58469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37160" tIns="68580" rIns="137160" bIns="6858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37623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300" b="1" i="0" u="none" strike="noStrike" cap="none" normalizeH="0" baseline="0" dirty="0">
              <a:ln>
                <a:noFill/>
              </a:ln>
              <a:solidFill>
                <a:srgbClr val="FF9900"/>
              </a:solidFill>
              <a:effectLst/>
              <a:latin typeface="Arial" pitchFamily="34" charset="0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F911132E-3A80-4C86-B090-F89385424DB8}"/>
              </a:ext>
            </a:extLst>
          </p:cNvPr>
          <p:cNvSpPr/>
          <p:nvPr/>
        </p:nvSpPr>
        <p:spPr bwMode="auto">
          <a:xfrm>
            <a:off x="30525311" y="13949811"/>
            <a:ext cx="557561" cy="62502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37160" tIns="68580" rIns="137160" bIns="6858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37623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300" b="1" i="0" u="none" strike="noStrike" cap="none" normalizeH="0" baseline="0" dirty="0">
              <a:ln>
                <a:noFill/>
              </a:ln>
              <a:solidFill>
                <a:srgbClr val="FF9900"/>
              </a:solidFill>
              <a:effectLst/>
              <a:latin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B6ED9BE-9D21-4CC6-9D46-2176583B3575}"/>
              </a:ext>
            </a:extLst>
          </p:cNvPr>
          <p:cNvSpPr txBox="1"/>
          <p:nvPr/>
        </p:nvSpPr>
        <p:spPr>
          <a:xfrm>
            <a:off x="20915254" y="6466035"/>
            <a:ext cx="5575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9C5CFFF-7ECC-4495-BB0B-A56D3893F1CF}"/>
              </a:ext>
            </a:extLst>
          </p:cNvPr>
          <p:cNvSpPr txBox="1"/>
          <p:nvPr/>
        </p:nvSpPr>
        <p:spPr>
          <a:xfrm>
            <a:off x="30567569" y="8390775"/>
            <a:ext cx="5575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60D24DC3-2ADD-41C3-9C1D-EAF917902670}"/>
              </a:ext>
            </a:extLst>
          </p:cNvPr>
          <p:cNvSpPr txBox="1"/>
          <p:nvPr/>
        </p:nvSpPr>
        <p:spPr>
          <a:xfrm>
            <a:off x="30525310" y="13923717"/>
            <a:ext cx="5575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E0B64C33-5724-4852-A0A7-C275E4FD9DD0}"/>
              </a:ext>
            </a:extLst>
          </p:cNvPr>
          <p:cNvSpPr txBox="1"/>
          <p:nvPr/>
        </p:nvSpPr>
        <p:spPr>
          <a:xfrm>
            <a:off x="21081645" y="15084766"/>
            <a:ext cx="5575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28EF666-EAA9-CB4C-978B-AD0D7A8877E7}"/>
              </a:ext>
            </a:extLst>
          </p:cNvPr>
          <p:cNvSpPr txBox="1"/>
          <p:nvPr/>
        </p:nvSpPr>
        <p:spPr>
          <a:xfrm>
            <a:off x="40598768" y="11623591"/>
            <a:ext cx="1951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>
                <a:solidFill>
                  <a:schemeClr val="tx1"/>
                </a:solidFill>
              </a:rPr>
              <a:t>AASHTO Design Truck</a:t>
            </a:r>
          </a:p>
        </p:txBody>
      </p:sp>
      <p:sp>
        <p:nvSpPr>
          <p:cNvPr id="39" name="Isosceles Triangle 38">
            <a:extLst>
              <a:ext uri="{FF2B5EF4-FFF2-40B4-BE49-F238E27FC236}">
                <a16:creationId xmlns:a16="http://schemas.microsoft.com/office/drawing/2014/main" id="{22A5B40A-A6BE-43E1-87F1-2DACDE63135F}"/>
              </a:ext>
            </a:extLst>
          </p:cNvPr>
          <p:cNvSpPr/>
          <p:nvPr/>
        </p:nvSpPr>
        <p:spPr bwMode="auto">
          <a:xfrm rot="9440265">
            <a:off x="27464818" y="7722187"/>
            <a:ext cx="229634" cy="240062"/>
          </a:xfrm>
          <a:prstGeom prst="triangl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37160" tIns="68580" rIns="137160" bIns="6858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37623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300" b="1" i="0" u="none" strike="noStrike" cap="none" normalizeH="0" baseline="0" dirty="0">
              <a:ln>
                <a:noFill/>
              </a:ln>
              <a:solidFill>
                <a:srgbClr val="FF9900"/>
              </a:solidFill>
              <a:effectLst/>
              <a:latin typeface="Arial" pitchFamily="34" charset="0"/>
            </a:endParaRPr>
          </a:p>
        </p:txBody>
      </p:sp>
      <p:sp>
        <p:nvSpPr>
          <p:cNvPr id="74" name="Isosceles Triangle 73">
            <a:extLst>
              <a:ext uri="{FF2B5EF4-FFF2-40B4-BE49-F238E27FC236}">
                <a16:creationId xmlns:a16="http://schemas.microsoft.com/office/drawing/2014/main" id="{36E31453-E3BB-4EF6-B790-11DAC7505200}"/>
              </a:ext>
            </a:extLst>
          </p:cNvPr>
          <p:cNvSpPr/>
          <p:nvPr/>
        </p:nvSpPr>
        <p:spPr bwMode="auto">
          <a:xfrm rot="11139729">
            <a:off x="28556316" y="9711796"/>
            <a:ext cx="229634" cy="240062"/>
          </a:xfrm>
          <a:prstGeom prst="triangl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37160" tIns="68580" rIns="137160" bIns="6858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37623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300" b="1" i="0" u="none" strike="noStrike" cap="none" normalizeH="0" baseline="0" dirty="0">
              <a:ln>
                <a:noFill/>
              </a:ln>
              <a:solidFill>
                <a:srgbClr val="FF9900"/>
              </a:solidFill>
              <a:effectLst/>
              <a:latin typeface="Arial" pitchFamily="34" charset="0"/>
            </a:endParaRPr>
          </a:p>
        </p:txBody>
      </p:sp>
      <p:sp>
        <p:nvSpPr>
          <p:cNvPr id="75" name="Isosceles Triangle 74">
            <a:extLst>
              <a:ext uri="{FF2B5EF4-FFF2-40B4-BE49-F238E27FC236}">
                <a16:creationId xmlns:a16="http://schemas.microsoft.com/office/drawing/2014/main" id="{2B33D70C-FCAA-4E5A-9537-C56ADAD16FD2}"/>
              </a:ext>
            </a:extLst>
          </p:cNvPr>
          <p:cNvSpPr/>
          <p:nvPr/>
        </p:nvSpPr>
        <p:spPr bwMode="auto">
          <a:xfrm rot="11139729">
            <a:off x="27393273" y="13829779"/>
            <a:ext cx="229634" cy="240062"/>
          </a:xfrm>
          <a:prstGeom prst="triangl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37160" tIns="68580" rIns="137160" bIns="6858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37623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300" b="1" i="0" u="none" strike="noStrike" cap="none" normalizeH="0" baseline="0" dirty="0">
              <a:ln>
                <a:noFill/>
              </a:ln>
              <a:solidFill>
                <a:srgbClr val="FF9900"/>
              </a:solidFill>
              <a:effectLst/>
              <a:latin typeface="Arial" pitchFamily="34" charset="0"/>
            </a:endParaRPr>
          </a:p>
        </p:txBody>
      </p:sp>
      <p:sp>
        <p:nvSpPr>
          <p:cNvPr id="76" name="Isosceles Triangle 75">
            <a:extLst>
              <a:ext uri="{FF2B5EF4-FFF2-40B4-BE49-F238E27FC236}">
                <a16:creationId xmlns:a16="http://schemas.microsoft.com/office/drawing/2014/main" id="{C60A73C2-6852-4FC5-8A7C-A7C4E41EDB20}"/>
              </a:ext>
            </a:extLst>
          </p:cNvPr>
          <p:cNvSpPr/>
          <p:nvPr/>
        </p:nvSpPr>
        <p:spPr bwMode="auto">
          <a:xfrm rot="16799074">
            <a:off x="24619666" y="13803687"/>
            <a:ext cx="229634" cy="240062"/>
          </a:xfrm>
          <a:prstGeom prst="triangl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37160" tIns="68580" rIns="137160" bIns="6858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37623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300" b="1" i="0" u="none" strike="noStrike" cap="none" normalizeH="0" baseline="0" dirty="0">
              <a:ln>
                <a:noFill/>
              </a:ln>
              <a:solidFill>
                <a:srgbClr val="FF9900"/>
              </a:solidFill>
              <a:effectLst/>
              <a:latin typeface="Arial" pitchFamily="34" charset="0"/>
            </a:endParaRPr>
          </a:p>
        </p:txBody>
      </p:sp>
      <p:sp>
        <p:nvSpPr>
          <p:cNvPr id="77" name="Isosceles Triangle 76">
            <a:extLst>
              <a:ext uri="{FF2B5EF4-FFF2-40B4-BE49-F238E27FC236}">
                <a16:creationId xmlns:a16="http://schemas.microsoft.com/office/drawing/2014/main" id="{C84FC18D-8107-4455-B0C0-2642C9738988}"/>
              </a:ext>
            </a:extLst>
          </p:cNvPr>
          <p:cNvSpPr/>
          <p:nvPr/>
        </p:nvSpPr>
        <p:spPr bwMode="auto">
          <a:xfrm rot="5801592">
            <a:off x="25429120" y="13882562"/>
            <a:ext cx="229634" cy="200356"/>
          </a:xfrm>
          <a:prstGeom prst="triangle">
            <a:avLst/>
          </a:prstGeom>
          <a:solidFill>
            <a:schemeClr val="tx2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37160" tIns="68580" rIns="137160" bIns="6858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37623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300" b="1" i="0" u="none" strike="noStrike" cap="none" normalizeH="0" baseline="0" dirty="0">
              <a:ln>
                <a:noFill/>
              </a:ln>
              <a:solidFill>
                <a:srgbClr val="FF9900"/>
              </a:solidFill>
              <a:effectLst/>
              <a:latin typeface="Arial" pitchFamily="34" charset="0"/>
            </a:endParaRPr>
          </a:p>
        </p:txBody>
      </p:sp>
      <p:sp>
        <p:nvSpPr>
          <p:cNvPr id="78" name="Isosceles Triangle 77">
            <a:extLst>
              <a:ext uri="{FF2B5EF4-FFF2-40B4-BE49-F238E27FC236}">
                <a16:creationId xmlns:a16="http://schemas.microsoft.com/office/drawing/2014/main" id="{91A9CE78-6EC9-4817-B927-44DFA932D4F6}"/>
              </a:ext>
            </a:extLst>
          </p:cNvPr>
          <p:cNvSpPr/>
          <p:nvPr/>
        </p:nvSpPr>
        <p:spPr bwMode="auto">
          <a:xfrm rot="346964">
            <a:off x="27507245" y="12861082"/>
            <a:ext cx="229634" cy="200356"/>
          </a:xfrm>
          <a:prstGeom prst="triangle">
            <a:avLst/>
          </a:prstGeom>
          <a:solidFill>
            <a:schemeClr val="tx2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37160" tIns="68580" rIns="137160" bIns="6858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37623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300" b="1" i="0" u="none" strike="noStrike" cap="none" normalizeH="0" baseline="0" dirty="0">
              <a:ln>
                <a:noFill/>
              </a:ln>
              <a:solidFill>
                <a:srgbClr val="FF9900"/>
              </a:solidFill>
              <a:effectLst/>
              <a:latin typeface="Arial" pitchFamily="34" charset="0"/>
            </a:endParaRPr>
          </a:p>
        </p:txBody>
      </p:sp>
      <p:sp>
        <p:nvSpPr>
          <p:cNvPr id="79" name="Isosceles Triangle 78">
            <a:extLst>
              <a:ext uri="{FF2B5EF4-FFF2-40B4-BE49-F238E27FC236}">
                <a16:creationId xmlns:a16="http://schemas.microsoft.com/office/drawing/2014/main" id="{324611B9-4277-4320-BB20-B64C9E257562}"/>
              </a:ext>
            </a:extLst>
          </p:cNvPr>
          <p:cNvSpPr/>
          <p:nvPr/>
        </p:nvSpPr>
        <p:spPr bwMode="auto">
          <a:xfrm rot="857978">
            <a:off x="28680642" y="8999848"/>
            <a:ext cx="229634" cy="200356"/>
          </a:xfrm>
          <a:prstGeom prst="triangle">
            <a:avLst/>
          </a:prstGeom>
          <a:solidFill>
            <a:schemeClr val="tx2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37160" tIns="68580" rIns="137160" bIns="6858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37623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300" b="1" i="0" u="none" strike="noStrike" cap="none" normalizeH="0" baseline="0" dirty="0">
              <a:ln>
                <a:noFill/>
              </a:ln>
              <a:solidFill>
                <a:srgbClr val="FF9900"/>
              </a:solidFill>
              <a:effectLst/>
              <a:latin typeface="Arial" pitchFamily="34" charset="0"/>
            </a:endParaRPr>
          </a:p>
        </p:txBody>
      </p:sp>
      <p:pic>
        <p:nvPicPr>
          <p:cNvPr id="57" name="Picture 57" descr="Table&#10;&#10;Description automatically generated">
            <a:extLst>
              <a:ext uri="{FF2B5EF4-FFF2-40B4-BE49-F238E27FC236}">
                <a16:creationId xmlns:a16="http://schemas.microsoft.com/office/drawing/2014/main" id="{EDA42484-0C16-A4A6-3082-E684C6B620D5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2708006" y="12035898"/>
            <a:ext cx="8857807" cy="1786843"/>
          </a:xfrm>
          <a:prstGeom prst="rect">
            <a:avLst/>
          </a:prstGeom>
        </p:spPr>
      </p:pic>
      <p:sp>
        <p:nvSpPr>
          <p:cNvPr id="80" name="Isosceles Triangle 79">
            <a:extLst>
              <a:ext uri="{FF2B5EF4-FFF2-40B4-BE49-F238E27FC236}">
                <a16:creationId xmlns:a16="http://schemas.microsoft.com/office/drawing/2014/main" id="{B75482AC-CB93-4C8D-B4E7-F4B88ACE9D6F}"/>
              </a:ext>
            </a:extLst>
          </p:cNvPr>
          <p:cNvSpPr/>
          <p:nvPr/>
        </p:nvSpPr>
        <p:spPr bwMode="auto">
          <a:xfrm rot="19504469">
            <a:off x="27161127" y="7141918"/>
            <a:ext cx="229634" cy="200356"/>
          </a:xfrm>
          <a:prstGeom prst="triangle">
            <a:avLst/>
          </a:prstGeom>
          <a:solidFill>
            <a:schemeClr val="tx2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37160" tIns="68580" rIns="137160" bIns="6858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37623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300" b="1" i="0" u="none" strike="noStrike" cap="none" normalizeH="0" baseline="0" dirty="0">
              <a:ln>
                <a:noFill/>
              </a:ln>
              <a:solidFill>
                <a:srgbClr val="FF9900"/>
              </a:solidFill>
              <a:effectLst/>
              <a:latin typeface="Arial" pitchFamily="34" charset="0"/>
            </a:endParaRPr>
          </a:p>
        </p:txBody>
      </p:sp>
      <p:sp>
        <p:nvSpPr>
          <p:cNvPr id="81" name="Isosceles Triangle 80">
            <a:extLst>
              <a:ext uri="{FF2B5EF4-FFF2-40B4-BE49-F238E27FC236}">
                <a16:creationId xmlns:a16="http://schemas.microsoft.com/office/drawing/2014/main" id="{8322FFB9-E09C-436C-87E1-4761C80A9634}"/>
              </a:ext>
            </a:extLst>
          </p:cNvPr>
          <p:cNvSpPr/>
          <p:nvPr/>
        </p:nvSpPr>
        <p:spPr bwMode="auto">
          <a:xfrm rot="9855363">
            <a:off x="24251258" y="14865923"/>
            <a:ext cx="229634" cy="240062"/>
          </a:xfrm>
          <a:prstGeom prst="triangl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37160" tIns="68580" rIns="137160" bIns="6858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37623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300" b="1" i="0" u="none" strike="noStrike" cap="none" normalizeH="0" baseline="0" dirty="0">
              <a:ln>
                <a:noFill/>
              </a:ln>
              <a:solidFill>
                <a:srgbClr val="FF9900"/>
              </a:solidFill>
              <a:effectLst/>
              <a:latin typeface="Arial" pitchFamily="34" charset="0"/>
            </a:endParaRPr>
          </a:p>
        </p:txBody>
      </p:sp>
      <p:sp>
        <p:nvSpPr>
          <p:cNvPr id="82" name="Isosceles Triangle 81">
            <a:extLst>
              <a:ext uri="{FF2B5EF4-FFF2-40B4-BE49-F238E27FC236}">
                <a16:creationId xmlns:a16="http://schemas.microsoft.com/office/drawing/2014/main" id="{EC84350E-DF95-47CB-BB05-D16083418A89}"/>
              </a:ext>
            </a:extLst>
          </p:cNvPr>
          <p:cNvSpPr/>
          <p:nvPr/>
        </p:nvSpPr>
        <p:spPr bwMode="auto">
          <a:xfrm rot="603883">
            <a:off x="27334230" y="6141938"/>
            <a:ext cx="229634" cy="200356"/>
          </a:xfrm>
          <a:prstGeom prst="triangle">
            <a:avLst/>
          </a:prstGeom>
          <a:solidFill>
            <a:schemeClr val="tx2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37160" tIns="68580" rIns="137160" bIns="6858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37623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300" b="1" i="0" u="none" strike="noStrike" cap="none" normalizeH="0" baseline="0" dirty="0">
              <a:ln>
                <a:noFill/>
              </a:ln>
              <a:solidFill>
                <a:srgbClr val="FF9900"/>
              </a:solidFill>
              <a:effectLst/>
              <a:latin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F4B7BF-5F35-421B-959A-B6364307CAC4}"/>
              </a:ext>
            </a:extLst>
          </p:cNvPr>
          <p:cNvSpPr txBox="1"/>
          <p:nvPr/>
        </p:nvSpPr>
        <p:spPr>
          <a:xfrm>
            <a:off x="22494527" y="8078552"/>
            <a:ext cx="2178931" cy="52322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0" dirty="0">
                <a:solidFill>
                  <a:schemeClr val="bg1"/>
                </a:solidFill>
              </a:rPr>
              <a:t>Project Site</a:t>
            </a:r>
          </a:p>
        </p:txBody>
      </p: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58C68A7F-273A-F301-4D8F-9432B511042F}"/>
              </a:ext>
            </a:extLst>
          </p:cNvPr>
          <p:cNvCxnSpPr>
            <a:cxnSpLocks/>
          </p:cNvCxnSpPr>
          <p:nvPr/>
        </p:nvCxnSpPr>
        <p:spPr bwMode="auto">
          <a:xfrm>
            <a:off x="23909424" y="8714553"/>
            <a:ext cx="1129886" cy="514293"/>
          </a:xfrm>
          <a:prstGeom prst="straightConnector1">
            <a:avLst/>
          </a:prstGeom>
          <a:gradFill rotWithShape="1">
            <a:gsLst>
              <a:gs pos="0">
                <a:srgbClr val="800000"/>
              </a:gs>
              <a:gs pos="50000">
                <a:srgbClr val="800000">
                  <a:gamma/>
                  <a:tint val="73725"/>
                  <a:invGamma/>
                </a:srgbClr>
              </a:gs>
              <a:gs pos="100000">
                <a:srgbClr val="800000"/>
              </a:gs>
            </a:gsLst>
            <a:lin ang="5400000" scaled="1"/>
          </a:gradFill>
          <a:ln w="82550" cap="flat" cmpd="sng" algn="ctr">
            <a:solidFill>
              <a:srgbClr val="F938E2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3" name="Isosceles Triangle 92">
            <a:extLst>
              <a:ext uri="{FF2B5EF4-FFF2-40B4-BE49-F238E27FC236}">
                <a16:creationId xmlns:a16="http://schemas.microsoft.com/office/drawing/2014/main" id="{43278380-D870-4348-AB04-8D8314B2E79D}"/>
              </a:ext>
            </a:extLst>
          </p:cNvPr>
          <p:cNvSpPr/>
          <p:nvPr/>
        </p:nvSpPr>
        <p:spPr bwMode="auto">
          <a:xfrm rot="16200000">
            <a:off x="23254173" y="16549901"/>
            <a:ext cx="229634" cy="205557"/>
          </a:xfrm>
          <a:prstGeom prst="triangl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37160" tIns="68580" rIns="137160" bIns="6858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37623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300" b="1" i="0" u="none" strike="noStrike" cap="none" normalizeH="0" baseline="0" dirty="0">
              <a:ln>
                <a:noFill/>
              </a:ln>
              <a:solidFill>
                <a:srgbClr val="FF9900"/>
              </a:solidFill>
              <a:effectLst/>
              <a:latin typeface="Arial" pitchFamily="34" charset="0"/>
            </a:endParaRPr>
          </a:p>
        </p:txBody>
      </p:sp>
      <p:sp>
        <p:nvSpPr>
          <p:cNvPr id="94" name="Isosceles Triangle 93">
            <a:extLst>
              <a:ext uri="{FF2B5EF4-FFF2-40B4-BE49-F238E27FC236}">
                <a16:creationId xmlns:a16="http://schemas.microsoft.com/office/drawing/2014/main" id="{730B03E3-B13D-4809-9EBA-A7EE46BE1211}"/>
              </a:ext>
            </a:extLst>
          </p:cNvPr>
          <p:cNvSpPr/>
          <p:nvPr/>
        </p:nvSpPr>
        <p:spPr bwMode="auto">
          <a:xfrm rot="16200000">
            <a:off x="27175481" y="16544354"/>
            <a:ext cx="229634" cy="200356"/>
          </a:xfrm>
          <a:prstGeom prst="triangle">
            <a:avLst/>
          </a:prstGeom>
          <a:solidFill>
            <a:schemeClr val="tx2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37160" tIns="68580" rIns="137160" bIns="6858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37623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300" b="1" i="0" u="none" strike="noStrike" cap="none" normalizeH="0" baseline="0" dirty="0">
              <a:ln>
                <a:noFill/>
              </a:ln>
              <a:solidFill>
                <a:srgbClr val="FF9900"/>
              </a:solidFill>
              <a:effectLst/>
              <a:latin typeface="Arial" pitchFamily="34" charset="0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1CEBBBEA-9334-4BE5-9A61-97C56E6C920D}"/>
              </a:ext>
            </a:extLst>
          </p:cNvPr>
          <p:cNvSpPr txBox="1"/>
          <p:nvPr/>
        </p:nvSpPr>
        <p:spPr>
          <a:xfrm>
            <a:off x="23459437" y="16434450"/>
            <a:ext cx="30217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solidFill>
                  <a:schemeClr val="tx1"/>
                </a:solidFill>
              </a:rPr>
              <a:t>Southbound Traffic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6559B834-BFA0-44CB-B484-36A144D3C113}"/>
              </a:ext>
            </a:extLst>
          </p:cNvPr>
          <p:cNvSpPr txBox="1"/>
          <p:nvPr/>
        </p:nvSpPr>
        <p:spPr>
          <a:xfrm>
            <a:off x="27348472" y="16433715"/>
            <a:ext cx="30782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solidFill>
                  <a:schemeClr val="tx1"/>
                </a:solidFill>
              </a:rPr>
              <a:t>Northbound Traffic</a:t>
            </a:r>
          </a:p>
        </p:txBody>
      </p:sp>
    </p:spTree>
    <p:extLst>
      <p:ext uri="{BB962C8B-B14F-4D97-AF65-F5344CB8AC3E}">
        <p14:creationId xmlns:p14="http://schemas.microsoft.com/office/powerpoint/2010/main" val="3848059535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800000"/>
            </a:gs>
            <a:gs pos="50000">
              <a:srgbClr val="800000">
                <a:gamma/>
                <a:tint val="73725"/>
                <a:invGamma/>
              </a:srgbClr>
            </a:gs>
            <a:gs pos="100000">
              <a:srgbClr val="800000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137160" tIns="68580" rIns="137160" bIns="68580" numCol="1" anchor="ctr" anchorCtr="0" compatLnSpc="1">
        <a:prstTxWarp prst="textNoShape">
          <a:avLst/>
        </a:prstTxWarp>
      </a:bodyPr>
      <a:lstStyle>
        <a:defPPr marL="0" marR="0" indent="0" algn="ctr" defTabSz="37623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300" b="1" i="0" u="none" strike="noStrike" cap="none" normalizeH="0" baseline="0" smtClean="0">
            <a:ln>
              <a:noFill/>
            </a:ln>
            <a:solidFill>
              <a:srgbClr val="FF9900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800000"/>
            </a:gs>
            <a:gs pos="50000">
              <a:srgbClr val="800000">
                <a:gamma/>
                <a:tint val="73725"/>
                <a:invGamma/>
              </a:srgbClr>
            </a:gs>
            <a:gs pos="100000">
              <a:srgbClr val="800000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137160" tIns="68580" rIns="137160" bIns="68580" numCol="1" anchor="ctr" anchorCtr="0" compatLnSpc="1">
        <a:prstTxWarp prst="textNoShape">
          <a:avLst/>
        </a:prstTxWarp>
      </a:bodyPr>
      <a:lstStyle>
        <a:defPPr marL="0" marR="0" indent="0" algn="ctr" defTabSz="37623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300" b="1" i="0" u="none" strike="noStrike" cap="none" normalizeH="0" baseline="0" smtClean="0">
            <a:ln>
              <a:noFill/>
            </a:ln>
            <a:solidFill>
              <a:srgbClr val="FF9900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622</Words>
  <Application>Microsoft Macintosh PowerPoint</Application>
  <PresentationFormat>Custom</PresentationFormat>
  <Paragraphs>79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Arial,Sans-Serif</vt:lpstr>
      <vt:lpstr>Calibri</vt:lpstr>
      <vt:lpstr>Times New Roman</vt:lpstr>
      <vt:lpstr>Default Design</vt:lpstr>
      <vt:lpstr>Bridge Replacement &amp; Traffic Control Plan NH Route 125 over Little River – Lee, NH  Nicholas Munroe (PM), Sierra Dahl, Jack Meade, Tess Priest, &amp; Payton Surprenant  Faculty Advisor – Dr. Jo Sias, P.E.,  Project Sponsor – Samuel White, P.E. of McFarland Johnson</vt:lpstr>
    </vt:vector>
  </TitlesOfParts>
  <Company>Graphicsland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Scientific poster example</dc:title>
  <dc:subject>Free Research Poster</dc:subject>
  <dc:creator>Graphicsland/MakeSigns.com</dc:creator>
  <cp:keywords>scientific, research, template, custom, poster, presentation, symposium, printing, PowerPoint, create, design, example, sample, download</cp:keywords>
  <dc:description>These templates are offered for free to help your create a poster ranging from nursing research posters to psychology research posters.</dc:description>
  <cp:lastModifiedBy>Nicholas Munroe</cp:lastModifiedBy>
  <cp:revision>1</cp:revision>
  <cp:lastPrinted>2014-02-24T14:53:09Z</cp:lastPrinted>
  <dcterms:created xsi:type="dcterms:W3CDTF">2004-07-26T21:45:23Z</dcterms:created>
  <dcterms:modified xsi:type="dcterms:W3CDTF">2022-04-13T14:42:22Z</dcterms:modified>
  <cp:category>science research poster</cp:category>
</cp:coreProperties>
</file>