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393" r:id="rId6"/>
    <p:sldId id="361" r:id="rId7"/>
    <p:sldId id="395" r:id="rId8"/>
    <p:sldId id="397" r:id="rId9"/>
    <p:sldId id="396" r:id="rId10"/>
    <p:sldId id="39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Glinchey, Claire" initials="MC" lastIdx="1" clrIdx="0">
    <p:extLst>
      <p:ext uri="{19B8F6BF-5375-455C-9EA6-DF929625EA0E}">
        <p15:presenceInfo xmlns:p15="http://schemas.microsoft.com/office/powerpoint/2012/main" userId="McGlinchey, Clair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54" autoAdjust="0"/>
    <p:restoredTop sz="94607" autoAdjust="0"/>
  </p:normalViewPr>
  <p:slideViewPr>
    <p:cSldViewPr snapToGrid="0">
      <p:cViewPr varScale="1">
        <p:scale>
          <a:sx n="82" d="100"/>
          <a:sy n="82" d="100"/>
        </p:scale>
        <p:origin x="893" y="72"/>
      </p:cViewPr>
      <p:guideLst/>
    </p:cSldViewPr>
  </p:slideViewPr>
  <p:outlineViewPr>
    <p:cViewPr>
      <p:scale>
        <a:sx n="33" d="100"/>
        <a:sy n="33" d="100"/>
      </p:scale>
      <p:origin x="0" y="-173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1"/>
    </p:cViewPr>
  </p:sorterViewPr>
  <p:notesViewPr>
    <p:cSldViewPr snapToGrid="0">
      <p:cViewPr>
        <p:scale>
          <a:sx n="50" d="100"/>
          <a:sy n="50" d="100"/>
        </p:scale>
        <p:origin x="2640" y="3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4/10/2022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F815A-5A10-42A8-9FEC-3938D2D9BA48}" type="datetimeFigureOut">
              <a:rPr lang="en-US" noProof="0" smtClean="0"/>
              <a:t>4/10/2022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49DAF-093F-4482-AA38-346E9A2DEE9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2139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AAF5B5B-E896-400A-9E43-EAF605A0AC8B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A2F5A3D-36C4-4B97-A62C-2AEA3B6FC1CF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B474E17-6556-4551-AD1B-351EE2DA98E0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860E6D1-2C9F-477C-AE22-BFF5ADE85C60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5EC6C60-C605-4022-9718-ED56F34D6448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47BB28-400F-4C54-ADDA-0055CEB6593B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386F148-99E1-4ED6-B4DA-151A6DB27D67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A0565DA-6430-4984-ACB6-E7FACACC71AF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DE18DFF-F9E6-4839-817B-4DD871CEAE6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0038A3A-7324-4606-9C92-00C9AB1759F4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C0291BA-50C5-406F-B24E-14C9CAF652D7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52EBA81-38BC-4DF6-93C3-4A1A02FD2789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AF80622-5597-45AD-92C3-2C4C3797720A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833793E-EB91-43B4-8444-36ADD2A48E55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EA7B8348-A00A-4AAE-B1F6-924515577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0000" y="1581663"/>
            <a:ext cx="5472000" cy="4608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521CFCD-C079-4019-942D-035558CAFC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8002" y="1151785"/>
            <a:ext cx="5483998" cy="354868"/>
          </a:xfr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400" b="1"/>
            </a:lvl1pPr>
          </a:lstStyle>
          <a:p>
            <a:pPr marL="266700" lvl="0" indent="-266700"/>
            <a:r>
              <a:rPr lang="en-US" noProof="0"/>
              <a:t>Click to edit Master text styles</a:t>
            </a:r>
          </a:p>
        </p:txBody>
      </p:sp>
      <p:cxnSp>
        <p:nvCxnSpPr>
          <p:cNvPr id="28" name="Straight Connector 27" descr="Center divider line">
            <a:extLst>
              <a:ext uri="{FF2B5EF4-FFF2-40B4-BE49-F238E27FC236}">
                <a16:creationId xmlns:a16="http://schemas.microsoft.com/office/drawing/2014/main" id="{AEACA101-2521-41AA-8F51-FF0BF783E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2438720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noProof="0"/>
              <a:t>Section 3 Title</a:t>
            </a:r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2158F80-0C1A-4B9E-9335-A5A0015187F7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723DA611-B88C-4D7E-82A4-5E4CA9DC2E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0A0FA4-75CD-4A61-AA79-9C3C5F97ED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EBB89A53-1B07-4560-B98E-03BECDB832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22D34AD8-D83D-4409-A418-C00840A085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3EAA6A46-63F3-49A5-8E0B-758176E442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BB051A6E-4868-4F3F-93DB-AD07020E93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61519886-189E-4C69-AEED-FD9BDD3E56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0F084DDF-04EE-46A9-9F77-D5FD94D1B5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743DE8AB-BF74-4CC9-AD19-8BBBF44867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2ECC5C24-2CE5-491E-89DC-F9C5AE98B0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ADB0F187-5781-4076-B761-264B1C683A6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B2E776B2-D388-4243-80AE-BD8AF47C8AA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79F3A104-EDC0-4A25-9585-3F9F8C1022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23DA3E7C-9F0E-4A57-B6EA-C01C72788E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A8ABC110-DC97-4A71-9A16-67581EAC9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81058125-332B-41A7-BCD5-72CAE3F9F9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E32DE8FD-6391-4094-BAEC-CC0836CC67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5C53C0F3-9308-422B-BC6E-1ACA502902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06DFFA03-9EA6-4F70-9519-AB1361BAF7C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49CD8693-3557-4241-BB88-518160D989C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4884DF69-4936-4F90-BFB8-ED04A228DA2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00804F61-8052-4AD8-8370-ED72B261BC2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313F370F-A9EC-477E-BED7-BF4E875274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9E687ADD-FE6C-441E-991F-E71EA0572C3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5E0252B4-80AE-40E9-BA32-6EDAAC62521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id="{8A807DF0-23B6-4B83-B3F6-8D0BE9A851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F3591345-36C8-481A-AD5B-5F69B03D17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noFill/>
          <a:ln>
            <a:noFill/>
          </a:ln>
        </p:spPr>
        <p:txBody>
          <a:bodyPr tIns="36000" anchor="t"/>
          <a:lstStyle>
            <a:lvl1pPr marL="0" indent="0" algn="ctr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50" name="Text Placeholder 36">
            <a:extLst>
              <a:ext uri="{FF2B5EF4-FFF2-40B4-BE49-F238E27FC236}">
                <a16:creationId xmlns:a16="http://schemas.microsoft.com/office/drawing/2014/main" id="{954C0732-1924-4A1B-9272-95C51D0B36F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95728" y="2531196"/>
            <a:ext cx="1724394" cy="1858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Month, Year</a:t>
            </a:r>
          </a:p>
        </p:txBody>
      </p:sp>
    </p:spTree>
    <p:extLst>
      <p:ext uri="{BB962C8B-B14F-4D97-AF65-F5344CB8AC3E}">
        <p14:creationId xmlns:p14="http://schemas.microsoft.com/office/powerpoint/2010/main" val="9067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3945" y="3995705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5887" y="3995705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07829" y="3991240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03945" y="3424428"/>
            <a:ext cx="1964170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55887" y="3424428"/>
            <a:ext cx="1964171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7830" y="3424428"/>
            <a:ext cx="1964170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1800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283742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35683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7CA876-2153-4136-850D-EE098BDC24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3945" y="4311393"/>
            <a:ext cx="1964172" cy="11303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9B21C2-C689-49C2-B45F-14C5C53A58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55887" y="4311393"/>
            <a:ext cx="1963737" cy="11303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3D8E11-F7FD-4AD9-BEC6-78C6500F81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07829" y="4311393"/>
            <a:ext cx="1981200" cy="11382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Short Bio</a:t>
            </a:r>
          </a:p>
        </p:txBody>
      </p:sp>
    </p:spTree>
    <p:extLst>
      <p:ext uri="{BB962C8B-B14F-4D97-AF65-F5344CB8AC3E}">
        <p14:creationId xmlns:p14="http://schemas.microsoft.com/office/powerpoint/2010/main" val="362411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Picture Placeholder 22">
            <a:extLst>
              <a:ext uri="{FF2B5EF4-FFF2-40B4-BE49-F238E27FC236}">
                <a16:creationId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Picture Placeholder 22">
            <a:extLst>
              <a:ext uri="{FF2B5EF4-FFF2-40B4-BE49-F238E27FC236}">
                <a16:creationId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anchor="b" anchorCtr="0"/>
          <a:lstStyle>
            <a:lvl1pPr algn="r">
              <a:defRPr sz="66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1604172"/>
          </a:xfrm>
          <a:solidFill>
            <a:schemeClr val="tx1">
              <a:alpha val="90000"/>
            </a:schemeClr>
          </a:solidFill>
        </p:spPr>
        <p:txBody>
          <a:bodyPr lIns="216000" tIns="144000" rIns="576000"/>
          <a:lstStyle>
            <a:lvl1pPr marL="0" indent="0" algn="r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122267-81F5-4D7C-8854-830FD491A4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67000" y="4142258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Contact Number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1624B9A-AB57-40B6-89A6-D34ED60BBF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0" y="4448040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1EA5FFD-797F-43FF-B13A-5DA8C820EE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65008" y="2587752"/>
            <a:ext cx="1344168" cy="7040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Logo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436EF9B-F86C-114A-BB87-C439E5F129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67000" y="4753821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Website Address</a:t>
            </a:r>
          </a:p>
        </p:txBody>
      </p:sp>
    </p:spTree>
    <p:extLst>
      <p:ext uri="{BB962C8B-B14F-4D97-AF65-F5344CB8AC3E}">
        <p14:creationId xmlns:p14="http://schemas.microsoft.com/office/powerpoint/2010/main" val="347595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3A733F0-30A3-4125-9B9B-2A07E1461F1B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E236A80-227E-4FE4-AA47-7802636969A0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AF58058-47D7-451D-B2D5-713873CFA06B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6D9AC51-13A8-43F2-B0AE-A475CD84575E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BA8CC4C-FA3C-45FB-A5CE-C0F41063A4AA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20D0EA4-6C0E-4F3B-B209-84132CF9DCEE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2637900-ABE5-44BB-8955-B59B20FACF68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878CEF9-0D4E-43CF-A1AC-B8A752A7EDD3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571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Half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0052C3A-3942-4B16-A466-441F8E3C2260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002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73E47D5-BDE7-46E7-8C4E-6111A41AF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4D90A547-C01D-42BC-98ED-831FDD76F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EBF3BE3-47D8-4511-B598-743DF88DF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23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434632-BEE5-428E-872A-794325BA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CB95FD3-7DAC-4417-8633-7EFA4852E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4CDAD6C-9665-443F-B344-147513A6C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9476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6487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1340000" cy="468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E0A84F6-FEAA-4BDD-9282-20006CFE8BD1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CD00A51-7C86-40CE-9A85-9305A72856F5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2581C84-47AA-4227-BB97-9D73745C6350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3D0208D-7363-46C1-93C0-34D5C7CC03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BF00BA4-FF52-480A-802E-02DFDD8C7441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8FC3C8E-D2F9-46FE-B29F-17C02B89FFCC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AC53E23-4CA7-479D-B22A-A5FCB3E5B5F6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6F0F1DB-0C5F-4895-B71A-86B7D122DD4B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34BF4B3-A394-4B33-84E8-433CB3F4D710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6E11BA4-7EBA-47E5-8E07-57E665A74955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A178943-1EAE-4532-95FB-DFD1B8A936ED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1603A2C-1F9D-4BAB-BF6C-C411F8898F5A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019487C-9065-4D0C-8A4F-0BEC960FF5E1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2E39A85-934A-4BF2-93E3-761989F1B981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94AA1D0D-4A88-48E6-9F92-152A70F62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0384" y="1140847"/>
            <a:ext cx="5471616" cy="50361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BAF7-A9F4-4666-A96D-E0820914D8A4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210B130-61BF-42BB-A9D3-54F0E9975E1E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ED4637A-B150-47D5-91AA-5443ECDF24E5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345A228-3ACD-436B-BAEA-C19CFB995DFF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808980A-AE2C-4B9A-923B-70728FF4B383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90E16CE-7F71-45E1-88F3-0F2422E4E14F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024FFFC-3734-4C7F-8BB4-1D72D8764C19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5E243F7-C034-42A6-94F7-39C26EF11897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F7416F4-3283-4DFF-BF8E-0F1B10C57C7B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E43006F-FE7C-4D9C-9803-C7A1705E2E29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0B601BE-5173-46B7-B727-24C354628A9A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840A278-AE7C-4997-AAEA-F758452843B7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AE5DE6-4BFB-4DB3-8207-ABE7B804220D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6BC0376-95EB-4B85-AD13-AB07742066DC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725BC56-C7B6-400F-80F9-3F968E2CAE0E}"/>
              </a:ext>
            </a:extLst>
          </p:cNvPr>
          <p:cNvGrpSpPr/>
          <p:nvPr userDrawn="1"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44" name="Rounded Rectangle 15">
              <a:extLst>
                <a:ext uri="{FF2B5EF4-FFF2-40B4-BE49-F238E27FC236}">
                  <a16:creationId xmlns:a16="http://schemas.microsoft.com/office/drawing/2014/main" id="{1EC806EC-A1B2-4893-9504-1D7FFE8E238F}"/>
                </a:ext>
              </a:extLst>
            </p:cNvPr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45" name="Rounded Rectangle 15">
              <a:extLst>
                <a:ext uri="{FF2B5EF4-FFF2-40B4-BE49-F238E27FC236}">
                  <a16:creationId xmlns:a16="http://schemas.microsoft.com/office/drawing/2014/main" id="{535A1B12-6F16-41A0-A6B1-4AD0CCB5A081}"/>
                </a:ext>
              </a:extLst>
            </p:cNvPr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379B244F-CF81-4500-A78E-495ABA6828BA}"/>
                </a:ext>
              </a:extLst>
            </p:cNvPr>
            <p:cNvSpPr/>
            <p:nvPr/>
          </p:nvSpPr>
          <p:spPr>
            <a:xfrm rot="162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7" name="Rounded Rectangle 15">
              <a:extLst>
                <a:ext uri="{FF2B5EF4-FFF2-40B4-BE49-F238E27FC236}">
                  <a16:creationId xmlns:a16="http://schemas.microsoft.com/office/drawing/2014/main" id="{EE88F157-E260-486F-937E-C18428699861}"/>
                </a:ext>
              </a:extLst>
            </p:cNvPr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8" name="Rounded Rectangle 15">
              <a:extLst>
                <a:ext uri="{FF2B5EF4-FFF2-40B4-BE49-F238E27FC236}">
                  <a16:creationId xmlns:a16="http://schemas.microsoft.com/office/drawing/2014/main" id="{F736AFAF-44AD-47CE-A63B-210102A4BF0B}"/>
                </a:ext>
              </a:extLst>
            </p:cNvPr>
            <p:cNvSpPr/>
            <p:nvPr userDrawn="1"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31000"/>
                  </a:schemeClr>
                </a:gs>
              </a:gsLst>
              <a:lin ang="16200000" scaled="0"/>
            </a:gra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4F6457E-3660-4E80-82BC-8894D701DEE9}"/>
                </a:ext>
              </a:extLst>
            </p:cNvPr>
            <p:cNvSpPr/>
            <p:nvPr/>
          </p:nvSpPr>
          <p:spPr>
            <a:xfrm rot="16200000">
              <a:off x="4660498" y="1119143"/>
              <a:ext cx="48680" cy="486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0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8230416-7E55-4CB0-9548-491BA471E9E8}"/>
                </a:ext>
              </a:extLst>
            </p:cNvPr>
            <p:cNvSpPr/>
            <p:nvPr/>
          </p:nvSpPr>
          <p:spPr>
            <a:xfrm rot="16200000">
              <a:off x="4505961" y="1106017"/>
              <a:ext cx="83096" cy="830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E3C1810-AD4F-4393-928E-CFA8053A2CC2}"/>
                </a:ext>
              </a:extLst>
            </p:cNvPr>
            <p:cNvSpPr/>
            <p:nvPr/>
          </p:nvSpPr>
          <p:spPr>
            <a:xfrm rot="16200000">
              <a:off x="4524686" y="1124741"/>
              <a:ext cx="45647" cy="4564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951603" cy="2196235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429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96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763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Emphasized text can go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1EA41E-F6C4-484F-95E9-42978FF21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Insert or Drag and Drop Image Here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5FD3B7C-17C6-4327-986C-A8A6D6EC1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3509766"/>
            <a:ext cx="2951163" cy="232270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628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30F7266-25A0-4B3A-A8CE-F083ECC9D4C6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 userDrawn="1">
            <p:ph sz="half" idx="1"/>
          </p:nvPr>
        </p:nvSpPr>
        <p:spPr>
          <a:xfrm>
            <a:off x="906843" y="3429050"/>
            <a:ext cx="4522314" cy="276294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774740" y="3429000"/>
            <a:ext cx="4522407" cy="276225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EF984BB-176D-4924-ADAD-52FBC95B07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6463" y="2278063"/>
            <a:ext cx="4522787" cy="885825"/>
          </a:xfrm>
        </p:spPr>
        <p:txBody>
          <a:bodyPr anchor="ctr"/>
          <a:lstStyle>
            <a:lvl1pPr marL="0" indent="0">
              <a:buNone/>
              <a:defRPr sz="8000" b="1">
                <a:latin typeface="+mj-lt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59BE1D7-885A-4749-99BA-6909D64AF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2750" y="2278063"/>
            <a:ext cx="4522787" cy="885825"/>
          </a:xfrm>
        </p:spPr>
        <p:txBody>
          <a:bodyPr anchor="ctr"/>
          <a:lstStyle>
            <a:lvl1pPr marL="0" indent="0">
              <a:buNone/>
              <a:defRPr sz="8000" b="1" i="0"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cxnSp>
        <p:nvCxnSpPr>
          <p:cNvPr id="10" name="Straight Connector 9" descr="Middle divider line">
            <a:extLst>
              <a:ext uri="{FF2B5EF4-FFF2-40B4-BE49-F238E27FC236}">
                <a16:creationId xmlns:a16="http://schemas.microsoft.com/office/drawing/2014/main" id="{2B940646-DE40-4E0F-AE42-6530784C9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1391763"/>
            <a:ext cx="0" cy="458812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44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ctagon 6">
            <a:extLst>
              <a:ext uri="{FF2B5EF4-FFF2-40B4-BE49-F238E27FC236}">
                <a16:creationId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+mj-lt"/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0EE18F-610D-4230-BA82-4E5007401ADD}"/>
              </a:ext>
            </a:extLst>
          </p:cNvPr>
          <p:cNvSpPr txBox="1"/>
          <p:nvPr userDrawn="1"/>
        </p:nvSpPr>
        <p:spPr>
          <a:xfrm>
            <a:off x="8734570" y="6278857"/>
            <a:ext cx="251055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US" sz="1200" noProof="0" dirty="0">
                <a:solidFill>
                  <a:schemeClr val="tx2"/>
                </a:solidFill>
                <a:latin typeface="+mj-lt"/>
              </a:rPr>
              <a:t>Your Logo or Name Here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68" r:id="rId8"/>
    <p:sldLayoutId id="2147483670" r:id="rId9"/>
    <p:sldLayoutId id="2147483653" r:id="rId10"/>
    <p:sldLayoutId id="2147483673" r:id="rId11"/>
    <p:sldLayoutId id="2147483674" r:id="rId12"/>
    <p:sldLayoutId id="2147483676" r:id="rId13"/>
    <p:sldLayoutId id="2147483677" r:id="rId14"/>
    <p:sldLayoutId id="2147483654" r:id="rId15"/>
    <p:sldLayoutId id="2147483660" r:id="rId16"/>
    <p:sldLayoutId id="2147483661" r:id="rId17"/>
    <p:sldLayoutId id="2147483678" r:id="rId18"/>
    <p:sldLayoutId id="2147483686" r:id="rId19"/>
    <p:sldLayoutId id="2147483687" r:id="rId20"/>
    <p:sldLayoutId id="2147483689" r:id="rId21"/>
    <p:sldLayoutId id="2147483690" r:id="rId22"/>
    <p:sldLayoutId id="2147483688" r:id="rId2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4500AC3-19EA-40E4-98A0-979365FB45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9" t="18234" r="12302" b="24393"/>
          <a:stretch/>
        </p:blipFill>
        <p:spPr bwMode="auto">
          <a:xfrm>
            <a:off x="315310" y="-2300589"/>
            <a:ext cx="11731347" cy="947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3072B96B-8E35-4D15-80A0-1DD4745F75B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Brush/>
                    </a14:imgEffect>
                  </a14:imgLayer>
                </a14:imgProps>
              </a:ext>
            </a:extLst>
          </a:blip>
          <a:srcRect l="-29" t="563" r="29" b="16943"/>
          <a:stretch/>
        </p:blipFill>
        <p:spPr>
          <a:xfrm>
            <a:off x="141884" y="165544"/>
            <a:ext cx="11892456" cy="6520004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26426"/>
            <a:ext cx="7217241" cy="1640744"/>
          </a:xfrm>
          <a:solidFill>
            <a:schemeClr val="accent3">
              <a:lumMod val="50000"/>
              <a:alpha val="80000"/>
            </a:schemeClr>
          </a:solidFill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en-US" sz="3200" dirty="0"/>
              <a:t>Putting Justice on the Map: Lessons Learned from the Development of Environmental Justice Mapping Tools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A0FE6D5-D475-4CBB-A6C2-E3D991A36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2464725"/>
            <a:ext cx="7217241" cy="1276851"/>
          </a:xfrm>
        </p:spPr>
        <p:txBody>
          <a:bodyPr/>
          <a:lstStyle/>
          <a:p>
            <a:r>
              <a:rPr lang="en-US" dirty="0"/>
              <a:t>Claire McGlinchey, Dr. Catherine Ashcraft </a:t>
            </a:r>
          </a:p>
          <a:p>
            <a:r>
              <a:rPr lang="en-US" dirty="0"/>
              <a:t>Environmental Policy, Planning, and Sustainability Lab, Department of Natural Resources and the Environment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23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creen Recording 4">
            <a:hlinkClick r:id="" action="ppaction://media"/>
            <a:extLst>
              <a:ext uri="{FF2B5EF4-FFF2-40B4-BE49-F238E27FC236}">
                <a16:creationId xmlns:a16="http://schemas.microsoft.com/office/drawing/2014/main" id="{6A2A1B38-E520-4B77-A037-0CAA932235E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" y="1152525"/>
            <a:ext cx="10221913" cy="467995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485317B-3DBA-4AF2-A5FD-B3603CD9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Washington Environmental Health Disparity Tool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2185A-8912-4BBA-AF88-15330F7317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</a:t>
            </a:fld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448F37-438C-44B5-9F24-99C24591DF9A}"/>
              </a:ext>
            </a:extLst>
          </p:cNvPr>
          <p:cNvSpPr/>
          <p:nvPr/>
        </p:nvSpPr>
        <p:spPr>
          <a:xfrm>
            <a:off x="9398642" y="6209556"/>
            <a:ext cx="1951797" cy="4670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0285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80A360-77C1-402D-BDE9-FF98EE23B5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49631" t="-718" b="718"/>
          <a:stretch/>
        </p:blipFill>
        <p:spPr>
          <a:xfrm>
            <a:off x="0" y="1850495"/>
            <a:ext cx="6008688" cy="500750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B276D9-3C48-4BA5-9A07-AD70E72A7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8154"/>
            <a:ext cx="6008688" cy="1767299"/>
          </a:xfrm>
          <a:solidFill>
            <a:schemeClr val="accent3">
              <a:lumMod val="50000"/>
            </a:schemeClr>
          </a:solidFill>
        </p:spPr>
        <p:txBody>
          <a:bodyPr anchor="ctr"/>
          <a:lstStyle/>
          <a:p>
            <a:pPr algn="l"/>
            <a:r>
              <a:rPr lang="en-US" sz="2600" dirty="0"/>
              <a:t>Why develop environmental justice </a:t>
            </a:r>
            <a:br>
              <a:rPr lang="en-US" sz="2600" dirty="0"/>
            </a:br>
            <a:r>
              <a:rPr lang="en-US" sz="2600" dirty="0"/>
              <a:t>(EJ) mapping tools?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CAB73-B742-4EB8-AF16-36AF626FA23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</a:t>
            </a:fld>
            <a:endParaRPr lang="en-US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D7AD03-CED6-40A9-9ED2-0C92C8A04FE1}"/>
              </a:ext>
            </a:extLst>
          </p:cNvPr>
          <p:cNvSpPr txBox="1"/>
          <p:nvPr/>
        </p:nvSpPr>
        <p:spPr>
          <a:xfrm>
            <a:off x="-3312" y="6371190"/>
            <a:ext cx="4892553" cy="486809"/>
          </a:xfrm>
          <a:prstGeom prst="rect">
            <a:avLst/>
          </a:prstGeom>
          <a:solidFill>
            <a:srgbClr val="262626">
              <a:alpha val="54902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600" b="1" i="1" dirty="0">
                <a:solidFill>
                  <a:schemeClr val="bg1"/>
                </a:solidFill>
              </a:rPr>
              <a:t>EPA’s EJSCREEN</a:t>
            </a:r>
          </a:p>
          <a:p>
            <a:pPr algn="l"/>
            <a:r>
              <a:rPr lang="en-US" sz="1600" b="1" i="1" dirty="0">
                <a:solidFill>
                  <a:schemeClr val="bg1"/>
                </a:solidFill>
              </a:rPr>
              <a:t>Image Credit: US EPA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1F888F-60F1-42E3-9E61-2E2CAA082841}"/>
              </a:ext>
            </a:extLst>
          </p:cNvPr>
          <p:cNvSpPr/>
          <p:nvPr/>
        </p:nvSpPr>
        <p:spPr>
          <a:xfrm>
            <a:off x="9398642" y="6209556"/>
            <a:ext cx="1951797" cy="4670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B95FF5-769F-46D6-9EB8-03A08FF3202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04669" y="339403"/>
            <a:ext cx="5307700" cy="5606183"/>
          </a:xfrm>
        </p:spPr>
        <p:txBody>
          <a:bodyPr anchor="ctr"/>
          <a:lstStyle/>
          <a:p>
            <a:pPr marL="0" indent="0">
              <a:buNone/>
            </a:pPr>
            <a:r>
              <a:rPr lang="en-US" sz="2400" b="1" dirty="0"/>
              <a:t>EJ Mapping Tools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Notable Tools:</a:t>
            </a:r>
          </a:p>
          <a:p>
            <a:r>
              <a:rPr lang="en-US" dirty="0" err="1"/>
              <a:t>EJScreen</a:t>
            </a:r>
            <a:r>
              <a:rPr lang="en-US" dirty="0"/>
              <a:t>, </a:t>
            </a:r>
            <a:r>
              <a:rPr lang="en-US" dirty="0" err="1"/>
              <a:t>CalEnviroScreen</a:t>
            </a:r>
            <a:r>
              <a:rPr lang="en-US" dirty="0"/>
              <a:t>, Climate and Economic Justice Screening Tool</a:t>
            </a:r>
          </a:p>
          <a:p>
            <a:pPr marL="0" indent="0">
              <a:buNone/>
            </a:pPr>
            <a:r>
              <a:rPr lang="en-US" sz="2000" b="1" dirty="0"/>
              <a:t>Common purposes:</a:t>
            </a:r>
          </a:p>
          <a:p>
            <a:r>
              <a:rPr lang="en-US" b="1" dirty="0"/>
              <a:t>Outreach and engagement</a:t>
            </a:r>
          </a:p>
          <a:p>
            <a:pPr lvl="1"/>
            <a:r>
              <a:rPr lang="en-US" dirty="0"/>
              <a:t>Richmond, VA: “…to identify the communities in Richmond that are on the frontlines of crises such as climate change and </a:t>
            </a:r>
            <a:r>
              <a:rPr lang="en-US" i="1" dirty="0"/>
              <a:t>conduct intentional engagement </a:t>
            </a:r>
            <a:r>
              <a:rPr lang="en-US" dirty="0"/>
              <a:t>to include these underrepresented voices.”</a:t>
            </a:r>
            <a:r>
              <a:rPr lang="en-US" baseline="30000" dirty="0"/>
              <a:t>1</a:t>
            </a:r>
            <a:endParaRPr lang="en-US" dirty="0"/>
          </a:p>
          <a:p>
            <a:r>
              <a:rPr lang="en-US" b="1" dirty="0"/>
              <a:t>Fund and project distribution</a:t>
            </a:r>
          </a:p>
          <a:p>
            <a:pPr lvl="1"/>
            <a:r>
              <a:rPr lang="en-US" dirty="0"/>
              <a:t>Connecticut: “…the [tool] can be used to make more informed decisions on </a:t>
            </a:r>
            <a:r>
              <a:rPr lang="en-US" i="1" dirty="0"/>
              <a:t>future development and infrastructure investments</a:t>
            </a:r>
            <a:r>
              <a:rPr lang="en-US" dirty="0"/>
              <a:t>. The tool will also help identify potential Resilient Connecticut </a:t>
            </a:r>
            <a:r>
              <a:rPr lang="en-US" i="1" dirty="0"/>
              <a:t>pilot projects</a:t>
            </a:r>
            <a:r>
              <a:rPr lang="en-US" dirty="0"/>
              <a:t>.”</a:t>
            </a:r>
            <a:r>
              <a:rPr lang="en-US" baseline="30000" dirty="0"/>
              <a:t>2</a:t>
            </a:r>
            <a:endParaRPr lang="en-US" dirty="0"/>
          </a:p>
          <a:p>
            <a:r>
              <a:rPr lang="en-US" b="1" dirty="0"/>
              <a:t>Emergency management</a:t>
            </a:r>
          </a:p>
          <a:p>
            <a:pPr lvl="1"/>
            <a:r>
              <a:rPr lang="en-US" dirty="0"/>
              <a:t>Maine: “The Coastal Risk Explorer helps </a:t>
            </a:r>
            <a:r>
              <a:rPr lang="en-US" i="1" dirty="0"/>
              <a:t>communities plan </a:t>
            </a:r>
            <a:r>
              <a:rPr lang="en-US" dirty="0"/>
              <a:t>for sea level rise by identifying roads that may be flooded and inaccessible in an emergency.”</a:t>
            </a:r>
            <a:r>
              <a:rPr lang="en-US" baseline="30000" dirty="0"/>
              <a:t>3</a:t>
            </a:r>
            <a:endParaRPr lang="en-US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96AA963-62E7-47D2-BF7A-70BE2E77A60A}"/>
              </a:ext>
            </a:extLst>
          </p:cNvPr>
          <p:cNvSpPr txBox="1">
            <a:spLocks/>
          </p:cNvSpPr>
          <p:nvPr/>
        </p:nvSpPr>
        <p:spPr>
          <a:xfrm>
            <a:off x="-3312" y="2687217"/>
            <a:ext cx="6012000" cy="3467974"/>
          </a:xfrm>
          <a:prstGeom prst="rect">
            <a:avLst/>
          </a:prstGeom>
          <a:solidFill>
            <a:schemeClr val="bg1"/>
          </a:solidFill>
        </p:spPr>
        <p:txBody>
          <a:bodyPr vert="horz" lIns="137160" tIns="365760" rIns="137160" bIns="14400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333333"/>
                </a:solidFill>
              </a:rPr>
              <a:t>The Context: EJ in the United States</a:t>
            </a:r>
          </a:p>
          <a:p>
            <a:pPr algn="ctr"/>
            <a:r>
              <a:rPr lang="en-US" sz="1600" spc="0" dirty="0">
                <a:solidFill>
                  <a:srgbClr val="333333"/>
                </a:solidFill>
              </a:rPr>
              <a:t> 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spc="0" dirty="0">
                <a:solidFill>
                  <a:srgbClr val="333333"/>
                </a:solidFill>
              </a:rPr>
              <a:t>Low-income communities &amp; communities of color are environmentally overburdened and under-resourced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spc="0" dirty="0">
                <a:solidFill>
                  <a:srgbClr val="333333"/>
                </a:solidFill>
              </a:rPr>
              <a:t>Policy: Title VI, Executive Order 12898, Justice40, state EJ laws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pc="0" dirty="0">
                <a:solidFill>
                  <a:srgbClr val="333333"/>
                </a:solidFill>
              </a:rPr>
              <a:t>Procedural justice </a:t>
            </a:r>
            <a:r>
              <a:rPr lang="en-US" spc="0" dirty="0">
                <a:solidFill>
                  <a:srgbClr val="333333"/>
                </a:solidFill>
                <a:sym typeface="Wingdings" panose="05000000000000000000" pitchFamily="2" charset="2"/>
              </a:rPr>
              <a:t> distributive justice?</a:t>
            </a:r>
            <a:endParaRPr lang="en-US" sz="2000" dirty="0">
              <a:solidFill>
                <a:srgbClr val="333333"/>
              </a:solidFill>
              <a:sym typeface="Wingdings" panose="05000000000000000000" pitchFamily="2" charset="2"/>
            </a:endParaRPr>
          </a:p>
          <a:p>
            <a:pPr lvl="1">
              <a:spcAft>
                <a:spcPts val="1200"/>
              </a:spcAft>
            </a:pPr>
            <a:endParaRPr lang="en-US" spc="0" dirty="0">
              <a:solidFill>
                <a:srgbClr val="33333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430C89-DADC-44FD-9C72-802EE4FB8292}"/>
              </a:ext>
            </a:extLst>
          </p:cNvPr>
          <p:cNvSpPr txBox="1"/>
          <p:nvPr/>
        </p:nvSpPr>
        <p:spPr>
          <a:xfrm>
            <a:off x="6096000" y="6156229"/>
            <a:ext cx="5307700" cy="7303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9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1. Richmond Office of Sustainability</a:t>
            </a:r>
            <a:r>
              <a:rPr lang="en-US" sz="900" dirty="0">
                <a:solidFill>
                  <a:srgbClr val="333333"/>
                </a:solidFill>
              </a:rPr>
              <a:t>. (n.d.). </a:t>
            </a:r>
            <a:r>
              <a:rPr lang="en-US" sz="900" i="1" dirty="0">
                <a:solidFill>
                  <a:srgbClr val="333333"/>
                </a:solidFill>
              </a:rPr>
              <a:t>Climate Equity Index. </a:t>
            </a:r>
            <a:r>
              <a:rPr lang="en-US" sz="900" dirty="0">
                <a:solidFill>
                  <a:srgbClr val="333333"/>
                </a:solidFill>
              </a:rPr>
              <a:t>[Interactive mapping tool]. https://arcg.is/XbvvD</a:t>
            </a:r>
          </a:p>
          <a:p>
            <a:r>
              <a:rPr lang="en-US" sz="900" dirty="0">
                <a:solidFill>
                  <a:srgbClr val="333333"/>
                </a:solidFill>
              </a:rPr>
              <a:t>2. Connecticut Institute for Resilience and Climate Adaptation. (2021). </a:t>
            </a:r>
            <a:r>
              <a:rPr lang="en-US" sz="900" i="1" dirty="0">
                <a:solidFill>
                  <a:srgbClr val="333333"/>
                </a:solidFill>
              </a:rPr>
              <a:t>Climate Change Vulnerability Index (CCVI). </a:t>
            </a:r>
            <a:r>
              <a:rPr lang="en-US" sz="900" dirty="0">
                <a:solidFill>
                  <a:srgbClr val="333333"/>
                </a:solidFill>
              </a:rPr>
              <a:t>https://resilientconnecticut.uconn.edu/wp-content/uploads/sites/2761/2021/10/CCVI-Fact-Sheet.pdf</a:t>
            </a:r>
          </a:p>
          <a:p>
            <a:r>
              <a:rPr lang="en-US" sz="900" dirty="0">
                <a:solidFill>
                  <a:srgbClr val="333333"/>
                </a:solidFill>
              </a:rPr>
              <a:t>3. The Nature Conservancy. (n.d.). </a:t>
            </a:r>
            <a:r>
              <a:rPr lang="en-US" sz="900" i="1" dirty="0">
                <a:solidFill>
                  <a:srgbClr val="333333"/>
                </a:solidFill>
              </a:rPr>
              <a:t>Coastal Risk Explorer</a:t>
            </a:r>
            <a:r>
              <a:rPr lang="en-US" sz="900" dirty="0">
                <a:solidFill>
                  <a:srgbClr val="333333"/>
                </a:solidFill>
              </a:rPr>
              <a:t>. [Interactive mapping tool].  https://maps.coastalresilience.org/maine/</a:t>
            </a:r>
          </a:p>
          <a:p>
            <a:r>
              <a:rPr lang="en-US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453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B276D9-3C48-4BA5-9A07-AD70E72A7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8154"/>
            <a:ext cx="6012000" cy="6749846"/>
          </a:xfrm>
          <a:solidFill>
            <a:schemeClr val="accent3">
              <a:lumMod val="50000"/>
            </a:schemeClr>
          </a:solidFill>
        </p:spPr>
        <p:txBody>
          <a:bodyPr anchor="ctr"/>
          <a:lstStyle/>
          <a:p>
            <a:pPr algn="l"/>
            <a:r>
              <a:rPr lang="en-US" sz="2600" spc="0" dirty="0"/>
              <a:t>How are EJ mapping tools developed and used in the United States?</a:t>
            </a:r>
            <a:br>
              <a:rPr lang="en-US" sz="2600" spc="0" dirty="0"/>
            </a:br>
            <a:br>
              <a:rPr lang="en-US" sz="2600" spc="0" dirty="0"/>
            </a:br>
            <a:r>
              <a:rPr lang="en-US" sz="2600" spc="0" dirty="0"/>
              <a:t>How and in what ways does the process of EJ mapping tool development impact use and community outcomes?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CAB73-B742-4EB8-AF16-36AF626FA23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</a:t>
            </a:fld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1F888F-60F1-42E3-9E61-2E2CAA082841}"/>
              </a:ext>
            </a:extLst>
          </p:cNvPr>
          <p:cNvSpPr/>
          <p:nvPr/>
        </p:nvSpPr>
        <p:spPr>
          <a:xfrm>
            <a:off x="9398642" y="6209556"/>
            <a:ext cx="1951797" cy="4670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B95FF5-769F-46D6-9EB8-03A08FF3202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92700" y="925247"/>
            <a:ext cx="5594498" cy="5007505"/>
          </a:xfrm>
        </p:spPr>
        <p:txBody>
          <a:bodyPr anchor="ctr"/>
          <a:lstStyle/>
          <a:p>
            <a:pPr marL="0" indent="0">
              <a:buNone/>
            </a:pPr>
            <a:r>
              <a:rPr lang="en-US" sz="2400" b="1" dirty="0"/>
              <a:t>Next Steps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i="1" dirty="0"/>
              <a:t>Creation of public database of existing EJ tools at state, regional, and local levels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Survey of tool developers identified through database (n=150)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Semi-structured interviews with subset of tool developers (n=20)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Analysis of key themes identified through literature review and coding</a:t>
            </a:r>
          </a:p>
        </p:txBody>
      </p:sp>
    </p:spTree>
    <p:extLst>
      <p:ext uri="{BB962C8B-B14F-4D97-AF65-F5344CB8AC3E}">
        <p14:creationId xmlns:p14="http://schemas.microsoft.com/office/powerpoint/2010/main" val="368378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1DC57-54D9-4FB0-875C-42B4C35E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2BCCA-C0F4-4AB0-B7A4-27A40FAC613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78 state tools</a:t>
            </a:r>
          </a:p>
          <a:p>
            <a:r>
              <a:rPr lang="en-US" dirty="0"/>
              <a:t>34 regional tools</a:t>
            </a:r>
          </a:p>
          <a:p>
            <a:r>
              <a:rPr lang="en-US" dirty="0"/>
              <a:t>40 local tools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FA00A-9DEB-4294-ADEB-6FEE7A4329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113530-1AF1-4576-A13A-6A7C1AC342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All regions, including Hawaii and Alaska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1BE154-A6DB-4DED-83C5-078CBE96F6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6463" y="2278063"/>
            <a:ext cx="4738557" cy="885825"/>
          </a:xfrm>
        </p:spPr>
        <p:txBody>
          <a:bodyPr/>
          <a:lstStyle/>
          <a:p>
            <a:r>
              <a:rPr lang="en-US" dirty="0"/>
              <a:t>152</a:t>
            </a:r>
            <a:r>
              <a:rPr lang="en-US" sz="4800" dirty="0"/>
              <a:t> </a:t>
            </a:r>
            <a:r>
              <a:rPr lang="en-US" sz="2500" dirty="0"/>
              <a:t>EJ </a:t>
            </a:r>
            <a:r>
              <a:rPr lang="en-US" sz="2800" dirty="0"/>
              <a:t>mapping</a:t>
            </a:r>
            <a:r>
              <a:rPr lang="en-US" sz="2500" dirty="0"/>
              <a:t> tools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E93245F-E37E-4939-BC82-6A5CAC404A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38</a:t>
            </a:r>
            <a:r>
              <a:rPr lang="en-US" sz="2500" dirty="0"/>
              <a:t> states captured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3680FE-BEF5-4040-B86B-8E9BB6236BA5}"/>
              </a:ext>
            </a:extLst>
          </p:cNvPr>
          <p:cNvSpPr/>
          <p:nvPr/>
        </p:nvSpPr>
        <p:spPr>
          <a:xfrm>
            <a:off x="9398642" y="6209556"/>
            <a:ext cx="1951797" cy="4670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97497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7818D-60A2-4C36-BF34-70461D2F0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EJ Mapping Tool Development: Trends and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BE52C-94AD-4823-9C93-33F66B60A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241" y="1148060"/>
            <a:ext cx="2693513" cy="503925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Who makes these tools?</a:t>
            </a:r>
          </a:p>
          <a:p>
            <a:pPr marL="0" indent="0">
              <a:buNone/>
            </a:pPr>
            <a:r>
              <a:rPr lang="en-US" dirty="0"/>
              <a:t>State, regional, local government offices</a:t>
            </a:r>
          </a:p>
          <a:p>
            <a:pPr lvl="1"/>
            <a:r>
              <a:rPr lang="en-US" sz="1800" dirty="0"/>
              <a:t>Health </a:t>
            </a:r>
          </a:p>
          <a:p>
            <a:pPr lvl="1"/>
            <a:r>
              <a:rPr lang="en-US" sz="1800" dirty="0"/>
              <a:t>Environmental protection </a:t>
            </a:r>
          </a:p>
          <a:p>
            <a:pPr lvl="1"/>
            <a:r>
              <a:rPr lang="en-US" sz="1800" dirty="0"/>
              <a:t>EJ/Equity</a:t>
            </a:r>
          </a:p>
          <a:p>
            <a:pPr lvl="1"/>
            <a:r>
              <a:rPr lang="en-US" sz="1800" dirty="0"/>
              <a:t>Regional planning commissions/Council of Governments (</a:t>
            </a:r>
            <a:r>
              <a:rPr lang="en-US" sz="1800" dirty="0" err="1"/>
              <a:t>CoGs</a:t>
            </a:r>
            <a:r>
              <a:rPr lang="en-US" sz="1800" dirty="0"/>
              <a:t>)</a:t>
            </a:r>
          </a:p>
          <a:p>
            <a:pPr marL="0" indent="0">
              <a:buNone/>
            </a:pPr>
            <a:r>
              <a:rPr lang="en-US" dirty="0"/>
              <a:t>Non-profit organizations/ advocacy groups</a:t>
            </a:r>
          </a:p>
          <a:p>
            <a:pPr marL="0" indent="0">
              <a:buNone/>
            </a:pPr>
            <a:r>
              <a:rPr lang="en-US" dirty="0"/>
              <a:t>Higher ed or private sector research teams</a:t>
            </a:r>
          </a:p>
          <a:p>
            <a:pPr marL="0" indent="0">
              <a:buNone/>
            </a:pPr>
            <a:r>
              <a:rPr lang="en-US" b="1" dirty="0"/>
              <a:t>Partnerships between all the above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1B04E8-66E5-4F86-B141-0AAA469BF5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</a:t>
            </a:fld>
            <a:endParaRPr lang="en-US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FCB50D6-4947-46B5-8D01-8E1AB4D2EE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2290" y="1116465"/>
            <a:ext cx="4645860" cy="5038725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How are these tools constructed?</a:t>
            </a:r>
          </a:p>
          <a:p>
            <a:pPr marL="0" indent="0">
              <a:buNone/>
            </a:pPr>
            <a:r>
              <a:rPr lang="en-US" dirty="0"/>
              <a:t>Scale: State, planning region, other regional boundaries, county, city</a:t>
            </a:r>
          </a:p>
          <a:p>
            <a:pPr marL="0" indent="0">
              <a:buNone/>
            </a:pPr>
            <a:r>
              <a:rPr lang="en-US" dirty="0"/>
              <a:t>Groupings: County, municipality, census tract, block group </a:t>
            </a:r>
          </a:p>
          <a:p>
            <a:pPr marL="0" indent="0">
              <a:buNone/>
            </a:pPr>
            <a:r>
              <a:rPr lang="en-US" dirty="0"/>
              <a:t>Data</a:t>
            </a:r>
          </a:p>
          <a:p>
            <a:pPr lvl="1"/>
            <a:r>
              <a:rPr lang="en-US" sz="1800" dirty="0"/>
              <a:t>Individual layers: </a:t>
            </a:r>
            <a:r>
              <a:rPr lang="en-US" dirty="0"/>
              <a:t>Social vulnerability; climate projections/data; environmental hazards and pollutants; infrastructure and built environment; natural resources; resiliency opportunities</a:t>
            </a:r>
          </a:p>
          <a:p>
            <a:pPr lvl="1"/>
            <a:r>
              <a:rPr lang="en-US" sz="1800" dirty="0"/>
              <a:t>Vulnerability scores</a:t>
            </a:r>
          </a:p>
          <a:p>
            <a:pPr lvl="2"/>
            <a:r>
              <a:rPr lang="en-US" sz="1600" dirty="0"/>
              <a:t>Percentiles, rankings, </a:t>
            </a:r>
            <a:r>
              <a:rPr lang="en-US" sz="1600" b="1" dirty="0"/>
              <a:t>indexes</a:t>
            </a:r>
            <a:r>
              <a:rPr lang="en-US" sz="1600" dirty="0"/>
              <a:t>, or thresholds</a:t>
            </a:r>
            <a:r>
              <a:rPr lang="en-US" sz="1600" baseline="30000" dirty="0"/>
              <a:t>4</a:t>
            </a:r>
            <a:endParaRPr lang="en-US" sz="1600" dirty="0"/>
          </a:p>
          <a:p>
            <a:pPr lvl="2"/>
            <a:r>
              <a:rPr lang="en-US" sz="1600" b="1" dirty="0"/>
              <a:t>Social vulnerability indexes</a:t>
            </a:r>
          </a:p>
          <a:p>
            <a:pPr lvl="3"/>
            <a:r>
              <a:rPr lang="en-US" sz="1600" dirty="0"/>
              <a:t>Most common indicators: poverty, no HS, over 65, linguistic isolation</a:t>
            </a:r>
          </a:p>
          <a:p>
            <a:pPr lvl="2"/>
            <a:r>
              <a:rPr lang="en-US" sz="1600" dirty="0"/>
              <a:t>Physical vulnerability indexes</a:t>
            </a:r>
          </a:p>
          <a:p>
            <a:pPr lvl="3"/>
            <a:r>
              <a:rPr lang="en-US" sz="1600" dirty="0"/>
              <a:t>Flooding, heat, environmental toxicology, housing</a:t>
            </a:r>
          </a:p>
          <a:p>
            <a:pPr lvl="2"/>
            <a:endParaRPr lang="en-US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6FFD54-2EBB-4A02-90F3-EF76FBB766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46002" y="1148060"/>
            <a:ext cx="3396642" cy="5038725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Who is involved?</a:t>
            </a:r>
          </a:p>
          <a:p>
            <a:pPr marL="0" indent="0">
              <a:buNone/>
            </a:pPr>
            <a:r>
              <a:rPr lang="en-US" dirty="0"/>
              <a:t>Community leaders, general public, </a:t>
            </a:r>
            <a:r>
              <a:rPr lang="en-US" dirty="0" err="1"/>
              <a:t>CoG</a:t>
            </a:r>
            <a:r>
              <a:rPr lang="en-US" dirty="0"/>
              <a:t> members, tool users</a:t>
            </a:r>
          </a:p>
          <a:p>
            <a:pPr marL="0" indent="0">
              <a:buNone/>
            </a:pPr>
            <a:r>
              <a:rPr lang="en-US" dirty="0"/>
              <a:t>Timing: before release, after release, or not at all</a:t>
            </a:r>
          </a:p>
          <a:p>
            <a:pPr marL="0" indent="0">
              <a:buNone/>
            </a:pPr>
            <a:r>
              <a:rPr lang="en-US" dirty="0"/>
              <a:t>Before release:</a:t>
            </a:r>
          </a:p>
          <a:p>
            <a:pPr lvl="1"/>
            <a:r>
              <a:rPr lang="en-US" b="1" dirty="0"/>
              <a:t>Interviews</a:t>
            </a:r>
            <a:r>
              <a:rPr lang="en-US" dirty="0"/>
              <a:t> with community leaders</a:t>
            </a:r>
          </a:p>
          <a:p>
            <a:pPr lvl="1"/>
            <a:r>
              <a:rPr lang="en-US" b="1" dirty="0"/>
              <a:t>Workshops</a:t>
            </a:r>
            <a:r>
              <a:rPr lang="en-US" dirty="0"/>
              <a:t> and </a:t>
            </a:r>
            <a:r>
              <a:rPr lang="en-US" b="1" dirty="0"/>
              <a:t>listening sessions</a:t>
            </a:r>
          </a:p>
          <a:p>
            <a:pPr lvl="1"/>
            <a:r>
              <a:rPr lang="en-US" b="1" dirty="0"/>
              <a:t>Public comment</a:t>
            </a:r>
            <a:r>
              <a:rPr lang="en-US" dirty="0"/>
              <a:t> period</a:t>
            </a:r>
          </a:p>
          <a:p>
            <a:pPr lvl="1"/>
            <a:r>
              <a:rPr lang="en-US" dirty="0" err="1"/>
              <a:t>CoG</a:t>
            </a:r>
            <a:r>
              <a:rPr lang="en-US" dirty="0"/>
              <a:t> </a:t>
            </a:r>
            <a:r>
              <a:rPr lang="en-US" b="1" dirty="0"/>
              <a:t>stakeholder engagement</a:t>
            </a:r>
          </a:p>
          <a:p>
            <a:pPr marL="0" indent="0">
              <a:buNone/>
            </a:pPr>
            <a:r>
              <a:rPr lang="en-US" dirty="0"/>
              <a:t>After release:</a:t>
            </a:r>
          </a:p>
          <a:p>
            <a:pPr lvl="1"/>
            <a:r>
              <a:rPr lang="en-US" b="1" dirty="0"/>
              <a:t>Comment box </a:t>
            </a:r>
            <a:r>
              <a:rPr lang="en-US" dirty="0"/>
              <a:t>or email link on tool</a:t>
            </a:r>
          </a:p>
          <a:p>
            <a:pPr lvl="1"/>
            <a:r>
              <a:rPr lang="en-US" b="1" dirty="0"/>
              <a:t>Workshops</a:t>
            </a:r>
            <a:r>
              <a:rPr lang="en-US" dirty="0"/>
              <a:t> and </a:t>
            </a:r>
            <a:r>
              <a:rPr lang="en-US" b="1" dirty="0"/>
              <a:t>listening sessions</a:t>
            </a:r>
          </a:p>
          <a:p>
            <a:pPr lvl="1"/>
            <a:r>
              <a:rPr lang="en-US" b="1" dirty="0"/>
              <a:t>Public comment </a:t>
            </a:r>
            <a:r>
              <a:rPr lang="en-US" dirty="0"/>
              <a:t>period</a:t>
            </a:r>
          </a:p>
          <a:p>
            <a:pPr lvl="1"/>
            <a:r>
              <a:rPr lang="en-US" b="1" dirty="0"/>
              <a:t>Survey</a:t>
            </a:r>
            <a:r>
              <a:rPr lang="en-US" dirty="0"/>
              <a:t> about tool</a:t>
            </a:r>
          </a:p>
          <a:p>
            <a:pPr lvl="1"/>
            <a:endParaRPr lang="en-US" sz="1800" dirty="0"/>
          </a:p>
          <a:p>
            <a:pPr lvl="1"/>
            <a:endParaRPr lang="en-US" sz="1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B43CEE-B82E-40A4-A937-E6ACACD1D97B}"/>
              </a:ext>
            </a:extLst>
          </p:cNvPr>
          <p:cNvSpPr/>
          <p:nvPr/>
        </p:nvSpPr>
        <p:spPr>
          <a:xfrm>
            <a:off x="9398642" y="6209556"/>
            <a:ext cx="1951797" cy="4670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41420D-DE5A-4086-9921-36A6DE0930B8}"/>
              </a:ext>
            </a:extLst>
          </p:cNvPr>
          <p:cNvSpPr txBox="1"/>
          <p:nvPr/>
        </p:nvSpPr>
        <p:spPr>
          <a:xfrm>
            <a:off x="85725" y="6344119"/>
            <a:ext cx="4016189" cy="4670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00" dirty="0"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Konisky</a:t>
            </a:r>
            <a:r>
              <a:rPr lang="en-US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D., Gonzalez, D., &amp; Leatherman, K. (2021). Mapping for Environmental Justice: An Analysis of State Level Tools. </a:t>
            </a:r>
            <a:r>
              <a:rPr lang="en-US" sz="1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Environmental Resilience Institute</a:t>
            </a:r>
            <a:r>
              <a:rPr lang="en-US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https://eri.iu.edu/research/ej-mapping-tools-report.pdf</a:t>
            </a:r>
          </a:p>
          <a:p>
            <a:pPr algn="l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2B020FC-7C05-40A9-BAE0-8F6BB7E8B98D}"/>
              </a:ext>
            </a:extLst>
          </p:cNvPr>
          <p:cNvCxnSpPr>
            <a:cxnSpLocks/>
          </p:cNvCxnSpPr>
          <p:nvPr/>
        </p:nvCxnSpPr>
        <p:spPr>
          <a:xfrm>
            <a:off x="3219450" y="1152525"/>
            <a:ext cx="0" cy="5000625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E552BDA-F28F-4E45-AC2F-1CF46C615AF8}"/>
              </a:ext>
            </a:extLst>
          </p:cNvPr>
          <p:cNvCxnSpPr>
            <a:cxnSpLocks/>
          </p:cNvCxnSpPr>
          <p:nvPr/>
        </p:nvCxnSpPr>
        <p:spPr>
          <a:xfrm>
            <a:off x="8258175" y="1152525"/>
            <a:ext cx="0" cy="5000625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63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3E4C32D-ECA4-4E21-8059-6CFE90341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42395"/>
            <a:ext cx="6840000" cy="3023118"/>
          </a:xfrm>
        </p:spPr>
        <p:txBody>
          <a:bodyPr anchor="ctr"/>
          <a:lstStyle/>
          <a:p>
            <a:br>
              <a:rPr lang="en-US" sz="2400" dirty="0"/>
            </a:br>
            <a:br>
              <a:rPr lang="en-US" sz="2400" dirty="0"/>
            </a:br>
            <a:br>
              <a:rPr lang="en-US" sz="2400" spc="0" dirty="0"/>
            </a:br>
            <a:r>
              <a:rPr lang="en-US" sz="2400" spc="0" dirty="0"/>
              <a:t>Failure to critically examine EJ tool development, use and outcomes may lead to the perpetuation of the same patterns of unequal participation and representation that fed existing EJ conditions. </a:t>
            </a:r>
            <a:br>
              <a:rPr lang="en-US" sz="2000" spc="0" dirty="0"/>
            </a:br>
            <a:br>
              <a:rPr lang="en-US" sz="2000" dirty="0"/>
            </a:br>
            <a:br>
              <a:rPr lang="en-US" sz="2000" dirty="0"/>
            </a:b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BA9EC5FE-EE14-4559-91F3-4CCB6A6D7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965514"/>
            <a:ext cx="6840000" cy="1978090"/>
          </a:xfrm>
        </p:spPr>
        <p:txBody>
          <a:bodyPr lIns="182880" rIns="182880" bIns="182880" anchor="ctr"/>
          <a:lstStyle/>
          <a:p>
            <a:r>
              <a:rPr kumimoji="0" lang="en-US" sz="42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/>
                <a:ea typeface="+mj-ea"/>
                <a:cs typeface="+mj-cs"/>
              </a:rPr>
              <a:t>“Data is abstract. </a:t>
            </a:r>
          </a:p>
          <a:p>
            <a:r>
              <a:rPr lang="en-US" sz="4200" spc="-150" dirty="0">
                <a:solidFill>
                  <a:prstClr val="white"/>
                </a:solidFill>
                <a:latin typeface="Rockwell"/>
                <a:ea typeface="+mj-ea"/>
                <a:cs typeface="+mj-cs"/>
              </a:rPr>
              <a:t>  </a:t>
            </a:r>
            <a:r>
              <a:rPr kumimoji="0" lang="en-US" sz="42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/>
                <a:ea typeface="+mj-ea"/>
                <a:cs typeface="+mj-cs"/>
              </a:rPr>
              <a:t>Pollution is personal.”</a:t>
            </a:r>
            <a:r>
              <a:rPr kumimoji="0" lang="en-US" sz="4200" b="0" i="0" u="none" strike="noStrike" kern="1200" cap="none" spc="-15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/>
                <a:ea typeface="+mj-ea"/>
                <a:cs typeface="+mj-cs"/>
              </a:rPr>
              <a:t>6</a:t>
            </a:r>
            <a:endParaRPr lang="en-US" baseline="30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67822D-5CF4-4A93-8FBD-8F84412A7B0D}"/>
              </a:ext>
            </a:extLst>
          </p:cNvPr>
          <p:cNvSpPr txBox="1"/>
          <p:nvPr/>
        </p:nvSpPr>
        <p:spPr>
          <a:xfrm>
            <a:off x="8058150" y="6473625"/>
            <a:ext cx="4124325" cy="38437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100" dirty="0">
                <a:solidFill>
                  <a:srgbClr val="333333"/>
                </a:solidFill>
              </a:rPr>
              <a:t>6. Climate Cabinet Education &amp; Texas Rising. (n.d.). </a:t>
            </a:r>
            <a:r>
              <a:rPr lang="en-US" sz="1100" i="1" dirty="0">
                <a:solidFill>
                  <a:srgbClr val="333333"/>
                </a:solidFill>
              </a:rPr>
              <a:t>Texas Environmental Justice Explorer. </a:t>
            </a:r>
            <a:r>
              <a:rPr lang="en-US" sz="1100" dirty="0">
                <a:solidFill>
                  <a:srgbClr val="333333"/>
                </a:solidFill>
              </a:rPr>
              <a:t>[Interactive mapping tool]. https://ej.txrising.org/</a:t>
            </a:r>
          </a:p>
        </p:txBody>
      </p:sp>
    </p:spTree>
    <p:extLst>
      <p:ext uri="{BB962C8B-B14F-4D97-AF65-F5344CB8AC3E}">
        <p14:creationId xmlns:p14="http://schemas.microsoft.com/office/powerpoint/2010/main" val="322925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F16411175_Green pitch deck_AAS_v4" id="{7774237F-020F-43A5-B912-064E6C199417}" vid="{D87B7C14-9379-4774-A3D4-9FA5066AD9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1961DD-CF27-443B-BFF6-660110ED05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490261-1200-4EC7-95B0-2241EE54AA3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9BF51BA-BD97-4518-9266-AD3D615498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{1491B7F2-2FD5-413D-96CE-4EE9A8E397AC}tf16411175_win32</Template>
  <TotalTime>8153</TotalTime>
  <Words>783</Words>
  <Application>Microsoft Office PowerPoint</Application>
  <PresentationFormat>Widescreen</PresentationFormat>
  <Paragraphs>84</Paragraphs>
  <Slides>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Rockwell</vt:lpstr>
      <vt:lpstr>Times New Roman</vt:lpstr>
      <vt:lpstr>Office Theme</vt:lpstr>
      <vt:lpstr>Putting Justice on the Map: Lessons Learned from the Development of Environmental Justice Mapping Tools</vt:lpstr>
      <vt:lpstr>Example: Washington Environmental Health Disparity Tool</vt:lpstr>
      <vt:lpstr>Why develop environmental justice  (EJ) mapping tools? </vt:lpstr>
      <vt:lpstr>How are EJ mapping tools developed and used in the United States?  How and in what ways does the process of EJ mapping tool development impact use and community outcomes?</vt:lpstr>
      <vt:lpstr>Database Progress</vt:lpstr>
      <vt:lpstr>EJ Mapping Tool Development: Trends and Considerations</vt:lpstr>
      <vt:lpstr>   Failure to critically examine EJ tool development, use and outcomes may lead to the perpetuation of the same patterns of unequal participation and representation that fed existing EJ conditions.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Regional Approach to Just Adaptation</dc:title>
  <dc:creator>McGlinchey, Claire</dc:creator>
  <cp:lastModifiedBy>Claire McGlinchey</cp:lastModifiedBy>
  <cp:revision>181</cp:revision>
  <dcterms:created xsi:type="dcterms:W3CDTF">2021-03-29T12:38:37Z</dcterms:created>
  <dcterms:modified xsi:type="dcterms:W3CDTF">2022-04-11T00:52:55Z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