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6" r:id="rId5"/>
    <p:sldId id="393" r:id="rId6"/>
    <p:sldId id="361" r:id="rId7"/>
    <p:sldId id="395" r:id="rId8"/>
    <p:sldId id="397" r:id="rId9"/>
    <p:sldId id="396" r:id="rId10"/>
    <p:sldId id="39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Glinchey, Claire" initials="MC" lastIdx="1" clrIdx="0">
    <p:extLst>
      <p:ext uri="{19B8F6BF-5375-455C-9EA6-DF929625EA0E}">
        <p15:presenceInfo xmlns:p15="http://schemas.microsoft.com/office/powerpoint/2012/main" userId="McGlinchey, Clair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54" autoAdjust="0"/>
    <p:restoredTop sz="94607" autoAdjust="0"/>
  </p:normalViewPr>
  <p:slideViewPr>
    <p:cSldViewPr snapToGrid="0">
      <p:cViewPr varScale="1">
        <p:scale>
          <a:sx n="82" d="100"/>
          <a:sy n="82" d="100"/>
        </p:scale>
        <p:origin x="893" y="72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41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4/10/2022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4/10/2022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id="{AEACA101-2521-41AA-8F51-FF0BF783E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id="{2B940646-DE40-4E0F-AE42-6530784C9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200" noProof="0" dirty="0">
                <a:solidFill>
                  <a:schemeClr val="tx2"/>
                </a:solidFill>
                <a:latin typeface="+mj-lt"/>
              </a:rPr>
              <a:t>Your Logo or Name Here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8" r:id="rId8"/>
    <p:sldLayoutId id="2147483670" r:id="rId9"/>
    <p:sldLayoutId id="2147483653" r:id="rId10"/>
    <p:sldLayoutId id="2147483673" r:id="rId11"/>
    <p:sldLayoutId id="2147483674" r:id="rId12"/>
    <p:sldLayoutId id="2147483676" r:id="rId13"/>
    <p:sldLayoutId id="2147483677" r:id="rId14"/>
    <p:sldLayoutId id="2147483654" r:id="rId15"/>
    <p:sldLayoutId id="2147483660" r:id="rId16"/>
    <p:sldLayoutId id="2147483661" r:id="rId17"/>
    <p:sldLayoutId id="2147483678" r:id="rId18"/>
    <p:sldLayoutId id="2147483686" r:id="rId19"/>
    <p:sldLayoutId id="2147483687" r:id="rId20"/>
    <p:sldLayoutId id="2147483689" r:id="rId21"/>
    <p:sldLayoutId id="2147483690" r:id="rId22"/>
    <p:sldLayoutId id="2147483688" r:id="rId2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4500AC3-19EA-40E4-98A0-979365FB4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9" t="18234" r="12302" b="24393"/>
          <a:stretch/>
        </p:blipFill>
        <p:spPr bwMode="auto">
          <a:xfrm>
            <a:off x="315310" y="-2300589"/>
            <a:ext cx="11731347" cy="947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3072B96B-8E35-4D15-80A0-1DD4745F75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-29" t="563" r="29" b="16943"/>
          <a:stretch/>
        </p:blipFill>
        <p:spPr>
          <a:xfrm>
            <a:off x="141884" y="165544"/>
            <a:ext cx="11892456" cy="6520004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6426"/>
            <a:ext cx="7217241" cy="1640744"/>
          </a:xfrm>
          <a:solidFill>
            <a:schemeClr val="accent3">
              <a:lumMod val="50000"/>
              <a:alpha val="80000"/>
            </a:schemeClr>
          </a:solidFill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3200" dirty="0"/>
              <a:t>Putting Justice on the Map: Lessons Learned from the Development of Environmental Justice Mapping Tools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2464725"/>
            <a:ext cx="7217241" cy="1276851"/>
          </a:xfrm>
        </p:spPr>
        <p:txBody>
          <a:bodyPr/>
          <a:lstStyle/>
          <a:p>
            <a:r>
              <a:rPr lang="en-US" dirty="0"/>
              <a:t>Claire McGlinchey, Dr. Catherine Ashcraft </a:t>
            </a:r>
          </a:p>
          <a:p>
            <a:r>
              <a:rPr lang="en-US" dirty="0"/>
              <a:t>Environmental Policy, Planning, and Sustainability Lab, Department of Natural Resources and the Environment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6A2A1B38-E520-4B77-A037-0CAA932235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152525"/>
            <a:ext cx="10221913" cy="46799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485317B-3DBA-4AF2-A5FD-B3603CD98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Washington Environmental Health Disparity Tool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2185A-8912-4BBA-AF88-15330F7317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448F37-438C-44B5-9F24-99C24591DF9A}"/>
              </a:ext>
            </a:extLst>
          </p:cNvPr>
          <p:cNvSpPr/>
          <p:nvPr/>
        </p:nvSpPr>
        <p:spPr>
          <a:xfrm>
            <a:off x="9398642" y="6209556"/>
            <a:ext cx="1951797" cy="467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30285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80A360-77C1-402D-BDE9-FF98EE23B5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49631" t="-718" b="718"/>
          <a:stretch/>
        </p:blipFill>
        <p:spPr>
          <a:xfrm>
            <a:off x="0" y="1850495"/>
            <a:ext cx="6008688" cy="500750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B276D9-3C48-4BA5-9A07-AD70E72A7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8154"/>
            <a:ext cx="6008688" cy="1767299"/>
          </a:xfrm>
          <a:solidFill>
            <a:schemeClr val="accent3">
              <a:lumMod val="50000"/>
            </a:schemeClr>
          </a:solidFill>
        </p:spPr>
        <p:txBody>
          <a:bodyPr anchor="ctr"/>
          <a:lstStyle/>
          <a:p>
            <a:pPr algn="l"/>
            <a:r>
              <a:rPr lang="en-US" sz="2600" dirty="0"/>
              <a:t>Why develop environmental justice </a:t>
            </a:r>
            <a:br>
              <a:rPr lang="en-US" sz="2600" dirty="0"/>
            </a:br>
            <a:r>
              <a:rPr lang="en-US" sz="2600" dirty="0"/>
              <a:t>(EJ) mapping tools?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CAB73-B742-4EB8-AF16-36AF626FA2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D7AD03-CED6-40A9-9ED2-0C92C8A04FE1}"/>
              </a:ext>
            </a:extLst>
          </p:cNvPr>
          <p:cNvSpPr txBox="1"/>
          <p:nvPr/>
        </p:nvSpPr>
        <p:spPr>
          <a:xfrm>
            <a:off x="-3312" y="6371190"/>
            <a:ext cx="4892553" cy="486809"/>
          </a:xfrm>
          <a:prstGeom prst="rect">
            <a:avLst/>
          </a:prstGeom>
          <a:solidFill>
            <a:srgbClr val="262626">
              <a:alpha val="54902"/>
            </a:srgbClr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600" b="1" i="1" dirty="0">
                <a:solidFill>
                  <a:schemeClr val="bg1"/>
                </a:solidFill>
              </a:rPr>
              <a:t>EPA’s EJSCREEN</a:t>
            </a:r>
          </a:p>
          <a:p>
            <a:pPr algn="l"/>
            <a:r>
              <a:rPr lang="en-US" sz="1600" b="1" i="1" dirty="0">
                <a:solidFill>
                  <a:schemeClr val="bg1"/>
                </a:solidFill>
              </a:rPr>
              <a:t>Image Credit: US EPA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1F888F-60F1-42E3-9E61-2E2CAA082841}"/>
              </a:ext>
            </a:extLst>
          </p:cNvPr>
          <p:cNvSpPr/>
          <p:nvPr/>
        </p:nvSpPr>
        <p:spPr>
          <a:xfrm>
            <a:off x="9398642" y="6209556"/>
            <a:ext cx="1951797" cy="467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B95FF5-769F-46D6-9EB8-03A08FF3202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04669" y="339403"/>
            <a:ext cx="5307700" cy="5606183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400" b="1" dirty="0"/>
              <a:t>EJ Mapping Tools</a:t>
            </a: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Notable Tools:</a:t>
            </a:r>
          </a:p>
          <a:p>
            <a:r>
              <a:rPr lang="en-US" dirty="0" err="1"/>
              <a:t>EJScreen</a:t>
            </a:r>
            <a:r>
              <a:rPr lang="en-US" dirty="0"/>
              <a:t>, </a:t>
            </a:r>
            <a:r>
              <a:rPr lang="en-US" dirty="0" err="1"/>
              <a:t>CalEnviroScreen</a:t>
            </a:r>
            <a:r>
              <a:rPr lang="en-US" dirty="0"/>
              <a:t>, Climate and Economic Justice Screening Tool</a:t>
            </a:r>
          </a:p>
          <a:p>
            <a:pPr marL="0" indent="0">
              <a:buNone/>
            </a:pPr>
            <a:r>
              <a:rPr lang="en-US" sz="2000" b="1" dirty="0"/>
              <a:t>Common purposes:</a:t>
            </a:r>
          </a:p>
          <a:p>
            <a:r>
              <a:rPr lang="en-US" b="1" dirty="0"/>
              <a:t>Outreach and engagement</a:t>
            </a:r>
          </a:p>
          <a:p>
            <a:pPr lvl="1"/>
            <a:r>
              <a:rPr lang="en-US" dirty="0"/>
              <a:t>Richmond, VA: “…to identify the communities in Richmond that are on the frontlines of crises such as climate change and </a:t>
            </a:r>
            <a:r>
              <a:rPr lang="en-US" i="1" dirty="0"/>
              <a:t>conduct intentional engagement </a:t>
            </a:r>
            <a:r>
              <a:rPr lang="en-US" dirty="0"/>
              <a:t>to include these underrepresented voices.”</a:t>
            </a:r>
            <a:r>
              <a:rPr lang="en-US" baseline="30000" dirty="0"/>
              <a:t>1</a:t>
            </a:r>
            <a:endParaRPr lang="en-US" dirty="0"/>
          </a:p>
          <a:p>
            <a:r>
              <a:rPr lang="en-US" b="1" dirty="0"/>
              <a:t>Fund and project distribution</a:t>
            </a:r>
          </a:p>
          <a:p>
            <a:pPr lvl="1"/>
            <a:r>
              <a:rPr lang="en-US" dirty="0"/>
              <a:t>Connecticut: “…the [tool] can be used to make more informed decisions on </a:t>
            </a:r>
            <a:r>
              <a:rPr lang="en-US" i="1" dirty="0"/>
              <a:t>future development and infrastructure investments</a:t>
            </a:r>
            <a:r>
              <a:rPr lang="en-US" dirty="0"/>
              <a:t>. The tool will also help identify potential Resilient Connecticut </a:t>
            </a:r>
            <a:r>
              <a:rPr lang="en-US" i="1" dirty="0"/>
              <a:t>pilot projects</a:t>
            </a:r>
            <a:r>
              <a:rPr lang="en-US" dirty="0"/>
              <a:t>.”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b="1" dirty="0"/>
              <a:t>Emergency management</a:t>
            </a:r>
          </a:p>
          <a:p>
            <a:pPr lvl="1"/>
            <a:r>
              <a:rPr lang="en-US" dirty="0"/>
              <a:t>Maine: “The Coastal Risk Explorer helps </a:t>
            </a:r>
            <a:r>
              <a:rPr lang="en-US" i="1" dirty="0"/>
              <a:t>communities plan </a:t>
            </a:r>
            <a:r>
              <a:rPr lang="en-US" dirty="0"/>
              <a:t>for sea level rise by identifying roads that may be flooded and inaccessible in an emergency.”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696AA963-62E7-47D2-BF7A-70BE2E77A60A}"/>
              </a:ext>
            </a:extLst>
          </p:cNvPr>
          <p:cNvSpPr txBox="1">
            <a:spLocks/>
          </p:cNvSpPr>
          <p:nvPr/>
        </p:nvSpPr>
        <p:spPr>
          <a:xfrm>
            <a:off x="-3312" y="2687217"/>
            <a:ext cx="6012000" cy="3467974"/>
          </a:xfrm>
          <a:prstGeom prst="rect">
            <a:avLst/>
          </a:prstGeom>
          <a:solidFill>
            <a:schemeClr val="bg1"/>
          </a:solidFill>
        </p:spPr>
        <p:txBody>
          <a:bodyPr vert="horz" lIns="137160" tIns="365760" rIns="137160" bIns="14400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333333"/>
                </a:solidFill>
              </a:rPr>
              <a:t>The Context: EJ in the United States</a:t>
            </a:r>
          </a:p>
          <a:p>
            <a:pPr algn="ctr"/>
            <a:r>
              <a:rPr lang="en-US" sz="1600" spc="0" dirty="0">
                <a:solidFill>
                  <a:srgbClr val="333333"/>
                </a:solidFill>
              </a:rPr>
              <a:t> 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srgbClr val="333333"/>
                </a:solidFill>
              </a:rPr>
              <a:t>Low-income communities &amp; communities of color are environmentally overburdened and under-resourced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spc="0" dirty="0">
                <a:solidFill>
                  <a:srgbClr val="333333"/>
                </a:solidFill>
              </a:rPr>
              <a:t>Policy: Title VI, Executive Order 12898, Justice40, state EJ laws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pc="0" dirty="0">
                <a:solidFill>
                  <a:srgbClr val="333333"/>
                </a:solidFill>
              </a:rPr>
              <a:t>Procedural justice </a:t>
            </a:r>
            <a:r>
              <a:rPr lang="en-US" spc="0" dirty="0">
                <a:solidFill>
                  <a:srgbClr val="333333"/>
                </a:solidFill>
                <a:sym typeface="Wingdings" panose="05000000000000000000" pitchFamily="2" charset="2"/>
              </a:rPr>
              <a:t> distributive justice?</a:t>
            </a:r>
            <a:endParaRPr lang="en-US" sz="2000" dirty="0">
              <a:solidFill>
                <a:srgbClr val="333333"/>
              </a:solidFill>
              <a:sym typeface="Wingdings" panose="05000000000000000000" pitchFamily="2" charset="2"/>
            </a:endParaRPr>
          </a:p>
          <a:p>
            <a:pPr lvl="1">
              <a:spcAft>
                <a:spcPts val="1200"/>
              </a:spcAft>
            </a:pPr>
            <a:endParaRPr lang="en-US" spc="0" dirty="0">
              <a:solidFill>
                <a:srgbClr val="33333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430C89-DADC-44FD-9C72-802EE4FB8292}"/>
              </a:ext>
            </a:extLst>
          </p:cNvPr>
          <p:cNvSpPr txBox="1"/>
          <p:nvPr/>
        </p:nvSpPr>
        <p:spPr>
          <a:xfrm>
            <a:off x="6096000" y="6156229"/>
            <a:ext cx="5307700" cy="7303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900" dirty="0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Richmond Office of Sustainability</a:t>
            </a:r>
            <a:r>
              <a:rPr lang="en-US" sz="900" dirty="0">
                <a:solidFill>
                  <a:srgbClr val="333333"/>
                </a:solidFill>
              </a:rPr>
              <a:t>. (n.d.). </a:t>
            </a:r>
            <a:r>
              <a:rPr lang="en-US" sz="900" i="1" dirty="0">
                <a:solidFill>
                  <a:srgbClr val="333333"/>
                </a:solidFill>
              </a:rPr>
              <a:t>Climate Equity Index. </a:t>
            </a:r>
            <a:r>
              <a:rPr lang="en-US" sz="900" dirty="0">
                <a:solidFill>
                  <a:srgbClr val="333333"/>
                </a:solidFill>
              </a:rPr>
              <a:t>[Interactive mapping tool]. https://arcg.is/XbvvD</a:t>
            </a:r>
          </a:p>
          <a:p>
            <a:r>
              <a:rPr lang="en-US" sz="900" dirty="0">
                <a:solidFill>
                  <a:srgbClr val="333333"/>
                </a:solidFill>
              </a:rPr>
              <a:t>2. Connecticut Institute for Resilience and Climate Adaptation. (2021). </a:t>
            </a:r>
            <a:r>
              <a:rPr lang="en-US" sz="900" i="1" dirty="0">
                <a:solidFill>
                  <a:srgbClr val="333333"/>
                </a:solidFill>
              </a:rPr>
              <a:t>Climate Change Vulnerability Index (CCVI). </a:t>
            </a:r>
            <a:r>
              <a:rPr lang="en-US" sz="900" dirty="0">
                <a:solidFill>
                  <a:srgbClr val="333333"/>
                </a:solidFill>
              </a:rPr>
              <a:t>https://resilientconnecticut.uconn.edu/wp-content/uploads/sites/2761/2021/10/CCVI-Fact-Sheet.pdf</a:t>
            </a:r>
          </a:p>
          <a:p>
            <a:r>
              <a:rPr lang="en-US" sz="900" dirty="0">
                <a:solidFill>
                  <a:srgbClr val="333333"/>
                </a:solidFill>
              </a:rPr>
              <a:t>3. The Nature Conservancy. (n.d.). </a:t>
            </a:r>
            <a:r>
              <a:rPr lang="en-US" sz="900" i="1" dirty="0">
                <a:solidFill>
                  <a:srgbClr val="333333"/>
                </a:solidFill>
              </a:rPr>
              <a:t>Coastal Risk Explorer</a:t>
            </a:r>
            <a:r>
              <a:rPr lang="en-US" sz="900" dirty="0">
                <a:solidFill>
                  <a:srgbClr val="333333"/>
                </a:solidFill>
              </a:rPr>
              <a:t>. [Interactive mapping tool].  https://maps.coastalresilience.org/maine/</a:t>
            </a:r>
          </a:p>
          <a:p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453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B276D9-3C48-4BA5-9A07-AD70E72A7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8154"/>
            <a:ext cx="6012000" cy="6749846"/>
          </a:xfrm>
          <a:solidFill>
            <a:schemeClr val="accent3">
              <a:lumMod val="50000"/>
            </a:schemeClr>
          </a:solidFill>
        </p:spPr>
        <p:txBody>
          <a:bodyPr anchor="ctr"/>
          <a:lstStyle/>
          <a:p>
            <a:pPr algn="l"/>
            <a:r>
              <a:rPr lang="en-US" sz="2600" spc="0" dirty="0"/>
              <a:t>How are EJ mapping tools developed and used in the United States?</a:t>
            </a:r>
            <a:br>
              <a:rPr lang="en-US" sz="2600" spc="0" dirty="0"/>
            </a:br>
            <a:br>
              <a:rPr lang="en-US" sz="2600" spc="0" dirty="0"/>
            </a:br>
            <a:r>
              <a:rPr lang="en-US" sz="2600" spc="0" dirty="0"/>
              <a:t>How and in what ways does the process of EJ mapping tool development impact use and community outcomes?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CAB73-B742-4EB8-AF16-36AF626FA2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1F888F-60F1-42E3-9E61-2E2CAA082841}"/>
              </a:ext>
            </a:extLst>
          </p:cNvPr>
          <p:cNvSpPr/>
          <p:nvPr/>
        </p:nvSpPr>
        <p:spPr>
          <a:xfrm>
            <a:off x="9398642" y="6209556"/>
            <a:ext cx="1951797" cy="467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B95FF5-769F-46D6-9EB8-03A08FF3202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92700" y="925247"/>
            <a:ext cx="5594498" cy="5007505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400" b="1" dirty="0"/>
              <a:t>Next Steps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i="1" dirty="0"/>
              <a:t>Creation of public database of existing EJ tools at state, regional, and local levels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Survey of tool developers identified through database (n=150)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Semi-structured interviews with subset of tool developers (n=20)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Analysis of key themes identified through literature review and coding</a:t>
            </a:r>
          </a:p>
        </p:txBody>
      </p:sp>
    </p:spTree>
    <p:extLst>
      <p:ext uri="{BB962C8B-B14F-4D97-AF65-F5344CB8AC3E}">
        <p14:creationId xmlns:p14="http://schemas.microsoft.com/office/powerpoint/2010/main" val="368378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1DC57-54D9-4FB0-875C-42B4C35E5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2BCCA-C0F4-4AB0-B7A4-27A40FAC61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78 state tools</a:t>
            </a:r>
          </a:p>
          <a:p>
            <a:r>
              <a:rPr lang="en-US" dirty="0"/>
              <a:t>34 regional tools</a:t>
            </a:r>
          </a:p>
          <a:p>
            <a:r>
              <a:rPr lang="en-US" dirty="0"/>
              <a:t>40 local tools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FA00A-9DEB-4294-ADEB-6FEE7A4329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113530-1AF1-4576-A13A-6A7C1AC342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All regions, including Hawaii and Alaska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1BE154-A6DB-4DED-83C5-078CBE96F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6463" y="2278063"/>
            <a:ext cx="4738557" cy="885825"/>
          </a:xfrm>
        </p:spPr>
        <p:txBody>
          <a:bodyPr/>
          <a:lstStyle/>
          <a:p>
            <a:r>
              <a:rPr lang="en-US" dirty="0"/>
              <a:t>152</a:t>
            </a:r>
            <a:r>
              <a:rPr lang="en-US" sz="4800" dirty="0"/>
              <a:t> </a:t>
            </a:r>
            <a:r>
              <a:rPr lang="en-US" sz="2500" dirty="0"/>
              <a:t>EJ </a:t>
            </a:r>
            <a:r>
              <a:rPr lang="en-US" sz="2800" dirty="0"/>
              <a:t>mapping</a:t>
            </a:r>
            <a:r>
              <a:rPr lang="en-US" sz="2500" dirty="0"/>
              <a:t> tools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93245F-E37E-4939-BC82-6A5CAC404A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38</a:t>
            </a:r>
            <a:r>
              <a:rPr lang="en-US" sz="2500" dirty="0"/>
              <a:t> states captured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3680FE-BEF5-4040-B86B-8E9BB6236BA5}"/>
              </a:ext>
            </a:extLst>
          </p:cNvPr>
          <p:cNvSpPr/>
          <p:nvPr/>
        </p:nvSpPr>
        <p:spPr>
          <a:xfrm>
            <a:off x="9398642" y="6209556"/>
            <a:ext cx="1951797" cy="467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97497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7818D-60A2-4C36-BF34-70461D2F0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EJ Mapping Tool Development: Trends and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BE52C-94AD-4823-9C93-33F66B60A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241" y="1148060"/>
            <a:ext cx="2693513" cy="503925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Who makes these tools?</a:t>
            </a:r>
          </a:p>
          <a:p>
            <a:pPr marL="0" indent="0">
              <a:buNone/>
            </a:pPr>
            <a:r>
              <a:rPr lang="en-US" dirty="0"/>
              <a:t>State, regional, local government offices</a:t>
            </a:r>
          </a:p>
          <a:p>
            <a:pPr lvl="1"/>
            <a:r>
              <a:rPr lang="en-US" sz="1800" dirty="0"/>
              <a:t>Health </a:t>
            </a:r>
          </a:p>
          <a:p>
            <a:pPr lvl="1"/>
            <a:r>
              <a:rPr lang="en-US" sz="1800" dirty="0"/>
              <a:t>Environmental protection </a:t>
            </a:r>
          </a:p>
          <a:p>
            <a:pPr lvl="1"/>
            <a:r>
              <a:rPr lang="en-US" sz="1800" dirty="0"/>
              <a:t>EJ/Equity</a:t>
            </a:r>
          </a:p>
          <a:p>
            <a:pPr lvl="1"/>
            <a:r>
              <a:rPr lang="en-US" sz="1800" dirty="0"/>
              <a:t>Regional planning commissions/Council of Governments (</a:t>
            </a:r>
            <a:r>
              <a:rPr lang="en-US" sz="1800" dirty="0" err="1"/>
              <a:t>CoGs</a:t>
            </a:r>
            <a:r>
              <a:rPr lang="en-US" sz="1800" dirty="0"/>
              <a:t>)</a:t>
            </a:r>
          </a:p>
          <a:p>
            <a:pPr marL="0" indent="0">
              <a:buNone/>
            </a:pPr>
            <a:r>
              <a:rPr lang="en-US" dirty="0"/>
              <a:t>Non-profit organizations/ advocacy groups</a:t>
            </a:r>
          </a:p>
          <a:p>
            <a:pPr marL="0" indent="0">
              <a:buNone/>
            </a:pPr>
            <a:r>
              <a:rPr lang="en-US" dirty="0"/>
              <a:t>Higher ed or private sector research teams</a:t>
            </a:r>
          </a:p>
          <a:p>
            <a:pPr marL="0" indent="0">
              <a:buNone/>
            </a:pPr>
            <a:r>
              <a:rPr lang="en-US" b="1" dirty="0"/>
              <a:t>Partnerships between all the above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B04E8-66E5-4F86-B141-0AAA469BF5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CB50D6-4947-46B5-8D01-8E1AB4D2EE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2290" y="1116465"/>
            <a:ext cx="4645860" cy="503872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How are these tools constructed?</a:t>
            </a:r>
          </a:p>
          <a:p>
            <a:pPr marL="0" indent="0">
              <a:buNone/>
            </a:pPr>
            <a:r>
              <a:rPr lang="en-US" dirty="0"/>
              <a:t>Scale: State, planning region, other regional boundaries, county, city</a:t>
            </a:r>
          </a:p>
          <a:p>
            <a:pPr marL="0" indent="0">
              <a:buNone/>
            </a:pPr>
            <a:r>
              <a:rPr lang="en-US" dirty="0"/>
              <a:t>Groupings: County, municipality, census tract, block group </a:t>
            </a:r>
          </a:p>
          <a:p>
            <a:pPr marL="0" indent="0">
              <a:buNone/>
            </a:pPr>
            <a:r>
              <a:rPr lang="en-US" dirty="0"/>
              <a:t>Data</a:t>
            </a:r>
          </a:p>
          <a:p>
            <a:pPr lvl="1"/>
            <a:r>
              <a:rPr lang="en-US" sz="1800" dirty="0"/>
              <a:t>Individual layers: </a:t>
            </a:r>
            <a:r>
              <a:rPr lang="en-US" dirty="0"/>
              <a:t>Social vulnerability; climate projections/data; environmental hazards and pollutants; infrastructure and built environment; natural resources; resiliency opportunities</a:t>
            </a:r>
          </a:p>
          <a:p>
            <a:pPr lvl="1"/>
            <a:r>
              <a:rPr lang="en-US" sz="1800" dirty="0"/>
              <a:t>Vulnerability scores</a:t>
            </a:r>
          </a:p>
          <a:p>
            <a:pPr lvl="2"/>
            <a:r>
              <a:rPr lang="en-US" sz="1600" dirty="0"/>
              <a:t>Percentiles, rankings, </a:t>
            </a:r>
            <a:r>
              <a:rPr lang="en-US" sz="1600" b="1" dirty="0"/>
              <a:t>indexes</a:t>
            </a:r>
            <a:r>
              <a:rPr lang="en-US" sz="1600" dirty="0"/>
              <a:t>, or thresholds</a:t>
            </a:r>
            <a:r>
              <a:rPr lang="en-US" sz="1600" baseline="30000" dirty="0"/>
              <a:t>4</a:t>
            </a:r>
            <a:endParaRPr lang="en-US" sz="1600" dirty="0"/>
          </a:p>
          <a:p>
            <a:pPr lvl="2"/>
            <a:r>
              <a:rPr lang="en-US" sz="1600" b="1" dirty="0"/>
              <a:t>Social vulnerability indexes</a:t>
            </a:r>
          </a:p>
          <a:p>
            <a:pPr lvl="3"/>
            <a:r>
              <a:rPr lang="en-US" sz="1600" dirty="0"/>
              <a:t>Most common indicators: poverty, no HS, over 65, linguistic isolation</a:t>
            </a:r>
          </a:p>
          <a:p>
            <a:pPr lvl="2"/>
            <a:r>
              <a:rPr lang="en-US" sz="1600" dirty="0"/>
              <a:t>Physical vulnerability indexes</a:t>
            </a:r>
          </a:p>
          <a:p>
            <a:pPr lvl="3"/>
            <a:r>
              <a:rPr lang="en-US" sz="1600" dirty="0"/>
              <a:t>Flooding, heat, environmental toxicology, housing</a:t>
            </a:r>
          </a:p>
          <a:p>
            <a:pPr lvl="2"/>
            <a:endParaRPr lang="en-US" sz="1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6FFD54-2EBB-4A02-90F3-EF76FBB766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46002" y="1148060"/>
            <a:ext cx="3396642" cy="503872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Who is involved?</a:t>
            </a:r>
          </a:p>
          <a:p>
            <a:pPr marL="0" indent="0">
              <a:buNone/>
            </a:pPr>
            <a:r>
              <a:rPr lang="en-US" dirty="0"/>
              <a:t>Community leaders, general public, </a:t>
            </a:r>
            <a:r>
              <a:rPr lang="en-US" dirty="0" err="1"/>
              <a:t>CoG</a:t>
            </a:r>
            <a:r>
              <a:rPr lang="en-US" dirty="0"/>
              <a:t> members, tool users</a:t>
            </a:r>
          </a:p>
          <a:p>
            <a:pPr marL="0" indent="0">
              <a:buNone/>
            </a:pPr>
            <a:r>
              <a:rPr lang="en-US" dirty="0"/>
              <a:t>Timing: before release, after release, or not at all</a:t>
            </a:r>
          </a:p>
          <a:p>
            <a:pPr marL="0" indent="0">
              <a:buNone/>
            </a:pPr>
            <a:r>
              <a:rPr lang="en-US" dirty="0"/>
              <a:t>Before release:</a:t>
            </a:r>
          </a:p>
          <a:p>
            <a:pPr lvl="1"/>
            <a:r>
              <a:rPr lang="en-US" b="1" dirty="0"/>
              <a:t>Interviews</a:t>
            </a:r>
            <a:r>
              <a:rPr lang="en-US" dirty="0"/>
              <a:t> with community leaders</a:t>
            </a:r>
          </a:p>
          <a:p>
            <a:pPr lvl="1"/>
            <a:r>
              <a:rPr lang="en-US" b="1" dirty="0"/>
              <a:t>Workshops</a:t>
            </a:r>
            <a:r>
              <a:rPr lang="en-US" dirty="0"/>
              <a:t> and </a:t>
            </a:r>
            <a:r>
              <a:rPr lang="en-US" b="1" dirty="0"/>
              <a:t>listening sessions</a:t>
            </a:r>
          </a:p>
          <a:p>
            <a:pPr lvl="1"/>
            <a:r>
              <a:rPr lang="en-US" b="1" dirty="0"/>
              <a:t>Public comment</a:t>
            </a:r>
            <a:r>
              <a:rPr lang="en-US" dirty="0"/>
              <a:t> period</a:t>
            </a:r>
          </a:p>
          <a:p>
            <a:pPr lvl="1"/>
            <a:r>
              <a:rPr lang="en-US" dirty="0" err="1"/>
              <a:t>CoG</a:t>
            </a:r>
            <a:r>
              <a:rPr lang="en-US" dirty="0"/>
              <a:t> </a:t>
            </a:r>
            <a:r>
              <a:rPr lang="en-US" b="1" dirty="0"/>
              <a:t>stakeholder engagement</a:t>
            </a:r>
          </a:p>
          <a:p>
            <a:pPr marL="0" indent="0">
              <a:buNone/>
            </a:pPr>
            <a:r>
              <a:rPr lang="en-US" dirty="0"/>
              <a:t>After release:</a:t>
            </a:r>
          </a:p>
          <a:p>
            <a:pPr lvl="1"/>
            <a:r>
              <a:rPr lang="en-US" b="1" dirty="0"/>
              <a:t>Comment box </a:t>
            </a:r>
            <a:r>
              <a:rPr lang="en-US" dirty="0"/>
              <a:t>or email link on tool</a:t>
            </a:r>
          </a:p>
          <a:p>
            <a:pPr lvl="1"/>
            <a:r>
              <a:rPr lang="en-US" b="1" dirty="0"/>
              <a:t>Workshops</a:t>
            </a:r>
            <a:r>
              <a:rPr lang="en-US" dirty="0"/>
              <a:t> and </a:t>
            </a:r>
            <a:r>
              <a:rPr lang="en-US" b="1" dirty="0"/>
              <a:t>listening sessions</a:t>
            </a:r>
          </a:p>
          <a:p>
            <a:pPr lvl="1"/>
            <a:r>
              <a:rPr lang="en-US" b="1" dirty="0"/>
              <a:t>Public comment </a:t>
            </a:r>
            <a:r>
              <a:rPr lang="en-US" dirty="0"/>
              <a:t>period</a:t>
            </a:r>
          </a:p>
          <a:p>
            <a:pPr lvl="1"/>
            <a:r>
              <a:rPr lang="en-US" b="1" dirty="0"/>
              <a:t>Survey</a:t>
            </a:r>
            <a:r>
              <a:rPr lang="en-US" dirty="0"/>
              <a:t> about tool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43CEE-B82E-40A4-A937-E6ACACD1D97B}"/>
              </a:ext>
            </a:extLst>
          </p:cNvPr>
          <p:cNvSpPr/>
          <p:nvPr/>
        </p:nvSpPr>
        <p:spPr>
          <a:xfrm>
            <a:off x="9398642" y="6209556"/>
            <a:ext cx="1951797" cy="467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41420D-DE5A-4086-9921-36A6DE0930B8}"/>
              </a:ext>
            </a:extLst>
          </p:cNvPr>
          <p:cNvSpPr txBox="1"/>
          <p:nvPr/>
        </p:nvSpPr>
        <p:spPr>
          <a:xfrm>
            <a:off x="85725" y="6344119"/>
            <a:ext cx="4016189" cy="467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000" dirty="0"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Konisky</a:t>
            </a: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D., Gonzalez, D., &amp; Leatherman, K. (2021). Mapping for Environmental Justice: An Analysis of State Level Tools. </a:t>
            </a:r>
            <a:r>
              <a:rPr lang="en-US" sz="1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Environmental Resilience Institute</a:t>
            </a: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https://eri.iu.edu/research/ej-mapping-tools-report.pdf</a:t>
            </a:r>
          </a:p>
          <a:p>
            <a:pPr algn="l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2B020FC-7C05-40A9-BAE0-8F6BB7E8B98D}"/>
              </a:ext>
            </a:extLst>
          </p:cNvPr>
          <p:cNvCxnSpPr>
            <a:cxnSpLocks/>
          </p:cNvCxnSpPr>
          <p:nvPr/>
        </p:nvCxnSpPr>
        <p:spPr>
          <a:xfrm>
            <a:off x="3219450" y="1152525"/>
            <a:ext cx="0" cy="5000625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E552BDA-F28F-4E45-AC2F-1CF46C615AF8}"/>
              </a:ext>
            </a:extLst>
          </p:cNvPr>
          <p:cNvCxnSpPr>
            <a:cxnSpLocks/>
          </p:cNvCxnSpPr>
          <p:nvPr/>
        </p:nvCxnSpPr>
        <p:spPr>
          <a:xfrm>
            <a:off x="8258175" y="1152525"/>
            <a:ext cx="0" cy="5000625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63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3E4C32D-ECA4-4E21-8059-6CFE903415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42395"/>
            <a:ext cx="6840000" cy="3023118"/>
          </a:xfrm>
        </p:spPr>
        <p:txBody>
          <a:bodyPr anchor="ctr"/>
          <a:lstStyle/>
          <a:p>
            <a:br>
              <a:rPr lang="en-US" sz="2400" dirty="0"/>
            </a:br>
            <a:br>
              <a:rPr lang="en-US" sz="2400" dirty="0"/>
            </a:br>
            <a:br>
              <a:rPr lang="en-US" sz="2400" spc="0" dirty="0"/>
            </a:br>
            <a:r>
              <a:rPr lang="en-US" sz="2400" spc="0" dirty="0"/>
              <a:t>Failure to critically examine EJ tool development, use and outcomes may lead to the perpetuation of the same patterns of unequal participation and representation that fed existing EJ conditions. </a:t>
            </a:r>
            <a:br>
              <a:rPr lang="en-US" sz="2000" spc="0" dirty="0"/>
            </a:br>
            <a:br>
              <a:rPr lang="en-US" sz="2000" dirty="0"/>
            </a:br>
            <a:br>
              <a:rPr lang="en-US" sz="2000" dirty="0"/>
            </a:br>
            <a:endParaRPr lang="en-US" dirty="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BA9EC5FE-EE14-4559-91F3-4CCB6A6D78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965514"/>
            <a:ext cx="6840000" cy="1978090"/>
          </a:xfrm>
        </p:spPr>
        <p:txBody>
          <a:bodyPr lIns="182880" rIns="182880" bIns="182880" anchor="ctr"/>
          <a:lstStyle/>
          <a:p>
            <a:r>
              <a:rPr kumimoji="0" lang="en-US" sz="42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“Data is abstract. </a:t>
            </a:r>
          </a:p>
          <a:p>
            <a:r>
              <a:rPr lang="en-US" sz="4200" spc="-150" dirty="0">
                <a:solidFill>
                  <a:prstClr val="white"/>
                </a:solidFill>
                <a:latin typeface="Rockwell"/>
                <a:ea typeface="+mj-ea"/>
                <a:cs typeface="+mj-cs"/>
              </a:rPr>
              <a:t>  </a:t>
            </a:r>
            <a:r>
              <a:rPr kumimoji="0" lang="en-US" sz="42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Pollution is personal.”</a:t>
            </a:r>
            <a:r>
              <a:rPr kumimoji="0" lang="en-US" sz="4200" b="0" i="0" u="none" strike="noStrike" kern="1200" cap="none" spc="-1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6</a:t>
            </a:r>
            <a:endParaRPr lang="en-US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7822D-5CF4-4A93-8FBD-8F84412A7B0D}"/>
              </a:ext>
            </a:extLst>
          </p:cNvPr>
          <p:cNvSpPr txBox="1"/>
          <p:nvPr/>
        </p:nvSpPr>
        <p:spPr>
          <a:xfrm>
            <a:off x="8058150" y="6473625"/>
            <a:ext cx="4124325" cy="38437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100" dirty="0">
                <a:solidFill>
                  <a:srgbClr val="333333"/>
                </a:solidFill>
              </a:rPr>
              <a:t>6. Climate Cabinet Education &amp; Texas Rising. (n.d.). </a:t>
            </a:r>
            <a:r>
              <a:rPr lang="en-US" sz="1100" i="1" dirty="0">
                <a:solidFill>
                  <a:srgbClr val="333333"/>
                </a:solidFill>
              </a:rPr>
              <a:t>Texas Environmental Justice Explorer. </a:t>
            </a:r>
            <a:r>
              <a:rPr lang="en-US" sz="1100" dirty="0">
                <a:solidFill>
                  <a:srgbClr val="333333"/>
                </a:solidFill>
              </a:rPr>
              <a:t>[Interactive mapping tool]. https://ej.txrising.org/</a:t>
            </a:r>
          </a:p>
        </p:txBody>
      </p:sp>
    </p:spTree>
    <p:extLst>
      <p:ext uri="{BB962C8B-B14F-4D97-AF65-F5344CB8AC3E}">
        <p14:creationId xmlns:p14="http://schemas.microsoft.com/office/powerpoint/2010/main" val="322925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F16411175_Green pitch deck_AAS_v4" id="{7774237F-020F-43A5-B912-064E6C199417}" vid="{D87B7C14-9379-4774-A3D4-9FA5066AD9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1961DD-CF27-443B-BFF6-660110ED05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490261-1200-4EC7-95B0-2241EE54AA3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{1491B7F2-2FD5-413D-96CE-4EE9A8E397AC}tf16411175_win32</Template>
  <TotalTime>8153</TotalTime>
  <Words>783</Words>
  <Application>Microsoft Office PowerPoint</Application>
  <PresentationFormat>Widescreen</PresentationFormat>
  <Paragraphs>84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Rockwell</vt:lpstr>
      <vt:lpstr>Times New Roman</vt:lpstr>
      <vt:lpstr>Office Theme</vt:lpstr>
      <vt:lpstr>Putting Justice on the Map: Lessons Learned from the Development of Environmental Justice Mapping Tools</vt:lpstr>
      <vt:lpstr>Example: Washington Environmental Health Disparity Tool</vt:lpstr>
      <vt:lpstr>Why develop environmental justice  (EJ) mapping tools? </vt:lpstr>
      <vt:lpstr>How are EJ mapping tools developed and used in the United States?  How and in what ways does the process of EJ mapping tool development impact use and community outcomes?</vt:lpstr>
      <vt:lpstr>Database Progress</vt:lpstr>
      <vt:lpstr>EJ Mapping Tool Development: Trends and Considerations</vt:lpstr>
      <vt:lpstr>   Failure to critically examine EJ tool development, use and outcomes may lead to the perpetuation of the same patterns of unequal participation and representation that fed existing EJ conditions.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Regional Approach to Just Adaptation</dc:title>
  <dc:creator>McGlinchey, Claire</dc:creator>
  <cp:lastModifiedBy>Claire McGlinchey</cp:lastModifiedBy>
  <cp:revision>181</cp:revision>
  <dcterms:created xsi:type="dcterms:W3CDTF">2021-03-29T12:38:37Z</dcterms:created>
  <dcterms:modified xsi:type="dcterms:W3CDTF">2022-04-11T00:52:55Z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