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35"/>
  </p:notesMasterIdLst>
  <p:sldIdLst>
    <p:sldId id="256" r:id="rId5"/>
    <p:sldId id="259" r:id="rId6"/>
    <p:sldId id="294" r:id="rId7"/>
    <p:sldId id="295" r:id="rId8"/>
    <p:sldId id="293" r:id="rId9"/>
    <p:sldId id="279" r:id="rId10"/>
    <p:sldId id="269" r:id="rId11"/>
    <p:sldId id="265" r:id="rId12"/>
    <p:sldId id="272" r:id="rId13"/>
    <p:sldId id="281" r:id="rId14"/>
    <p:sldId id="291" r:id="rId15"/>
    <p:sldId id="285" r:id="rId16"/>
    <p:sldId id="287" r:id="rId17"/>
    <p:sldId id="296" r:id="rId18"/>
    <p:sldId id="289" r:id="rId19"/>
    <p:sldId id="290" r:id="rId20"/>
    <p:sldId id="283" r:id="rId21"/>
    <p:sldId id="292" r:id="rId22"/>
    <p:sldId id="299" r:id="rId23"/>
    <p:sldId id="301" r:id="rId24"/>
    <p:sldId id="297" r:id="rId25"/>
    <p:sldId id="298" r:id="rId26"/>
    <p:sldId id="274" r:id="rId27"/>
    <p:sldId id="278" r:id="rId28"/>
    <p:sldId id="270" r:id="rId29"/>
    <p:sldId id="275" r:id="rId30"/>
    <p:sldId id="288" r:id="rId31"/>
    <p:sldId id="282" r:id="rId32"/>
    <p:sldId id="264" r:id="rId33"/>
    <p:sldId id="27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F3FF5D-5649-49BE-99E8-4286EEE808C5}" name="Mairi Poisson" initials="MP" userId="S::mp1466@usnh.edu::516c5218-e25a-4e45-b7ea-fe9864af4c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8E5"/>
    <a:srgbClr val="D7105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B146C-C31E-4BC5-AFF1-9EB88A9A1BC0}" v="256" dt="2022-04-10T19:02:00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310" autoAdjust="0"/>
  </p:normalViewPr>
  <p:slideViewPr>
    <p:cSldViewPr snapToGrid="0">
      <p:cViewPr varScale="1">
        <p:scale>
          <a:sx n="49" d="100"/>
          <a:sy n="49" d="100"/>
        </p:scale>
        <p:origin x="132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A276-6730-4312-923C-6F326318CE52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8B26A-D1DF-4D19-9C0A-500222E0F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7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7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4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08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8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45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2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79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4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1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83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26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0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11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00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8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5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98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8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0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4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0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89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8B26A-D1DF-4D19-9C0A-500222E0FA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0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49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3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12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9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6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4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9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AE9D3A-4443-4CA4-8E51-B562C02DDED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1C28F8-580B-4FFA-9E2C-1864E2C2B56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48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26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51.jpe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4051/p/2020.164" TargetMode="External"/><Relationship Id="rId2" Type="http://schemas.openxmlformats.org/officeDocument/2006/relationships/hyperlink" Target="https://scholars.unh.edu/carsey/16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ox in the woods&#10;&#10;Description automatically generated with medium confidence">
            <a:extLst>
              <a:ext uri="{FF2B5EF4-FFF2-40B4-BE49-F238E27FC236}">
                <a16:creationId xmlns:a16="http://schemas.microsoft.com/office/drawing/2014/main" id="{E4D5B2B1-E68A-4A9A-985B-1D016113E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6"/>
          <a:stretch/>
        </p:blipFill>
        <p:spPr>
          <a:xfrm>
            <a:off x="0" y="0"/>
            <a:ext cx="12192000" cy="62958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F64309-F55E-42F8-9E00-9AEF877F5646}"/>
              </a:ext>
            </a:extLst>
          </p:cNvPr>
          <p:cNvSpPr/>
          <p:nvPr/>
        </p:nvSpPr>
        <p:spPr>
          <a:xfrm>
            <a:off x="4544840" y="5188768"/>
            <a:ext cx="7572947" cy="1107121"/>
          </a:xfrm>
          <a:prstGeom prst="rect">
            <a:avLst/>
          </a:prstGeom>
          <a:solidFill>
            <a:srgbClr val="D9D9D9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515AA-17CB-416E-87FA-A760E1A18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4563"/>
            <a:ext cx="9144000" cy="1357686"/>
          </a:xfrm>
          <a:solidFill>
            <a:srgbClr val="D9D9D9">
              <a:alpha val="78824"/>
            </a:srgbClr>
          </a:solidFill>
        </p:spPr>
        <p:txBody>
          <a:bodyPr anchor="ctr">
            <a:norm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+mn-lt"/>
              </a:rPr>
              <a:t>Comparing exurban and rural wildlife activity in a diverse mammal community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694A5E-6FC4-4034-A751-C94F8950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4840" y="5247769"/>
            <a:ext cx="6458975" cy="989118"/>
          </a:xfrm>
          <a:noFill/>
        </p:spPr>
        <p:txBody>
          <a:bodyPr anchor="ctr">
            <a:normAutofit fontScale="92500" lnSpcReduction="20000"/>
          </a:bodyPr>
          <a:lstStyle/>
          <a:p>
            <a:r>
              <a:rPr lang="en-US" sz="2800" b="1" dirty="0"/>
              <a:t>Mairi Poisson</a:t>
            </a:r>
            <a:r>
              <a:rPr lang="en-US" sz="2800" dirty="0"/>
              <a:t>, Andrew butler, Patrick </a:t>
            </a:r>
            <a:r>
              <a:rPr lang="en-US" sz="2800" dirty="0" err="1"/>
              <a:t>tate</a:t>
            </a:r>
            <a:r>
              <a:rPr lang="en-US" sz="2800" dirty="0"/>
              <a:t>, Daniel H. Bergeron, Remington J. Moll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D10C5-DAC4-4D5A-BB53-B68D55406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496" y="5353026"/>
            <a:ext cx="908609" cy="883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31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EC9D-49B1-4AC2-BB35-32EC56AC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 bobcats respond to urbanization?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1F772-AF00-430F-9677-5517BEA5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00" y="747883"/>
            <a:ext cx="6912214" cy="4838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340134-3823-4F0F-9861-66702C615A94}"/>
              </a:ext>
            </a:extLst>
          </p:cNvPr>
          <p:cNvSpPr txBox="1">
            <a:spLocks/>
          </p:cNvSpPr>
          <p:nvPr/>
        </p:nvSpPr>
        <p:spPr>
          <a:xfrm>
            <a:off x="8141110" y="318052"/>
            <a:ext cx="3401961" cy="1424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Question</a:t>
            </a:r>
          </a:p>
        </p:txBody>
      </p:sp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2F750B26-A3FF-4BAC-8CA3-522D2073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4375">
            <a:off x="3452666" y="2529717"/>
            <a:ext cx="1274880" cy="127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5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EC9D-49B1-4AC2-BB35-32EC56AC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40570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Bobcats less active</a:t>
            </a:r>
            <a:r>
              <a:rPr lang="en-US" sz="4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more nocturnal</a:t>
            </a:r>
            <a:r>
              <a:rPr lang="en-US" sz="4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with increased urbanization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1F772-AF00-430F-9677-5517BEA5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00" y="747883"/>
            <a:ext cx="6912214" cy="4838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340134-3823-4F0F-9861-66702C615A94}"/>
              </a:ext>
            </a:extLst>
          </p:cNvPr>
          <p:cNvSpPr txBox="1">
            <a:spLocks/>
          </p:cNvSpPr>
          <p:nvPr/>
        </p:nvSpPr>
        <p:spPr>
          <a:xfrm>
            <a:off x="8141110" y="318052"/>
            <a:ext cx="3401961" cy="1424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Hypothesis</a:t>
            </a:r>
          </a:p>
        </p:txBody>
      </p:sp>
    </p:spTree>
    <p:extLst>
      <p:ext uri="{BB962C8B-B14F-4D97-AF65-F5344CB8AC3E}">
        <p14:creationId xmlns:p14="http://schemas.microsoft.com/office/powerpoint/2010/main" val="77164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E4112-8FAD-4207-B9B9-4BC9995D2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Activity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6398B2-6765-41BF-AC7D-BA5BD45AAED1}"/>
              </a:ext>
            </a:extLst>
          </p:cNvPr>
          <p:cNvGrpSpPr/>
          <p:nvPr/>
        </p:nvGrpSpPr>
        <p:grpSpPr>
          <a:xfrm>
            <a:off x="1986336" y="1999488"/>
            <a:ext cx="8219328" cy="3931150"/>
            <a:chOff x="1100106" y="1938528"/>
            <a:chExt cx="6558390" cy="393115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5F3EB98-5FED-42B0-AE0D-294302929AB2}"/>
                </a:ext>
              </a:extLst>
            </p:cNvPr>
            <p:cNvSpPr/>
            <p:nvPr/>
          </p:nvSpPr>
          <p:spPr>
            <a:xfrm>
              <a:off x="1100106" y="1938528"/>
              <a:ext cx="3064668" cy="1265069"/>
            </a:xfrm>
            <a:custGeom>
              <a:avLst/>
              <a:gdLst>
                <a:gd name="connsiteX0" fmla="*/ 0 w 3064668"/>
                <a:gd name="connsiteY0" fmla="*/ 0 h 1090167"/>
                <a:gd name="connsiteX1" fmla="*/ 3064668 w 3064668"/>
                <a:gd name="connsiteY1" fmla="*/ 0 h 1090167"/>
                <a:gd name="connsiteX2" fmla="*/ 3064668 w 3064668"/>
                <a:gd name="connsiteY2" fmla="*/ 1090167 h 1090167"/>
                <a:gd name="connsiteX3" fmla="*/ 0 w 3064668"/>
                <a:gd name="connsiteY3" fmla="*/ 1090167 h 1090167"/>
                <a:gd name="connsiteX4" fmla="*/ 0 w 3064668"/>
                <a:gd name="connsiteY4" fmla="*/ 0 h 109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668" h="1090167">
                  <a:moveTo>
                    <a:pt x="0" y="0"/>
                  </a:moveTo>
                  <a:lnTo>
                    <a:pt x="3064668" y="0"/>
                  </a:lnTo>
                  <a:lnTo>
                    <a:pt x="3064668" y="1090167"/>
                  </a:lnTo>
                  <a:lnTo>
                    <a:pt x="0" y="10901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360" tIns="121920" rIns="213360" bIns="12192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Activity Patterns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31B972-DE73-4EC5-883F-91FAEB37821C}"/>
                </a:ext>
              </a:extLst>
            </p:cNvPr>
            <p:cNvSpPr/>
            <p:nvPr/>
          </p:nvSpPr>
          <p:spPr>
            <a:xfrm>
              <a:off x="1100106" y="3203597"/>
              <a:ext cx="3064668" cy="2666081"/>
            </a:xfrm>
            <a:custGeom>
              <a:avLst/>
              <a:gdLst>
                <a:gd name="connsiteX0" fmla="*/ 0 w 3064668"/>
                <a:gd name="connsiteY0" fmla="*/ 0 h 2666081"/>
                <a:gd name="connsiteX1" fmla="*/ 3064668 w 3064668"/>
                <a:gd name="connsiteY1" fmla="*/ 0 h 2666081"/>
                <a:gd name="connsiteX2" fmla="*/ 3064668 w 3064668"/>
                <a:gd name="connsiteY2" fmla="*/ 2666081 h 2666081"/>
                <a:gd name="connsiteX3" fmla="*/ 0 w 3064668"/>
                <a:gd name="connsiteY3" fmla="*/ 2666081 h 2666081"/>
                <a:gd name="connsiteX4" fmla="*/ 0 w 3064668"/>
                <a:gd name="connsiteY4" fmla="*/ 0 h 266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668" h="2666081">
                  <a:moveTo>
                    <a:pt x="0" y="0"/>
                  </a:moveTo>
                  <a:lnTo>
                    <a:pt x="3064668" y="0"/>
                  </a:lnTo>
                  <a:lnTo>
                    <a:pt x="3064668" y="2666081"/>
                  </a:lnTo>
                  <a:lnTo>
                    <a:pt x="0" y="26660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020" tIns="160020" rIns="213360" bIns="240030" numCol="1" spcCol="1270" anchor="t" anchorCtr="0">
              <a:noAutofit/>
            </a:bodyPr>
            <a:lstStyle/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200" dirty="0"/>
                <a:t>What time of day the species is active</a:t>
              </a:r>
              <a:endParaRPr lang="en-US" sz="3200" kern="1200" dirty="0"/>
            </a:p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2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F6AF160-DA81-4063-87C3-FD1E07D55F71}"/>
                </a:ext>
              </a:extLst>
            </p:cNvPr>
            <p:cNvSpPr/>
            <p:nvPr/>
          </p:nvSpPr>
          <p:spPr>
            <a:xfrm>
              <a:off x="4593828" y="1938528"/>
              <a:ext cx="3064668" cy="1265069"/>
            </a:xfrm>
            <a:custGeom>
              <a:avLst/>
              <a:gdLst>
                <a:gd name="connsiteX0" fmla="*/ 0 w 3064668"/>
                <a:gd name="connsiteY0" fmla="*/ 0 h 1090167"/>
                <a:gd name="connsiteX1" fmla="*/ 3064668 w 3064668"/>
                <a:gd name="connsiteY1" fmla="*/ 0 h 1090167"/>
                <a:gd name="connsiteX2" fmla="*/ 3064668 w 3064668"/>
                <a:gd name="connsiteY2" fmla="*/ 1090167 h 1090167"/>
                <a:gd name="connsiteX3" fmla="*/ 0 w 3064668"/>
                <a:gd name="connsiteY3" fmla="*/ 1090167 h 1090167"/>
                <a:gd name="connsiteX4" fmla="*/ 0 w 3064668"/>
                <a:gd name="connsiteY4" fmla="*/ 0 h 109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668" h="1090167">
                  <a:moveTo>
                    <a:pt x="0" y="0"/>
                  </a:moveTo>
                  <a:lnTo>
                    <a:pt x="3064668" y="0"/>
                  </a:lnTo>
                  <a:lnTo>
                    <a:pt x="3064668" y="1090167"/>
                  </a:lnTo>
                  <a:lnTo>
                    <a:pt x="0" y="10901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597799"/>
                <a:satOff val="368"/>
                <a:lumOff val="4804"/>
                <a:alphaOff val="0"/>
              </a:schemeClr>
            </a:lnRef>
            <a:fillRef idx="1">
              <a:schemeClr val="accent2">
                <a:hueOff val="597799"/>
                <a:satOff val="368"/>
                <a:lumOff val="4804"/>
                <a:alphaOff val="0"/>
              </a:schemeClr>
            </a:fillRef>
            <a:effectRef idx="0">
              <a:schemeClr val="accent2">
                <a:hueOff val="597799"/>
                <a:satOff val="36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360" tIns="121920" rIns="213360" bIns="12192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Activity Levels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139C390-BF1F-473E-836D-28B848E11AD3}"/>
                </a:ext>
              </a:extLst>
            </p:cNvPr>
            <p:cNvSpPr/>
            <p:nvPr/>
          </p:nvSpPr>
          <p:spPr>
            <a:xfrm>
              <a:off x="4593828" y="3203597"/>
              <a:ext cx="3064668" cy="2666081"/>
            </a:xfrm>
            <a:custGeom>
              <a:avLst/>
              <a:gdLst>
                <a:gd name="connsiteX0" fmla="*/ 0 w 3064668"/>
                <a:gd name="connsiteY0" fmla="*/ 0 h 2666081"/>
                <a:gd name="connsiteX1" fmla="*/ 3064668 w 3064668"/>
                <a:gd name="connsiteY1" fmla="*/ 0 h 2666081"/>
                <a:gd name="connsiteX2" fmla="*/ 3064668 w 3064668"/>
                <a:gd name="connsiteY2" fmla="*/ 2666081 h 2666081"/>
                <a:gd name="connsiteX3" fmla="*/ 0 w 3064668"/>
                <a:gd name="connsiteY3" fmla="*/ 2666081 h 2666081"/>
                <a:gd name="connsiteX4" fmla="*/ 0 w 3064668"/>
                <a:gd name="connsiteY4" fmla="*/ 0 h 266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4668" h="2666081">
                  <a:moveTo>
                    <a:pt x="0" y="0"/>
                  </a:moveTo>
                  <a:lnTo>
                    <a:pt x="3064668" y="0"/>
                  </a:lnTo>
                  <a:lnTo>
                    <a:pt x="3064668" y="2666081"/>
                  </a:lnTo>
                  <a:lnTo>
                    <a:pt x="0" y="26660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794136"/>
                <a:satOff val="2391"/>
                <a:lumOff val="694"/>
                <a:alphaOff val="0"/>
              </a:schemeClr>
            </a:lnRef>
            <a:fillRef idx="1">
              <a:schemeClr val="accent2">
                <a:tint val="40000"/>
                <a:alpha val="90000"/>
                <a:hueOff val="794136"/>
                <a:satOff val="2391"/>
                <a:lumOff val="694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794136"/>
                <a:satOff val="2391"/>
                <a:lumOff val="69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020" tIns="160020" rIns="213360" bIns="240030" numCol="1" spcCol="1270" anchor="t" anchorCtr="0">
              <a:noAutofit/>
            </a:bodyPr>
            <a:lstStyle/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200" dirty="0"/>
                <a:t>How much of the day the species is active</a:t>
              </a:r>
            </a:p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095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B26999-3ED1-43BE-AA53-C56B5944AF28}"/>
              </a:ext>
            </a:extLst>
          </p:cNvPr>
          <p:cNvSpPr txBox="1">
            <a:spLocks/>
          </p:cNvSpPr>
          <p:nvPr/>
        </p:nvSpPr>
        <p:spPr>
          <a:xfrm>
            <a:off x="1066800" y="208629"/>
            <a:ext cx="10058400" cy="735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Bobcat activity patterns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771D8F-52DE-4C1E-AEDC-50FF41C1D2EA}"/>
              </a:ext>
            </a:extLst>
          </p:cNvPr>
          <p:cNvGrpSpPr/>
          <p:nvPr/>
        </p:nvGrpSpPr>
        <p:grpSpPr>
          <a:xfrm>
            <a:off x="1066790" y="1078782"/>
            <a:ext cx="10058420" cy="5029210"/>
            <a:chOff x="1066790" y="1078782"/>
            <a:chExt cx="10058420" cy="5029210"/>
          </a:xfrm>
        </p:grpSpPr>
        <p:pic>
          <p:nvPicPr>
            <p:cNvPr id="3" name="Picture 2" descr="Chart, line chart&#10;&#10;Description automatically generated">
              <a:extLst>
                <a:ext uri="{FF2B5EF4-FFF2-40B4-BE49-F238E27FC236}">
                  <a16:creationId xmlns:a16="http://schemas.microsoft.com/office/drawing/2014/main" id="{76C1CBCB-B120-4FA5-8FF5-9FB035100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0" y="1078782"/>
              <a:ext cx="10058420" cy="5029210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2470A68-4275-4F94-9A8C-BA1421876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645" y="4274048"/>
              <a:ext cx="1077797" cy="845187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8647E-0827-4ABC-8605-E10740294586}"/>
              </a:ext>
            </a:extLst>
          </p:cNvPr>
          <p:cNvCxnSpPr>
            <a:cxnSpLocks/>
          </p:cNvCxnSpPr>
          <p:nvPr/>
        </p:nvCxnSpPr>
        <p:spPr>
          <a:xfrm>
            <a:off x="2634915" y="5621466"/>
            <a:ext cx="1900990" cy="0"/>
          </a:xfrm>
          <a:prstGeom prst="line">
            <a:avLst/>
          </a:prstGeom>
          <a:ln w="38100">
            <a:solidFill>
              <a:srgbClr val="D71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6C9EAA-B651-4A58-A391-5E10C7B1B4F8}"/>
              </a:ext>
            </a:extLst>
          </p:cNvPr>
          <p:cNvCxnSpPr>
            <a:cxnSpLocks/>
          </p:cNvCxnSpPr>
          <p:nvPr/>
        </p:nvCxnSpPr>
        <p:spPr>
          <a:xfrm>
            <a:off x="8284844" y="5621468"/>
            <a:ext cx="1665273" cy="0"/>
          </a:xfrm>
          <a:prstGeom prst="line">
            <a:avLst/>
          </a:prstGeom>
          <a:ln w="38100">
            <a:solidFill>
              <a:srgbClr val="D710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37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E771D8F-52DE-4C1E-AEDC-50FF41C1D2EA}"/>
              </a:ext>
            </a:extLst>
          </p:cNvPr>
          <p:cNvGrpSpPr/>
          <p:nvPr/>
        </p:nvGrpSpPr>
        <p:grpSpPr>
          <a:xfrm>
            <a:off x="1066790" y="1078782"/>
            <a:ext cx="10058420" cy="5029210"/>
            <a:chOff x="1066790" y="1078782"/>
            <a:chExt cx="10058420" cy="5029210"/>
          </a:xfrm>
        </p:grpSpPr>
        <p:pic>
          <p:nvPicPr>
            <p:cNvPr id="3" name="Picture 2" descr="Chart, line chart&#10;&#10;Description automatically generated">
              <a:extLst>
                <a:ext uri="{FF2B5EF4-FFF2-40B4-BE49-F238E27FC236}">
                  <a16:creationId xmlns:a16="http://schemas.microsoft.com/office/drawing/2014/main" id="{76C1CBCB-B120-4FA5-8FF5-9FB035100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90" y="1078782"/>
              <a:ext cx="10058420" cy="5029210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2470A68-4275-4F94-9A8C-BA1421876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645" y="4274048"/>
              <a:ext cx="1077797" cy="845187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8647E-0827-4ABC-8605-E10740294586}"/>
              </a:ext>
            </a:extLst>
          </p:cNvPr>
          <p:cNvCxnSpPr>
            <a:cxnSpLocks/>
          </p:cNvCxnSpPr>
          <p:nvPr/>
        </p:nvCxnSpPr>
        <p:spPr>
          <a:xfrm>
            <a:off x="2634915" y="5621466"/>
            <a:ext cx="7479929" cy="0"/>
          </a:xfrm>
          <a:prstGeom prst="line">
            <a:avLst/>
          </a:prstGeom>
          <a:ln w="38100">
            <a:solidFill>
              <a:srgbClr val="1E88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9F6926D-6577-4E7A-B31D-B264E91A2FEB}"/>
              </a:ext>
            </a:extLst>
          </p:cNvPr>
          <p:cNvSpPr txBox="1">
            <a:spLocks/>
          </p:cNvSpPr>
          <p:nvPr/>
        </p:nvSpPr>
        <p:spPr>
          <a:xfrm>
            <a:off x="1066800" y="208629"/>
            <a:ext cx="10058400" cy="735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Bobcat activity patterns</a:t>
            </a:r>
          </a:p>
        </p:txBody>
      </p:sp>
    </p:spTree>
    <p:extLst>
      <p:ext uri="{BB962C8B-B14F-4D97-AF65-F5344CB8AC3E}">
        <p14:creationId xmlns:p14="http://schemas.microsoft.com/office/powerpoint/2010/main" val="1701884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E771D8F-52DE-4C1E-AEDC-50FF41C1D2EA}"/>
              </a:ext>
            </a:extLst>
          </p:cNvPr>
          <p:cNvGrpSpPr/>
          <p:nvPr/>
        </p:nvGrpSpPr>
        <p:grpSpPr>
          <a:xfrm>
            <a:off x="1066790" y="1078782"/>
            <a:ext cx="10058420" cy="5029210"/>
            <a:chOff x="1066790" y="1078782"/>
            <a:chExt cx="10058420" cy="50292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51ABEE-3BF5-4338-9A58-455BC8C5A07D}"/>
                </a:ext>
              </a:extLst>
            </p:cNvPr>
            <p:cNvGrpSpPr/>
            <p:nvPr/>
          </p:nvGrpSpPr>
          <p:grpSpPr>
            <a:xfrm>
              <a:off x="1066790" y="1078782"/>
              <a:ext cx="10058420" cy="5029210"/>
              <a:chOff x="1066790" y="657541"/>
              <a:chExt cx="10058420" cy="5029210"/>
            </a:xfrm>
          </p:grpSpPr>
          <p:pic>
            <p:nvPicPr>
              <p:cNvPr id="3" name="Picture 2" descr="Chart, line chart&#10;&#10;Description automatically generated">
                <a:extLst>
                  <a:ext uri="{FF2B5EF4-FFF2-40B4-BE49-F238E27FC236}">
                    <a16:creationId xmlns:a16="http://schemas.microsoft.com/office/drawing/2014/main" id="{76C1CBCB-B120-4FA5-8FF5-9FB035100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790" y="657541"/>
                <a:ext cx="10058420" cy="502921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49EABC-4273-4EE0-A1A2-7EE464B87366}"/>
                  </a:ext>
                </a:extLst>
              </p:cNvPr>
              <p:cNvSpPr txBox="1"/>
              <p:nvPr/>
            </p:nvSpPr>
            <p:spPr>
              <a:xfrm>
                <a:off x="1927920" y="744065"/>
                <a:ext cx="1863171" cy="6463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Activity patterns</a:t>
                </a:r>
              </a:p>
              <a:p>
                <a:r>
                  <a:rPr lang="en-US" dirty="0"/>
                  <a:t>p-value = 0.013</a:t>
                </a:r>
              </a:p>
            </p:txBody>
          </p:sp>
        </p:grpSp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2470A68-4275-4F94-9A8C-BA1421876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645" y="4274048"/>
              <a:ext cx="1077797" cy="84518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6775F8C-4616-484C-B8FB-269A7FA5E3E2}"/>
              </a:ext>
            </a:extLst>
          </p:cNvPr>
          <p:cNvSpPr txBox="1">
            <a:spLocks/>
          </p:cNvSpPr>
          <p:nvPr/>
        </p:nvSpPr>
        <p:spPr>
          <a:xfrm>
            <a:off x="1066800" y="208629"/>
            <a:ext cx="10058400" cy="735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Bobcat activity patterns</a:t>
            </a:r>
          </a:p>
        </p:txBody>
      </p:sp>
    </p:spTree>
    <p:extLst>
      <p:ext uri="{BB962C8B-B14F-4D97-AF65-F5344CB8AC3E}">
        <p14:creationId xmlns:p14="http://schemas.microsoft.com/office/powerpoint/2010/main" val="614277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B26999-3ED1-43BE-AA53-C56B5944AF28}"/>
              </a:ext>
            </a:extLst>
          </p:cNvPr>
          <p:cNvSpPr txBox="1">
            <a:spLocks/>
          </p:cNvSpPr>
          <p:nvPr/>
        </p:nvSpPr>
        <p:spPr>
          <a:xfrm>
            <a:off x="1066800" y="60576"/>
            <a:ext cx="10058400" cy="735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Bobcat activity levels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9A425-3431-423B-8729-940FA4812347}"/>
              </a:ext>
            </a:extLst>
          </p:cNvPr>
          <p:cNvGrpSpPr/>
          <p:nvPr/>
        </p:nvGrpSpPr>
        <p:grpSpPr>
          <a:xfrm>
            <a:off x="1699356" y="855433"/>
            <a:ext cx="8793287" cy="5147133"/>
            <a:chOff x="2240457" y="855433"/>
            <a:chExt cx="8793287" cy="5147133"/>
          </a:xfrm>
        </p:grpSpPr>
        <p:pic>
          <p:nvPicPr>
            <p:cNvPr id="10" name="Picture 9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2A837699-9872-48DF-B1EC-5257506B6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57" y="855433"/>
              <a:ext cx="7711085" cy="5147133"/>
            </a:xfrm>
            <a:prstGeom prst="rect">
              <a:avLst/>
            </a:prstGeom>
          </p:spPr>
        </p:pic>
        <p:pic>
          <p:nvPicPr>
            <p:cNvPr id="11" name="Picture 10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282D9C1C-55FB-4ACD-85D3-2443E55E0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66"/>
            <a:stretch/>
          </p:blipFill>
          <p:spPr>
            <a:xfrm>
              <a:off x="9951542" y="855433"/>
              <a:ext cx="1082202" cy="514713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8B3E36-C021-4947-A285-1FD1A8B4245C}"/>
              </a:ext>
            </a:extLst>
          </p:cNvPr>
          <p:cNvSpPr txBox="1"/>
          <p:nvPr/>
        </p:nvSpPr>
        <p:spPr>
          <a:xfrm>
            <a:off x="8453927" y="1580155"/>
            <a:ext cx="1913028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Activity levels</a:t>
            </a:r>
          </a:p>
          <a:p>
            <a:r>
              <a:rPr lang="en-US" sz="2000" dirty="0"/>
              <a:t>p-value = 0.087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83D37D-61B8-4526-B0CD-4AEE224B9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41" y="4295182"/>
            <a:ext cx="1428200" cy="11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AE5B302-7BBC-414E-99FA-45096616F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22" y="1027241"/>
            <a:ext cx="6598355" cy="4618849"/>
          </a:xfrm>
          <a:prstGeom prst="rect">
            <a:avLst/>
          </a:prstGeom>
        </p:spPr>
      </p:pic>
      <p:pic>
        <p:nvPicPr>
          <p:cNvPr id="7" name="Picture 6" descr="A cat walking in the snow&#10;&#10;Description automatically generated with medium confidence">
            <a:extLst>
              <a:ext uri="{FF2B5EF4-FFF2-40B4-BE49-F238E27FC236}">
                <a16:creationId xmlns:a16="http://schemas.microsoft.com/office/drawing/2014/main" id="{D4215BF6-E50F-4EA4-82F9-6E62AEA46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9" name="Picture 8" descr="A picture containing text, mammal, cat, domestic cat&#10;&#10;Description automatically generated">
            <a:extLst>
              <a:ext uri="{FF2B5EF4-FFF2-40B4-BE49-F238E27FC236}">
                <a16:creationId xmlns:a16="http://schemas.microsoft.com/office/drawing/2014/main" id="{C4AA0832-D8F8-4781-A859-9252DAD3B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"/>
            <a:ext cx="6096000" cy="3429000"/>
          </a:xfrm>
          <a:prstGeom prst="rect">
            <a:avLst/>
          </a:prstGeom>
        </p:spPr>
      </p:pic>
      <p:pic>
        <p:nvPicPr>
          <p:cNvPr id="11" name="Picture 10" descr="A picture containing cat, mammal, white, black&#10;&#10;Description automatically generated">
            <a:extLst>
              <a:ext uri="{FF2B5EF4-FFF2-40B4-BE49-F238E27FC236}">
                <a16:creationId xmlns:a16="http://schemas.microsoft.com/office/drawing/2014/main" id="{AB1119FF-4579-4034-874B-B752D8A1C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8998"/>
            <a:ext cx="6095999" cy="3428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2BE9E7-5A34-4713-8E70-20338518B5B7}"/>
              </a:ext>
            </a:extLst>
          </p:cNvPr>
          <p:cNvSpPr txBox="1"/>
          <p:nvPr/>
        </p:nvSpPr>
        <p:spPr>
          <a:xfrm>
            <a:off x="6783989" y="6287513"/>
            <a:ext cx="198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suburban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C0258-B49D-407A-A470-E21319C51A9C}"/>
              </a:ext>
            </a:extLst>
          </p:cNvPr>
          <p:cNvSpPr txBox="1"/>
          <p:nvPr/>
        </p:nvSpPr>
        <p:spPr>
          <a:xfrm>
            <a:off x="6697036" y="2875001"/>
            <a:ext cx="198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1B6CD-0324-4FDB-8569-BFB96F4FF815}"/>
              </a:ext>
            </a:extLst>
          </p:cNvPr>
          <p:cNvSpPr txBox="1"/>
          <p:nvPr/>
        </p:nvSpPr>
        <p:spPr>
          <a:xfrm>
            <a:off x="3590559" y="2875003"/>
            <a:ext cx="198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rural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1EF75-4E71-418B-8936-D8CE852C9696}"/>
              </a:ext>
            </a:extLst>
          </p:cNvPr>
          <p:cNvSpPr/>
          <p:nvPr/>
        </p:nvSpPr>
        <p:spPr>
          <a:xfrm>
            <a:off x="0" y="3428997"/>
            <a:ext cx="6095999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3072-A171-44D3-97B3-C73BEB9F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and further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39974-FB2A-41FF-B433-609EBD04F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What does this mean for bobcats?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How are other wildlife responding to urbanization?</a:t>
            </a:r>
          </a:p>
        </p:txBody>
      </p:sp>
    </p:spTree>
    <p:extLst>
      <p:ext uri="{BB962C8B-B14F-4D97-AF65-F5344CB8AC3E}">
        <p14:creationId xmlns:p14="http://schemas.microsoft.com/office/powerpoint/2010/main" val="3141312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30145E3-6F89-45BD-AEFC-5B07F41E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51" y="3429000"/>
            <a:ext cx="5548697" cy="3635021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E5BB278D-3637-4D43-A3C6-F088820EC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01" y="-1"/>
            <a:ext cx="5548697" cy="3635022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EA78DABE-3657-45C1-9F55-A224DCAF7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48697" cy="3635022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81654F-8AD3-4A62-89A1-BAFAF32C4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617" y="2027253"/>
            <a:ext cx="1010427" cy="580745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338E05F4-A791-44FC-8255-B807EA0CF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8"/>
          <a:stretch/>
        </p:blipFill>
        <p:spPr>
          <a:xfrm>
            <a:off x="4555910" y="5528096"/>
            <a:ext cx="866683" cy="622553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3019E5EE-D6E6-4850-849C-B685062D3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539" y="2015964"/>
            <a:ext cx="1038898" cy="779173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5E4DB35-0C14-481E-B073-7FDA90966087}"/>
              </a:ext>
            </a:extLst>
          </p:cNvPr>
          <p:cNvSpPr txBox="1"/>
          <p:nvPr/>
        </p:nvSpPr>
        <p:spPr>
          <a:xfrm>
            <a:off x="2147245" y="781484"/>
            <a:ext cx="16119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p-value = 0.152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CD361-3692-4BF2-A57D-DCD6D9EF6646}"/>
              </a:ext>
            </a:extLst>
          </p:cNvPr>
          <p:cNvSpPr txBox="1"/>
          <p:nvPr/>
        </p:nvSpPr>
        <p:spPr>
          <a:xfrm>
            <a:off x="8870347" y="781484"/>
            <a:ext cx="177019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p-value = 0.0242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38F6D2-E2E4-42C0-9C39-C54B736B83D9}"/>
              </a:ext>
            </a:extLst>
          </p:cNvPr>
          <p:cNvSpPr txBox="1"/>
          <p:nvPr/>
        </p:nvSpPr>
        <p:spPr>
          <a:xfrm>
            <a:off x="5548697" y="4212226"/>
            <a:ext cx="173263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p-value = 0.2248</a:t>
            </a:r>
          </a:p>
        </p:txBody>
      </p:sp>
      <p:pic>
        <p:nvPicPr>
          <p:cNvPr id="26" name="Picture 25" descr="Chart, bar chart&#10;&#10;Description automatically generated">
            <a:extLst>
              <a:ext uri="{FF2B5EF4-FFF2-40B4-BE49-F238E27FC236}">
                <a16:creationId xmlns:a16="http://schemas.microsoft.com/office/drawing/2014/main" id="{CE739A24-6A1A-4885-A639-5FABC11807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t="34229" r="1542" b="46729"/>
          <a:stretch/>
        </p:blipFill>
        <p:spPr>
          <a:xfrm>
            <a:off x="5422593" y="0"/>
            <a:ext cx="1335962" cy="11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4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21AC6-3B04-43AC-81A4-A759A6FC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>
            <a:normAutofit/>
          </a:bodyPr>
          <a:lstStyle/>
          <a:p>
            <a:r>
              <a:rPr lang="en-US" sz="4400" dirty="0"/>
              <a:t>Urbanization affects wildlife</a:t>
            </a:r>
            <a:r>
              <a:rPr lang="en-US" sz="4400" baseline="30000" dirty="0"/>
              <a:t>1</a:t>
            </a:r>
            <a:endParaRPr lang="en-US" sz="4400" dirty="0"/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E7960-5275-4677-BDFF-0D12EC656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36574"/>
            <a:ext cx="3353236" cy="3366047"/>
          </a:xfrm>
        </p:spPr>
        <p:txBody>
          <a:bodyPr>
            <a:noAutofit/>
          </a:bodyPr>
          <a:lstStyle/>
          <a:p>
            <a:r>
              <a:rPr lang="en-US" sz="2800" dirty="0"/>
              <a:t>Habitat fragmentation</a:t>
            </a:r>
          </a:p>
          <a:p>
            <a:r>
              <a:rPr lang="en-US" sz="2800" dirty="0"/>
              <a:t>Reduced biodiversity</a:t>
            </a:r>
            <a:endParaRPr lang="en-US" sz="2800" baseline="30000" dirty="0"/>
          </a:p>
          <a:p>
            <a:r>
              <a:rPr lang="en-US" sz="2800" dirty="0"/>
              <a:t>Declining ecosystem function</a:t>
            </a:r>
          </a:p>
          <a:p>
            <a:r>
              <a:rPr lang="en-US" sz="2800" dirty="0"/>
              <a:t>Human-wildlife conflict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3407B96-B1F3-4E38-8134-69254DC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22053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F8451CD0-8D19-4470-B5B6-86CEF193B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4" y="0"/>
            <a:ext cx="5531556" cy="3623793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F33D038A-81BE-4C67-B98B-5CDC612FB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56"/>
            <a:ext cx="5531556" cy="3623793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CA931D9C-F12E-4898-8B9C-4F112B58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4207"/>
            <a:ext cx="5531556" cy="3623793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D4B91140-89AE-4205-98B1-172C46A54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4" y="3234207"/>
            <a:ext cx="5531556" cy="362379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41F0D4FE-314E-48E2-9E07-CCA1BBB834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5"/>
          <a:stretch/>
        </p:blipFill>
        <p:spPr>
          <a:xfrm>
            <a:off x="1072131" y="4686441"/>
            <a:ext cx="1542801" cy="123571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33B063D5-2090-40B8-A602-648ED9921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5"/>
          <a:stretch/>
        </p:blipFill>
        <p:spPr>
          <a:xfrm>
            <a:off x="3428344" y="2126403"/>
            <a:ext cx="598704" cy="46037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A698F04-2258-4461-921D-A917B28B23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4"/>
          <a:stretch/>
        </p:blipFill>
        <p:spPr>
          <a:xfrm>
            <a:off x="8735796" y="5441025"/>
            <a:ext cx="506418" cy="412562"/>
          </a:xfrm>
          <a:prstGeom prst="rect">
            <a:avLst/>
          </a:prstGeom>
        </p:spPr>
      </p:pic>
      <p:pic>
        <p:nvPicPr>
          <p:cNvPr id="14" name="Picture 13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CD0C2F-B1C6-438F-BE61-31526823C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67" y="2088478"/>
            <a:ext cx="535176" cy="5362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313E00-87DB-4852-B112-A94EEBFC0578}"/>
              </a:ext>
            </a:extLst>
          </p:cNvPr>
          <p:cNvSpPr txBox="1"/>
          <p:nvPr/>
        </p:nvSpPr>
        <p:spPr>
          <a:xfrm>
            <a:off x="10318044" y="775189"/>
            <a:ext cx="1473012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p-value &lt; 0.001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6ADBC-4B98-42DC-8F82-121EBE7F398B}"/>
              </a:ext>
            </a:extLst>
          </p:cNvPr>
          <p:cNvSpPr txBox="1"/>
          <p:nvPr/>
        </p:nvSpPr>
        <p:spPr>
          <a:xfrm>
            <a:off x="10318044" y="4009396"/>
            <a:ext cx="1473012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p-value = 0.009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E9C12A-E115-40A8-A15E-1FB7458C2F36}"/>
              </a:ext>
            </a:extLst>
          </p:cNvPr>
          <p:cNvSpPr txBox="1"/>
          <p:nvPr/>
        </p:nvSpPr>
        <p:spPr>
          <a:xfrm>
            <a:off x="2254684" y="4009396"/>
            <a:ext cx="1473012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p-value &lt; 0.001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61A15-7845-4378-932F-E0CABF302AA2}"/>
              </a:ext>
            </a:extLst>
          </p:cNvPr>
          <p:cNvSpPr txBox="1"/>
          <p:nvPr/>
        </p:nvSpPr>
        <p:spPr>
          <a:xfrm>
            <a:off x="781672" y="739362"/>
            <a:ext cx="798772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p-value </a:t>
            </a:r>
          </a:p>
          <a:p>
            <a:r>
              <a:rPr lang="en-US" sz="1600" dirty="0"/>
              <a:t>&lt; 0.001</a:t>
            </a:r>
          </a:p>
        </p:txBody>
      </p:sp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C8F8E95C-336D-45EC-B33A-5632E0EE99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t="34229" r="1542" b="46729"/>
          <a:stretch/>
        </p:blipFill>
        <p:spPr>
          <a:xfrm>
            <a:off x="5428019" y="2854189"/>
            <a:ext cx="1335962" cy="11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5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8689D5-7B28-468D-A98F-CF48F029C831}"/>
              </a:ext>
            </a:extLst>
          </p:cNvPr>
          <p:cNvSpPr/>
          <p:nvPr/>
        </p:nvSpPr>
        <p:spPr>
          <a:xfrm>
            <a:off x="0" y="139621"/>
            <a:ext cx="12192000" cy="622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ED39431-BF7B-4441-9931-1F2EB4E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8748F8-86EF-4086-9238-E349EAFF1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8637" y="4380090"/>
            <a:ext cx="1552123" cy="89208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49713CF6-F6E7-47B9-BF80-71C962D99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8052" y="4402668"/>
            <a:ext cx="1467753" cy="1100814"/>
          </a:xfrm>
          <a:prstGeom prst="rect">
            <a:avLst/>
          </a:prstGeom>
          <a:noFill/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8A701155-F825-4577-8729-6CB024D3F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8"/>
          <a:stretch/>
        </p:blipFill>
        <p:spPr>
          <a:xfrm>
            <a:off x="6202660" y="4402668"/>
            <a:ext cx="1435709" cy="103129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914DE83-7D35-445E-8F3D-4C7398680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5"/>
          <a:stretch/>
        </p:blipFill>
        <p:spPr>
          <a:xfrm flipH="1">
            <a:off x="3134104" y="3739350"/>
            <a:ext cx="2366697" cy="160906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6D50B272-EB39-43EC-872D-1003FF30C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5"/>
          <a:stretch/>
        </p:blipFill>
        <p:spPr>
          <a:xfrm>
            <a:off x="1220096" y="4826133"/>
            <a:ext cx="598704" cy="46037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9A06281F-661B-423F-9809-98EBF334D9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4"/>
          <a:stretch/>
        </p:blipFill>
        <p:spPr>
          <a:xfrm>
            <a:off x="9368921" y="4881450"/>
            <a:ext cx="506418" cy="412562"/>
          </a:xfrm>
          <a:prstGeom prst="rect">
            <a:avLst/>
          </a:prstGeom>
        </p:spPr>
      </p:pic>
      <p:pic>
        <p:nvPicPr>
          <p:cNvPr id="10" name="Picture 9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E5719E1-BD84-4E10-953C-5AA72138FF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1244" y="4735953"/>
            <a:ext cx="457161" cy="536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5E37F-A063-47F4-83BE-359BC23DE87B}"/>
              </a:ext>
            </a:extLst>
          </p:cNvPr>
          <p:cNvSpPr txBox="1"/>
          <p:nvPr/>
        </p:nvSpPr>
        <p:spPr>
          <a:xfrm>
            <a:off x="2262841" y="540375"/>
            <a:ext cx="127984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59AE73-8EF1-46C3-8BEE-67FC863F364A}"/>
              </a:ext>
            </a:extLst>
          </p:cNvPr>
          <p:cNvSpPr txBox="1"/>
          <p:nvPr/>
        </p:nvSpPr>
        <p:spPr>
          <a:xfrm>
            <a:off x="879525" y="1942897"/>
            <a:ext cx="127984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0.76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E2218-9FC7-4805-945E-7F2B0E30CF3E}"/>
              </a:ext>
            </a:extLst>
          </p:cNvPr>
          <p:cNvSpPr txBox="1"/>
          <p:nvPr/>
        </p:nvSpPr>
        <p:spPr>
          <a:xfrm>
            <a:off x="3646157" y="540374"/>
            <a:ext cx="127984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455016-A935-4BFB-A5F4-CBF81D217810}"/>
              </a:ext>
            </a:extLst>
          </p:cNvPr>
          <p:cNvSpPr txBox="1"/>
          <p:nvPr/>
        </p:nvSpPr>
        <p:spPr>
          <a:xfrm>
            <a:off x="4906545" y="1920493"/>
            <a:ext cx="127984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4898F-B7AF-417F-A405-CC6E49034C9C}"/>
              </a:ext>
            </a:extLst>
          </p:cNvPr>
          <p:cNvSpPr txBox="1"/>
          <p:nvPr/>
        </p:nvSpPr>
        <p:spPr>
          <a:xfrm>
            <a:off x="6248207" y="2077960"/>
            <a:ext cx="127984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0.82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0D077-3957-4E92-9E8D-F1E91CA3657F}"/>
              </a:ext>
            </a:extLst>
          </p:cNvPr>
          <p:cNvSpPr txBox="1"/>
          <p:nvPr/>
        </p:nvSpPr>
        <p:spPr>
          <a:xfrm>
            <a:off x="7694821" y="1177553"/>
            <a:ext cx="1279845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0.62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AD8FD-BE9B-4552-9BF2-581A446E8AD8}"/>
              </a:ext>
            </a:extLst>
          </p:cNvPr>
          <p:cNvSpPr txBox="1"/>
          <p:nvPr/>
        </p:nvSpPr>
        <p:spPr>
          <a:xfrm>
            <a:off x="8914851" y="2184244"/>
            <a:ext cx="1437136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p-value = 0.045</a:t>
            </a:r>
          </a:p>
        </p:txBody>
      </p:sp>
    </p:spTree>
    <p:extLst>
      <p:ext uri="{BB962C8B-B14F-4D97-AF65-F5344CB8AC3E}">
        <p14:creationId xmlns:p14="http://schemas.microsoft.com/office/powerpoint/2010/main" val="2967946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3072-A171-44D3-97B3-C73BEB9F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and further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39974-FB2A-41FF-B433-609EBD04F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What does this mean for New Hampshire’s wildlife?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What aspect of urbanization has the strongest impact on wildlife?</a:t>
            </a:r>
          </a:p>
        </p:txBody>
      </p:sp>
    </p:spTree>
    <p:extLst>
      <p:ext uri="{BB962C8B-B14F-4D97-AF65-F5344CB8AC3E}">
        <p14:creationId xmlns:p14="http://schemas.microsoft.com/office/powerpoint/2010/main" val="396240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fox in the woods&#10;&#10;Description automatically generated with medium confidence">
            <a:extLst>
              <a:ext uri="{FF2B5EF4-FFF2-40B4-BE49-F238E27FC236}">
                <a16:creationId xmlns:a16="http://schemas.microsoft.com/office/drawing/2014/main" id="{13B64C30-5D2D-48E5-AE40-7A83B9FF1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F61614-E458-4BFB-92FF-AE7DD63A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787" y="160143"/>
            <a:ext cx="9776297" cy="2142606"/>
          </a:xfrm>
          <a:solidFill>
            <a:schemeClr val="bg2">
              <a:alpha val="80000"/>
            </a:schemeClr>
          </a:solidFill>
        </p:spPr>
        <p:txBody>
          <a:bodyPr anchor="t" anchorCtr="0"/>
          <a:lstStyle/>
          <a:p>
            <a:r>
              <a:rPr lang="en-US" dirty="0"/>
              <a:t> 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C1306-C011-42E6-AF80-E62E81FE9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0372" y="160143"/>
            <a:ext cx="1941939" cy="2142606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1AD04F-CCB2-444A-A0C6-EE098812B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0" y="221519"/>
            <a:ext cx="2100823" cy="2019854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4C6539-7CAC-421F-A5EB-092D80E03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99" y="883424"/>
            <a:ext cx="4444841" cy="14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68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60E1-39F9-4403-B830-654CC13AF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Supplementary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66FC6-77D7-4204-9675-562B94F7A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69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in the snow&#10;&#10;Description automatically generated with low confidence">
            <a:extLst>
              <a:ext uri="{FF2B5EF4-FFF2-40B4-BE49-F238E27FC236}">
                <a16:creationId xmlns:a16="http://schemas.microsoft.com/office/drawing/2014/main" id="{09FD8FD4-3C8E-409D-A4A3-0E098907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29" y="4213196"/>
            <a:ext cx="4701871" cy="26448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11045A-007E-4649-A924-409FA2D7957D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Most frequently detected species</a:t>
            </a:r>
            <a:endParaRPr lang="en-US" dirty="0"/>
          </a:p>
        </p:txBody>
      </p:sp>
      <p:pic>
        <p:nvPicPr>
          <p:cNvPr id="4" name="Picture 3" descr="A picture containing tree, grass, outdoor, forest&#10;&#10;Description automatically generated">
            <a:extLst>
              <a:ext uri="{FF2B5EF4-FFF2-40B4-BE49-F238E27FC236}">
                <a16:creationId xmlns:a16="http://schemas.microsoft.com/office/drawing/2014/main" id="{3AD95C9E-E314-494C-ACFA-E6DA4D220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28" y="2324977"/>
            <a:ext cx="4701872" cy="2644803"/>
          </a:xfrm>
          <a:prstGeom prst="rect">
            <a:avLst/>
          </a:prstGeom>
        </p:spPr>
      </p:pic>
      <p:pic>
        <p:nvPicPr>
          <p:cNvPr id="5" name="Content Placeholder 8" descr="A dog running in the snow&#10;&#10;Description automatically generated with low confidence">
            <a:extLst>
              <a:ext uri="{FF2B5EF4-FFF2-40B4-BE49-F238E27FC236}">
                <a16:creationId xmlns:a16="http://schemas.microsoft.com/office/drawing/2014/main" id="{F24F991C-ED18-4171-B70C-7DD1847A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28" y="1"/>
            <a:ext cx="4711270" cy="2650089"/>
          </a:xfrm>
          <a:prstGeom prst="rect">
            <a:avLst/>
          </a:prstGeom>
        </p:spPr>
      </p:pic>
      <p:pic>
        <p:nvPicPr>
          <p:cNvPr id="6" name="Picture 5" descr="A picture containing mammal, standing, night&#10;&#10;Description automatically generated">
            <a:extLst>
              <a:ext uri="{FF2B5EF4-FFF2-40B4-BE49-F238E27FC236}">
                <a16:creationId xmlns:a16="http://schemas.microsoft.com/office/drawing/2014/main" id="{B7F26D55-A678-4E65-BAE3-F3F9E5B5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79" y="0"/>
            <a:ext cx="4701874" cy="2644804"/>
          </a:xfrm>
          <a:prstGeom prst="rect">
            <a:avLst/>
          </a:prstGeom>
        </p:spPr>
      </p:pic>
      <p:pic>
        <p:nvPicPr>
          <p:cNvPr id="7" name="Picture 6" descr="A picture containing text, cat, mammal, domestic cat&#10;&#10;Description automatically generated">
            <a:extLst>
              <a:ext uri="{FF2B5EF4-FFF2-40B4-BE49-F238E27FC236}">
                <a16:creationId xmlns:a16="http://schemas.microsoft.com/office/drawing/2014/main" id="{E99D819E-14CC-44C4-ACE6-3B63B69E2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" y="-1"/>
            <a:ext cx="4704643" cy="2646362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5C03DD8-9A80-4FD7-B6B3-C0A93B962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" y="2181026"/>
            <a:ext cx="4701872" cy="2644803"/>
          </a:xfrm>
          <a:prstGeom prst="rect">
            <a:avLst/>
          </a:prstGeom>
        </p:spPr>
      </p:pic>
      <p:pic>
        <p:nvPicPr>
          <p:cNvPr id="9" name="Picture 8" descr="A cat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74D17EB2-81AE-4436-B08D-5BBA9AD2C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" y="4216924"/>
            <a:ext cx="4695247" cy="264107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A7B7AA-C8BB-4569-9308-EBED2703D628}"/>
              </a:ext>
            </a:extLst>
          </p:cNvPr>
          <p:cNvSpPr txBox="1">
            <a:spLocks/>
          </p:cNvSpPr>
          <p:nvPr/>
        </p:nvSpPr>
        <p:spPr>
          <a:xfrm>
            <a:off x="7490128" y="6383897"/>
            <a:ext cx="4625673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 squirrel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A7DA2B-984F-4A6F-B19E-DF495E71E1B8}"/>
              </a:ext>
            </a:extLst>
          </p:cNvPr>
          <p:cNvSpPr txBox="1">
            <a:spLocks/>
          </p:cNvSpPr>
          <p:nvPr/>
        </p:nvSpPr>
        <p:spPr>
          <a:xfrm>
            <a:off x="7480730" y="4450830"/>
            <a:ext cx="4701871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FFC000"/>
                </a:solidFill>
              </a:rPr>
              <a:t>Chipmunk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E308B3-39C1-42F9-AF3E-84591BFB2208}"/>
              </a:ext>
            </a:extLst>
          </p:cNvPr>
          <p:cNvSpPr txBox="1">
            <a:spLocks/>
          </p:cNvSpPr>
          <p:nvPr/>
        </p:nvSpPr>
        <p:spPr>
          <a:xfrm>
            <a:off x="7487359" y="2160704"/>
            <a:ext cx="4628442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Gray squirrel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36A032-83D1-4E97-A641-DABF7B098CA9}"/>
              </a:ext>
            </a:extLst>
          </p:cNvPr>
          <p:cNvSpPr txBox="1">
            <a:spLocks/>
          </p:cNvSpPr>
          <p:nvPr/>
        </p:nvSpPr>
        <p:spPr>
          <a:xfrm>
            <a:off x="3760182" y="2155923"/>
            <a:ext cx="4625673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600" b="1" dirty="0">
                <a:solidFill>
                  <a:schemeClr val="bg1"/>
                </a:solidFill>
              </a:rPr>
              <a:t>Deer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E7C34C-35BF-44C9-BEA4-A21CFB958B37}"/>
              </a:ext>
            </a:extLst>
          </p:cNvPr>
          <p:cNvSpPr txBox="1">
            <a:spLocks/>
          </p:cNvSpPr>
          <p:nvPr/>
        </p:nvSpPr>
        <p:spPr>
          <a:xfrm>
            <a:off x="-9399" y="1793475"/>
            <a:ext cx="4571339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</a:rPr>
              <a:t>Coyote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2BBD61D-145F-445D-B20A-35570E97B922}"/>
              </a:ext>
            </a:extLst>
          </p:cNvPr>
          <p:cNvSpPr txBox="1">
            <a:spLocks/>
          </p:cNvSpPr>
          <p:nvPr/>
        </p:nvSpPr>
        <p:spPr>
          <a:xfrm>
            <a:off x="55869" y="3829373"/>
            <a:ext cx="4571339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600" b="1" dirty="0">
                <a:solidFill>
                  <a:schemeClr val="bg1"/>
                </a:solidFill>
              </a:rPr>
              <a:t>Red fox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1F4EFB-9289-4728-9BFE-15CC84CCAAA7}"/>
              </a:ext>
            </a:extLst>
          </p:cNvPr>
          <p:cNvSpPr txBox="1">
            <a:spLocks/>
          </p:cNvSpPr>
          <p:nvPr/>
        </p:nvSpPr>
        <p:spPr>
          <a:xfrm>
            <a:off x="55868" y="6383896"/>
            <a:ext cx="4571339" cy="37499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600" b="1" dirty="0">
                <a:solidFill>
                  <a:schemeClr val="bg1"/>
                </a:solidFill>
              </a:rPr>
              <a:t>Raccoon</a:t>
            </a:r>
          </a:p>
        </p:txBody>
      </p:sp>
    </p:spTree>
    <p:extLst>
      <p:ext uri="{BB962C8B-B14F-4D97-AF65-F5344CB8AC3E}">
        <p14:creationId xmlns:p14="http://schemas.microsoft.com/office/powerpoint/2010/main" val="39458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  <p:bldP spid="12" grpId="0" uiExpand="1" build="p"/>
      <p:bldP spid="13" grpId="0" uiExpand="1" build="p"/>
      <p:bldP spid="14" grpId="0" uiExpand="1" build="p"/>
      <p:bldP spid="15" grpId="0" uiExpand="1" build="p"/>
      <p:bldP spid="1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B43B9B4-DC68-4F51-B19E-24CD9D4973D2}"/>
              </a:ext>
            </a:extLst>
          </p:cNvPr>
          <p:cNvSpPr txBox="1"/>
          <p:nvPr/>
        </p:nvSpPr>
        <p:spPr>
          <a:xfrm>
            <a:off x="503117" y="2286000"/>
            <a:ext cx="81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coyote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72CFDB-A8A7-4DC0-A84B-C7726CB6FDE2}"/>
              </a:ext>
            </a:extLst>
          </p:cNvPr>
          <p:cNvGrpSpPr/>
          <p:nvPr/>
        </p:nvGrpSpPr>
        <p:grpSpPr>
          <a:xfrm>
            <a:off x="127254" y="0"/>
            <a:ext cx="5850195" cy="6858001"/>
            <a:chOff x="-5" y="-7455"/>
            <a:chExt cx="5850195" cy="68580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3AC2C67-027B-4107-830B-9649244C6860}"/>
                </a:ext>
              </a:extLst>
            </p:cNvPr>
            <p:cNvGrpSpPr/>
            <p:nvPr/>
          </p:nvGrpSpPr>
          <p:grpSpPr>
            <a:xfrm>
              <a:off x="-5" y="-7455"/>
              <a:ext cx="5850195" cy="6858001"/>
              <a:chOff x="-2" y="0"/>
              <a:chExt cx="5850195" cy="685800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780637-35B8-43E5-A8A7-E6FA15868B87}"/>
                  </a:ext>
                </a:extLst>
              </p:cNvPr>
              <p:cNvGrpSpPr/>
              <p:nvPr/>
            </p:nvGrpSpPr>
            <p:grpSpPr>
              <a:xfrm>
                <a:off x="-1" y="0"/>
                <a:ext cx="5850194" cy="6858001"/>
                <a:chOff x="-1" y="0"/>
                <a:chExt cx="5850194" cy="6858001"/>
              </a:xfrm>
            </p:grpSpPr>
            <p:pic>
              <p:nvPicPr>
                <p:cNvPr id="23" name="Picture 22" descr="Diagram&#10;&#10;Description automatically generated">
                  <a:extLst>
                    <a:ext uri="{FF2B5EF4-FFF2-40B4-BE49-F238E27FC236}">
                      <a16:creationId xmlns:a16="http://schemas.microsoft.com/office/drawing/2014/main" id="{855CD93D-B5BB-4859-8718-0A47F8EBC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" y="3149964"/>
                  <a:ext cx="5850194" cy="342900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Chart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C9662D4-80DD-4C61-B2B7-18ACE929A4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850193" cy="3429000"/>
                </a:xfrm>
                <a:prstGeom prst="rect">
                  <a:avLst/>
                </a:prstGeom>
              </p:spPr>
            </p:pic>
            <p:pic>
              <p:nvPicPr>
                <p:cNvPr id="17" name="Content Placeholder 4" descr="Engineering drawing&#10;&#10;Description automatically generated">
                  <a:extLst>
                    <a:ext uri="{FF2B5EF4-FFF2-40B4-BE49-F238E27FC236}">
                      <a16:creationId xmlns:a16="http://schemas.microsoft.com/office/drawing/2014/main" id="{536F4107-9BB2-4EBD-A9E2-0832F2A47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900" r="14246" b="1565"/>
                <a:stretch/>
              </p:blipFill>
              <p:spPr>
                <a:xfrm>
                  <a:off x="1" y="6492241"/>
                  <a:ext cx="5850192" cy="365760"/>
                </a:xfrm>
                <a:prstGeom prst="rect">
                  <a:avLst/>
                </a:prstGeom>
              </p:spPr>
            </p:pic>
          </p:grpSp>
          <p:pic>
            <p:nvPicPr>
              <p:cNvPr id="30" name="Content Placeholder 4" descr="Engineering drawing&#10;&#10;Description automatically generated">
                <a:extLst>
                  <a:ext uri="{FF2B5EF4-FFF2-40B4-BE49-F238E27FC236}">
                    <a16:creationId xmlns:a16="http://schemas.microsoft.com/office/drawing/2014/main" id="{A275670E-1601-42D4-9CCC-2919F5A0A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8" t="2235" r="20587" b="94856"/>
              <a:stretch/>
            </p:blipFill>
            <p:spPr>
              <a:xfrm>
                <a:off x="-2" y="67744"/>
                <a:ext cx="5850195" cy="353486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681D5F-8485-487F-874A-70D70363252C}"/>
                </a:ext>
              </a:extLst>
            </p:cNvPr>
            <p:cNvSpPr txBox="1"/>
            <p:nvPr/>
          </p:nvSpPr>
          <p:spPr>
            <a:xfrm>
              <a:off x="4214504" y="3997278"/>
              <a:ext cx="647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Red fox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809FD8-168D-4918-A06B-BF28589648E9}"/>
                </a:ext>
              </a:extLst>
            </p:cNvPr>
            <p:cNvSpPr txBox="1"/>
            <p:nvPr/>
          </p:nvSpPr>
          <p:spPr>
            <a:xfrm>
              <a:off x="1219524" y="3983984"/>
              <a:ext cx="647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Red fox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914BDA4-639B-459C-B65F-967183801E5C}"/>
                </a:ext>
              </a:extLst>
            </p:cNvPr>
            <p:cNvSpPr txBox="1"/>
            <p:nvPr/>
          </p:nvSpPr>
          <p:spPr>
            <a:xfrm>
              <a:off x="1229645" y="550805"/>
              <a:ext cx="622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Coyote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A9E05D-AA68-4C52-8A53-12CEE67C2FB0}"/>
                </a:ext>
              </a:extLst>
            </p:cNvPr>
            <p:cNvSpPr txBox="1"/>
            <p:nvPr/>
          </p:nvSpPr>
          <p:spPr>
            <a:xfrm>
              <a:off x="4226622" y="544891"/>
              <a:ext cx="622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Coyote</a:t>
              </a:r>
            </a:p>
          </p:txBody>
        </p:sp>
        <p:pic>
          <p:nvPicPr>
            <p:cNvPr id="45" name="Picture 4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B46E029-9B77-4182-8E14-26DD1E45A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6373" y="2155265"/>
              <a:ext cx="1010427" cy="580745"/>
            </a:xfrm>
            <a:prstGeom prst="rect">
              <a:avLst/>
            </a:prstGeom>
          </p:spPr>
        </p:pic>
        <p:pic>
          <p:nvPicPr>
            <p:cNvPr id="46" name="Picture 4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3CBC136-4C32-4CCB-8BF8-3F08B5AD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980" y="2155264"/>
              <a:ext cx="1010427" cy="580745"/>
            </a:xfrm>
            <a:prstGeom prst="rect">
              <a:avLst/>
            </a:prstGeom>
          </p:spPr>
        </p:pic>
        <p:pic>
          <p:nvPicPr>
            <p:cNvPr id="48" name="Picture 4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06A63E2-F431-47C4-B651-ABBC27C50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858" y="5258940"/>
              <a:ext cx="1038898" cy="779173"/>
            </a:xfrm>
            <a:prstGeom prst="rect">
              <a:avLst/>
            </a:prstGeom>
            <a:noFill/>
          </p:spPr>
        </p:pic>
        <p:pic>
          <p:nvPicPr>
            <p:cNvPr id="49" name="Picture 4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069E2B6-445D-41A9-BAAB-EDF588EB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34327" y="5255761"/>
              <a:ext cx="1038898" cy="779173"/>
            </a:xfrm>
            <a:prstGeom prst="rect">
              <a:avLst/>
            </a:prstGeom>
            <a:noFill/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6E767F-D8F4-4DB0-80F5-0757803E69CE}"/>
              </a:ext>
            </a:extLst>
          </p:cNvPr>
          <p:cNvGrpSpPr/>
          <p:nvPr/>
        </p:nvGrpSpPr>
        <p:grpSpPr>
          <a:xfrm>
            <a:off x="6208328" y="1306955"/>
            <a:ext cx="5850195" cy="3686017"/>
            <a:chOff x="5965852" y="0"/>
            <a:chExt cx="5850195" cy="36860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85EDD5C-E9FF-4BC2-B344-7BB5DE45E750}"/>
                </a:ext>
              </a:extLst>
            </p:cNvPr>
            <p:cNvGrpSpPr/>
            <p:nvPr/>
          </p:nvGrpSpPr>
          <p:grpSpPr>
            <a:xfrm>
              <a:off x="5965852" y="0"/>
              <a:ext cx="5850195" cy="3686017"/>
              <a:chOff x="6341805" y="0"/>
              <a:chExt cx="5850195" cy="3686017"/>
            </a:xfrm>
          </p:grpSpPr>
          <p:pic>
            <p:nvPicPr>
              <p:cNvPr id="20" name="Picture 19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A3E0B621-6917-4676-8AD6-A363681AD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807" y="0"/>
                <a:ext cx="5850193" cy="3429000"/>
              </a:xfrm>
              <a:prstGeom prst="rect">
                <a:avLst/>
              </a:prstGeom>
            </p:spPr>
          </p:pic>
          <p:pic>
            <p:nvPicPr>
              <p:cNvPr id="26" name="Content Placeholder 4" descr="Engineering drawing&#10;&#10;Description automatically generated">
                <a:extLst>
                  <a:ext uri="{FF2B5EF4-FFF2-40B4-BE49-F238E27FC236}">
                    <a16:creationId xmlns:a16="http://schemas.microsoft.com/office/drawing/2014/main" id="{71A85811-5456-4E9D-AD2C-36F137194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836" r="14246" b="1565"/>
              <a:stretch/>
            </p:blipFill>
            <p:spPr>
              <a:xfrm>
                <a:off x="6341805" y="3417074"/>
                <a:ext cx="5850192" cy="268943"/>
              </a:xfrm>
              <a:prstGeom prst="rect">
                <a:avLst/>
              </a:prstGeom>
            </p:spPr>
          </p:pic>
        </p:grpSp>
        <p:pic>
          <p:nvPicPr>
            <p:cNvPr id="35" name="Content Placeholder 4" descr="Engineering drawing&#10;&#10;Description automatically generated">
              <a:extLst>
                <a:ext uri="{FF2B5EF4-FFF2-40B4-BE49-F238E27FC236}">
                  <a16:creationId xmlns:a16="http://schemas.microsoft.com/office/drawing/2014/main" id="{1382DFFE-295D-4018-9360-3F4BB7D39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8" t="2235" r="20587" b="94856"/>
            <a:stretch/>
          </p:blipFill>
          <p:spPr>
            <a:xfrm>
              <a:off x="5965852" y="67744"/>
              <a:ext cx="5850195" cy="35348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C28FD3-279F-41B6-B8A5-F734C78BFC71}"/>
                </a:ext>
              </a:extLst>
            </p:cNvPr>
            <p:cNvSpPr txBox="1"/>
            <p:nvPr/>
          </p:nvSpPr>
          <p:spPr>
            <a:xfrm>
              <a:off x="7267221" y="544891"/>
              <a:ext cx="7155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Raccoon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6C9674-0137-42F5-9432-D89534842614}"/>
                </a:ext>
              </a:extLst>
            </p:cNvPr>
            <p:cNvSpPr txBox="1"/>
            <p:nvPr/>
          </p:nvSpPr>
          <p:spPr>
            <a:xfrm>
              <a:off x="10209269" y="544891"/>
              <a:ext cx="7155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Raccoon</a:t>
              </a:r>
            </a:p>
          </p:txBody>
        </p:sp>
      </p:grpSp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B94E4BEF-73F3-46DA-95E7-7ED0DF5DA9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8"/>
          <a:stretch/>
        </p:blipFill>
        <p:spPr>
          <a:xfrm>
            <a:off x="9585062" y="3507385"/>
            <a:ext cx="866683" cy="622553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867BE10D-81DC-4478-BE2E-AC7EC30BEB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8"/>
          <a:stretch/>
        </p:blipFill>
        <p:spPr>
          <a:xfrm>
            <a:off x="6633065" y="3507385"/>
            <a:ext cx="866683" cy="6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1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8087B07-7CF1-44F3-998B-DF09B123E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91" y="-9274"/>
            <a:ext cx="5866014" cy="3438273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A66790E-8044-42FC-9283-DB7993721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" y="0"/>
            <a:ext cx="5850192" cy="3428999"/>
          </a:xfrm>
          <a:prstGeom prst="rect">
            <a:avLst/>
          </a:prstGeom>
        </p:spPr>
      </p:pic>
      <p:pic>
        <p:nvPicPr>
          <p:cNvPr id="30" name="Content Placeholder 4" descr="Engineering drawing&#10;&#10;Description automatically generated">
            <a:extLst>
              <a:ext uri="{FF2B5EF4-FFF2-40B4-BE49-F238E27FC236}">
                <a16:creationId xmlns:a16="http://schemas.microsoft.com/office/drawing/2014/main" id="{A275670E-1601-42D4-9CCC-2919F5A0AD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2235" r="20587" b="94856"/>
          <a:stretch/>
        </p:blipFill>
        <p:spPr>
          <a:xfrm>
            <a:off x="127254" y="67744"/>
            <a:ext cx="5850195" cy="353486"/>
          </a:xfrm>
          <a:prstGeom prst="rect">
            <a:avLst/>
          </a:prstGeom>
        </p:spPr>
      </p:pic>
      <p:pic>
        <p:nvPicPr>
          <p:cNvPr id="35" name="Content Placeholder 4" descr="Engineering drawing&#10;&#10;Description automatically generated">
            <a:extLst>
              <a:ext uri="{FF2B5EF4-FFF2-40B4-BE49-F238E27FC236}">
                <a16:creationId xmlns:a16="http://schemas.microsoft.com/office/drawing/2014/main" id="{1382DFFE-295D-4018-9360-3F4BB7D395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2235" r="20587" b="94856"/>
          <a:stretch/>
        </p:blipFill>
        <p:spPr>
          <a:xfrm>
            <a:off x="6194210" y="67744"/>
            <a:ext cx="5850195" cy="35348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DF2BEE72-0FD5-4CBC-BB44-D944B4A99B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5"/>
          <a:stretch/>
        </p:blipFill>
        <p:spPr>
          <a:xfrm>
            <a:off x="360931" y="1548130"/>
            <a:ext cx="1542801" cy="1235710"/>
          </a:xfrm>
          <a:prstGeom prst="rect">
            <a:avLst/>
          </a:prstGeom>
        </p:spPr>
      </p:pic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35719258-4278-453E-9F4B-61160AFB0A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5"/>
          <a:stretch/>
        </p:blipFill>
        <p:spPr>
          <a:xfrm>
            <a:off x="3169188" y="1548130"/>
            <a:ext cx="1542801" cy="12357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6CE358-1705-4536-A4FD-881DA340B5C2}"/>
              </a:ext>
            </a:extLst>
          </p:cNvPr>
          <p:cNvSpPr txBox="1"/>
          <p:nvPr/>
        </p:nvSpPr>
        <p:spPr>
          <a:xfrm>
            <a:off x="1504471" y="45435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Deer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A89FB1E-1E3B-46B2-9A82-0D4B68B7A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" y="3218384"/>
            <a:ext cx="5850192" cy="3428999"/>
          </a:xfrm>
          <a:prstGeom prst="rect">
            <a:avLst/>
          </a:prstGeom>
        </p:spPr>
      </p:pic>
      <p:pic>
        <p:nvPicPr>
          <p:cNvPr id="17" name="Content Placeholder 4" descr="Engineering drawing&#10;&#10;Description automatically generated">
            <a:extLst>
              <a:ext uri="{FF2B5EF4-FFF2-40B4-BE49-F238E27FC236}">
                <a16:creationId xmlns:a16="http://schemas.microsoft.com/office/drawing/2014/main" id="{536F4107-9BB2-4EBD-A9E2-0832F2A473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6" r="14246" b="1565"/>
          <a:stretch/>
        </p:blipFill>
        <p:spPr>
          <a:xfrm>
            <a:off x="127257" y="6589057"/>
            <a:ext cx="5850192" cy="26894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21955279-21B3-4263-80C4-2FF60CE2F4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4"/>
          <a:stretch/>
        </p:blipFill>
        <p:spPr>
          <a:xfrm>
            <a:off x="1251262" y="5531336"/>
            <a:ext cx="506418" cy="412562"/>
          </a:xfrm>
          <a:prstGeom prst="rect">
            <a:avLst/>
          </a:prstGeom>
        </p:spPr>
      </p:pic>
      <p:pic>
        <p:nvPicPr>
          <p:cNvPr id="47" name="Picture 46" descr="Shape&#10;&#10;Description automatically generated with low confidence">
            <a:extLst>
              <a:ext uri="{FF2B5EF4-FFF2-40B4-BE49-F238E27FC236}">
                <a16:creationId xmlns:a16="http://schemas.microsoft.com/office/drawing/2014/main" id="{226FF62E-05C5-4F71-9752-AF23320C5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4"/>
          <a:stretch/>
        </p:blipFill>
        <p:spPr>
          <a:xfrm>
            <a:off x="4205571" y="5541794"/>
            <a:ext cx="506418" cy="41256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F506FA3-E1C1-4762-8A26-8D180D31AF5B}"/>
              </a:ext>
            </a:extLst>
          </p:cNvPr>
          <p:cNvSpPr txBox="1"/>
          <p:nvPr/>
        </p:nvSpPr>
        <p:spPr>
          <a:xfrm>
            <a:off x="4405651" y="45435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0FBB03-6E9A-4F2C-A4A2-AD93BF8ECBF8}"/>
              </a:ext>
            </a:extLst>
          </p:cNvPr>
          <p:cNvSpPr txBox="1"/>
          <p:nvPr/>
        </p:nvSpPr>
        <p:spPr>
          <a:xfrm>
            <a:off x="574345" y="3772239"/>
            <a:ext cx="930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Red squirrel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3B0106-EF6E-437B-8085-C49F93488EF4}"/>
              </a:ext>
            </a:extLst>
          </p:cNvPr>
          <p:cNvSpPr txBox="1"/>
          <p:nvPr/>
        </p:nvSpPr>
        <p:spPr>
          <a:xfrm>
            <a:off x="3475525" y="3772239"/>
            <a:ext cx="930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Red squirrel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20EE75-4DFB-4992-8019-620580B4534A}"/>
              </a:ext>
            </a:extLst>
          </p:cNvPr>
          <p:cNvSpPr txBox="1"/>
          <p:nvPr/>
        </p:nvSpPr>
        <p:spPr>
          <a:xfrm>
            <a:off x="7366443" y="430681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Chipmunk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C08A01-1B8A-47C9-B21F-7F40AD695C21}"/>
              </a:ext>
            </a:extLst>
          </p:cNvPr>
          <p:cNvSpPr txBox="1"/>
          <p:nvPr/>
        </p:nvSpPr>
        <p:spPr>
          <a:xfrm>
            <a:off x="9705424" y="454350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Chipmunk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060A5EE2-ADD6-4FB9-9C8E-6A4D5FD603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5"/>
          <a:stretch/>
        </p:blipFill>
        <p:spPr>
          <a:xfrm>
            <a:off x="7774567" y="2262296"/>
            <a:ext cx="598704" cy="460375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low confidence">
            <a:extLst>
              <a:ext uri="{FF2B5EF4-FFF2-40B4-BE49-F238E27FC236}">
                <a16:creationId xmlns:a16="http://schemas.microsoft.com/office/drawing/2014/main" id="{74923751-8064-4B01-9FC8-814A43D732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5"/>
          <a:stretch/>
        </p:blipFill>
        <p:spPr>
          <a:xfrm>
            <a:off x="10639687" y="2262295"/>
            <a:ext cx="598704" cy="46037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03974AA-5071-4756-AF6A-9D31A8C012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84" y="3213747"/>
            <a:ext cx="5866014" cy="3438273"/>
          </a:xfrm>
          <a:prstGeom prst="rect">
            <a:avLst/>
          </a:prstGeom>
        </p:spPr>
      </p:pic>
      <p:pic>
        <p:nvPicPr>
          <p:cNvPr id="33" name="Content Placeholder 4" descr="Engineering drawing&#10;&#10;Description automatically generated">
            <a:extLst>
              <a:ext uri="{FF2B5EF4-FFF2-40B4-BE49-F238E27FC236}">
                <a16:creationId xmlns:a16="http://schemas.microsoft.com/office/drawing/2014/main" id="{D8A8C0C4-6751-4961-968F-E4D387E28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6" r="14246" b="1565"/>
          <a:stretch/>
        </p:blipFill>
        <p:spPr>
          <a:xfrm>
            <a:off x="6178387" y="6608760"/>
            <a:ext cx="5866013" cy="26967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F182AE4-DFC1-4698-8EAB-9CCAFECD2840}"/>
              </a:ext>
            </a:extLst>
          </p:cNvPr>
          <p:cNvSpPr txBox="1"/>
          <p:nvPr/>
        </p:nvSpPr>
        <p:spPr>
          <a:xfrm>
            <a:off x="6629743" y="3748941"/>
            <a:ext cx="65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 </a:t>
            </a:r>
          </a:p>
          <a:p>
            <a:r>
              <a:rPr lang="en-US" sz="1200" dirty="0"/>
              <a:t>squirrel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B370ED-11DD-44D1-ABF5-6F39206D0F2C}"/>
              </a:ext>
            </a:extLst>
          </p:cNvPr>
          <p:cNvSpPr txBox="1"/>
          <p:nvPr/>
        </p:nvSpPr>
        <p:spPr>
          <a:xfrm>
            <a:off x="9608470" y="3748941"/>
            <a:ext cx="65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Gray </a:t>
            </a:r>
          </a:p>
          <a:p>
            <a:r>
              <a:rPr lang="en-US" sz="1200" dirty="0"/>
              <a:t>squirrel</a:t>
            </a:r>
          </a:p>
        </p:txBody>
      </p:sp>
      <p:pic>
        <p:nvPicPr>
          <p:cNvPr id="22" name="Picture 2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2CEE67A-D092-4CA2-B32D-30E7EE8379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67" y="5418133"/>
            <a:ext cx="535176" cy="536223"/>
          </a:xfrm>
          <a:prstGeom prst="rect">
            <a:avLst/>
          </a:prstGeom>
        </p:spPr>
      </p:pic>
      <p:pic>
        <p:nvPicPr>
          <p:cNvPr id="64" name="Picture 63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837275-9033-48D4-AB46-2763571A11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15" y="5415925"/>
            <a:ext cx="535176" cy="5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D87C561-08B6-4FDC-B3D3-953A3DD7F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759"/>
              </p:ext>
            </p:extLst>
          </p:nvPr>
        </p:nvGraphicFramePr>
        <p:xfrm>
          <a:off x="1210442" y="784595"/>
          <a:ext cx="9771115" cy="4974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223">
                  <a:extLst>
                    <a:ext uri="{9D8B030D-6E8A-4147-A177-3AD203B41FA5}">
                      <a16:colId xmlns:a16="http://schemas.microsoft.com/office/drawing/2014/main" val="2526521643"/>
                    </a:ext>
                  </a:extLst>
                </a:gridCol>
                <a:gridCol w="1954223">
                  <a:extLst>
                    <a:ext uri="{9D8B030D-6E8A-4147-A177-3AD203B41FA5}">
                      <a16:colId xmlns:a16="http://schemas.microsoft.com/office/drawing/2014/main" val="3542956422"/>
                    </a:ext>
                  </a:extLst>
                </a:gridCol>
                <a:gridCol w="1954223">
                  <a:extLst>
                    <a:ext uri="{9D8B030D-6E8A-4147-A177-3AD203B41FA5}">
                      <a16:colId xmlns:a16="http://schemas.microsoft.com/office/drawing/2014/main" val="288934562"/>
                    </a:ext>
                  </a:extLst>
                </a:gridCol>
                <a:gridCol w="1954223">
                  <a:extLst>
                    <a:ext uri="{9D8B030D-6E8A-4147-A177-3AD203B41FA5}">
                      <a16:colId xmlns:a16="http://schemas.microsoft.com/office/drawing/2014/main" val="1532846880"/>
                    </a:ext>
                  </a:extLst>
                </a:gridCol>
                <a:gridCol w="1954223">
                  <a:extLst>
                    <a:ext uri="{9D8B030D-6E8A-4147-A177-3AD203B41FA5}">
                      <a16:colId xmlns:a16="http://schemas.microsoft.com/office/drawing/2014/main" val="1194860248"/>
                    </a:ext>
                  </a:extLst>
                </a:gridCol>
              </a:tblGrid>
              <a:tr h="814844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Difference </a:t>
                      </a:r>
                    </a:p>
                    <a:p>
                      <a:r>
                        <a:rPr lang="en-US" dirty="0"/>
                        <a:t>(low versus high)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p-value</a:t>
                      </a:r>
                    </a:p>
                    <a:p>
                      <a:r>
                        <a:rPr lang="en-US" dirty="0"/>
                        <a:t>(activity level)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Overlap index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Probability observed index arose by chance</a:t>
                      </a:r>
                    </a:p>
                    <a:p>
                      <a:r>
                        <a:rPr lang="en-US" dirty="0"/>
                        <a:t>(activity pattern)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38525791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Coyote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853503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Chipmunk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21037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944838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Gray squirrel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60170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Raccoon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876129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Red fox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848414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Red squirrel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486531"/>
                  </a:ext>
                </a:extLst>
              </a:tr>
              <a:tr h="473229">
                <a:tc>
                  <a:txBody>
                    <a:bodyPr/>
                    <a:lstStyle/>
                    <a:p>
                      <a:r>
                        <a:rPr lang="en-US" dirty="0"/>
                        <a:t>Bobcat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20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6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3969B5-FE3E-4150-B93F-B908A270C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FCBB93-2B1C-491C-903C-769C626EA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415AB-131C-414E-9880-BD69FCB4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90" y="1102936"/>
            <a:ext cx="3219041" cy="374244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What aspect of urbanization has the strongest impact on wildlife?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0464D7-9DE6-4DE1-865A-27A05DB1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2D2D5B3-81A9-400A-B9DC-E1DD0C48D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28" y="713372"/>
            <a:ext cx="7758938" cy="54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52E9D-051C-4BFE-A148-2511CEB8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311" y="151135"/>
            <a:ext cx="8837378" cy="6186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2CF3A6-C854-429C-A4EA-BE8A2CC45076}"/>
              </a:ext>
            </a:extLst>
          </p:cNvPr>
          <p:cNvSpPr/>
          <p:nvPr/>
        </p:nvSpPr>
        <p:spPr>
          <a:xfrm>
            <a:off x="6080538" y="151134"/>
            <a:ext cx="4434151" cy="6186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37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8742-6FAD-43D7-A0BD-B72E18E7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0755D-EED1-4230-8C0B-3868379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169" y="1845734"/>
            <a:ext cx="3931920" cy="202635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Icons: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Coyote: public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Bobcat: public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Red fox: public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Gray fox: Brian </a:t>
            </a:r>
            <a:r>
              <a:rPr lang="en-US" sz="1100" dirty="0" err="1"/>
              <a:t>Gratwicke</a:t>
            </a:r>
            <a:r>
              <a:rPr lang="en-US" sz="1100" dirty="0"/>
              <a:t> (photo) and T. Michael </a:t>
            </a:r>
            <a:r>
              <a:rPr lang="en-US" sz="1100" dirty="0" err="1"/>
              <a:t>Keesey</a:t>
            </a:r>
            <a:r>
              <a:rPr lang="en-US" sz="1100" dirty="0"/>
              <a:t> (vectorization)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Raccoon: Tatiana </a:t>
            </a:r>
            <a:r>
              <a:rPr lang="en-US" sz="1100" dirty="0" err="1"/>
              <a:t>Belkina</a:t>
            </a:r>
            <a:r>
              <a:rPr lang="en-US" sz="1100" dirty="0"/>
              <a:t>, the Noun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Squirrel: public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Deer: </a:t>
            </a:r>
            <a:r>
              <a:rPr lang="en-US" sz="1100" dirty="0" err="1"/>
              <a:t>bmijnlieff</a:t>
            </a:r>
            <a:r>
              <a:rPr lang="en-US" sz="1100" dirty="0"/>
              <a:t>, the Noun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Chipmunk: </a:t>
            </a:r>
            <a:r>
              <a:rPr lang="en-US" sz="1100" dirty="0" err="1"/>
              <a:t>iconixar</a:t>
            </a:r>
            <a:r>
              <a:rPr lang="en-US" sz="1100" dirty="0"/>
              <a:t>, the Noun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Red squirrel: Vectors Market, the Noun Project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C7240-710B-4B30-914F-A859238CDFC8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393192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effectLst/>
              </a:rPr>
              <a:t>1. Ewing, R. H., </a:t>
            </a:r>
            <a:r>
              <a:rPr lang="en-US" sz="1050" dirty="0" err="1">
                <a:effectLst/>
              </a:rPr>
              <a:t>Kostyack</a:t>
            </a:r>
            <a:r>
              <a:rPr lang="en-US" sz="1050" dirty="0">
                <a:effectLst/>
              </a:rPr>
              <a:t>, J., National Wildlife Federation &amp; Smart Growth America (Organization), N. (Program). </a:t>
            </a:r>
            <a:r>
              <a:rPr lang="en-US" sz="1050" i="1" dirty="0">
                <a:effectLst/>
              </a:rPr>
              <a:t>Endangered by sprawl: how runaway development threatens America’s wildlife</a:t>
            </a:r>
            <a:r>
              <a:rPr lang="en-US" sz="1050" dirty="0">
                <a:effectLst/>
              </a:rPr>
              <a:t>. (National Wildlife Federation : Smart Growth America : NatureServe, 2005).</a:t>
            </a:r>
            <a:endParaRPr lang="en-US" sz="1100" dirty="0">
              <a:effectLst/>
            </a:endParaRPr>
          </a:p>
          <a:p>
            <a:r>
              <a:rPr lang="en-US" sz="1100" dirty="0"/>
              <a:t>2. </a:t>
            </a:r>
            <a:r>
              <a:rPr lang="en-US" sz="1050" dirty="0">
                <a:effectLst/>
              </a:rPr>
              <a:t>Goad, E. H., </a:t>
            </a:r>
            <a:r>
              <a:rPr lang="en-US" sz="1050" dirty="0" err="1">
                <a:effectLst/>
              </a:rPr>
              <a:t>Pejchar</a:t>
            </a:r>
            <a:r>
              <a:rPr lang="en-US" sz="1050" dirty="0">
                <a:effectLst/>
              </a:rPr>
              <a:t>, L., Reed, S. E. &amp; Knight, R. L. Habitat use by mammals varies along an exurban development gradient in northern Colorado. </a:t>
            </a:r>
            <a:r>
              <a:rPr lang="en-US" sz="1050" i="1" dirty="0">
                <a:effectLst/>
              </a:rPr>
              <a:t>Biological Conservation</a:t>
            </a:r>
            <a:r>
              <a:rPr lang="en-US" sz="1050" dirty="0">
                <a:effectLst/>
              </a:rPr>
              <a:t> </a:t>
            </a:r>
            <a:r>
              <a:rPr lang="en-US" sz="1050" b="1" dirty="0">
                <a:effectLst/>
              </a:rPr>
              <a:t>176</a:t>
            </a:r>
            <a:r>
              <a:rPr lang="en-US" sz="1050" dirty="0">
                <a:effectLst/>
              </a:rPr>
              <a:t>, 172–182 (2014).</a:t>
            </a:r>
            <a:endParaRPr lang="en-US" sz="1100" dirty="0"/>
          </a:p>
          <a:p>
            <a:r>
              <a:rPr lang="en-US" sz="1100" dirty="0"/>
              <a:t>3. </a:t>
            </a:r>
            <a:r>
              <a:rPr lang="en-US" sz="1050" dirty="0">
                <a:effectLst/>
              </a:rPr>
              <a:t>Riley, S. P. D. </a:t>
            </a:r>
            <a:r>
              <a:rPr lang="en-US" sz="1050" i="1" dirty="0">
                <a:effectLst/>
              </a:rPr>
              <a:t>et al.</a:t>
            </a:r>
            <a:r>
              <a:rPr lang="en-US" sz="1050" dirty="0">
                <a:effectLst/>
              </a:rPr>
              <a:t> Effects of Urbanization and Habitat Fragmentation on Bobcats and Coyotes in Southern California. </a:t>
            </a:r>
            <a:r>
              <a:rPr lang="en-US" sz="1050" i="1" dirty="0">
                <a:effectLst/>
              </a:rPr>
              <a:t>Conservation Biology</a:t>
            </a:r>
            <a:r>
              <a:rPr lang="en-US" sz="1050" dirty="0">
                <a:effectLst/>
              </a:rPr>
              <a:t> </a:t>
            </a:r>
            <a:r>
              <a:rPr lang="en-US" sz="1050" b="1" dirty="0">
                <a:effectLst/>
              </a:rPr>
              <a:t>17</a:t>
            </a:r>
            <a:r>
              <a:rPr lang="en-US" sz="1050" dirty="0">
                <a:effectLst/>
              </a:rPr>
              <a:t>, 566–576 (2003).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</a:rPr>
              <a:t>Gallo, T. </a:t>
            </a:r>
            <a:r>
              <a:rPr lang="en-US" sz="1050" i="1" dirty="0">
                <a:effectLst/>
              </a:rPr>
              <a:t>et al.</a:t>
            </a:r>
            <a:r>
              <a:rPr lang="en-US" sz="1050" dirty="0">
                <a:effectLst/>
              </a:rPr>
              <a:t> Mammals adjust diel activity across gradients of urbanization. </a:t>
            </a:r>
            <a:r>
              <a:rPr lang="en-US" sz="1050" i="1" dirty="0" err="1">
                <a:effectLst/>
              </a:rPr>
              <a:t>eLife</a:t>
            </a:r>
            <a:r>
              <a:rPr lang="en-US" sz="1050" dirty="0">
                <a:effectLst/>
              </a:rPr>
              <a:t> </a:t>
            </a:r>
            <a:r>
              <a:rPr lang="en-US" sz="1050" b="1" dirty="0">
                <a:effectLst/>
              </a:rPr>
              <a:t>11</a:t>
            </a:r>
            <a:r>
              <a:rPr lang="en-US" sz="1050" dirty="0">
                <a:effectLst/>
              </a:rPr>
              <a:t>, e74756 (2022).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effectLst/>
              </a:rPr>
              <a:t>Johnson, K. </a:t>
            </a:r>
            <a:r>
              <a:rPr lang="en-US" sz="1050" i="1" dirty="0">
                <a:effectLst/>
              </a:rPr>
              <a:t>New Hampshire demographic trends in the twenty-first century</a:t>
            </a:r>
            <a:r>
              <a:rPr lang="en-US" sz="1050" dirty="0">
                <a:effectLst/>
              </a:rPr>
              <a:t>. </a:t>
            </a:r>
            <a:r>
              <a:rPr lang="en-US" sz="1050" dirty="0">
                <a:effectLst/>
                <a:hlinkClick r:id="rId2"/>
              </a:rPr>
              <a:t>https://scholars.unh.edu/carsey/164</a:t>
            </a:r>
            <a:r>
              <a:rPr lang="en-US" sz="1050" dirty="0">
                <a:effectLst/>
              </a:rPr>
              <a:t> (2012) doi:</a:t>
            </a:r>
            <a:r>
              <a:rPr lang="en-US" sz="1050" dirty="0">
                <a:effectLst/>
                <a:hlinkClick r:id="rId3"/>
              </a:rPr>
              <a:t>10.34051/p/2020.164</a:t>
            </a:r>
            <a:r>
              <a:rPr lang="en-US" sz="1050" dirty="0">
                <a:effectLst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5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dirty="0" err="1">
                <a:effectLst/>
              </a:rPr>
              <a:t>Shochat</a:t>
            </a:r>
            <a:r>
              <a:rPr lang="en-US" sz="1050" dirty="0">
                <a:effectLst/>
              </a:rPr>
              <a:t>, E. </a:t>
            </a:r>
            <a:r>
              <a:rPr lang="en-US" sz="1050" i="1" dirty="0">
                <a:effectLst/>
              </a:rPr>
              <a:t>et al.</a:t>
            </a:r>
            <a:r>
              <a:rPr lang="en-US" sz="1050" dirty="0">
                <a:effectLst/>
              </a:rPr>
              <a:t> Invasion, Competition, and Biodiversity Loss in Urban Ecosystems. </a:t>
            </a:r>
            <a:r>
              <a:rPr lang="en-US" sz="1050" i="1" dirty="0" err="1">
                <a:effectLst/>
              </a:rPr>
              <a:t>BioScience</a:t>
            </a:r>
            <a:r>
              <a:rPr lang="en-US" sz="1050" dirty="0">
                <a:effectLst/>
              </a:rPr>
              <a:t> </a:t>
            </a:r>
            <a:r>
              <a:rPr lang="en-US" sz="1050" b="1" dirty="0">
                <a:effectLst/>
              </a:rPr>
              <a:t>60</a:t>
            </a:r>
            <a:r>
              <a:rPr lang="en-US" sz="1050" dirty="0">
                <a:effectLst/>
              </a:rPr>
              <a:t>, 199–208 (2010).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860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52E9D-051C-4BFE-A148-2511CEB8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311" y="151135"/>
            <a:ext cx="8837378" cy="61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2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31F772-AF00-430F-9677-5517BEA5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00" y="747883"/>
            <a:ext cx="6912215" cy="48385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8F4F45-8298-4313-A4AF-CBADE3315EBA}"/>
              </a:ext>
            </a:extLst>
          </p:cNvPr>
          <p:cNvSpPr txBox="1">
            <a:spLocks/>
          </p:cNvSpPr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>
                <a:solidFill>
                  <a:schemeClr val="tx1">
                    <a:lumMod val="85000"/>
                    <a:lumOff val="15000"/>
                  </a:schemeClr>
                </a:solidFill>
              </a:rPr>
              <a:t>How do wildlife respond to urbanization?</a:t>
            </a:r>
            <a:endParaRPr lang="en-US" sz="4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8D4EB8-87E5-4733-9065-A69B69A8307A}"/>
              </a:ext>
            </a:extLst>
          </p:cNvPr>
          <p:cNvSpPr txBox="1">
            <a:spLocks/>
          </p:cNvSpPr>
          <p:nvPr/>
        </p:nvSpPr>
        <p:spPr>
          <a:xfrm>
            <a:off x="8141110" y="318052"/>
            <a:ext cx="3401961" cy="1424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31302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EC9D-49B1-4AC2-BB35-32EC56AC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 wildlife respond to urbanization?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1F772-AF00-430F-9677-5517BEA5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00" y="747883"/>
            <a:ext cx="6912215" cy="48385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776238-08C8-4EF4-8E92-6B653850A4C9}"/>
              </a:ext>
            </a:extLst>
          </p:cNvPr>
          <p:cNvSpPr/>
          <p:nvPr/>
        </p:nvSpPr>
        <p:spPr>
          <a:xfrm>
            <a:off x="738882" y="2385848"/>
            <a:ext cx="1289615" cy="87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D38A95-D2F9-43F5-B489-82ABA7FCDC51}"/>
              </a:ext>
            </a:extLst>
          </p:cNvPr>
          <p:cNvSpPr/>
          <p:nvPr/>
        </p:nvSpPr>
        <p:spPr>
          <a:xfrm>
            <a:off x="4220704" y="3429000"/>
            <a:ext cx="1705964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2461F4-7AFF-4400-A9A9-17AEE01F2461}"/>
              </a:ext>
            </a:extLst>
          </p:cNvPr>
          <p:cNvSpPr txBox="1">
            <a:spLocks/>
          </p:cNvSpPr>
          <p:nvPr/>
        </p:nvSpPr>
        <p:spPr>
          <a:xfrm>
            <a:off x="8141110" y="318052"/>
            <a:ext cx="3401961" cy="1424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5903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BBEE02-2EB9-42F5-9E91-059F50FC6838}"/>
              </a:ext>
            </a:extLst>
          </p:cNvPr>
          <p:cNvGrpSpPr/>
          <p:nvPr/>
        </p:nvGrpSpPr>
        <p:grpSpPr>
          <a:xfrm>
            <a:off x="1354393" y="76318"/>
            <a:ext cx="9483213" cy="6705364"/>
            <a:chOff x="1354393" y="76318"/>
            <a:chExt cx="9483213" cy="6705364"/>
          </a:xfrm>
        </p:grpSpPr>
        <p:pic>
          <p:nvPicPr>
            <p:cNvPr id="3" name="Content Placeholder 6" descr="Map&#10;&#10;Description automatically generated">
              <a:extLst>
                <a:ext uri="{FF2B5EF4-FFF2-40B4-BE49-F238E27FC236}">
                  <a16:creationId xmlns:a16="http://schemas.microsoft.com/office/drawing/2014/main" id="{06D8B0D2-A229-40DF-86EE-D0934D8B1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393" y="76318"/>
              <a:ext cx="9483213" cy="670536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AD3E9C-53F3-4E05-8D6F-D4919347B490}"/>
                </a:ext>
              </a:extLst>
            </p:cNvPr>
            <p:cNvSpPr/>
            <p:nvPr/>
          </p:nvSpPr>
          <p:spPr>
            <a:xfrm>
              <a:off x="3196127" y="769121"/>
              <a:ext cx="615297" cy="247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48189C-F921-4D9B-90FB-B5570D06DED6}"/>
                </a:ext>
              </a:extLst>
            </p:cNvPr>
            <p:cNvSpPr/>
            <p:nvPr/>
          </p:nvSpPr>
          <p:spPr>
            <a:xfrm>
              <a:off x="1967612" y="1011982"/>
              <a:ext cx="1399431" cy="2152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51EEEE8-2E50-4A35-8156-D75A4E3B705D}"/>
              </a:ext>
            </a:extLst>
          </p:cNvPr>
          <p:cNvSpPr txBox="1"/>
          <p:nvPr/>
        </p:nvSpPr>
        <p:spPr>
          <a:xfrm>
            <a:off x="1448561" y="6373641"/>
            <a:ext cx="202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Andrew Butler</a:t>
            </a:r>
          </a:p>
        </p:txBody>
      </p:sp>
    </p:spTree>
    <p:extLst>
      <p:ext uri="{BB962C8B-B14F-4D97-AF65-F5344CB8AC3E}">
        <p14:creationId xmlns:p14="http://schemas.microsoft.com/office/powerpoint/2010/main" val="3744807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59FF215C-4262-43DE-B33F-D066D6E5F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832"/>
            <a:ext cx="7289563" cy="5467170"/>
          </a:xfrm>
          <a:prstGeom prst="rect">
            <a:avLst/>
          </a:prstGeom>
        </p:spPr>
      </p:pic>
      <p:pic>
        <p:nvPicPr>
          <p:cNvPr id="11" name="Picture 10" descr="A picture containing ground, outdoor, tree, plant&#10;&#10;Description automatically generated">
            <a:extLst>
              <a:ext uri="{FF2B5EF4-FFF2-40B4-BE49-F238E27FC236}">
                <a16:creationId xmlns:a16="http://schemas.microsoft.com/office/drawing/2014/main" id="{C0EB465F-B0E5-4D8A-8067-207ECB52F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r="26666" b="12365"/>
          <a:stretch/>
        </p:blipFill>
        <p:spPr>
          <a:xfrm>
            <a:off x="7388594" y="0"/>
            <a:ext cx="480340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3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F313-A5F8-424F-AB3E-335C7A65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A picture containing tree, outdoor, snow, wood&#10;&#10;Description automatically generated">
            <a:extLst>
              <a:ext uri="{FF2B5EF4-FFF2-40B4-BE49-F238E27FC236}">
                <a16:creationId xmlns:a16="http://schemas.microsoft.com/office/drawing/2014/main" id="{56B98536-A58D-40B8-BDD8-2DF32E02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80035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8964CEC54454A901C46169C20DDA1" ma:contentTypeVersion="12" ma:contentTypeDescription="Create a new document." ma:contentTypeScope="" ma:versionID="cc92161b44a7c29625e460d3991d896e">
  <xsd:schema xmlns:xsd="http://www.w3.org/2001/XMLSchema" xmlns:xs="http://www.w3.org/2001/XMLSchema" xmlns:p="http://schemas.microsoft.com/office/2006/metadata/properties" xmlns:ns3="4c85a769-4afb-42b7-b042-bdb55f3b6b53" xmlns:ns4="f64c85bb-3395-4dca-aa9d-a4a2894a5bcd" targetNamespace="http://schemas.microsoft.com/office/2006/metadata/properties" ma:root="true" ma:fieldsID="ff4eaa92563186eb30cca60cc44c40b6" ns3:_="" ns4:_="">
    <xsd:import namespace="4c85a769-4afb-42b7-b042-bdb55f3b6b53"/>
    <xsd:import namespace="f64c85bb-3395-4dca-aa9d-a4a2894a5b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5a769-4afb-42b7-b042-bdb55f3b6b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c85bb-3395-4dca-aa9d-a4a2894a5b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CBC584-FEE3-47EC-8600-8B2A1E39B4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75CA0D-5F30-4A77-8EFA-EF3E52E259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85a769-4afb-42b7-b042-bdb55f3b6b53"/>
    <ds:schemaRef ds:uri="f64c85bb-3395-4dca-aa9d-a4a2894a5b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D9831F-B4C7-4921-910C-C3E4F621EBC0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4c85a769-4afb-42b7-b042-bdb55f3b6b53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64c85bb-3395-4dca-aa9d-a4a2894a5bc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18938</TotalTime>
  <Words>644</Words>
  <Application>Microsoft Office PowerPoint</Application>
  <PresentationFormat>Widescreen</PresentationFormat>
  <Paragraphs>176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Retrospect</vt:lpstr>
      <vt:lpstr>Comparing exurban and rural wildlife activity in a diverse mammal community</vt:lpstr>
      <vt:lpstr>Urbanization affects wildlife1</vt:lpstr>
      <vt:lpstr>PowerPoint Presentation</vt:lpstr>
      <vt:lpstr>PowerPoint Presentation</vt:lpstr>
      <vt:lpstr>PowerPoint Presentation</vt:lpstr>
      <vt:lpstr>How do wildlife respond to urbanization?</vt:lpstr>
      <vt:lpstr>PowerPoint Presentation</vt:lpstr>
      <vt:lpstr>PowerPoint Presentation</vt:lpstr>
      <vt:lpstr>PowerPoint Presentation</vt:lpstr>
      <vt:lpstr>How do bobcats respond to urbanization?</vt:lpstr>
      <vt:lpstr>Bobcats less active2, more nocturnal3 with increased urbanization</vt:lpstr>
      <vt:lpstr>Activity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and further questions</vt:lpstr>
      <vt:lpstr>PowerPoint Presentation</vt:lpstr>
      <vt:lpstr>PowerPoint Presentation</vt:lpstr>
      <vt:lpstr>PowerPoint Presentation</vt:lpstr>
      <vt:lpstr>Implications and further questions</vt:lpstr>
      <vt:lpstr> Thank you</vt:lpstr>
      <vt:lpstr>Supplementary materials</vt:lpstr>
      <vt:lpstr>PowerPoint Presentation</vt:lpstr>
      <vt:lpstr>PowerPoint Presentation</vt:lpstr>
      <vt:lpstr>PowerPoint Presentation</vt:lpstr>
      <vt:lpstr>PowerPoint Presentation</vt:lpstr>
      <vt:lpstr>What aspect of urbanization has the strongest impact on wildlife?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exurban and rural wildlife activity in a diverse mammal community</dc:title>
  <dc:creator>Mairi Poisson</dc:creator>
  <cp:lastModifiedBy>Mairi Poisson</cp:lastModifiedBy>
  <cp:revision>148</cp:revision>
  <dcterms:created xsi:type="dcterms:W3CDTF">2022-03-21T01:31:11Z</dcterms:created>
  <dcterms:modified xsi:type="dcterms:W3CDTF">2022-04-12T01:19:29Z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0x010100BA48964CEC54454A901C46169C20DDA1</vt:lpwstr>
  </property>
</Properties>
</file>