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14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57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3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17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07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61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89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16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34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11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068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3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AA62-0386-4689-AF3D-6C63485EE61D}" type="datetimeFigureOut">
              <a:rPr lang="en-CA" smtClean="0"/>
              <a:t>2022-04-11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381E-69A8-41A0-B0E0-E1C5D8B45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38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EE013C8-B121-40F7-85B5-1CD8D6CF5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219" y="5816600"/>
            <a:ext cx="11314113" cy="7791450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Rationale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Carbon retention and assimilation by vegetation is limited by nitrogen availability, which means that the biogeochemical cycles for carbon and nitrogen are often tightly coupled. 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Environmental conditions like climate (temperature, precipitation &amp; storm frequency &amp; intensity) and plant characteristics (C:N ratios) affect both carbon and nitrogen cycles at a watershed level. 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Environmental disturbances (storms, fires, logging) can lead to the decoupling of the two cycles that can last for years.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The strength of this biogeochemical coupling varies between ecoregions and environmental gradients; however, the relative influence of each environmental variable is not as well understood at a continental scale.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44F4AFA-DB6C-433C-96BA-E95FA129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219" y="1520825"/>
            <a:ext cx="41681400" cy="3919538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CA" altLang="en-US" sz="8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Environmental</a:t>
            </a:r>
            <a:r>
              <a:rPr kumimoji="0" lang="fr-CA" altLang="en-US" sz="8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8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controls</a:t>
            </a:r>
            <a:r>
              <a:rPr kumimoji="0" lang="fr-CA" altLang="en-US" sz="8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 </a:t>
            </a:r>
            <a:r>
              <a:rPr kumimoji="0" lang="fr-CA" altLang="en-US" sz="8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carbon</a:t>
            </a:r>
            <a:r>
              <a:rPr kumimoji="0" lang="fr-CA" altLang="en-US" sz="8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CA" altLang="en-US" sz="8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nitrogen</a:t>
            </a:r>
            <a:r>
              <a:rPr kumimoji="0" lang="fr-CA" altLang="en-US" sz="8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8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cycling</a:t>
            </a:r>
            <a:r>
              <a:rPr kumimoji="0" lang="fr-CA" altLang="en-US" sz="8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8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across</a:t>
            </a:r>
            <a:r>
              <a:rPr kumimoji="0" lang="fr-CA" altLang="en-US" sz="8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8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ecosystems</a:t>
            </a:r>
            <a:r>
              <a:rPr kumimoji="0" lang="fr-CA" altLang="en-US" sz="8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the U.S.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Lara Munro, Mark 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Green</a:t>
            </a:r>
            <a:r>
              <a:rPr kumimoji="0" lang="fr-CA" alt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Scott </a:t>
            </a:r>
            <a:r>
              <a:rPr kumimoji="0" lang="fr-CA" altLang="en-US" sz="5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Ollinger</a:t>
            </a:r>
            <a:r>
              <a:rPr kumimoji="0" lang="fr-CA" alt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Wilfred </a:t>
            </a:r>
            <a:r>
              <a:rPr kumimoji="0" lang="fr-CA" altLang="en-US" sz="5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Wollheim</a:t>
            </a:r>
            <a:endParaRPr kumimoji="0" lang="fr-CA" alt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Natural </a:t>
            </a:r>
            <a:r>
              <a:rPr kumimoji="0" lang="fr-CA" altLang="en-US" sz="5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</a:t>
            </a:r>
            <a:r>
              <a:rPr kumimoji="0" lang="fr-CA" alt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CA" altLang="en-US" sz="5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Earth</a:t>
            </a:r>
            <a:r>
              <a:rPr kumimoji="0" lang="fr-CA" alt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5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Systems</a:t>
            </a:r>
            <a:r>
              <a:rPr kumimoji="0" lang="fr-CA" alt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Science, </a:t>
            </a:r>
            <a:r>
              <a:rPr kumimoji="0" lang="fr-CA" altLang="en-US" sz="5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</a:t>
            </a:r>
            <a:r>
              <a:rPr kumimoji="0" lang="fr-CA" alt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New Hampshire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altLang="en-US" sz="5600" dirty="0">
                <a:solidFill>
                  <a:srgbClr val="000000"/>
                </a:solidFill>
                <a:latin typeface="Calibri" panose="020F0502020204030204" pitchFamily="34" charset="0"/>
              </a:rPr>
              <a:t>email: lara.munro@unh.edu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BCFE483-F8F6-44AA-8F75-3F019D53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26" y="14185303"/>
            <a:ext cx="11398250" cy="4595813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Research question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Analyze environmental factors that influence nitrogen and carbon inputs and retention at a watershed scale.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Specific objective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Analyze linkages between inputs, plant and soil biogeochemistry, and stream export at a coarse temporal resolution across watersheds at a continental scale.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8148AA9-1026-4F60-BCFD-E5CD573A1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219" y="19360468"/>
            <a:ext cx="11398250" cy="12892994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Sites and data source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 collected from 2018—2021 by the National Ecological Observation Network (NEON) for 20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colocated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terrestrial and aquatic sites. Sites were considered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colocated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when they were within 25 km of each other and located within 13 eco-climactic domains defined by NEON (figure 1). 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 collected from terrestrial sites include soil and leaf chemistry. Data collected from aquatic sites include continuous discharge and stream chemistry samples.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8FE2AC7-BC8B-46B2-B4E2-057547472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1920" y="23617007"/>
            <a:ext cx="11061699" cy="4092575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Future directions:</a:t>
            </a:r>
          </a:p>
          <a:p>
            <a:pPr marL="108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Increase model complexity by including other environmental variables into the relationship between nutrient exports and soil or leaf ratios. </a:t>
            </a:r>
          </a:p>
          <a:p>
            <a:pPr marL="108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8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Comparative analysis of these relationships to those previously found at a site- or region-specific scales as well as those calculated in cross-ecosystem meta-analyses.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EDBF2220-25BE-45FD-ACD9-D1A70104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126" b="12492"/>
          <a:stretch>
            <a:fillRect/>
          </a:stretch>
        </p:blipFill>
        <p:spPr bwMode="auto">
          <a:xfrm>
            <a:off x="1320797" y="24871836"/>
            <a:ext cx="10939526" cy="601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DCEEC18C-D3CA-4422-907F-D7378BB0A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0394" y="12298587"/>
            <a:ext cx="29613225" cy="10936288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Results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Varying C:N ratios from leaves to soil to streams: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Leaf C:N ratio is strongly correlated to surface soil C:N and stream DOC:TDN ratios across sites (p &lt; 0.01) and soil C:N ratio is correlated to stream DOC:TDN ratios (p &lt; 0.1). 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Overall, stream C:N ratios are the most similar to soil C:N ratios. The relative proportion of nitrogen compared to carbon decreases as you move from trees to stream water, suggesting high carbon retention, relative to nitrogen across most sites.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AB7A8347-0291-4A91-AC5D-EF662F51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606" y="31051973"/>
            <a:ext cx="10939526" cy="83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Figure 1: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Location of the 20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colocated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terrestrial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aquatic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sites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used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study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Colours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designate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individual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domains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as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defined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by NEON.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BC71D559-FB92-441B-940A-6F0A24991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1920" y="28087862"/>
            <a:ext cx="11061699" cy="4165600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Acknowledgements  and references: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Funding for this project is provided through the NSF Macrosystems biology program (award #1926591) and through a PGS-D fellowship granted to L. Munro by NSERC.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 sources: NEON (National Ecological Observatory Network). Chemical properties of surface water (DP1.20093.001). https://data.neonscience.org (accessed April 8, 2022)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NEON (National Ecological Observatory Network). Continuous discharge (DP4.00130.001). https://data.neonscience.org (accessed April 8, 2022)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NEON (National Ecological Observatory Network). Plant foliar traits (DP1.10026.001). https://data.neonscience.org (accessed April 8, 2022)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NEON (National Ecological Observatory Network). Soil physical and chemical properties, periodic (DP1.10086.001). https://data.neonscience.org (accessed April 8, 2022)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49660017-BDF5-4071-A611-78B63A35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233" y="5829300"/>
            <a:ext cx="29643386" cy="5846764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3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Methods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BA5B739A-BF60-47E8-A9EE-045E38188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7582" y="6580188"/>
            <a:ext cx="8769350" cy="4271962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Terrestrial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Calculate mean soil C:N ratio for surface soils (top 30 cm) (NEON data product: DP1.10086.001)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Calculate mean leaf C:N ratio (NEON data product: DP1.10026.001)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Estimate nitrogen mineralization rates from incubation experiments (NEON data product: DP1.10086.001)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880375FA-4A0B-4CBA-9218-13B11CBD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3794" y="6580188"/>
            <a:ext cx="9348788" cy="4189412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Aquatic data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Calculate bi-weekly flow-weighted mean DOC, NO</a:t>
            </a:r>
            <a:r>
              <a:rPr kumimoji="0" lang="en-US" altLang="en-US" sz="2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and total dissolved nitrogen (TDN) concentrations and runoff (NEON data products: DP1.20093.001 and DP1.20033.001)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Calculate mean annual DOC, NO</a:t>
            </a:r>
            <a:r>
              <a:rPr kumimoji="0" lang="en-US" altLang="en-US" sz="2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and TDN runoff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9F2877-D4A2-4A97-93C8-92591F309DFC}"/>
              </a:ext>
            </a:extLst>
          </p:cNvPr>
          <p:cNvGrpSpPr>
            <a:grpSpLocks/>
          </p:cNvGrpSpPr>
          <p:nvPr/>
        </p:nvGrpSpPr>
        <p:grpSpPr bwMode="auto">
          <a:xfrm>
            <a:off x="33045257" y="15860256"/>
            <a:ext cx="9629775" cy="6299200"/>
            <a:chOff x="102844474" y="114556381"/>
            <a:chExt cx="9629472" cy="6299164"/>
          </a:xfrm>
        </p:grpSpPr>
        <p:pic>
          <p:nvPicPr>
            <p:cNvPr id="1039" name="Picture 15">
              <a:extLst>
                <a:ext uri="{FF2B5EF4-FFF2-40B4-BE49-F238E27FC236}">
                  <a16:creationId xmlns:a16="http://schemas.microsoft.com/office/drawing/2014/main" id="{3BD3A6F4-BC06-402D-ABEF-532B0F759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4474" y="114556381"/>
              <a:ext cx="9629472" cy="6299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4D2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99CF5192-C407-4349-B6B5-61C37E991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21372" y="115372901"/>
              <a:ext cx="481658" cy="253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4D2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1:1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413A8FB-C487-4130-83FD-A09C76D6BE45}"/>
              </a:ext>
            </a:extLst>
          </p:cNvPr>
          <p:cNvGrpSpPr>
            <a:grpSpLocks/>
          </p:cNvGrpSpPr>
          <p:nvPr/>
        </p:nvGrpSpPr>
        <p:grpSpPr bwMode="auto">
          <a:xfrm>
            <a:off x="23144019" y="15860256"/>
            <a:ext cx="9629775" cy="6299200"/>
            <a:chOff x="102836529" y="108266230"/>
            <a:chExt cx="9629472" cy="6299165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085E95E6-BEF4-4673-8836-9E45114AF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36529" y="108266230"/>
              <a:ext cx="9629472" cy="629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4D2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8838B897-D64B-4023-9380-2FF847624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25292" y="109490984"/>
              <a:ext cx="481657" cy="253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4D2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1:1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20003C21-15B7-43F9-8B85-D7114C645690}"/>
              </a:ext>
            </a:extLst>
          </p:cNvPr>
          <p:cNvGrpSpPr>
            <a:grpSpLocks/>
          </p:cNvGrpSpPr>
          <p:nvPr/>
        </p:nvGrpSpPr>
        <p:grpSpPr bwMode="auto">
          <a:xfrm>
            <a:off x="13290407" y="15892006"/>
            <a:ext cx="9629775" cy="6299200"/>
            <a:chOff x="102852295" y="101969675"/>
            <a:chExt cx="9629472" cy="6299164"/>
          </a:xfrm>
        </p:grpSpPr>
        <p:pic>
          <p:nvPicPr>
            <p:cNvPr id="1045" name="Picture 21">
              <a:extLst>
                <a:ext uri="{FF2B5EF4-FFF2-40B4-BE49-F238E27FC236}">
                  <a16:creationId xmlns:a16="http://schemas.microsoft.com/office/drawing/2014/main" id="{8CA98AE8-735F-44CB-9C77-41601E7EB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52295" y="101969675"/>
              <a:ext cx="9629472" cy="6299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4D2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Text Box 22">
              <a:extLst>
                <a:ext uri="{FF2B5EF4-FFF2-40B4-BE49-F238E27FC236}">
                  <a16:creationId xmlns:a16="http://schemas.microsoft.com/office/drawing/2014/main" id="{BC65A7D8-B0E2-4F59-A971-7B234C635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97467" y="102568857"/>
              <a:ext cx="481657" cy="253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4D2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1:1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" name="Text Box 24">
            <a:extLst>
              <a:ext uri="{FF2B5EF4-FFF2-40B4-BE49-F238E27FC236}">
                <a16:creationId xmlns:a16="http://schemas.microsoft.com/office/drawing/2014/main" id="{8FDAB08D-9298-4E46-BBA1-B75C4143F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1644" y="23234875"/>
            <a:ext cx="11857038" cy="9018587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52E68037-23F1-423A-A5A2-726D66240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732" y="22383293"/>
            <a:ext cx="29230637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Figure 4: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C:N ratios in different pools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soil C:N ratio relative to leaf C:N ratio (y = 0.5396x + 2.8734; R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= 0.6);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stream DOC:TDN ratio relative to soil C:N ratio (y = 0.6157x + 1.9314; R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= 0.2);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stream DOC:TDN ratio relative to leaf C:N ratio (y = 0.5557x—4.4152; R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= 0.3). Whole blue lines represent a 1:1 line between ratios and dashed red lines represent the linear regression between both ratios.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1" name="Picture 27">
            <a:extLst>
              <a:ext uri="{FF2B5EF4-FFF2-40B4-BE49-F238E27FC236}">
                <a16:creationId xmlns:a16="http://schemas.microsoft.com/office/drawing/2014/main" id="{777DCE11-8AC2-4786-BB2D-5FFFF65B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657" y="3392488"/>
            <a:ext cx="4340225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E75DF7BC-F26F-4B57-8A30-181742512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669" y="3111500"/>
            <a:ext cx="2252663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C70CBDB0-E5DB-41EA-96E8-7A5DBEBF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61" y="3323794"/>
            <a:ext cx="37338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26DAC30D-965F-4FC8-9A4E-0D88F78D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407" y="6113463"/>
            <a:ext cx="3757612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0AC478FE-421D-49CF-BBB5-E03A32F5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969" y="6683829"/>
            <a:ext cx="5915025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" name="Text Box 32">
            <a:extLst>
              <a:ext uri="{FF2B5EF4-FFF2-40B4-BE49-F238E27FC236}">
                <a16:creationId xmlns:a16="http://schemas.microsoft.com/office/drawing/2014/main" id="{31CB716C-1675-4244-8813-262D79FEA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8407" y="15911737"/>
            <a:ext cx="3302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3E9D5276-779C-4C53-9073-80D03AE8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5507" y="15873637"/>
            <a:ext cx="457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7F08B746-712E-4E8C-8C22-5AE09CD87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0407" y="15873637"/>
            <a:ext cx="457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4D541E1D-7CDE-468C-985F-0731EBCE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9132" y="11071225"/>
            <a:ext cx="388656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Figure 2: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Sampling design of NEON terrestrial plots. Source: NEON 2022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8C231AEE-9F1C-4098-BC2B-3ED2629EB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0132" y="10985954"/>
            <a:ext cx="61849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Figure 3: 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Sampling design of NEON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aquatic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plots.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Source: NEON 2022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1" name="Picture 37">
            <a:extLst>
              <a:ext uri="{FF2B5EF4-FFF2-40B4-BE49-F238E27FC236}">
                <a16:creationId xmlns:a16="http://schemas.microsoft.com/office/drawing/2014/main" id="{43AD406C-B48F-4D71-83E9-8C70B26E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907" y="23600000"/>
            <a:ext cx="10699750" cy="75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" name="Text Box 38">
            <a:extLst>
              <a:ext uri="{FF2B5EF4-FFF2-40B4-BE49-F238E27FC236}">
                <a16:creationId xmlns:a16="http://schemas.microsoft.com/office/drawing/2014/main" id="{FDE8E9B7-34DC-4DE6-B594-D506BFC3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6957" y="26241600"/>
            <a:ext cx="784225" cy="7318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Mean annual temperature (C)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39">
            <a:extLst>
              <a:ext uri="{FF2B5EF4-FFF2-40B4-BE49-F238E27FC236}">
                <a16:creationId xmlns:a16="http://schemas.microsoft.com/office/drawing/2014/main" id="{F1AC2632-C0E9-4854-9693-E383F898C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3494" y="21661662"/>
            <a:ext cx="903288" cy="236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AF6EC701-DB88-4A5A-A1F0-AA8F0DA56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232" y="23044376"/>
            <a:ext cx="7207250" cy="9209086"/>
          </a:xfrm>
          <a:prstGeom prst="rect">
            <a:avLst/>
          </a:prstGeom>
          <a:solidFill>
            <a:srgbClr val="BAC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08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8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 mineralization and soil C:N ratio: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expected a decrease in N mineralization rates compared to soil C:N ratios, with noticeably lower mineralization rates for soils with a C:N ratio above 25. However, mineralization rates are relatively constant across the range of soil C:N ratios observed at these sites. 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suggests that other environmental factors, such as temperature or precipitation, play an important role in regulating N mineralization rates at a continental scale, beyond soil properties.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1A0CCC07-8574-4A50-9804-6D8F15C9B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3494" y="31145387"/>
            <a:ext cx="1074102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Figure 5: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Mean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mineralization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rates relative to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soil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C:N ratio for surface horizons (30 cm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depth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Mean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annual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temperature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each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site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represented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by </a:t>
            </a:r>
            <a:r>
              <a:rPr kumimoji="0" lang="fr-CA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colours</a:t>
            </a:r>
            <a:r>
              <a:rPr kumimoji="0" lang="fr-CA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7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1000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Munro</dc:creator>
  <cp:lastModifiedBy>Lara Munro</cp:lastModifiedBy>
  <cp:revision>5</cp:revision>
  <dcterms:created xsi:type="dcterms:W3CDTF">2022-04-08T16:27:01Z</dcterms:created>
  <dcterms:modified xsi:type="dcterms:W3CDTF">2022-04-11T19:33:02Z</dcterms:modified>
</cp:coreProperties>
</file>