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09" r:id="rId1"/>
  </p:sldMasterIdLst>
  <p:notesMasterIdLst>
    <p:notesMasterId r:id="rId3"/>
  </p:notesMasterIdLst>
  <p:sldIdLst>
    <p:sldId id="258" r:id="rId2"/>
  </p:sldIdLst>
  <p:sldSz cx="40233600" cy="32918400"/>
  <p:notesSz cx="6858000" cy="9144000"/>
  <p:defaultTextStyle>
    <a:defPPr>
      <a:defRPr lang="en-GB"/>
    </a:defPPr>
    <a:lvl1pPr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1pPr>
    <a:lvl2pPr marL="4556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2pPr>
    <a:lvl3pPr marL="9128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3pPr>
    <a:lvl4pPr marL="13700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4pPr>
    <a:lvl5pPr marL="18272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5pPr>
    <a:lvl6pPr marL="2286000" algn="l" defTabSz="914400" rtl="0" eaLnBrk="1" latinLnBrk="0" hangingPunct="1">
      <a:defRPr sz="2300" kern="1200">
        <a:solidFill>
          <a:srgbClr val="000000"/>
        </a:solidFill>
        <a:latin typeface="Arial" pitchFamily="34" charset="0"/>
        <a:ea typeface="ＭＳ Ｐゴシック" pitchFamily="34" charset="-128"/>
        <a:cs typeface="+mn-cs"/>
      </a:defRPr>
    </a:lvl6pPr>
    <a:lvl7pPr marL="2743200" algn="l" defTabSz="914400" rtl="0" eaLnBrk="1" latinLnBrk="0" hangingPunct="1">
      <a:defRPr sz="2300" kern="1200">
        <a:solidFill>
          <a:srgbClr val="000000"/>
        </a:solidFill>
        <a:latin typeface="Arial" pitchFamily="34" charset="0"/>
        <a:ea typeface="ＭＳ Ｐゴシック" pitchFamily="34" charset="-128"/>
        <a:cs typeface="+mn-cs"/>
      </a:defRPr>
    </a:lvl7pPr>
    <a:lvl8pPr marL="3200400" algn="l" defTabSz="914400" rtl="0" eaLnBrk="1" latinLnBrk="0" hangingPunct="1">
      <a:defRPr sz="2300" kern="1200">
        <a:solidFill>
          <a:srgbClr val="000000"/>
        </a:solidFill>
        <a:latin typeface="Arial" pitchFamily="34" charset="0"/>
        <a:ea typeface="ＭＳ Ｐゴシック" pitchFamily="34" charset="-128"/>
        <a:cs typeface="+mn-cs"/>
      </a:defRPr>
    </a:lvl8pPr>
    <a:lvl9pPr marL="3657600" algn="l" defTabSz="914400" rtl="0" eaLnBrk="1" latinLnBrk="0" hangingPunct="1">
      <a:defRPr sz="2300" kern="1200">
        <a:solidFill>
          <a:srgbClr val="000000"/>
        </a:solidFill>
        <a:latin typeface="Arial" pitchFamily="34" charset="0"/>
        <a:ea typeface="ＭＳ Ｐゴシック" pitchFamily="34" charset="-128"/>
        <a:cs typeface="+mn-cs"/>
      </a:defRPr>
    </a:lvl9pPr>
  </p:defaultTextStyle>
  <p:extLst>
    <p:ext uri="{521415D9-36F7-43E2-AB2F-B90AF26B5E84}">
      <p14:sectionLst xmlns:p14="http://schemas.microsoft.com/office/powerpoint/2010/main">
        <p14:section name="Untitled Section" id="{C73075ED-B71C-4876-AAC7-B444855A6649}">
          <p14:sldIdLst>
            <p14:sldId id="258"/>
          </p14:sldIdLst>
        </p14:section>
      </p14:sectionLst>
    </p:ext>
    <p:ext uri="{EFAFB233-063F-42B5-8137-9DF3F51BA10A}">
      <p15:sldGuideLst xmlns:p15="http://schemas.microsoft.com/office/powerpoint/2012/main">
        <p15:guide id="1" orient="horz" pos="1728">
          <p15:clr>
            <a:srgbClr val="A4A3A4"/>
          </p15:clr>
        </p15:guide>
        <p15:guide id="2" orient="horz" pos="12029">
          <p15:clr>
            <a:srgbClr val="A4A3A4"/>
          </p15:clr>
        </p15:guide>
        <p15:guide id="3" orient="horz" pos="14323">
          <p15:clr>
            <a:srgbClr val="A4A3A4"/>
          </p15:clr>
        </p15:guide>
        <p15:guide id="4" orient="horz" pos="9072" userDrawn="1">
          <p15:clr>
            <a:srgbClr val="A4A3A4"/>
          </p15:clr>
        </p15:guide>
        <p15:guide id="5" orient="horz" pos="6298">
          <p15:clr>
            <a:srgbClr val="A4A3A4"/>
          </p15:clr>
        </p15:guide>
        <p15:guide id="6" orient="horz" pos="163">
          <p15:clr>
            <a:srgbClr val="A4A3A4"/>
          </p15:clr>
        </p15:guide>
        <p15:guide id="7" orient="horz" pos="15883">
          <p15:clr>
            <a:srgbClr val="A4A3A4"/>
          </p15:clr>
        </p15:guide>
        <p15:guide id="8" orient="horz" pos="20424">
          <p15:clr>
            <a:srgbClr val="A4A3A4"/>
          </p15:clr>
        </p15:guide>
        <p15:guide id="9" pos="383">
          <p15:clr>
            <a:srgbClr val="A4A3A4"/>
          </p15:clr>
        </p15:guide>
        <p15:guide id="10" pos="16848">
          <p15:clr>
            <a:srgbClr val="A4A3A4"/>
          </p15:clr>
        </p15:guide>
        <p15:guide id="11" pos="24672" userDrawn="1">
          <p15:clr>
            <a:srgbClr val="A4A3A4"/>
          </p15:clr>
        </p15:guide>
        <p15:guide id="12" pos="20975">
          <p15:clr>
            <a:srgbClr val="A4A3A4"/>
          </p15:clr>
        </p15:guide>
        <p15:guide id="13" pos="22946">
          <p15:clr>
            <a:srgbClr val="A4A3A4"/>
          </p15:clr>
        </p15:guide>
        <p15:guide id="14" pos="8782">
          <p15:clr>
            <a:srgbClr val="A4A3A4"/>
          </p15:clr>
        </p15:guide>
        <p15:guide id="15" pos="18146">
          <p15:clr>
            <a:srgbClr val="A4A3A4"/>
          </p15:clr>
        </p15:guide>
        <p15:guide id="16" pos="1651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erylW" initials="C" lastIdx="23" clrIdx="0"/>
  <p:cmAuthor id="1" name="Matt" initials="M" lastIdx="0" clrIdx="1"/>
  <p:cmAuthor id="2" name="Randi Foxall" initials="" lastIdx="9" clrIdx="2"/>
  <p:cmAuthor id="3" name="Whistler, Cheryl" initials="WC" lastIdx="6" clrIdx="3">
    <p:extLst>
      <p:ext uri="{19B8F6BF-5375-455C-9EA6-DF929625EA0E}">
        <p15:presenceInfo xmlns:p15="http://schemas.microsoft.com/office/powerpoint/2012/main" userId="Whistler, Cheryl" providerId="None"/>
      </p:ext>
    </p:extLst>
  </p:cmAuthor>
  <p:cmAuthor id="4" name="Jennifer Calawa" initials="JC" lastIdx="1" clrIdx="4">
    <p:extLst>
      <p:ext uri="{19B8F6BF-5375-455C-9EA6-DF929625EA0E}">
        <p15:presenceInfo xmlns:p15="http://schemas.microsoft.com/office/powerpoint/2012/main" userId="3935493999555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FFFF"/>
    <a:srgbClr val="C8A200"/>
    <a:srgbClr val="FFCC00"/>
    <a:srgbClr val="003366"/>
    <a:srgbClr val="7030A0"/>
    <a:srgbClr val="6699FF"/>
    <a:srgbClr val="6600CC"/>
    <a:srgbClr val="C17FDB"/>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019" autoAdjust="0"/>
    <p:restoredTop sz="87545" autoAdjust="0"/>
  </p:normalViewPr>
  <p:slideViewPr>
    <p:cSldViewPr>
      <p:cViewPr varScale="1">
        <p:scale>
          <a:sx n="15" d="100"/>
          <a:sy n="15" d="100"/>
        </p:scale>
        <p:origin x="1806" y="24"/>
      </p:cViewPr>
      <p:guideLst>
        <p:guide orient="horz" pos="1728"/>
        <p:guide orient="horz" pos="12029"/>
        <p:guide orient="horz" pos="14323"/>
        <p:guide orient="horz" pos="9072"/>
        <p:guide orient="horz" pos="6298"/>
        <p:guide orient="horz" pos="163"/>
        <p:guide orient="horz" pos="15883"/>
        <p:guide orient="horz" pos="20424"/>
        <p:guide pos="383"/>
        <p:guide pos="16848"/>
        <p:guide pos="24672"/>
        <p:guide pos="20975"/>
        <p:guide pos="22946"/>
        <p:guide pos="8782"/>
        <p:guide pos="18146"/>
        <p:guide pos="16513"/>
      </p:guideLst>
    </p:cSldViewPr>
  </p:slideViewPr>
  <p:outlineViewPr>
    <p:cViewPr varScale="1">
      <p:scale>
        <a:sx n="170" d="200"/>
        <a:sy n="170" d="200"/>
      </p:scale>
      <p:origin x="-784" y="-88"/>
    </p:cViewPr>
  </p:outlineViewPr>
  <p:notesTextViewPr>
    <p:cViewPr>
      <p:scale>
        <a:sx n="100" d="100"/>
        <a:sy n="100" d="100"/>
      </p:scale>
      <p:origin x="0" y="0"/>
    </p:cViewPr>
  </p:notesTextViewPr>
  <p:sorterViewPr>
    <p:cViewPr>
      <p:scale>
        <a:sx n="167" d="100"/>
        <a:sy n="167" d="100"/>
      </p:scale>
      <p:origin x="2088" y="120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ALAWAJF1.2CE2221VXD\Desktop\501%20survey%20results\2019%20Survey%20Data\Excel\deidentified%202019-29%20survey%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ALAWAJF1.2CE2221VXD\Desktop\501%20survey%20results\2019%20Survey%20Data\Excel\deidentified%202019-29%20survey%20data.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ALAWAJF1.2CE2221VXD\Desktop\501%20survey%20results\2020%20Survey%20Data\2020%20combined%20deidentified%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ALAWAJF1.2CE2221VXD\Desktop\501%20survey%20results\2020%20Survey%20Data\2020%20combined%20deidentified%20data.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b="1" dirty="0">
                <a:solidFill>
                  <a:srgbClr val="000000"/>
                </a:solidFill>
                <a:latin typeface="Arial" panose="020B0604020202020204" pitchFamily="34" charset="0"/>
                <a:cs typeface="Arial" panose="020B0604020202020204" pitchFamily="34" charset="0"/>
              </a:rPr>
              <a:t>Nursing</a:t>
            </a:r>
            <a:r>
              <a:rPr lang="en-US" sz="2800" b="1" baseline="0" dirty="0">
                <a:solidFill>
                  <a:srgbClr val="000000"/>
                </a:solidFill>
                <a:latin typeface="Arial" panose="020B0604020202020204" pitchFamily="34" charset="0"/>
                <a:cs typeface="Arial" panose="020B0604020202020204" pitchFamily="34" charset="0"/>
              </a:rPr>
              <a:t> Utility Value Averages by Survey Question</a:t>
            </a:r>
            <a:endParaRPr lang="en-US" sz="2800" b="1" dirty="0">
              <a:solidFill>
                <a:srgbClr val="000000"/>
              </a:solidFill>
              <a:latin typeface="Arial" panose="020B0604020202020204" pitchFamily="34" charset="0"/>
              <a:cs typeface="Arial" panose="020B0604020202020204" pitchFamily="34" charset="0"/>
            </a:endParaRPr>
          </a:p>
        </c:rich>
      </c:tx>
      <c:layout>
        <c:manualLayout>
          <c:xMode val="edge"/>
          <c:yMode val="edge"/>
          <c:x val="0.10300822862608604"/>
          <c:y val="0"/>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0747393470117682E-2"/>
          <c:y val="0.18152219095897584"/>
          <c:w val="0.87572391023603213"/>
          <c:h val="0.65776106227684439"/>
        </c:manualLayout>
      </c:layout>
      <c:scatterChart>
        <c:scatterStyle val="lineMarker"/>
        <c:varyColors val="0"/>
        <c:ser>
          <c:idx val="0"/>
          <c:order val="0"/>
          <c:tx>
            <c:strRef>
              <c:f>'seminar graphs'!$B$33</c:f>
              <c:strCache>
                <c:ptCount val="1"/>
                <c:pt idx="0">
                  <c:v>Pre</c:v>
                </c:pt>
              </c:strCache>
            </c:strRef>
          </c:tx>
          <c:spPr>
            <a:ln w="25400" cap="rnd">
              <a:noFill/>
              <a:round/>
            </a:ln>
            <a:effectLst/>
          </c:spPr>
          <c:marker>
            <c:symbol val="circle"/>
            <c:size val="5"/>
            <c:spPr>
              <a:solidFill>
                <a:schemeClr val="accent1"/>
              </a:solidFill>
              <a:ln w="203200">
                <a:solidFill>
                  <a:schemeClr val="accent1"/>
                </a:solidFill>
              </a:ln>
              <a:effectLst/>
            </c:spPr>
          </c:marker>
          <c:errBars>
            <c:errDir val="y"/>
            <c:errBarType val="both"/>
            <c:errValType val="cust"/>
            <c:noEndCap val="0"/>
            <c:plus>
              <c:numRef>
                <c:f>'seminar graphs'!$G$34:$G$37</c:f>
                <c:numCache>
                  <c:formatCode>General</c:formatCode>
                  <c:ptCount val="4"/>
                  <c:pt idx="0">
                    <c:v>0.24042764008811476</c:v>
                  </c:pt>
                  <c:pt idx="1">
                    <c:v>0.32788835518893444</c:v>
                  </c:pt>
                  <c:pt idx="2">
                    <c:v>0.24965756053909893</c:v>
                  </c:pt>
                  <c:pt idx="3">
                    <c:v>0.26300830895531208</c:v>
                  </c:pt>
                </c:numCache>
              </c:numRef>
            </c:plus>
            <c:minus>
              <c:numRef>
                <c:f>'seminar graphs'!$G$34:$G$37</c:f>
                <c:numCache>
                  <c:formatCode>General</c:formatCode>
                  <c:ptCount val="4"/>
                  <c:pt idx="0">
                    <c:v>0.24042764008811476</c:v>
                  </c:pt>
                  <c:pt idx="1">
                    <c:v>0.32788835518893444</c:v>
                  </c:pt>
                  <c:pt idx="2">
                    <c:v>0.24965756053909893</c:v>
                  </c:pt>
                  <c:pt idx="3">
                    <c:v>0.26300830895531208</c:v>
                  </c:pt>
                </c:numCache>
              </c:numRef>
            </c:minus>
            <c:spPr>
              <a:noFill/>
              <a:ln w="9525" cap="flat" cmpd="sng" algn="ctr">
                <a:solidFill>
                  <a:srgbClr val="000000"/>
                </a:solidFill>
                <a:round/>
              </a:ln>
              <a:effectLst/>
            </c:spPr>
          </c:errBars>
          <c:xVal>
            <c:strRef>
              <c:f>'seminar graphs'!$A$34:$A$37</c:f>
              <c:strCache>
                <c:ptCount val="4"/>
                <c:pt idx="0">
                  <c:v>UV1</c:v>
                </c:pt>
                <c:pt idx="1">
                  <c:v>UV2</c:v>
                </c:pt>
                <c:pt idx="2">
                  <c:v>UV3</c:v>
                </c:pt>
                <c:pt idx="3">
                  <c:v>UV4</c:v>
                </c:pt>
              </c:strCache>
            </c:strRef>
          </c:xVal>
          <c:yVal>
            <c:numRef>
              <c:f>'seminar graphs'!$B$34:$B$37</c:f>
              <c:numCache>
                <c:formatCode>General</c:formatCode>
                <c:ptCount val="4"/>
                <c:pt idx="0">
                  <c:v>5.8301886792452828</c:v>
                </c:pt>
                <c:pt idx="1">
                  <c:v>5.5471698113207548</c:v>
                </c:pt>
                <c:pt idx="2">
                  <c:v>5.7924528301886795</c:v>
                </c:pt>
                <c:pt idx="3">
                  <c:v>5.7884615384615383</c:v>
                </c:pt>
              </c:numCache>
            </c:numRef>
          </c:yVal>
          <c:smooth val="0"/>
          <c:extLst>
            <c:ext xmlns:c16="http://schemas.microsoft.com/office/drawing/2014/chart" uri="{C3380CC4-5D6E-409C-BE32-E72D297353CC}">
              <c16:uniqueId val="{00000000-A3FE-4731-9B1B-978442FB13AE}"/>
            </c:ext>
          </c:extLst>
        </c:ser>
        <c:ser>
          <c:idx val="1"/>
          <c:order val="1"/>
          <c:tx>
            <c:strRef>
              <c:f>'seminar graphs'!$C$33</c:f>
              <c:strCache>
                <c:ptCount val="1"/>
                <c:pt idx="0">
                  <c:v>Post</c:v>
                </c:pt>
              </c:strCache>
            </c:strRef>
          </c:tx>
          <c:spPr>
            <a:ln w="25400" cap="rnd">
              <a:noFill/>
              <a:round/>
            </a:ln>
            <a:effectLst/>
          </c:spPr>
          <c:marker>
            <c:symbol val="circle"/>
            <c:size val="5"/>
            <c:spPr>
              <a:solidFill>
                <a:schemeClr val="accent2"/>
              </a:solidFill>
              <a:ln w="203200">
                <a:solidFill>
                  <a:schemeClr val="accent2"/>
                </a:solidFill>
              </a:ln>
              <a:effectLst/>
            </c:spPr>
          </c:marker>
          <c:errBars>
            <c:errDir val="y"/>
            <c:errBarType val="both"/>
            <c:errValType val="cust"/>
            <c:noEndCap val="0"/>
            <c:plus>
              <c:numRef>
                <c:f>'seminar graphs'!$H$34:$H$37</c:f>
                <c:numCache>
                  <c:formatCode>General</c:formatCode>
                  <c:ptCount val="4"/>
                  <c:pt idx="0">
                    <c:v>0.39748274382447057</c:v>
                  </c:pt>
                  <c:pt idx="1">
                    <c:v>0.41319668820304084</c:v>
                  </c:pt>
                  <c:pt idx="2">
                    <c:v>0.34893029975127066</c:v>
                  </c:pt>
                  <c:pt idx="3">
                    <c:v>0.39496032797636915</c:v>
                  </c:pt>
                </c:numCache>
              </c:numRef>
            </c:plus>
            <c:minus>
              <c:numRef>
                <c:f>'seminar graphs'!$H$34:$H$37</c:f>
                <c:numCache>
                  <c:formatCode>General</c:formatCode>
                  <c:ptCount val="4"/>
                  <c:pt idx="0">
                    <c:v>0.39748274382447057</c:v>
                  </c:pt>
                  <c:pt idx="1">
                    <c:v>0.41319668820304084</c:v>
                  </c:pt>
                  <c:pt idx="2">
                    <c:v>0.34893029975127066</c:v>
                  </c:pt>
                  <c:pt idx="3">
                    <c:v>0.39496032797636915</c:v>
                  </c:pt>
                </c:numCache>
              </c:numRef>
            </c:minus>
            <c:spPr>
              <a:noFill/>
              <a:ln w="9525" cap="flat" cmpd="sng" algn="ctr">
                <a:solidFill>
                  <a:srgbClr val="000000"/>
                </a:solidFill>
                <a:round/>
              </a:ln>
              <a:effectLst/>
            </c:spPr>
          </c:errBars>
          <c:xVal>
            <c:strRef>
              <c:f>'seminar graphs'!$A$34:$A$37</c:f>
              <c:strCache>
                <c:ptCount val="4"/>
                <c:pt idx="0">
                  <c:v>UV1</c:v>
                </c:pt>
                <c:pt idx="1">
                  <c:v>UV2</c:v>
                </c:pt>
                <c:pt idx="2">
                  <c:v>UV3</c:v>
                </c:pt>
                <c:pt idx="3">
                  <c:v>UV4</c:v>
                </c:pt>
              </c:strCache>
            </c:strRef>
          </c:xVal>
          <c:yVal>
            <c:numRef>
              <c:f>'seminar graphs'!$C$34:$C$37</c:f>
              <c:numCache>
                <c:formatCode>General</c:formatCode>
                <c:ptCount val="4"/>
                <c:pt idx="0">
                  <c:v>5.0444444444444443</c:v>
                </c:pt>
                <c:pt idx="1">
                  <c:v>4.6888888888888891</c:v>
                </c:pt>
                <c:pt idx="2">
                  <c:v>5.1555555555555559</c:v>
                </c:pt>
                <c:pt idx="3">
                  <c:v>5.1818181818181817</c:v>
                </c:pt>
              </c:numCache>
            </c:numRef>
          </c:yVal>
          <c:smooth val="0"/>
          <c:extLst>
            <c:ext xmlns:c16="http://schemas.microsoft.com/office/drawing/2014/chart" uri="{C3380CC4-5D6E-409C-BE32-E72D297353CC}">
              <c16:uniqueId val="{00000001-A3FE-4731-9B1B-978442FB13AE}"/>
            </c:ext>
          </c:extLst>
        </c:ser>
        <c:dLbls>
          <c:showLegendKey val="0"/>
          <c:showVal val="0"/>
          <c:showCatName val="0"/>
          <c:showSerName val="0"/>
          <c:showPercent val="0"/>
          <c:showBubbleSize val="0"/>
        </c:dLbls>
        <c:axId val="531917936"/>
        <c:axId val="531914328"/>
      </c:scatterChart>
      <c:valAx>
        <c:axId val="531917936"/>
        <c:scaling>
          <c:orientation val="minMax"/>
          <c:max val="4.5"/>
          <c:min val="0.5"/>
        </c:scaling>
        <c:delete val="1"/>
        <c:axPos val="b"/>
        <c:majorGridlines>
          <c:spPr>
            <a:ln w="9525" cap="flat" cmpd="sng" algn="ctr">
              <a:noFill/>
              <a:round/>
            </a:ln>
            <a:effectLst/>
          </c:spPr>
        </c:majorGridlines>
        <c:numFmt formatCode="General" sourceLinked="1"/>
        <c:majorTickMark val="none"/>
        <c:minorTickMark val="none"/>
        <c:tickLblPos val="nextTo"/>
        <c:crossAx val="531914328"/>
        <c:crosses val="autoZero"/>
        <c:crossBetween val="midCat"/>
      </c:valAx>
      <c:valAx>
        <c:axId val="531914328"/>
        <c:scaling>
          <c:orientation val="minMax"/>
          <c:max val="7"/>
          <c:min val="3"/>
        </c:scaling>
        <c:delete val="0"/>
        <c:axPos val="l"/>
        <c:majorGridlines>
          <c:spPr>
            <a:ln w="9525" cap="flat" cmpd="sng" algn="ctr">
              <a:solidFill>
                <a:schemeClr val="bg2">
                  <a:lumMod val="90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rgbClr val="000000"/>
                </a:solidFill>
                <a:latin typeface="+mn-lt"/>
                <a:ea typeface="+mn-ea"/>
                <a:cs typeface="+mn-cs"/>
              </a:defRPr>
            </a:pPr>
            <a:endParaRPr lang="en-US"/>
          </a:p>
        </c:txPr>
        <c:crossAx val="531917936"/>
        <c:crosses val="autoZero"/>
        <c:crossBetween val="midCat"/>
      </c:valAx>
      <c:spPr>
        <a:noFill/>
        <a:ln w="0">
          <a:solidFill>
            <a:srgbClr val="000000"/>
          </a:solidFill>
        </a:ln>
        <a:effectLst/>
      </c:spPr>
    </c:plotArea>
    <c:legend>
      <c:legendPos val="b"/>
      <c:layout>
        <c:manualLayout>
          <c:xMode val="edge"/>
          <c:yMode val="edge"/>
          <c:x val="0.35968444322227899"/>
          <c:y val="0.67356696890161472"/>
          <c:w val="0.31920585507472815"/>
          <c:h val="0.10020669109317758"/>
        </c:manualLayout>
      </c:layout>
      <c:overlay val="0"/>
      <c:spPr>
        <a:noFill/>
        <a:ln>
          <a:noFill/>
        </a:ln>
        <a:effectLst/>
      </c:spPr>
      <c:txPr>
        <a:bodyPr rot="0" spcFirstLastPara="1" vertOverflow="ellipsis" vert="horz" wrap="square" anchor="ctr" anchorCtr="1"/>
        <a:lstStyle/>
        <a:p>
          <a:pPr>
            <a:defRPr sz="2600" b="0" i="0" u="none" strike="noStrike" kern="1200" baseline="0">
              <a:solidFill>
                <a:srgbClr val="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Arial" panose="020B0604020202020204" pitchFamily="34" charset="0"/>
                <a:ea typeface="+mn-ea"/>
                <a:cs typeface="Arial" panose="020B0604020202020204" pitchFamily="34" charset="0"/>
              </a:defRPr>
            </a:pPr>
            <a:r>
              <a:rPr lang="en-US" sz="2800" b="1" dirty="0">
                <a:solidFill>
                  <a:srgbClr val="000000"/>
                </a:solidFill>
                <a:latin typeface="Arial" panose="020B0604020202020204" pitchFamily="34" charset="0"/>
                <a:cs typeface="Arial" panose="020B0604020202020204" pitchFamily="34" charset="0"/>
              </a:rPr>
              <a:t>Utility Value By</a:t>
            </a:r>
            <a:r>
              <a:rPr lang="en-US" sz="2800" b="1" baseline="0" dirty="0">
                <a:solidFill>
                  <a:srgbClr val="000000"/>
                </a:solidFill>
                <a:latin typeface="Arial" panose="020B0604020202020204" pitchFamily="34" charset="0"/>
                <a:cs typeface="Arial" panose="020B0604020202020204" pitchFamily="34" charset="0"/>
              </a:rPr>
              <a:t> Major 2019 – “</a:t>
            </a:r>
            <a:r>
              <a:rPr lang="en-US" sz="2800" b="1" baseline="0" dirty="0" err="1">
                <a:solidFill>
                  <a:srgbClr val="000000"/>
                </a:solidFill>
                <a:latin typeface="Arial" panose="020B0604020202020204" pitchFamily="34" charset="0"/>
                <a:cs typeface="Arial" panose="020B0604020202020204" pitchFamily="34" charset="0"/>
              </a:rPr>
              <a:t>Nursification</a:t>
            </a:r>
            <a:r>
              <a:rPr lang="en-US" sz="2800" b="1" baseline="0" dirty="0">
                <a:solidFill>
                  <a:srgbClr val="000000"/>
                </a:solidFill>
                <a:latin typeface="Arial" panose="020B0604020202020204" pitchFamily="34" charset="0"/>
                <a:cs typeface="Arial" panose="020B0604020202020204" pitchFamily="34" charset="0"/>
              </a:rPr>
              <a:t>”</a:t>
            </a:r>
            <a:endParaRPr lang="en-US" sz="2800" b="1" dirty="0">
              <a:solidFill>
                <a:srgbClr val="000000"/>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'seminar graphs'!$K$24</c:f>
              <c:strCache>
                <c:ptCount val="1"/>
                <c:pt idx="0">
                  <c:v>Pre</c:v>
                </c:pt>
              </c:strCache>
            </c:strRef>
          </c:tx>
          <c:spPr>
            <a:solidFill>
              <a:schemeClr val="accent1"/>
            </a:solidFill>
            <a:ln>
              <a:solidFill>
                <a:srgbClr val="000000"/>
              </a:solidFill>
            </a:ln>
            <a:effectLst/>
          </c:spPr>
          <c:invertIfNegative val="0"/>
          <c:errBars>
            <c:errBarType val="both"/>
            <c:errValType val="cust"/>
            <c:noEndCap val="0"/>
            <c:plus>
              <c:numRef>
                <c:f>'seminar graphs'!$P$24:$P$25</c:f>
                <c:numCache>
                  <c:formatCode>General</c:formatCode>
                  <c:ptCount val="2"/>
                  <c:pt idx="0">
                    <c:v>3.4900858292201048E-2</c:v>
                  </c:pt>
                  <c:pt idx="1">
                    <c:v>6.6362986076672931E-2</c:v>
                  </c:pt>
                </c:numCache>
              </c:numRef>
            </c:plus>
            <c:minus>
              <c:numRef>
                <c:f>'seminar graphs'!$P$24:$P$25</c:f>
                <c:numCache>
                  <c:formatCode>General</c:formatCode>
                  <c:ptCount val="2"/>
                  <c:pt idx="0">
                    <c:v>3.4900858292201048E-2</c:v>
                  </c:pt>
                  <c:pt idx="1">
                    <c:v>6.6362986076672931E-2</c:v>
                  </c:pt>
                </c:numCache>
              </c:numRef>
            </c:minus>
            <c:spPr>
              <a:noFill/>
              <a:ln w="19050" cap="flat" cmpd="sng" algn="ctr">
                <a:solidFill>
                  <a:srgbClr val="000000"/>
                </a:solidFill>
                <a:round/>
              </a:ln>
              <a:effectLst/>
            </c:spPr>
          </c:errBars>
          <c:cat>
            <c:strRef>
              <c:f>'seminar graphs'!$L$23:$M$23</c:f>
              <c:strCache>
                <c:ptCount val="2"/>
                <c:pt idx="0">
                  <c:v>Nursing</c:v>
                </c:pt>
                <c:pt idx="1">
                  <c:v>Non-nursing</c:v>
                </c:pt>
              </c:strCache>
            </c:strRef>
          </c:cat>
          <c:val>
            <c:numRef>
              <c:f>'seminar graphs'!$L$24:$M$24</c:f>
              <c:numCache>
                <c:formatCode>General</c:formatCode>
                <c:ptCount val="2"/>
                <c:pt idx="0">
                  <c:v>5.7395682148040645</c:v>
                </c:pt>
                <c:pt idx="1">
                  <c:v>4.5357142857142856</c:v>
                </c:pt>
              </c:numCache>
            </c:numRef>
          </c:val>
          <c:extLst>
            <c:ext xmlns:c16="http://schemas.microsoft.com/office/drawing/2014/chart" uri="{C3380CC4-5D6E-409C-BE32-E72D297353CC}">
              <c16:uniqueId val="{00000000-A382-43A1-9EF7-7D6EF61A7A62}"/>
            </c:ext>
          </c:extLst>
        </c:ser>
        <c:ser>
          <c:idx val="1"/>
          <c:order val="1"/>
          <c:tx>
            <c:strRef>
              <c:f>'seminar graphs'!$K$25</c:f>
              <c:strCache>
                <c:ptCount val="1"/>
                <c:pt idx="0">
                  <c:v>Post</c:v>
                </c:pt>
              </c:strCache>
            </c:strRef>
          </c:tx>
          <c:spPr>
            <a:solidFill>
              <a:schemeClr val="accent2"/>
            </a:solidFill>
            <a:ln>
              <a:solidFill>
                <a:srgbClr val="000000"/>
              </a:solidFill>
            </a:ln>
            <a:effectLst/>
          </c:spPr>
          <c:invertIfNegative val="0"/>
          <c:errBars>
            <c:errBarType val="both"/>
            <c:errValType val="cust"/>
            <c:noEndCap val="0"/>
            <c:plus>
              <c:numRef>
                <c:f>'seminar graphs'!$Q$24:$Q$25</c:f>
                <c:numCache>
                  <c:formatCode>General</c:formatCode>
                  <c:ptCount val="2"/>
                  <c:pt idx="0">
                    <c:v>5.9900865261064001E-2</c:v>
                  </c:pt>
                  <c:pt idx="1">
                    <c:v>7.441244160257883E-2</c:v>
                  </c:pt>
                </c:numCache>
              </c:numRef>
            </c:plus>
            <c:minus>
              <c:numRef>
                <c:f>'seminar graphs'!$Q$24:$Q$25</c:f>
                <c:numCache>
                  <c:formatCode>General</c:formatCode>
                  <c:ptCount val="2"/>
                  <c:pt idx="0">
                    <c:v>5.9900865261064001E-2</c:v>
                  </c:pt>
                  <c:pt idx="1">
                    <c:v>7.441244160257883E-2</c:v>
                  </c:pt>
                </c:numCache>
              </c:numRef>
            </c:minus>
            <c:spPr>
              <a:noFill/>
              <a:ln w="19050" cap="flat" cmpd="sng" algn="ctr">
                <a:solidFill>
                  <a:srgbClr val="000000"/>
                </a:solidFill>
                <a:round/>
              </a:ln>
              <a:effectLst/>
            </c:spPr>
          </c:errBars>
          <c:cat>
            <c:strRef>
              <c:f>'seminar graphs'!$L$23:$M$23</c:f>
              <c:strCache>
                <c:ptCount val="2"/>
                <c:pt idx="0">
                  <c:v>Nursing</c:v>
                </c:pt>
                <c:pt idx="1">
                  <c:v>Non-nursing</c:v>
                </c:pt>
              </c:strCache>
            </c:strRef>
          </c:cat>
          <c:val>
            <c:numRef>
              <c:f>'seminar graphs'!$L$25:$M$25</c:f>
              <c:numCache>
                <c:formatCode>General</c:formatCode>
                <c:ptCount val="2"/>
                <c:pt idx="0">
                  <c:v>5.0176767676767682</c:v>
                </c:pt>
                <c:pt idx="1">
                  <c:v>4.541666666666667</c:v>
                </c:pt>
              </c:numCache>
            </c:numRef>
          </c:val>
          <c:extLst>
            <c:ext xmlns:c16="http://schemas.microsoft.com/office/drawing/2014/chart" uri="{C3380CC4-5D6E-409C-BE32-E72D297353CC}">
              <c16:uniqueId val="{00000001-A382-43A1-9EF7-7D6EF61A7A62}"/>
            </c:ext>
          </c:extLst>
        </c:ser>
        <c:dLbls>
          <c:showLegendKey val="0"/>
          <c:showVal val="0"/>
          <c:showCatName val="0"/>
          <c:showSerName val="0"/>
          <c:showPercent val="0"/>
          <c:showBubbleSize val="0"/>
        </c:dLbls>
        <c:gapWidth val="41"/>
        <c:overlap val="-27"/>
        <c:axId val="417443528"/>
        <c:axId val="417445168"/>
      </c:barChart>
      <c:catAx>
        <c:axId val="417443528"/>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2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417445168"/>
        <c:crosses val="autoZero"/>
        <c:auto val="1"/>
        <c:lblAlgn val="ctr"/>
        <c:lblOffset val="100"/>
        <c:noMultiLvlLbl val="0"/>
      </c:catAx>
      <c:valAx>
        <c:axId val="417445168"/>
        <c:scaling>
          <c:orientation val="minMax"/>
          <c:max val="7"/>
          <c:min val="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2200" b="0" i="0" u="none" strike="noStrike" kern="1200" baseline="0">
                    <a:solidFill>
                      <a:schemeClr val="tx1">
                        <a:lumMod val="65000"/>
                        <a:lumOff val="35000"/>
                      </a:schemeClr>
                    </a:solidFill>
                    <a:latin typeface="+mn-lt"/>
                    <a:ea typeface="+mn-ea"/>
                    <a:cs typeface="+mn-cs"/>
                  </a:defRPr>
                </a:pPr>
                <a:r>
                  <a:rPr lang="en-US" sz="2200" dirty="0">
                    <a:solidFill>
                      <a:srgbClr val="000000"/>
                    </a:solidFill>
                    <a:latin typeface="Arial" panose="020B0604020202020204" pitchFamily="34" charset="0"/>
                    <a:cs typeface="Arial" panose="020B0604020202020204" pitchFamily="34" charset="0"/>
                  </a:rPr>
                  <a:t>Average Likert-type Score</a:t>
                </a:r>
              </a:p>
            </c:rich>
          </c:tx>
          <c:layout>
            <c:manualLayout>
              <c:xMode val="edge"/>
              <c:yMode val="edge"/>
              <c:x val="1.1137459045721461E-3"/>
              <c:y val="0.30597739376929123"/>
            </c:manualLayout>
          </c:layout>
          <c:overlay val="0"/>
          <c:spPr>
            <a:noFill/>
            <a:ln>
              <a:noFill/>
            </a:ln>
            <a:effectLst/>
          </c:spPr>
          <c:txPr>
            <a:bodyPr rot="-5400000" spcFirstLastPara="1" vertOverflow="ellipsis" vert="horz" wrap="square" anchor="ctr" anchorCtr="1"/>
            <a:lstStyle/>
            <a:p>
              <a:pPr>
                <a:defRPr sz="2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417443528"/>
        <c:crosses val="autoZero"/>
        <c:crossBetween val="between"/>
      </c:valAx>
      <c:spPr>
        <a:noFill/>
        <a:ln w="0">
          <a:solidFill>
            <a:srgbClr val="000000"/>
          </a:solid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b="1" dirty="0">
                <a:solidFill>
                  <a:srgbClr val="000000"/>
                </a:solidFill>
                <a:latin typeface="Arial" panose="020B0604020202020204" pitchFamily="34" charset="0"/>
                <a:cs typeface="Arial" panose="020B0604020202020204" pitchFamily="34" charset="0"/>
              </a:rPr>
              <a:t>Utility Value by Major 2020 – “</a:t>
            </a:r>
            <a:r>
              <a:rPr lang="en-US" sz="2800" b="1" dirty="0" err="1">
                <a:solidFill>
                  <a:srgbClr val="000000"/>
                </a:solidFill>
                <a:latin typeface="Arial" panose="020B0604020202020204" pitchFamily="34" charset="0"/>
                <a:cs typeface="Arial" panose="020B0604020202020204" pitchFamily="34" charset="0"/>
              </a:rPr>
              <a:t>Nursification</a:t>
            </a:r>
            <a:r>
              <a:rPr lang="en-US" sz="2800" b="1" dirty="0">
                <a:solidFill>
                  <a:srgbClr val="000000"/>
                </a:solidFill>
                <a:latin typeface="Arial" panose="020B0604020202020204" pitchFamily="34" charset="0"/>
                <a:cs typeface="Arial" panose="020B0604020202020204" pitchFamily="34" charset="0"/>
              </a:rPr>
              <a:t>” + Writing </a:t>
            </a: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'graphs combo data'!$J$50</c:f>
              <c:strCache>
                <c:ptCount val="1"/>
                <c:pt idx="0">
                  <c:v>Pre</c:v>
                </c:pt>
              </c:strCache>
            </c:strRef>
          </c:tx>
          <c:spPr>
            <a:solidFill>
              <a:schemeClr val="accent1"/>
            </a:solidFill>
            <a:ln>
              <a:solidFill>
                <a:srgbClr val="000000"/>
              </a:solidFill>
            </a:ln>
            <a:effectLst/>
          </c:spPr>
          <c:invertIfNegative val="0"/>
          <c:errBars>
            <c:errBarType val="both"/>
            <c:errValType val="cust"/>
            <c:noEndCap val="0"/>
            <c:plus>
              <c:numRef>
                <c:f>'graphs combo data'!$O$50:$O$51</c:f>
                <c:numCache>
                  <c:formatCode>General</c:formatCode>
                  <c:ptCount val="2"/>
                  <c:pt idx="0">
                    <c:v>0.14302344368263192</c:v>
                  </c:pt>
                  <c:pt idx="1">
                    <c:v>0.17115430393210057</c:v>
                  </c:pt>
                </c:numCache>
              </c:numRef>
            </c:plus>
            <c:minus>
              <c:numRef>
                <c:f>'graphs combo data'!$O$50:$O$51</c:f>
                <c:numCache>
                  <c:formatCode>General</c:formatCode>
                  <c:ptCount val="2"/>
                  <c:pt idx="0">
                    <c:v>0.14302344368263192</c:v>
                  </c:pt>
                  <c:pt idx="1">
                    <c:v>0.17115430393210057</c:v>
                  </c:pt>
                </c:numCache>
              </c:numRef>
            </c:minus>
            <c:spPr>
              <a:noFill/>
              <a:ln w="19050" cap="flat" cmpd="sng" algn="ctr">
                <a:solidFill>
                  <a:srgbClr val="000000"/>
                </a:solidFill>
                <a:round/>
              </a:ln>
              <a:effectLst/>
            </c:spPr>
          </c:errBars>
          <c:cat>
            <c:strRef>
              <c:f>'graphs combo data'!$K$49:$L$49</c:f>
              <c:strCache>
                <c:ptCount val="2"/>
                <c:pt idx="0">
                  <c:v>Nursing</c:v>
                </c:pt>
                <c:pt idx="1">
                  <c:v>Non-nursing</c:v>
                </c:pt>
              </c:strCache>
            </c:strRef>
          </c:cat>
          <c:val>
            <c:numRef>
              <c:f>'graphs combo data'!$K$50:$L$50</c:f>
              <c:numCache>
                <c:formatCode>General</c:formatCode>
                <c:ptCount val="2"/>
                <c:pt idx="0">
                  <c:v>6.0795772187281623</c:v>
                </c:pt>
                <c:pt idx="1">
                  <c:v>5.5070701357466056</c:v>
                </c:pt>
              </c:numCache>
            </c:numRef>
          </c:val>
          <c:extLst>
            <c:ext xmlns:c16="http://schemas.microsoft.com/office/drawing/2014/chart" uri="{C3380CC4-5D6E-409C-BE32-E72D297353CC}">
              <c16:uniqueId val="{00000000-3E3B-4F5A-95C7-8D2169CB8FEE}"/>
            </c:ext>
          </c:extLst>
        </c:ser>
        <c:ser>
          <c:idx val="1"/>
          <c:order val="1"/>
          <c:tx>
            <c:strRef>
              <c:f>'graphs combo data'!$J$51</c:f>
              <c:strCache>
                <c:ptCount val="1"/>
                <c:pt idx="0">
                  <c:v>Post</c:v>
                </c:pt>
              </c:strCache>
            </c:strRef>
          </c:tx>
          <c:spPr>
            <a:solidFill>
              <a:schemeClr val="accent2"/>
            </a:solidFill>
            <a:ln>
              <a:solidFill>
                <a:srgbClr val="000000"/>
              </a:solidFill>
            </a:ln>
            <a:effectLst/>
          </c:spPr>
          <c:invertIfNegative val="0"/>
          <c:errBars>
            <c:errBarType val="both"/>
            <c:errValType val="cust"/>
            <c:noEndCap val="0"/>
            <c:plus>
              <c:numRef>
                <c:f>'graphs combo data'!$P$50:$P$51</c:f>
                <c:numCache>
                  <c:formatCode>General</c:formatCode>
                  <c:ptCount val="2"/>
                  <c:pt idx="0">
                    <c:v>0.48069707432205694</c:v>
                  </c:pt>
                  <c:pt idx="1">
                    <c:v>0.23352192633533389</c:v>
                  </c:pt>
                </c:numCache>
              </c:numRef>
            </c:plus>
            <c:minus>
              <c:numRef>
                <c:f>'graphs combo data'!$P$50:$P$51</c:f>
                <c:numCache>
                  <c:formatCode>General</c:formatCode>
                  <c:ptCount val="2"/>
                  <c:pt idx="0">
                    <c:v>0.48069707432205694</c:v>
                  </c:pt>
                  <c:pt idx="1">
                    <c:v>0.23352192633533389</c:v>
                  </c:pt>
                </c:numCache>
              </c:numRef>
            </c:minus>
            <c:spPr>
              <a:noFill/>
              <a:ln w="19050" cap="flat" cmpd="sng" algn="ctr">
                <a:solidFill>
                  <a:srgbClr val="000000"/>
                </a:solidFill>
                <a:round/>
              </a:ln>
              <a:effectLst/>
            </c:spPr>
          </c:errBars>
          <c:cat>
            <c:strRef>
              <c:f>'graphs combo data'!$K$49:$L$49</c:f>
              <c:strCache>
                <c:ptCount val="2"/>
                <c:pt idx="0">
                  <c:v>Nursing</c:v>
                </c:pt>
                <c:pt idx="1">
                  <c:v>Non-nursing</c:v>
                </c:pt>
              </c:strCache>
            </c:strRef>
          </c:cat>
          <c:val>
            <c:numRef>
              <c:f>'graphs combo data'!$K$51:$L$51</c:f>
              <c:numCache>
                <c:formatCode>General</c:formatCode>
                <c:ptCount val="2"/>
                <c:pt idx="0">
                  <c:v>5.8758434547908234</c:v>
                </c:pt>
                <c:pt idx="1">
                  <c:v>5.109375</c:v>
                </c:pt>
              </c:numCache>
            </c:numRef>
          </c:val>
          <c:extLst>
            <c:ext xmlns:c16="http://schemas.microsoft.com/office/drawing/2014/chart" uri="{C3380CC4-5D6E-409C-BE32-E72D297353CC}">
              <c16:uniqueId val="{00000001-3E3B-4F5A-95C7-8D2169CB8FEE}"/>
            </c:ext>
          </c:extLst>
        </c:ser>
        <c:dLbls>
          <c:showLegendKey val="0"/>
          <c:showVal val="0"/>
          <c:showCatName val="0"/>
          <c:showSerName val="0"/>
          <c:showPercent val="0"/>
          <c:showBubbleSize val="0"/>
        </c:dLbls>
        <c:gapWidth val="41"/>
        <c:overlap val="-27"/>
        <c:axId val="693861432"/>
        <c:axId val="693859136"/>
      </c:barChart>
      <c:catAx>
        <c:axId val="693861432"/>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20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693859136"/>
        <c:crosses val="autoZero"/>
        <c:auto val="1"/>
        <c:lblAlgn val="ctr"/>
        <c:lblOffset val="100"/>
        <c:noMultiLvlLbl val="0"/>
      </c:catAx>
      <c:valAx>
        <c:axId val="693859136"/>
        <c:scaling>
          <c:orientation val="minMax"/>
          <c:min val="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200" dirty="0">
                    <a:solidFill>
                      <a:srgbClr val="000000"/>
                    </a:solidFill>
                    <a:latin typeface="Arial" panose="020B0604020202020204" pitchFamily="34" charset="0"/>
                    <a:cs typeface="Arial" panose="020B0604020202020204" pitchFamily="34" charset="0"/>
                  </a:rPr>
                  <a:t>Average Likert-type Score</a:t>
                </a:r>
                <a:r>
                  <a:rPr lang="en-US" sz="2200" baseline="0" dirty="0">
                    <a:solidFill>
                      <a:srgbClr val="000000"/>
                    </a:solidFill>
                    <a:latin typeface="Arial" panose="020B0604020202020204" pitchFamily="34" charset="0"/>
                    <a:cs typeface="Arial" panose="020B0604020202020204" pitchFamily="34" charset="0"/>
                  </a:rPr>
                  <a:t> </a:t>
                </a:r>
                <a:endParaRPr lang="en-US" sz="2200" dirty="0">
                  <a:solidFill>
                    <a:srgbClr val="000000"/>
                  </a:solidFill>
                  <a:latin typeface="Arial" panose="020B0604020202020204" pitchFamily="34" charset="0"/>
                  <a:cs typeface="Arial" panose="020B0604020202020204" pitchFamily="34" charset="0"/>
                </a:endParaRPr>
              </a:p>
            </c:rich>
          </c:tx>
          <c:layout>
            <c:manualLayout>
              <c:xMode val="edge"/>
              <c:yMode val="edge"/>
              <c:x val="3.6922955262945712E-3"/>
              <c:y val="0.2449485260880124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rgbClr val="000000">
                <a:alpha val="97000"/>
              </a:srgbClr>
            </a:solidFill>
          </a:ln>
          <a:effectLst/>
        </c:spPr>
        <c:txPr>
          <a:bodyPr rot="-60000000" spcFirstLastPara="1" vertOverflow="ellipsis" vert="horz" wrap="square" anchor="ctr" anchorCtr="1"/>
          <a:lstStyle/>
          <a:p>
            <a:pPr>
              <a:defRPr sz="2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693861432"/>
        <c:crosses val="autoZero"/>
        <c:crossBetween val="between"/>
      </c:valAx>
      <c:spPr>
        <a:noFill/>
        <a:ln>
          <a:solidFill>
            <a:srgbClr val="000000"/>
          </a:solid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rgbClr val="000000"/>
                </a:solidFill>
                <a:latin typeface="Arial" panose="020B0604020202020204" pitchFamily="34" charset="0"/>
                <a:ea typeface="+mn-ea"/>
                <a:cs typeface="Arial" panose="020B0604020202020204" pitchFamily="34" charset="0"/>
              </a:defRPr>
            </a:pPr>
            <a:r>
              <a:rPr lang="en-US" sz="2800" b="1">
                <a:solidFill>
                  <a:srgbClr val="000000"/>
                </a:solidFill>
                <a:latin typeface="Arial" panose="020B0604020202020204" pitchFamily="34" charset="0"/>
                <a:cs typeface="Arial" panose="020B0604020202020204" pitchFamily="34" charset="0"/>
              </a:rPr>
              <a:t>GPA Distribution by Major</a:t>
            </a:r>
          </a:p>
        </c:rich>
      </c:tx>
      <c:overlay val="0"/>
      <c:spPr>
        <a:noFill/>
        <a:ln>
          <a:noFill/>
        </a:ln>
        <a:effectLst/>
      </c:spPr>
      <c:txPr>
        <a:bodyPr rot="0" spcFirstLastPara="1" vertOverflow="ellipsis" vert="horz" wrap="square" anchor="ctr" anchorCtr="1"/>
        <a:lstStyle/>
        <a:p>
          <a:pPr>
            <a:defRPr sz="2800" b="1"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stacked"/>
        <c:varyColors val="0"/>
        <c:ser>
          <c:idx val="0"/>
          <c:order val="0"/>
          <c:tx>
            <c:strRef>
              <c:f>'graphs combo data'!$AP$21</c:f>
              <c:strCache>
                <c:ptCount val="1"/>
                <c:pt idx="0">
                  <c:v>GPA 2.5-2.99</c:v>
                </c:pt>
              </c:strCache>
            </c:strRef>
          </c:tx>
          <c:spPr>
            <a:solidFill>
              <a:schemeClr val="bg1">
                <a:lumMod val="50000"/>
              </a:schemeClr>
            </a:solidFill>
            <a:ln>
              <a:solidFill>
                <a:srgbClr val="000000"/>
              </a:solidFill>
            </a:ln>
            <a:effectLst/>
          </c:spPr>
          <c:invertIfNegative val="0"/>
          <c:cat>
            <c:strRef>
              <c:f>'graphs combo data'!$AQ$20:$AR$20</c:f>
              <c:strCache>
                <c:ptCount val="2"/>
                <c:pt idx="0">
                  <c:v>Nurses 2020</c:v>
                </c:pt>
                <c:pt idx="1">
                  <c:v>Non-Nurses 2020</c:v>
                </c:pt>
              </c:strCache>
            </c:strRef>
          </c:cat>
          <c:val>
            <c:numRef>
              <c:f>'graphs combo data'!$AQ$21:$AR$21</c:f>
              <c:numCache>
                <c:formatCode>General</c:formatCode>
                <c:ptCount val="2"/>
                <c:pt idx="0">
                  <c:v>0</c:v>
                </c:pt>
                <c:pt idx="1">
                  <c:v>4</c:v>
                </c:pt>
              </c:numCache>
            </c:numRef>
          </c:val>
          <c:extLst>
            <c:ext xmlns:c16="http://schemas.microsoft.com/office/drawing/2014/chart" uri="{C3380CC4-5D6E-409C-BE32-E72D297353CC}">
              <c16:uniqueId val="{00000000-6BEF-433F-8075-AE03B2D10232}"/>
            </c:ext>
          </c:extLst>
        </c:ser>
        <c:ser>
          <c:idx val="1"/>
          <c:order val="1"/>
          <c:tx>
            <c:strRef>
              <c:f>'graphs combo data'!$AP$22</c:f>
              <c:strCache>
                <c:ptCount val="1"/>
                <c:pt idx="0">
                  <c:v>GPA 3.0-3.49</c:v>
                </c:pt>
              </c:strCache>
            </c:strRef>
          </c:tx>
          <c:spPr>
            <a:solidFill>
              <a:schemeClr val="accent2"/>
            </a:solidFill>
            <a:ln>
              <a:solidFill>
                <a:srgbClr val="000000"/>
              </a:solidFill>
            </a:ln>
            <a:effectLst/>
          </c:spPr>
          <c:invertIfNegative val="0"/>
          <c:cat>
            <c:strRef>
              <c:f>'graphs combo data'!$AQ$20:$AR$20</c:f>
              <c:strCache>
                <c:ptCount val="2"/>
                <c:pt idx="0">
                  <c:v>Nurses 2020</c:v>
                </c:pt>
                <c:pt idx="1">
                  <c:v>Non-Nurses 2020</c:v>
                </c:pt>
              </c:strCache>
            </c:strRef>
          </c:cat>
          <c:val>
            <c:numRef>
              <c:f>'graphs combo data'!$AQ$22:$AR$22</c:f>
              <c:numCache>
                <c:formatCode>General</c:formatCode>
                <c:ptCount val="2"/>
                <c:pt idx="0">
                  <c:v>10</c:v>
                </c:pt>
                <c:pt idx="1">
                  <c:v>13</c:v>
                </c:pt>
              </c:numCache>
            </c:numRef>
          </c:val>
          <c:extLst>
            <c:ext xmlns:c16="http://schemas.microsoft.com/office/drawing/2014/chart" uri="{C3380CC4-5D6E-409C-BE32-E72D297353CC}">
              <c16:uniqueId val="{00000001-6BEF-433F-8075-AE03B2D10232}"/>
            </c:ext>
          </c:extLst>
        </c:ser>
        <c:ser>
          <c:idx val="2"/>
          <c:order val="2"/>
          <c:tx>
            <c:strRef>
              <c:f>'graphs combo data'!$AP$23</c:f>
              <c:strCache>
                <c:ptCount val="1"/>
                <c:pt idx="0">
                  <c:v>GPA 3.5-3.99</c:v>
                </c:pt>
              </c:strCache>
            </c:strRef>
          </c:tx>
          <c:spPr>
            <a:solidFill>
              <a:schemeClr val="accent5"/>
            </a:solidFill>
            <a:ln>
              <a:solidFill>
                <a:srgbClr val="000000"/>
              </a:solidFill>
            </a:ln>
            <a:effectLst/>
          </c:spPr>
          <c:invertIfNegative val="0"/>
          <c:cat>
            <c:strRef>
              <c:f>'graphs combo data'!$AQ$20:$AR$20</c:f>
              <c:strCache>
                <c:ptCount val="2"/>
                <c:pt idx="0">
                  <c:v>Nurses 2020</c:v>
                </c:pt>
                <c:pt idx="1">
                  <c:v>Non-Nurses 2020</c:v>
                </c:pt>
              </c:strCache>
            </c:strRef>
          </c:cat>
          <c:val>
            <c:numRef>
              <c:f>'graphs combo data'!$AQ$23:$AR$23</c:f>
              <c:numCache>
                <c:formatCode>General</c:formatCode>
                <c:ptCount val="2"/>
                <c:pt idx="0">
                  <c:v>29</c:v>
                </c:pt>
                <c:pt idx="1">
                  <c:v>15</c:v>
                </c:pt>
              </c:numCache>
            </c:numRef>
          </c:val>
          <c:extLst>
            <c:ext xmlns:c16="http://schemas.microsoft.com/office/drawing/2014/chart" uri="{C3380CC4-5D6E-409C-BE32-E72D297353CC}">
              <c16:uniqueId val="{00000002-6BEF-433F-8075-AE03B2D10232}"/>
            </c:ext>
          </c:extLst>
        </c:ser>
        <c:dLbls>
          <c:showLegendKey val="0"/>
          <c:showVal val="0"/>
          <c:showCatName val="0"/>
          <c:showSerName val="0"/>
          <c:showPercent val="0"/>
          <c:showBubbleSize val="0"/>
        </c:dLbls>
        <c:gapWidth val="41"/>
        <c:overlap val="100"/>
        <c:axId val="385066064"/>
        <c:axId val="385069016"/>
      </c:barChart>
      <c:catAx>
        <c:axId val="385066064"/>
        <c:scaling>
          <c:orientation val="minMax"/>
        </c:scaling>
        <c:delete val="0"/>
        <c:axPos val="b"/>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20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385069016"/>
        <c:crosses val="autoZero"/>
        <c:auto val="1"/>
        <c:lblAlgn val="ctr"/>
        <c:lblOffset val="100"/>
        <c:noMultiLvlLbl val="0"/>
      </c:catAx>
      <c:valAx>
        <c:axId val="385069016"/>
        <c:scaling>
          <c:orientation val="minMax"/>
        </c:scaling>
        <c:delete val="0"/>
        <c:axPos val="l"/>
        <c:majorGridlines>
          <c:spPr>
            <a:ln w="9525" cap="flat" cmpd="sng" algn="ctr">
              <a:solidFill>
                <a:schemeClr val="bg1"/>
              </a:solidFill>
              <a:round/>
            </a:ln>
            <a:effectLst/>
          </c:spPr>
        </c:majorGridlines>
        <c:numFmt formatCode="General" sourceLinked="1"/>
        <c:majorTickMark val="out"/>
        <c:minorTickMark val="none"/>
        <c:tickLblPos val="nextTo"/>
        <c:spPr>
          <a:noFill/>
          <a:ln>
            <a:solidFill>
              <a:srgbClr val="000000"/>
            </a:solidFill>
          </a:ln>
          <a:effectLst/>
        </c:spPr>
        <c:txPr>
          <a:bodyPr rot="-60000000" spcFirstLastPara="1" vertOverflow="ellipsis" vert="horz" wrap="square" anchor="ctr" anchorCtr="1"/>
          <a:lstStyle/>
          <a:p>
            <a:pPr>
              <a:defRPr sz="2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385066064"/>
        <c:crosses val="autoZero"/>
        <c:crossBetween val="between"/>
      </c:valAx>
      <c:spPr>
        <a:noFill/>
        <a:ln>
          <a:solidFill>
            <a:srgbClr val="000000"/>
          </a:solidFill>
        </a:ln>
        <a:effectLst/>
      </c:spPr>
    </c:plotArea>
    <c:legend>
      <c:legendPos val="b"/>
      <c:layout>
        <c:manualLayout>
          <c:xMode val="edge"/>
          <c:yMode val="edge"/>
          <c:x val="2.6029563686513022E-2"/>
          <c:y val="0.86586596970932805"/>
          <c:w val="0.97199949230629334"/>
          <c:h val="0.12178253193397233"/>
        </c:manualLayout>
      </c:layout>
      <c:overlay val="0"/>
      <c:spPr>
        <a:noFill/>
        <a:ln>
          <a:noFill/>
        </a:ln>
        <a:effectLst/>
      </c:spPr>
      <c:txPr>
        <a:bodyPr rot="0" spcFirstLastPara="1" vertOverflow="ellipsis" vert="horz" wrap="square" anchor="ctr" anchorCtr="1"/>
        <a:lstStyle/>
        <a:p>
          <a:pPr>
            <a:defRPr sz="2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378FAD-5B41-487E-BAD9-01AB07E31D6C}"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5CD762B9-ACA1-4228-9FF7-4AB4AA024FB8}">
      <dgm:prSet custT="1"/>
      <dgm:spPr/>
      <dgm:t>
        <a:bodyPr/>
        <a:lstStyle/>
        <a:p>
          <a:r>
            <a:rPr lang="en-US" sz="2600" dirty="0">
              <a:latin typeface="Arial" panose="020B0604020202020204" pitchFamily="34" charset="0"/>
              <a:cs typeface="Arial" panose="020B0604020202020204" pitchFamily="34" charset="0"/>
            </a:rPr>
            <a:t>Insufficient teaching time</a:t>
          </a:r>
        </a:p>
      </dgm:t>
    </dgm:pt>
    <dgm:pt modelId="{37028B13-DEC1-44B9-9145-6DD18FC61576}" type="parTrans" cxnId="{8A847F2C-8450-4463-ABD6-BD76ABC7CBEC}">
      <dgm:prSet/>
      <dgm:spPr/>
      <dgm:t>
        <a:bodyPr/>
        <a:lstStyle/>
        <a:p>
          <a:endParaRPr lang="en-US"/>
        </a:p>
      </dgm:t>
    </dgm:pt>
    <dgm:pt modelId="{108D0AEF-021C-4D29-8E35-99EEEF5BB65E}" type="sibTrans" cxnId="{8A847F2C-8450-4463-ABD6-BD76ABC7CBEC}">
      <dgm:prSet/>
      <dgm:spPr/>
      <dgm:t>
        <a:bodyPr/>
        <a:lstStyle/>
        <a:p>
          <a:endParaRPr lang="en-US"/>
        </a:p>
      </dgm:t>
    </dgm:pt>
    <dgm:pt modelId="{36453519-2B52-469F-A68F-17D9DD057C1E}">
      <dgm:prSet custT="1"/>
      <dgm:spPr/>
      <dgm:t>
        <a:bodyPr/>
        <a:lstStyle/>
        <a:p>
          <a:r>
            <a:rPr lang="en-US" sz="2600" dirty="0">
              <a:latin typeface="Arial" panose="020B0604020202020204" pitchFamily="34" charset="0"/>
              <a:cs typeface="Arial" panose="020B0604020202020204" pitchFamily="34" charset="0"/>
            </a:rPr>
            <a:t>Insufficient background knowledge</a:t>
          </a:r>
        </a:p>
      </dgm:t>
    </dgm:pt>
    <dgm:pt modelId="{E803810E-9D63-4C95-AA1F-53F72E629A9A}" type="parTrans" cxnId="{C5609A94-90B4-4FC2-B172-AC954336B3E2}">
      <dgm:prSet/>
      <dgm:spPr/>
      <dgm:t>
        <a:bodyPr/>
        <a:lstStyle/>
        <a:p>
          <a:endParaRPr lang="en-US"/>
        </a:p>
      </dgm:t>
    </dgm:pt>
    <dgm:pt modelId="{516E2BA1-B116-4050-82C0-C6FA11D46B84}" type="sibTrans" cxnId="{C5609A94-90B4-4FC2-B172-AC954336B3E2}">
      <dgm:prSet/>
      <dgm:spPr/>
      <dgm:t>
        <a:bodyPr/>
        <a:lstStyle/>
        <a:p>
          <a:endParaRPr lang="en-US"/>
        </a:p>
      </dgm:t>
    </dgm:pt>
    <dgm:pt modelId="{11288E68-E1E7-42A8-9290-9DFA12B2F4A9}">
      <dgm:prSet custT="1"/>
      <dgm:spPr/>
      <dgm:t>
        <a:bodyPr/>
        <a:lstStyle/>
        <a:p>
          <a:r>
            <a:rPr lang="en-US" sz="2600" dirty="0">
              <a:latin typeface="Arial" panose="020B0604020202020204" pitchFamily="34" charset="0"/>
              <a:cs typeface="Arial" panose="020B0604020202020204" pitchFamily="34" charset="0"/>
            </a:rPr>
            <a:t>Teacher expertise gaps</a:t>
          </a:r>
        </a:p>
      </dgm:t>
    </dgm:pt>
    <dgm:pt modelId="{B62DBF69-E7FC-4D65-BF52-6ABC1DEA4C86}" type="parTrans" cxnId="{10BB84A9-CA70-46E3-A633-393A65C5C7A1}">
      <dgm:prSet/>
      <dgm:spPr/>
      <dgm:t>
        <a:bodyPr/>
        <a:lstStyle/>
        <a:p>
          <a:endParaRPr lang="en-US"/>
        </a:p>
      </dgm:t>
    </dgm:pt>
    <dgm:pt modelId="{A0A8E89B-4E69-487D-AC41-C7C89FD349E9}" type="sibTrans" cxnId="{10BB84A9-CA70-46E3-A633-393A65C5C7A1}">
      <dgm:prSet/>
      <dgm:spPr/>
      <dgm:t>
        <a:bodyPr/>
        <a:lstStyle/>
        <a:p>
          <a:endParaRPr lang="en-US"/>
        </a:p>
      </dgm:t>
    </dgm:pt>
    <dgm:pt modelId="{83EE60D7-4C80-43D7-A89C-D9A3D99BBCA3}" type="pres">
      <dgm:prSet presAssocID="{DA378FAD-5B41-487E-BAD9-01AB07E31D6C}" presName="root" presStyleCnt="0">
        <dgm:presLayoutVars>
          <dgm:dir/>
          <dgm:resizeHandles val="exact"/>
        </dgm:presLayoutVars>
      </dgm:prSet>
      <dgm:spPr/>
    </dgm:pt>
    <dgm:pt modelId="{FAC50AFF-3D28-489C-87CF-7DFAE90E9DD2}" type="pres">
      <dgm:prSet presAssocID="{5CD762B9-ACA1-4228-9FF7-4AB4AA024FB8}" presName="compNode" presStyleCnt="0"/>
      <dgm:spPr/>
    </dgm:pt>
    <dgm:pt modelId="{D931756C-C510-4F57-93E5-FD9BAA40830D}" type="pres">
      <dgm:prSet presAssocID="{5CD762B9-ACA1-4228-9FF7-4AB4AA024FB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ock"/>
        </a:ext>
      </dgm:extLst>
    </dgm:pt>
    <dgm:pt modelId="{526F9BC5-36A5-4357-973B-845AB2B5EFFF}" type="pres">
      <dgm:prSet presAssocID="{5CD762B9-ACA1-4228-9FF7-4AB4AA024FB8}" presName="spaceRect" presStyleCnt="0"/>
      <dgm:spPr/>
    </dgm:pt>
    <dgm:pt modelId="{0BD4514F-BC84-4385-9038-12A66ED6024A}" type="pres">
      <dgm:prSet presAssocID="{5CD762B9-ACA1-4228-9FF7-4AB4AA024FB8}" presName="textRect" presStyleLbl="revTx" presStyleIdx="0" presStyleCnt="3">
        <dgm:presLayoutVars>
          <dgm:chMax val="1"/>
          <dgm:chPref val="1"/>
        </dgm:presLayoutVars>
      </dgm:prSet>
      <dgm:spPr/>
    </dgm:pt>
    <dgm:pt modelId="{91D9A34A-6D9B-47DB-B3A3-BC7528112D1E}" type="pres">
      <dgm:prSet presAssocID="{108D0AEF-021C-4D29-8E35-99EEEF5BB65E}" presName="sibTrans" presStyleCnt="0"/>
      <dgm:spPr/>
    </dgm:pt>
    <dgm:pt modelId="{7E60B298-DB7A-46D3-B877-F282BFFF67AD}" type="pres">
      <dgm:prSet presAssocID="{36453519-2B52-469F-A68F-17D9DD057C1E}" presName="compNode" presStyleCnt="0"/>
      <dgm:spPr/>
    </dgm:pt>
    <dgm:pt modelId="{845D8454-80E4-412D-AB7D-420C3DCB2FE5}" type="pres">
      <dgm:prSet presAssocID="{36453519-2B52-469F-A68F-17D9DD057C1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8513EEA7-6210-460E-8B45-668086A75419}" type="pres">
      <dgm:prSet presAssocID="{36453519-2B52-469F-A68F-17D9DD057C1E}" presName="spaceRect" presStyleCnt="0"/>
      <dgm:spPr/>
    </dgm:pt>
    <dgm:pt modelId="{D1931D91-5823-462C-ABD6-3B46FC8360E5}" type="pres">
      <dgm:prSet presAssocID="{36453519-2B52-469F-A68F-17D9DD057C1E}" presName="textRect" presStyleLbl="revTx" presStyleIdx="1" presStyleCnt="3">
        <dgm:presLayoutVars>
          <dgm:chMax val="1"/>
          <dgm:chPref val="1"/>
        </dgm:presLayoutVars>
      </dgm:prSet>
      <dgm:spPr/>
    </dgm:pt>
    <dgm:pt modelId="{F1B128F1-5771-4734-98C2-FDED2B42CDBB}" type="pres">
      <dgm:prSet presAssocID="{516E2BA1-B116-4050-82C0-C6FA11D46B84}" presName="sibTrans" presStyleCnt="0"/>
      <dgm:spPr/>
    </dgm:pt>
    <dgm:pt modelId="{89D51B6F-C0CC-4940-9733-799214C539B0}" type="pres">
      <dgm:prSet presAssocID="{11288E68-E1E7-42A8-9290-9DFA12B2F4A9}" presName="compNode" presStyleCnt="0"/>
      <dgm:spPr/>
    </dgm:pt>
    <dgm:pt modelId="{F6EF7008-0269-4F6B-ABAA-AC1F9A7C2E23}" type="pres">
      <dgm:prSet presAssocID="{11288E68-E1E7-42A8-9290-9DFA12B2F4A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DA683CB2-EE6D-4F7F-86E0-D070979CC036}" type="pres">
      <dgm:prSet presAssocID="{11288E68-E1E7-42A8-9290-9DFA12B2F4A9}" presName="spaceRect" presStyleCnt="0"/>
      <dgm:spPr/>
    </dgm:pt>
    <dgm:pt modelId="{F54A4770-45F1-4D78-BD0E-6F2E0E290337}" type="pres">
      <dgm:prSet presAssocID="{11288E68-E1E7-42A8-9290-9DFA12B2F4A9}" presName="textRect" presStyleLbl="revTx" presStyleIdx="2" presStyleCnt="3">
        <dgm:presLayoutVars>
          <dgm:chMax val="1"/>
          <dgm:chPref val="1"/>
        </dgm:presLayoutVars>
      </dgm:prSet>
      <dgm:spPr/>
    </dgm:pt>
  </dgm:ptLst>
  <dgm:cxnLst>
    <dgm:cxn modelId="{8A847F2C-8450-4463-ABD6-BD76ABC7CBEC}" srcId="{DA378FAD-5B41-487E-BAD9-01AB07E31D6C}" destId="{5CD762B9-ACA1-4228-9FF7-4AB4AA024FB8}" srcOrd="0" destOrd="0" parTransId="{37028B13-DEC1-44B9-9145-6DD18FC61576}" sibTransId="{108D0AEF-021C-4D29-8E35-99EEEF5BB65E}"/>
    <dgm:cxn modelId="{14C0465B-91D0-4DE5-A127-7A42A725243A}" type="presOf" srcId="{5CD762B9-ACA1-4228-9FF7-4AB4AA024FB8}" destId="{0BD4514F-BC84-4385-9038-12A66ED6024A}" srcOrd="0" destOrd="0" presId="urn:microsoft.com/office/officeart/2018/2/layout/IconLabelList"/>
    <dgm:cxn modelId="{C5609A94-90B4-4FC2-B172-AC954336B3E2}" srcId="{DA378FAD-5B41-487E-BAD9-01AB07E31D6C}" destId="{36453519-2B52-469F-A68F-17D9DD057C1E}" srcOrd="1" destOrd="0" parTransId="{E803810E-9D63-4C95-AA1F-53F72E629A9A}" sibTransId="{516E2BA1-B116-4050-82C0-C6FA11D46B84}"/>
    <dgm:cxn modelId="{16B867A8-B7E7-4319-913E-1AF434A614D4}" type="presOf" srcId="{DA378FAD-5B41-487E-BAD9-01AB07E31D6C}" destId="{83EE60D7-4C80-43D7-A89C-D9A3D99BBCA3}" srcOrd="0" destOrd="0" presId="urn:microsoft.com/office/officeart/2018/2/layout/IconLabelList"/>
    <dgm:cxn modelId="{10BB84A9-CA70-46E3-A633-393A65C5C7A1}" srcId="{DA378FAD-5B41-487E-BAD9-01AB07E31D6C}" destId="{11288E68-E1E7-42A8-9290-9DFA12B2F4A9}" srcOrd="2" destOrd="0" parTransId="{B62DBF69-E7FC-4D65-BF52-6ABC1DEA4C86}" sibTransId="{A0A8E89B-4E69-487D-AC41-C7C89FD349E9}"/>
    <dgm:cxn modelId="{6CA7F3ED-370D-4022-A716-9FD061756CAF}" type="presOf" srcId="{36453519-2B52-469F-A68F-17D9DD057C1E}" destId="{D1931D91-5823-462C-ABD6-3B46FC8360E5}" srcOrd="0" destOrd="0" presId="urn:microsoft.com/office/officeart/2018/2/layout/IconLabelList"/>
    <dgm:cxn modelId="{5B2328FB-7460-4B37-AE79-6F4A2541DD18}" type="presOf" srcId="{11288E68-E1E7-42A8-9290-9DFA12B2F4A9}" destId="{F54A4770-45F1-4D78-BD0E-6F2E0E290337}" srcOrd="0" destOrd="0" presId="urn:microsoft.com/office/officeart/2018/2/layout/IconLabelList"/>
    <dgm:cxn modelId="{4C3458FE-7FF8-4B2A-B44D-056536F53561}" type="presParOf" srcId="{83EE60D7-4C80-43D7-A89C-D9A3D99BBCA3}" destId="{FAC50AFF-3D28-489C-87CF-7DFAE90E9DD2}" srcOrd="0" destOrd="0" presId="urn:microsoft.com/office/officeart/2018/2/layout/IconLabelList"/>
    <dgm:cxn modelId="{E632B021-8BA2-488A-8BC3-2D050EA7C40C}" type="presParOf" srcId="{FAC50AFF-3D28-489C-87CF-7DFAE90E9DD2}" destId="{D931756C-C510-4F57-93E5-FD9BAA40830D}" srcOrd="0" destOrd="0" presId="urn:microsoft.com/office/officeart/2018/2/layout/IconLabelList"/>
    <dgm:cxn modelId="{401B092B-C46F-4923-8A6C-31C666A4AB09}" type="presParOf" srcId="{FAC50AFF-3D28-489C-87CF-7DFAE90E9DD2}" destId="{526F9BC5-36A5-4357-973B-845AB2B5EFFF}" srcOrd="1" destOrd="0" presId="urn:microsoft.com/office/officeart/2018/2/layout/IconLabelList"/>
    <dgm:cxn modelId="{1B02C735-660E-4B04-8805-4BB6D057C16A}" type="presParOf" srcId="{FAC50AFF-3D28-489C-87CF-7DFAE90E9DD2}" destId="{0BD4514F-BC84-4385-9038-12A66ED6024A}" srcOrd="2" destOrd="0" presId="urn:microsoft.com/office/officeart/2018/2/layout/IconLabelList"/>
    <dgm:cxn modelId="{ECF67F9B-5D78-42F0-9F5B-FE30F0CB464E}" type="presParOf" srcId="{83EE60D7-4C80-43D7-A89C-D9A3D99BBCA3}" destId="{91D9A34A-6D9B-47DB-B3A3-BC7528112D1E}" srcOrd="1" destOrd="0" presId="urn:microsoft.com/office/officeart/2018/2/layout/IconLabelList"/>
    <dgm:cxn modelId="{F9090FDD-B3EC-4929-9E32-0B3D187C6377}" type="presParOf" srcId="{83EE60D7-4C80-43D7-A89C-D9A3D99BBCA3}" destId="{7E60B298-DB7A-46D3-B877-F282BFFF67AD}" srcOrd="2" destOrd="0" presId="urn:microsoft.com/office/officeart/2018/2/layout/IconLabelList"/>
    <dgm:cxn modelId="{CCBCEC18-C5C8-4267-B8DF-A8360FB77A1B}" type="presParOf" srcId="{7E60B298-DB7A-46D3-B877-F282BFFF67AD}" destId="{845D8454-80E4-412D-AB7D-420C3DCB2FE5}" srcOrd="0" destOrd="0" presId="urn:microsoft.com/office/officeart/2018/2/layout/IconLabelList"/>
    <dgm:cxn modelId="{781CEBA9-2D54-49A6-9836-1C253B51C7BC}" type="presParOf" srcId="{7E60B298-DB7A-46D3-B877-F282BFFF67AD}" destId="{8513EEA7-6210-460E-8B45-668086A75419}" srcOrd="1" destOrd="0" presId="urn:microsoft.com/office/officeart/2018/2/layout/IconLabelList"/>
    <dgm:cxn modelId="{25F6E1B6-DF39-4A1E-BD29-A0F0F494A8A1}" type="presParOf" srcId="{7E60B298-DB7A-46D3-B877-F282BFFF67AD}" destId="{D1931D91-5823-462C-ABD6-3B46FC8360E5}" srcOrd="2" destOrd="0" presId="urn:microsoft.com/office/officeart/2018/2/layout/IconLabelList"/>
    <dgm:cxn modelId="{56C7133F-FA98-4A98-B887-940EAEDB85BA}" type="presParOf" srcId="{83EE60D7-4C80-43D7-A89C-D9A3D99BBCA3}" destId="{F1B128F1-5771-4734-98C2-FDED2B42CDBB}" srcOrd="3" destOrd="0" presId="urn:microsoft.com/office/officeart/2018/2/layout/IconLabelList"/>
    <dgm:cxn modelId="{25447087-1389-43ED-AB8D-29DC980FF85C}" type="presParOf" srcId="{83EE60D7-4C80-43D7-A89C-D9A3D99BBCA3}" destId="{89D51B6F-C0CC-4940-9733-799214C539B0}" srcOrd="4" destOrd="0" presId="urn:microsoft.com/office/officeart/2018/2/layout/IconLabelList"/>
    <dgm:cxn modelId="{C52E0889-9EFA-45AA-9C92-7A501152D07A}" type="presParOf" srcId="{89D51B6F-C0CC-4940-9733-799214C539B0}" destId="{F6EF7008-0269-4F6B-ABAA-AC1F9A7C2E23}" srcOrd="0" destOrd="0" presId="urn:microsoft.com/office/officeart/2018/2/layout/IconLabelList"/>
    <dgm:cxn modelId="{5C43375A-8CE6-4CD1-9867-B37760AA77B0}" type="presParOf" srcId="{89D51B6F-C0CC-4940-9733-799214C539B0}" destId="{DA683CB2-EE6D-4F7F-86E0-D070979CC036}" srcOrd="1" destOrd="0" presId="urn:microsoft.com/office/officeart/2018/2/layout/IconLabelList"/>
    <dgm:cxn modelId="{BC132378-24DA-4DD4-A3B4-0E47314711D0}" type="presParOf" srcId="{89D51B6F-C0CC-4940-9733-799214C539B0}" destId="{F54A4770-45F1-4D78-BD0E-6F2E0E290337}" srcOrd="2" destOrd="0" presId="urn:microsoft.com/office/officeart/2018/2/layout/IconLabel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AE99D4-F5F6-4976-961A-DC1103300CE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5D90E65-8907-4350-A91C-6A07CAC35057}">
      <dgm:prSet/>
      <dgm:spPr/>
      <dgm:t>
        <a:bodyPr/>
        <a:lstStyle/>
        <a:p>
          <a:pPr algn="ctr"/>
          <a:r>
            <a:rPr lang="en-US" dirty="0"/>
            <a:t>Top Microbiological Health Threats Worldwide:</a:t>
          </a:r>
        </a:p>
      </dgm:t>
    </dgm:pt>
    <dgm:pt modelId="{ECFD9993-0DFB-4570-9986-4D607EC45876}" type="parTrans" cxnId="{6FCD15FD-F756-476A-8AD1-64A0BFEE3AD5}">
      <dgm:prSet/>
      <dgm:spPr/>
      <dgm:t>
        <a:bodyPr/>
        <a:lstStyle/>
        <a:p>
          <a:endParaRPr lang="en-US"/>
        </a:p>
      </dgm:t>
    </dgm:pt>
    <dgm:pt modelId="{FE7F40A4-FDA4-4D0D-B5E2-494C586DB2F5}" type="sibTrans" cxnId="{6FCD15FD-F756-476A-8AD1-64A0BFEE3AD5}">
      <dgm:prSet/>
      <dgm:spPr/>
      <dgm:t>
        <a:bodyPr/>
        <a:lstStyle/>
        <a:p>
          <a:endParaRPr lang="en-US"/>
        </a:p>
      </dgm:t>
    </dgm:pt>
    <dgm:pt modelId="{E1ECA15B-F9A8-4DEA-9CB5-753C62996C0A}">
      <dgm:prSet/>
      <dgm:spPr/>
      <dgm:t>
        <a:bodyPr/>
        <a:lstStyle/>
        <a:p>
          <a:r>
            <a:rPr lang="en-US" dirty="0"/>
            <a:t>- Healthcare-associated infections (</a:t>
          </a:r>
          <a:r>
            <a:rPr lang="en-US" dirty="0" err="1"/>
            <a:t>HAIs</a:t>
          </a:r>
          <a:r>
            <a:rPr lang="en-US" dirty="0"/>
            <a:t>)</a:t>
          </a:r>
        </a:p>
      </dgm:t>
    </dgm:pt>
    <dgm:pt modelId="{DC3CE068-873B-4C61-BEE8-95951F9E26E0}" type="parTrans" cxnId="{77FA7100-5388-4027-8501-5C38C875B7D9}">
      <dgm:prSet/>
      <dgm:spPr/>
      <dgm:t>
        <a:bodyPr/>
        <a:lstStyle/>
        <a:p>
          <a:endParaRPr lang="en-US"/>
        </a:p>
      </dgm:t>
    </dgm:pt>
    <dgm:pt modelId="{8ABC0319-AEB8-44A3-9D75-E4589722C5CF}" type="sibTrans" cxnId="{77FA7100-5388-4027-8501-5C38C875B7D9}">
      <dgm:prSet/>
      <dgm:spPr/>
      <dgm:t>
        <a:bodyPr/>
        <a:lstStyle/>
        <a:p>
          <a:endParaRPr lang="en-US"/>
        </a:p>
      </dgm:t>
    </dgm:pt>
    <dgm:pt modelId="{66E5E1BD-3A92-4907-9F5B-C84853640248}">
      <dgm:prSet/>
      <dgm:spPr/>
      <dgm:t>
        <a:bodyPr/>
        <a:lstStyle/>
        <a:p>
          <a:r>
            <a:rPr lang="en-US" dirty="0"/>
            <a:t>- Antibiotic resistance</a:t>
          </a:r>
        </a:p>
      </dgm:t>
    </dgm:pt>
    <dgm:pt modelId="{098C458B-6325-4010-85DE-6ED587F118DF}" type="parTrans" cxnId="{23B3EA36-0FCB-4D7C-87DE-736549AFC32B}">
      <dgm:prSet/>
      <dgm:spPr/>
      <dgm:t>
        <a:bodyPr/>
        <a:lstStyle/>
        <a:p>
          <a:endParaRPr lang="en-US"/>
        </a:p>
      </dgm:t>
    </dgm:pt>
    <dgm:pt modelId="{F5B2FFE1-64E6-425D-96F5-DAFA9B7D7873}" type="sibTrans" cxnId="{23B3EA36-0FCB-4D7C-87DE-736549AFC32B}">
      <dgm:prSet/>
      <dgm:spPr/>
      <dgm:t>
        <a:bodyPr/>
        <a:lstStyle/>
        <a:p>
          <a:endParaRPr lang="en-US"/>
        </a:p>
      </dgm:t>
    </dgm:pt>
    <dgm:pt modelId="{D4F942B3-BF40-4C3C-A1E0-837C76B994A6}">
      <dgm:prSet/>
      <dgm:spPr/>
      <dgm:t>
        <a:bodyPr/>
        <a:lstStyle/>
        <a:p>
          <a:r>
            <a:rPr lang="en-US" dirty="0"/>
            <a:t>- Pandemic containment and treatment</a:t>
          </a:r>
        </a:p>
      </dgm:t>
    </dgm:pt>
    <dgm:pt modelId="{55AA3FEE-0B98-4831-AE1B-18E95AABB19F}" type="parTrans" cxnId="{829CF217-8F7B-4524-BAC5-28078F62B123}">
      <dgm:prSet/>
      <dgm:spPr/>
      <dgm:t>
        <a:bodyPr/>
        <a:lstStyle/>
        <a:p>
          <a:endParaRPr lang="en-US"/>
        </a:p>
      </dgm:t>
    </dgm:pt>
    <dgm:pt modelId="{4BFD16CB-6DBC-40E1-A385-70B0C5069838}" type="sibTrans" cxnId="{829CF217-8F7B-4524-BAC5-28078F62B123}">
      <dgm:prSet/>
      <dgm:spPr/>
      <dgm:t>
        <a:bodyPr/>
        <a:lstStyle/>
        <a:p>
          <a:endParaRPr lang="en-US"/>
        </a:p>
      </dgm:t>
    </dgm:pt>
    <dgm:pt modelId="{A71477B5-FA6C-40AF-A57D-52A0145796CC}" type="pres">
      <dgm:prSet presAssocID="{50AE99D4-F5F6-4976-961A-DC1103300CE0}" presName="linear" presStyleCnt="0">
        <dgm:presLayoutVars>
          <dgm:animLvl val="lvl"/>
          <dgm:resizeHandles val="exact"/>
        </dgm:presLayoutVars>
      </dgm:prSet>
      <dgm:spPr/>
    </dgm:pt>
    <dgm:pt modelId="{EECA5168-67D8-461B-840F-6397CC90D139}" type="pres">
      <dgm:prSet presAssocID="{E5D90E65-8907-4350-A91C-6A07CAC35057}" presName="parentText" presStyleLbl="node1" presStyleIdx="0" presStyleCnt="4" custLinFactNeighborY="-4430">
        <dgm:presLayoutVars>
          <dgm:chMax val="0"/>
          <dgm:bulletEnabled val="1"/>
        </dgm:presLayoutVars>
      </dgm:prSet>
      <dgm:spPr/>
    </dgm:pt>
    <dgm:pt modelId="{C86B1666-78E1-4D4C-BE7B-B3EE0F5CDE68}" type="pres">
      <dgm:prSet presAssocID="{FE7F40A4-FDA4-4D0D-B5E2-494C586DB2F5}" presName="spacer" presStyleCnt="0"/>
      <dgm:spPr/>
    </dgm:pt>
    <dgm:pt modelId="{F3B22D9C-BAE4-4EAE-9DB7-113E519FADC2}" type="pres">
      <dgm:prSet presAssocID="{E1ECA15B-F9A8-4DEA-9CB5-753C62996C0A}" presName="parentText" presStyleLbl="node1" presStyleIdx="1" presStyleCnt="4" custLinFactNeighborX="575">
        <dgm:presLayoutVars>
          <dgm:chMax val="0"/>
          <dgm:bulletEnabled val="1"/>
        </dgm:presLayoutVars>
      </dgm:prSet>
      <dgm:spPr/>
    </dgm:pt>
    <dgm:pt modelId="{6E7CC972-51DD-446F-A727-EE3E988996B5}" type="pres">
      <dgm:prSet presAssocID="{8ABC0319-AEB8-44A3-9D75-E4589722C5CF}" presName="spacer" presStyleCnt="0"/>
      <dgm:spPr/>
    </dgm:pt>
    <dgm:pt modelId="{91BD63DD-8621-4E8A-8862-98D34F7B55E7}" type="pres">
      <dgm:prSet presAssocID="{66E5E1BD-3A92-4907-9F5B-C84853640248}" presName="parentText" presStyleLbl="node1" presStyleIdx="2" presStyleCnt="4">
        <dgm:presLayoutVars>
          <dgm:chMax val="0"/>
          <dgm:bulletEnabled val="1"/>
        </dgm:presLayoutVars>
      </dgm:prSet>
      <dgm:spPr/>
    </dgm:pt>
    <dgm:pt modelId="{21CE9573-4274-4998-A232-4C3A5DA56605}" type="pres">
      <dgm:prSet presAssocID="{F5B2FFE1-64E6-425D-96F5-DAFA9B7D7873}" presName="spacer" presStyleCnt="0"/>
      <dgm:spPr/>
    </dgm:pt>
    <dgm:pt modelId="{A6313843-349C-43DC-92EE-ABA86F5B71D2}" type="pres">
      <dgm:prSet presAssocID="{D4F942B3-BF40-4C3C-A1E0-837C76B994A6}" presName="parentText" presStyleLbl="node1" presStyleIdx="3" presStyleCnt="4">
        <dgm:presLayoutVars>
          <dgm:chMax val="0"/>
          <dgm:bulletEnabled val="1"/>
        </dgm:presLayoutVars>
      </dgm:prSet>
      <dgm:spPr/>
    </dgm:pt>
  </dgm:ptLst>
  <dgm:cxnLst>
    <dgm:cxn modelId="{77FA7100-5388-4027-8501-5C38C875B7D9}" srcId="{50AE99D4-F5F6-4976-961A-DC1103300CE0}" destId="{E1ECA15B-F9A8-4DEA-9CB5-753C62996C0A}" srcOrd="1" destOrd="0" parTransId="{DC3CE068-873B-4C61-BEE8-95951F9E26E0}" sibTransId="{8ABC0319-AEB8-44A3-9D75-E4589722C5CF}"/>
    <dgm:cxn modelId="{829CF217-8F7B-4524-BAC5-28078F62B123}" srcId="{50AE99D4-F5F6-4976-961A-DC1103300CE0}" destId="{D4F942B3-BF40-4C3C-A1E0-837C76B994A6}" srcOrd="3" destOrd="0" parTransId="{55AA3FEE-0B98-4831-AE1B-18E95AABB19F}" sibTransId="{4BFD16CB-6DBC-40E1-A385-70B0C5069838}"/>
    <dgm:cxn modelId="{7EBBAA2B-D429-4A14-89E1-8A2738DCCC70}" type="presOf" srcId="{66E5E1BD-3A92-4907-9F5B-C84853640248}" destId="{91BD63DD-8621-4E8A-8862-98D34F7B55E7}" srcOrd="0" destOrd="0" presId="urn:microsoft.com/office/officeart/2005/8/layout/vList2"/>
    <dgm:cxn modelId="{23B3EA36-0FCB-4D7C-87DE-736549AFC32B}" srcId="{50AE99D4-F5F6-4976-961A-DC1103300CE0}" destId="{66E5E1BD-3A92-4907-9F5B-C84853640248}" srcOrd="2" destOrd="0" parTransId="{098C458B-6325-4010-85DE-6ED587F118DF}" sibTransId="{F5B2FFE1-64E6-425D-96F5-DAFA9B7D7873}"/>
    <dgm:cxn modelId="{B8320E37-5A59-49A9-AB97-257B7D7C57EF}" type="presOf" srcId="{50AE99D4-F5F6-4976-961A-DC1103300CE0}" destId="{A71477B5-FA6C-40AF-A57D-52A0145796CC}" srcOrd="0" destOrd="0" presId="urn:microsoft.com/office/officeart/2005/8/layout/vList2"/>
    <dgm:cxn modelId="{BFDB457E-C1A6-42BD-AC1F-A1858B84994C}" type="presOf" srcId="{E1ECA15B-F9A8-4DEA-9CB5-753C62996C0A}" destId="{F3B22D9C-BAE4-4EAE-9DB7-113E519FADC2}" srcOrd="0" destOrd="0" presId="urn:microsoft.com/office/officeart/2005/8/layout/vList2"/>
    <dgm:cxn modelId="{5A6F858E-746B-4988-B8A0-944B22DFEB3D}" type="presOf" srcId="{E5D90E65-8907-4350-A91C-6A07CAC35057}" destId="{EECA5168-67D8-461B-840F-6397CC90D139}" srcOrd="0" destOrd="0" presId="urn:microsoft.com/office/officeart/2005/8/layout/vList2"/>
    <dgm:cxn modelId="{8AE1F49C-FC92-4116-B999-FE718AD3328D}" type="presOf" srcId="{D4F942B3-BF40-4C3C-A1E0-837C76B994A6}" destId="{A6313843-349C-43DC-92EE-ABA86F5B71D2}" srcOrd="0" destOrd="0" presId="urn:microsoft.com/office/officeart/2005/8/layout/vList2"/>
    <dgm:cxn modelId="{6FCD15FD-F756-476A-8AD1-64A0BFEE3AD5}" srcId="{50AE99D4-F5F6-4976-961A-DC1103300CE0}" destId="{E5D90E65-8907-4350-A91C-6A07CAC35057}" srcOrd="0" destOrd="0" parTransId="{ECFD9993-0DFB-4570-9986-4D607EC45876}" sibTransId="{FE7F40A4-FDA4-4D0D-B5E2-494C586DB2F5}"/>
    <dgm:cxn modelId="{889281F1-6B22-429E-B796-EDE7EA4384B8}" type="presParOf" srcId="{A71477B5-FA6C-40AF-A57D-52A0145796CC}" destId="{EECA5168-67D8-461B-840F-6397CC90D139}" srcOrd="0" destOrd="0" presId="urn:microsoft.com/office/officeart/2005/8/layout/vList2"/>
    <dgm:cxn modelId="{8A338AA8-942C-4F75-A76D-CA29D49589F3}" type="presParOf" srcId="{A71477B5-FA6C-40AF-A57D-52A0145796CC}" destId="{C86B1666-78E1-4D4C-BE7B-B3EE0F5CDE68}" srcOrd="1" destOrd="0" presId="urn:microsoft.com/office/officeart/2005/8/layout/vList2"/>
    <dgm:cxn modelId="{A405077D-3145-4AB2-9C05-BA8E4680A5F4}" type="presParOf" srcId="{A71477B5-FA6C-40AF-A57D-52A0145796CC}" destId="{F3B22D9C-BAE4-4EAE-9DB7-113E519FADC2}" srcOrd="2" destOrd="0" presId="urn:microsoft.com/office/officeart/2005/8/layout/vList2"/>
    <dgm:cxn modelId="{6C466BAA-08B2-44BF-8C04-B682016D1DD8}" type="presParOf" srcId="{A71477B5-FA6C-40AF-A57D-52A0145796CC}" destId="{6E7CC972-51DD-446F-A727-EE3E988996B5}" srcOrd="3" destOrd="0" presId="urn:microsoft.com/office/officeart/2005/8/layout/vList2"/>
    <dgm:cxn modelId="{B3F254D3-BA70-40C7-AC5B-852CD29C36DE}" type="presParOf" srcId="{A71477B5-FA6C-40AF-A57D-52A0145796CC}" destId="{91BD63DD-8621-4E8A-8862-98D34F7B55E7}" srcOrd="4" destOrd="0" presId="urn:microsoft.com/office/officeart/2005/8/layout/vList2"/>
    <dgm:cxn modelId="{BF736DF6-7872-42A6-92ED-7DA77FFC82B8}" type="presParOf" srcId="{A71477B5-FA6C-40AF-A57D-52A0145796CC}" destId="{21CE9573-4274-4998-A232-4C3A5DA56605}" srcOrd="5" destOrd="0" presId="urn:microsoft.com/office/officeart/2005/8/layout/vList2"/>
    <dgm:cxn modelId="{53F57A19-A14A-4418-AD58-F8CAC83E591C}" type="presParOf" srcId="{A71477B5-FA6C-40AF-A57D-52A0145796CC}" destId="{A6313843-349C-43DC-92EE-ABA86F5B71D2}" srcOrd="6" destOrd="0" presId="urn:microsoft.com/office/officeart/2005/8/layout/v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C7CB44-CDC1-46DC-8161-83CED82D51C4}"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7F37E01-4CB4-4499-85A5-B80E7D19078C}">
      <dgm:prSet custT="1"/>
      <dgm:spPr/>
      <dgm:t>
        <a:bodyPr/>
        <a:lstStyle/>
        <a:p>
          <a:pPr>
            <a:lnSpc>
              <a:spcPct val="100000"/>
            </a:lnSpc>
            <a:defRPr cap="all"/>
          </a:pPr>
          <a:r>
            <a:rPr lang="en-US" sz="2600" cap="none" baseline="0" dirty="0">
              <a:latin typeface="Arial" panose="020B0604020202020204" pitchFamily="34" charset="0"/>
              <a:cs typeface="Arial" panose="020B0604020202020204" pitchFamily="34" charset="0"/>
            </a:rPr>
            <a:t>Pre-survey before labs began</a:t>
          </a:r>
        </a:p>
      </dgm:t>
    </dgm:pt>
    <dgm:pt modelId="{4FA86FF6-BC04-45D8-888A-E0B1206E0DC3}" type="parTrans" cxnId="{5C13D5AD-D6A0-4E38-A250-05F734A1940A}">
      <dgm:prSet/>
      <dgm:spPr/>
      <dgm:t>
        <a:bodyPr/>
        <a:lstStyle/>
        <a:p>
          <a:endParaRPr lang="en-US"/>
        </a:p>
      </dgm:t>
    </dgm:pt>
    <dgm:pt modelId="{C99FC183-420F-4A1B-856A-EBAB8FA88A8A}" type="sibTrans" cxnId="{5C13D5AD-D6A0-4E38-A250-05F734A1940A}">
      <dgm:prSet/>
      <dgm:spPr/>
      <dgm:t>
        <a:bodyPr/>
        <a:lstStyle/>
        <a:p>
          <a:endParaRPr lang="en-US"/>
        </a:p>
      </dgm:t>
    </dgm:pt>
    <dgm:pt modelId="{F48090AE-01BD-4AFA-AB7C-194920FEB671}">
      <dgm:prSet custT="1"/>
      <dgm:spPr/>
      <dgm:t>
        <a:bodyPr/>
        <a:lstStyle/>
        <a:p>
          <a:pPr>
            <a:lnSpc>
              <a:spcPct val="100000"/>
            </a:lnSpc>
            <a:defRPr cap="all"/>
          </a:pPr>
          <a:r>
            <a:rPr lang="en-US" sz="2200" cap="none" baseline="0" dirty="0">
              <a:latin typeface="Arial" panose="020B0604020202020204" pitchFamily="34" charset="0"/>
              <a:cs typeface="Arial" panose="020B0604020202020204" pitchFamily="34" charset="0"/>
            </a:rPr>
            <a:t>All sections used same presentations, learned same material</a:t>
          </a:r>
        </a:p>
      </dgm:t>
    </dgm:pt>
    <dgm:pt modelId="{E7F7996F-CD78-43FD-BF2D-900B2DF8A044}" type="parTrans" cxnId="{70436CE5-4084-4639-A927-06371F458F95}">
      <dgm:prSet/>
      <dgm:spPr/>
      <dgm:t>
        <a:bodyPr/>
        <a:lstStyle/>
        <a:p>
          <a:endParaRPr lang="en-US"/>
        </a:p>
      </dgm:t>
    </dgm:pt>
    <dgm:pt modelId="{B68C1552-44F2-4204-9F57-881A43BB5379}" type="sibTrans" cxnId="{70436CE5-4084-4639-A927-06371F458F95}">
      <dgm:prSet/>
      <dgm:spPr/>
      <dgm:t>
        <a:bodyPr/>
        <a:lstStyle/>
        <a:p>
          <a:endParaRPr lang="en-US"/>
        </a:p>
      </dgm:t>
    </dgm:pt>
    <dgm:pt modelId="{4077CEDF-6008-41FB-9F66-65A4E412CCCB}">
      <dgm:prSet custT="1"/>
      <dgm:spPr/>
      <dgm:t>
        <a:bodyPr/>
        <a:lstStyle/>
        <a:p>
          <a:pPr>
            <a:lnSpc>
              <a:spcPct val="100000"/>
            </a:lnSpc>
            <a:defRPr cap="all"/>
          </a:pPr>
          <a:r>
            <a:rPr lang="en-US" sz="2600" cap="none" baseline="0" dirty="0">
              <a:latin typeface="Arial" panose="020B0604020202020204" pitchFamily="34" charset="0"/>
              <a:cs typeface="Arial" panose="020B0604020202020204" pitchFamily="34" charset="0"/>
            </a:rPr>
            <a:t>Post-survey after labs ended</a:t>
          </a:r>
        </a:p>
      </dgm:t>
    </dgm:pt>
    <dgm:pt modelId="{7CE427CE-BC93-4C28-99E1-149D26254CE1}" type="parTrans" cxnId="{FF79A07E-7999-49E4-B527-969B4D679DF4}">
      <dgm:prSet/>
      <dgm:spPr/>
      <dgm:t>
        <a:bodyPr/>
        <a:lstStyle/>
        <a:p>
          <a:endParaRPr lang="en-US"/>
        </a:p>
      </dgm:t>
    </dgm:pt>
    <dgm:pt modelId="{2E489656-BBD4-40BB-8DCD-BF2EC486FB39}" type="sibTrans" cxnId="{FF79A07E-7999-49E4-B527-969B4D679DF4}">
      <dgm:prSet/>
      <dgm:spPr/>
      <dgm:t>
        <a:bodyPr/>
        <a:lstStyle/>
        <a:p>
          <a:endParaRPr lang="en-US"/>
        </a:p>
      </dgm:t>
    </dgm:pt>
    <dgm:pt modelId="{38BBDF0F-4898-45EF-93DB-5A094D7A4151}" type="pres">
      <dgm:prSet presAssocID="{EEC7CB44-CDC1-46DC-8161-83CED82D51C4}" presName="root" presStyleCnt="0">
        <dgm:presLayoutVars>
          <dgm:dir/>
          <dgm:resizeHandles val="exact"/>
        </dgm:presLayoutVars>
      </dgm:prSet>
      <dgm:spPr/>
    </dgm:pt>
    <dgm:pt modelId="{E104FA1F-D8E6-4994-B465-5D5AEE0BE2E3}" type="pres">
      <dgm:prSet presAssocID="{47F37E01-4CB4-4499-85A5-B80E7D19078C}" presName="compNode" presStyleCnt="0"/>
      <dgm:spPr/>
    </dgm:pt>
    <dgm:pt modelId="{F2ED6A36-A4A2-49B8-ADE8-199415AB3EAF}" type="pres">
      <dgm:prSet presAssocID="{47F37E01-4CB4-4499-85A5-B80E7D19078C}" presName="iconBgRect" presStyleLbl="bgShp" presStyleIdx="0" presStyleCnt="3" custScaleX="121446" custScaleY="115576"/>
      <dgm:spPr/>
    </dgm:pt>
    <dgm:pt modelId="{0202000F-619B-430C-AF0F-6B478CC27754}" type="pres">
      <dgm:prSet presAssocID="{47F37E01-4CB4-4499-85A5-B80E7D19078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list"/>
        </a:ext>
      </dgm:extLst>
    </dgm:pt>
    <dgm:pt modelId="{1078612C-C56E-4F36-B76D-383C2F802E37}" type="pres">
      <dgm:prSet presAssocID="{47F37E01-4CB4-4499-85A5-B80E7D19078C}" presName="spaceRect" presStyleCnt="0"/>
      <dgm:spPr/>
    </dgm:pt>
    <dgm:pt modelId="{906A535C-E1ED-4BC3-88B7-140C0BBDA4AF}" type="pres">
      <dgm:prSet presAssocID="{47F37E01-4CB4-4499-85A5-B80E7D19078C}" presName="textRect" presStyleLbl="revTx" presStyleIdx="0" presStyleCnt="3">
        <dgm:presLayoutVars>
          <dgm:chMax val="1"/>
          <dgm:chPref val="1"/>
        </dgm:presLayoutVars>
      </dgm:prSet>
      <dgm:spPr/>
    </dgm:pt>
    <dgm:pt modelId="{68C7BE2B-25E1-4B88-8CD4-A6F866F97DF7}" type="pres">
      <dgm:prSet presAssocID="{C99FC183-420F-4A1B-856A-EBAB8FA88A8A}" presName="sibTrans" presStyleCnt="0"/>
      <dgm:spPr/>
    </dgm:pt>
    <dgm:pt modelId="{F21EFEF7-7260-41CD-956A-F8D9CFF186BD}" type="pres">
      <dgm:prSet presAssocID="{F48090AE-01BD-4AFA-AB7C-194920FEB671}" presName="compNode" presStyleCnt="0"/>
      <dgm:spPr/>
    </dgm:pt>
    <dgm:pt modelId="{039DDEA3-BE22-4EE3-BF54-E30683F84122}" type="pres">
      <dgm:prSet presAssocID="{F48090AE-01BD-4AFA-AB7C-194920FEB671}" presName="iconBgRect" presStyleLbl="bgShp" presStyleIdx="1" presStyleCnt="3" custScaleX="121446" custScaleY="115576"/>
      <dgm:spPr/>
    </dgm:pt>
    <dgm:pt modelId="{D1693EF3-FC13-4513-9D19-C773572027F1}" type="pres">
      <dgm:prSet presAssocID="{F48090AE-01BD-4AFA-AB7C-194920FEB671}"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lassroom"/>
        </a:ext>
      </dgm:extLst>
    </dgm:pt>
    <dgm:pt modelId="{E4C7E121-E3E8-45A7-A880-69378DEAD4E9}" type="pres">
      <dgm:prSet presAssocID="{F48090AE-01BD-4AFA-AB7C-194920FEB671}" presName="spaceRect" presStyleCnt="0"/>
      <dgm:spPr/>
    </dgm:pt>
    <dgm:pt modelId="{5CD84188-063E-42D6-8B20-B3C7CBCC19F3}" type="pres">
      <dgm:prSet presAssocID="{F48090AE-01BD-4AFA-AB7C-194920FEB671}" presName="textRect" presStyleLbl="revTx" presStyleIdx="1" presStyleCnt="3">
        <dgm:presLayoutVars>
          <dgm:chMax val="1"/>
          <dgm:chPref val="1"/>
        </dgm:presLayoutVars>
      </dgm:prSet>
      <dgm:spPr/>
    </dgm:pt>
    <dgm:pt modelId="{99A161B1-66F8-4DA5-A3E9-3E9CBC0790C8}" type="pres">
      <dgm:prSet presAssocID="{B68C1552-44F2-4204-9F57-881A43BB5379}" presName="sibTrans" presStyleCnt="0"/>
      <dgm:spPr/>
    </dgm:pt>
    <dgm:pt modelId="{7BA44562-A8A9-48E0-A049-3242C7DDB69C}" type="pres">
      <dgm:prSet presAssocID="{4077CEDF-6008-41FB-9F66-65A4E412CCCB}" presName="compNode" presStyleCnt="0"/>
      <dgm:spPr/>
    </dgm:pt>
    <dgm:pt modelId="{3D153F3A-D9A0-4AB5-9B90-6F6EFA039B22}" type="pres">
      <dgm:prSet presAssocID="{4077CEDF-6008-41FB-9F66-65A4E412CCCB}" presName="iconBgRect" presStyleLbl="bgShp" presStyleIdx="2" presStyleCnt="3" custScaleX="121446" custScaleY="115576" custLinFactNeighborY="-2838"/>
      <dgm:spPr/>
    </dgm:pt>
    <dgm:pt modelId="{147C2DBD-75F8-4062-AC69-BD14AD24A233}" type="pres">
      <dgm:prSet presAssocID="{4077CEDF-6008-41FB-9F66-65A4E412CCC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443574E7-2BF1-49E2-859F-097AC603C278}" type="pres">
      <dgm:prSet presAssocID="{4077CEDF-6008-41FB-9F66-65A4E412CCCB}" presName="spaceRect" presStyleCnt="0"/>
      <dgm:spPr/>
    </dgm:pt>
    <dgm:pt modelId="{FD25C950-8F64-4CE1-9F40-A237E173337B}" type="pres">
      <dgm:prSet presAssocID="{4077CEDF-6008-41FB-9F66-65A4E412CCCB}" presName="textRect" presStyleLbl="revTx" presStyleIdx="2" presStyleCnt="3">
        <dgm:presLayoutVars>
          <dgm:chMax val="1"/>
          <dgm:chPref val="1"/>
        </dgm:presLayoutVars>
      </dgm:prSet>
      <dgm:spPr/>
    </dgm:pt>
  </dgm:ptLst>
  <dgm:cxnLst>
    <dgm:cxn modelId="{62025F00-382D-4BBE-B1BB-F9DB0ED740F2}" type="presOf" srcId="{EEC7CB44-CDC1-46DC-8161-83CED82D51C4}" destId="{38BBDF0F-4898-45EF-93DB-5A094D7A4151}" srcOrd="0" destOrd="0" presId="urn:microsoft.com/office/officeart/2018/5/layout/IconCircleLabelList"/>
    <dgm:cxn modelId="{F98F465B-5383-4C0F-BD0C-33F53E054A1F}" type="presOf" srcId="{F48090AE-01BD-4AFA-AB7C-194920FEB671}" destId="{5CD84188-063E-42D6-8B20-B3C7CBCC19F3}" srcOrd="0" destOrd="0" presId="urn:microsoft.com/office/officeart/2018/5/layout/IconCircleLabelList"/>
    <dgm:cxn modelId="{91A9C460-CD3F-4822-9FD4-A78D86A39205}" type="presOf" srcId="{47F37E01-4CB4-4499-85A5-B80E7D19078C}" destId="{906A535C-E1ED-4BC3-88B7-140C0BBDA4AF}" srcOrd="0" destOrd="0" presId="urn:microsoft.com/office/officeart/2018/5/layout/IconCircleLabelList"/>
    <dgm:cxn modelId="{FF79A07E-7999-49E4-B527-969B4D679DF4}" srcId="{EEC7CB44-CDC1-46DC-8161-83CED82D51C4}" destId="{4077CEDF-6008-41FB-9F66-65A4E412CCCB}" srcOrd="2" destOrd="0" parTransId="{7CE427CE-BC93-4C28-99E1-149D26254CE1}" sibTransId="{2E489656-BBD4-40BB-8DCD-BF2EC486FB39}"/>
    <dgm:cxn modelId="{5C13D5AD-D6A0-4E38-A250-05F734A1940A}" srcId="{EEC7CB44-CDC1-46DC-8161-83CED82D51C4}" destId="{47F37E01-4CB4-4499-85A5-B80E7D19078C}" srcOrd="0" destOrd="0" parTransId="{4FA86FF6-BC04-45D8-888A-E0B1206E0DC3}" sibTransId="{C99FC183-420F-4A1B-856A-EBAB8FA88A8A}"/>
    <dgm:cxn modelId="{94EDB8C1-42FF-4DCE-9561-62D3D7FC09B4}" type="presOf" srcId="{4077CEDF-6008-41FB-9F66-65A4E412CCCB}" destId="{FD25C950-8F64-4CE1-9F40-A237E173337B}" srcOrd="0" destOrd="0" presId="urn:microsoft.com/office/officeart/2018/5/layout/IconCircleLabelList"/>
    <dgm:cxn modelId="{70436CE5-4084-4639-A927-06371F458F95}" srcId="{EEC7CB44-CDC1-46DC-8161-83CED82D51C4}" destId="{F48090AE-01BD-4AFA-AB7C-194920FEB671}" srcOrd="1" destOrd="0" parTransId="{E7F7996F-CD78-43FD-BF2D-900B2DF8A044}" sibTransId="{B68C1552-44F2-4204-9F57-881A43BB5379}"/>
    <dgm:cxn modelId="{367B21D2-ADF8-4E6B-87BC-C524B63B31C6}" type="presParOf" srcId="{38BBDF0F-4898-45EF-93DB-5A094D7A4151}" destId="{E104FA1F-D8E6-4994-B465-5D5AEE0BE2E3}" srcOrd="0" destOrd="0" presId="urn:microsoft.com/office/officeart/2018/5/layout/IconCircleLabelList"/>
    <dgm:cxn modelId="{66AC3C83-D0D4-4D20-9D31-826D992C1D12}" type="presParOf" srcId="{E104FA1F-D8E6-4994-B465-5D5AEE0BE2E3}" destId="{F2ED6A36-A4A2-49B8-ADE8-199415AB3EAF}" srcOrd="0" destOrd="0" presId="urn:microsoft.com/office/officeart/2018/5/layout/IconCircleLabelList"/>
    <dgm:cxn modelId="{7256E56F-5049-4260-895A-B18F603C397A}" type="presParOf" srcId="{E104FA1F-D8E6-4994-B465-5D5AEE0BE2E3}" destId="{0202000F-619B-430C-AF0F-6B478CC27754}" srcOrd="1" destOrd="0" presId="urn:microsoft.com/office/officeart/2018/5/layout/IconCircleLabelList"/>
    <dgm:cxn modelId="{822511E0-08DA-49BA-B83F-939AAB18A67E}" type="presParOf" srcId="{E104FA1F-D8E6-4994-B465-5D5AEE0BE2E3}" destId="{1078612C-C56E-4F36-B76D-383C2F802E37}" srcOrd="2" destOrd="0" presId="urn:microsoft.com/office/officeart/2018/5/layout/IconCircleLabelList"/>
    <dgm:cxn modelId="{1E044EEE-15F6-41E1-9E6D-6576224C648D}" type="presParOf" srcId="{E104FA1F-D8E6-4994-B465-5D5AEE0BE2E3}" destId="{906A535C-E1ED-4BC3-88B7-140C0BBDA4AF}" srcOrd="3" destOrd="0" presId="urn:microsoft.com/office/officeart/2018/5/layout/IconCircleLabelList"/>
    <dgm:cxn modelId="{9C5D440A-0172-41A0-B363-FF95D2FBFB09}" type="presParOf" srcId="{38BBDF0F-4898-45EF-93DB-5A094D7A4151}" destId="{68C7BE2B-25E1-4B88-8CD4-A6F866F97DF7}" srcOrd="1" destOrd="0" presId="urn:microsoft.com/office/officeart/2018/5/layout/IconCircleLabelList"/>
    <dgm:cxn modelId="{6DB5329E-7B4E-460A-8670-238404E6DE98}" type="presParOf" srcId="{38BBDF0F-4898-45EF-93DB-5A094D7A4151}" destId="{F21EFEF7-7260-41CD-956A-F8D9CFF186BD}" srcOrd="2" destOrd="0" presId="urn:microsoft.com/office/officeart/2018/5/layout/IconCircleLabelList"/>
    <dgm:cxn modelId="{63FCE9A2-989E-430F-ABF2-CBB3538B55A5}" type="presParOf" srcId="{F21EFEF7-7260-41CD-956A-F8D9CFF186BD}" destId="{039DDEA3-BE22-4EE3-BF54-E30683F84122}" srcOrd="0" destOrd="0" presId="urn:microsoft.com/office/officeart/2018/5/layout/IconCircleLabelList"/>
    <dgm:cxn modelId="{4C0736DE-FD78-486C-A3E3-8D4AE437D0DC}" type="presParOf" srcId="{F21EFEF7-7260-41CD-956A-F8D9CFF186BD}" destId="{D1693EF3-FC13-4513-9D19-C773572027F1}" srcOrd="1" destOrd="0" presId="urn:microsoft.com/office/officeart/2018/5/layout/IconCircleLabelList"/>
    <dgm:cxn modelId="{4D43597B-C6AD-4B62-B9B4-B59BC68236A0}" type="presParOf" srcId="{F21EFEF7-7260-41CD-956A-F8D9CFF186BD}" destId="{E4C7E121-E3E8-45A7-A880-69378DEAD4E9}" srcOrd="2" destOrd="0" presId="urn:microsoft.com/office/officeart/2018/5/layout/IconCircleLabelList"/>
    <dgm:cxn modelId="{C9153806-A031-4FCE-B2C9-68F512C6698E}" type="presParOf" srcId="{F21EFEF7-7260-41CD-956A-F8D9CFF186BD}" destId="{5CD84188-063E-42D6-8B20-B3C7CBCC19F3}" srcOrd="3" destOrd="0" presId="urn:microsoft.com/office/officeart/2018/5/layout/IconCircleLabelList"/>
    <dgm:cxn modelId="{EC90366E-B61D-42E7-9BE8-11F91DA7D1DB}" type="presParOf" srcId="{38BBDF0F-4898-45EF-93DB-5A094D7A4151}" destId="{99A161B1-66F8-4DA5-A3E9-3E9CBC0790C8}" srcOrd="3" destOrd="0" presId="urn:microsoft.com/office/officeart/2018/5/layout/IconCircleLabelList"/>
    <dgm:cxn modelId="{820B6D96-82FC-4D66-9A8A-4A5DD291565C}" type="presParOf" srcId="{38BBDF0F-4898-45EF-93DB-5A094D7A4151}" destId="{7BA44562-A8A9-48E0-A049-3242C7DDB69C}" srcOrd="4" destOrd="0" presId="urn:microsoft.com/office/officeart/2018/5/layout/IconCircleLabelList"/>
    <dgm:cxn modelId="{955F70EC-B4CF-4C79-8C09-9109F1BA988C}" type="presParOf" srcId="{7BA44562-A8A9-48E0-A049-3242C7DDB69C}" destId="{3D153F3A-D9A0-4AB5-9B90-6F6EFA039B22}" srcOrd="0" destOrd="0" presId="urn:microsoft.com/office/officeart/2018/5/layout/IconCircleLabelList"/>
    <dgm:cxn modelId="{036DC3BF-9855-4F71-A972-DDE84208F4E5}" type="presParOf" srcId="{7BA44562-A8A9-48E0-A049-3242C7DDB69C}" destId="{147C2DBD-75F8-4062-AC69-BD14AD24A233}" srcOrd="1" destOrd="0" presId="urn:microsoft.com/office/officeart/2018/5/layout/IconCircleLabelList"/>
    <dgm:cxn modelId="{6B8DA03B-9521-4522-91AA-E35EF162AD75}" type="presParOf" srcId="{7BA44562-A8A9-48E0-A049-3242C7DDB69C}" destId="{443574E7-2BF1-49E2-859F-097AC603C278}" srcOrd="2" destOrd="0" presId="urn:microsoft.com/office/officeart/2018/5/layout/IconCircleLabelList"/>
    <dgm:cxn modelId="{276DFBF8-7AA0-4465-B53C-D1283E05C00A}" type="presParOf" srcId="{7BA44562-A8A9-48E0-A049-3242C7DDB69C}" destId="{FD25C950-8F64-4CE1-9F40-A237E173337B}" srcOrd="3" destOrd="0" presId="urn:microsoft.com/office/officeart/2018/5/layout/IconCircleLabelList"/>
  </dgm:cxnLst>
  <dgm:bg/>
  <dgm:whole/>
  <dgm:extLst>
    <a:ext uri="http://schemas.microsoft.com/office/drawing/2008/diagram">
      <dsp:dataModelExt xmlns:dsp="http://schemas.microsoft.com/office/drawing/2008/diagram" relId="rId20"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31756C-C510-4F57-93E5-FD9BAA40830D}">
      <dsp:nvSpPr>
        <dsp:cNvPr id="0" name=""/>
        <dsp:cNvSpPr/>
      </dsp:nvSpPr>
      <dsp:spPr>
        <a:xfrm>
          <a:off x="941481" y="585181"/>
          <a:ext cx="1450370" cy="14503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D4514F-BC84-4385-9038-12A66ED6024A}">
      <dsp:nvSpPr>
        <dsp:cNvPr id="0" name=""/>
        <dsp:cNvSpPr/>
      </dsp:nvSpPr>
      <dsp:spPr>
        <a:xfrm>
          <a:off x="55144" y="2474741"/>
          <a:ext cx="3223045"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Insufficient teaching time</a:t>
          </a:r>
        </a:p>
      </dsp:txBody>
      <dsp:txXfrm>
        <a:off x="55144" y="2474741"/>
        <a:ext cx="3223045" cy="1035000"/>
      </dsp:txXfrm>
    </dsp:sp>
    <dsp:sp modelId="{845D8454-80E4-412D-AB7D-420C3DCB2FE5}">
      <dsp:nvSpPr>
        <dsp:cNvPr id="0" name=""/>
        <dsp:cNvSpPr/>
      </dsp:nvSpPr>
      <dsp:spPr>
        <a:xfrm>
          <a:off x="4728559" y="585181"/>
          <a:ext cx="1450370" cy="14503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931D91-5823-462C-ABD6-3B46FC8360E5}">
      <dsp:nvSpPr>
        <dsp:cNvPr id="0" name=""/>
        <dsp:cNvSpPr/>
      </dsp:nvSpPr>
      <dsp:spPr>
        <a:xfrm>
          <a:off x="3842222" y="2474741"/>
          <a:ext cx="3223045"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Insufficient background knowledge</a:t>
          </a:r>
        </a:p>
      </dsp:txBody>
      <dsp:txXfrm>
        <a:off x="3842222" y="2474741"/>
        <a:ext cx="3223045" cy="1035000"/>
      </dsp:txXfrm>
    </dsp:sp>
    <dsp:sp modelId="{F6EF7008-0269-4F6B-ABAA-AC1F9A7C2E23}">
      <dsp:nvSpPr>
        <dsp:cNvPr id="0" name=""/>
        <dsp:cNvSpPr/>
      </dsp:nvSpPr>
      <dsp:spPr>
        <a:xfrm>
          <a:off x="8515638" y="585181"/>
          <a:ext cx="1450370" cy="14503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4A4770-45F1-4D78-BD0E-6F2E0E290337}">
      <dsp:nvSpPr>
        <dsp:cNvPr id="0" name=""/>
        <dsp:cNvSpPr/>
      </dsp:nvSpPr>
      <dsp:spPr>
        <a:xfrm>
          <a:off x="7629300" y="2474741"/>
          <a:ext cx="3223045"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Teacher expertise gaps</a:t>
          </a:r>
        </a:p>
      </dsp:txBody>
      <dsp:txXfrm>
        <a:off x="7629300" y="2474741"/>
        <a:ext cx="3223045" cy="1035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A5168-67D8-461B-840F-6397CC90D139}">
      <dsp:nvSpPr>
        <dsp:cNvPr id="0" name=""/>
        <dsp:cNvSpPr/>
      </dsp:nvSpPr>
      <dsp:spPr>
        <a:xfrm>
          <a:off x="0" y="68673"/>
          <a:ext cx="6364224" cy="1272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Top Microbiological Health Threats Worldwide:</a:t>
          </a:r>
        </a:p>
      </dsp:txBody>
      <dsp:txXfrm>
        <a:off x="62141" y="130814"/>
        <a:ext cx="6239942" cy="1148678"/>
      </dsp:txXfrm>
    </dsp:sp>
    <dsp:sp modelId="{F3B22D9C-BAE4-4EAE-9DB7-113E519FADC2}">
      <dsp:nvSpPr>
        <dsp:cNvPr id="0" name=""/>
        <dsp:cNvSpPr/>
      </dsp:nvSpPr>
      <dsp:spPr>
        <a:xfrm>
          <a:off x="0" y="1437876"/>
          <a:ext cx="6364224" cy="12729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 Healthcare-associated infections (</a:t>
          </a:r>
          <a:r>
            <a:rPr lang="en-US" sz="3200" kern="1200" dirty="0" err="1"/>
            <a:t>HAIs</a:t>
          </a:r>
          <a:r>
            <a:rPr lang="en-US" sz="3200" kern="1200" dirty="0"/>
            <a:t>)</a:t>
          </a:r>
        </a:p>
      </dsp:txBody>
      <dsp:txXfrm>
        <a:off x="62141" y="1500017"/>
        <a:ext cx="6239942" cy="1148678"/>
      </dsp:txXfrm>
    </dsp:sp>
    <dsp:sp modelId="{91BD63DD-8621-4E8A-8862-98D34F7B55E7}">
      <dsp:nvSpPr>
        <dsp:cNvPr id="0" name=""/>
        <dsp:cNvSpPr/>
      </dsp:nvSpPr>
      <dsp:spPr>
        <a:xfrm>
          <a:off x="0" y="2802996"/>
          <a:ext cx="6364224" cy="12729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 Antibiotic resistance</a:t>
          </a:r>
        </a:p>
      </dsp:txBody>
      <dsp:txXfrm>
        <a:off x="62141" y="2865137"/>
        <a:ext cx="6239942" cy="1148678"/>
      </dsp:txXfrm>
    </dsp:sp>
    <dsp:sp modelId="{A6313843-349C-43DC-92EE-ABA86F5B71D2}">
      <dsp:nvSpPr>
        <dsp:cNvPr id="0" name=""/>
        <dsp:cNvSpPr/>
      </dsp:nvSpPr>
      <dsp:spPr>
        <a:xfrm>
          <a:off x="0" y="4168116"/>
          <a:ext cx="6364224" cy="1272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 Pandemic containment and treatment</a:t>
          </a:r>
        </a:p>
      </dsp:txBody>
      <dsp:txXfrm>
        <a:off x="62141" y="4230257"/>
        <a:ext cx="6239942" cy="11486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ED6A36-A4A2-49B8-ADE8-199415AB3EAF}">
      <dsp:nvSpPr>
        <dsp:cNvPr id="0" name=""/>
        <dsp:cNvSpPr/>
      </dsp:nvSpPr>
      <dsp:spPr>
        <a:xfrm>
          <a:off x="424767" y="265635"/>
          <a:ext cx="2208571" cy="210182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02000F-619B-430C-AF0F-6B478CC27754}">
      <dsp:nvSpPr>
        <dsp:cNvPr id="0" name=""/>
        <dsp:cNvSpPr/>
      </dsp:nvSpPr>
      <dsp:spPr>
        <a:xfrm>
          <a:off x="1007334" y="794827"/>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6A535C-E1ED-4BC3-88B7-140C0BBDA4AF}">
      <dsp:nvSpPr>
        <dsp:cNvPr id="0" name=""/>
        <dsp:cNvSpPr/>
      </dsp:nvSpPr>
      <dsp:spPr>
        <a:xfrm>
          <a:off x="38427" y="2792264"/>
          <a:ext cx="2981250" cy="96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defRPr cap="all"/>
          </a:pPr>
          <a:r>
            <a:rPr lang="en-US" sz="2600" kern="1200" cap="none" baseline="0" dirty="0">
              <a:latin typeface="Arial" panose="020B0604020202020204" pitchFamily="34" charset="0"/>
              <a:cs typeface="Arial" panose="020B0604020202020204" pitchFamily="34" charset="0"/>
            </a:rPr>
            <a:t>Pre-survey before labs began</a:t>
          </a:r>
        </a:p>
      </dsp:txBody>
      <dsp:txXfrm>
        <a:off x="38427" y="2792264"/>
        <a:ext cx="2981250" cy="966708"/>
      </dsp:txXfrm>
    </dsp:sp>
    <dsp:sp modelId="{039DDEA3-BE22-4EE3-BF54-E30683F84122}">
      <dsp:nvSpPr>
        <dsp:cNvPr id="0" name=""/>
        <dsp:cNvSpPr/>
      </dsp:nvSpPr>
      <dsp:spPr>
        <a:xfrm>
          <a:off x="3927735" y="265635"/>
          <a:ext cx="2208571" cy="210182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693EF3-FC13-4513-9D19-C773572027F1}">
      <dsp:nvSpPr>
        <dsp:cNvPr id="0" name=""/>
        <dsp:cNvSpPr/>
      </dsp:nvSpPr>
      <dsp:spPr>
        <a:xfrm>
          <a:off x="4510302" y="794827"/>
          <a:ext cx="1043437" cy="104343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D84188-063E-42D6-8B20-B3C7CBCC19F3}">
      <dsp:nvSpPr>
        <dsp:cNvPr id="0" name=""/>
        <dsp:cNvSpPr/>
      </dsp:nvSpPr>
      <dsp:spPr>
        <a:xfrm>
          <a:off x="3541396" y="2792264"/>
          <a:ext cx="2981250" cy="96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defRPr cap="all"/>
          </a:pPr>
          <a:r>
            <a:rPr lang="en-US" sz="2200" kern="1200" cap="none" baseline="0" dirty="0">
              <a:latin typeface="Arial" panose="020B0604020202020204" pitchFamily="34" charset="0"/>
              <a:cs typeface="Arial" panose="020B0604020202020204" pitchFamily="34" charset="0"/>
            </a:rPr>
            <a:t>All sections used same presentations, learned same material</a:t>
          </a:r>
        </a:p>
      </dsp:txBody>
      <dsp:txXfrm>
        <a:off x="3541396" y="2792264"/>
        <a:ext cx="2981250" cy="966708"/>
      </dsp:txXfrm>
    </dsp:sp>
    <dsp:sp modelId="{3D153F3A-D9A0-4AB5-9B90-6F6EFA039B22}">
      <dsp:nvSpPr>
        <dsp:cNvPr id="0" name=""/>
        <dsp:cNvSpPr/>
      </dsp:nvSpPr>
      <dsp:spPr>
        <a:xfrm>
          <a:off x="7430704" y="214024"/>
          <a:ext cx="2208571" cy="210182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7C2DBD-75F8-4062-AC69-BD14AD24A233}">
      <dsp:nvSpPr>
        <dsp:cNvPr id="0" name=""/>
        <dsp:cNvSpPr/>
      </dsp:nvSpPr>
      <dsp:spPr>
        <a:xfrm>
          <a:off x="8013271" y="794827"/>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25C950-8F64-4CE1-9F40-A237E173337B}">
      <dsp:nvSpPr>
        <dsp:cNvPr id="0" name=""/>
        <dsp:cNvSpPr/>
      </dsp:nvSpPr>
      <dsp:spPr>
        <a:xfrm>
          <a:off x="7044365" y="2792264"/>
          <a:ext cx="2981250" cy="96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defRPr cap="all"/>
          </a:pPr>
          <a:r>
            <a:rPr lang="en-US" sz="2600" kern="1200" cap="none" baseline="0" dirty="0">
              <a:latin typeface="Arial" panose="020B0604020202020204" pitchFamily="34" charset="0"/>
              <a:cs typeface="Arial" panose="020B0604020202020204" pitchFamily="34" charset="0"/>
            </a:rPr>
            <a:t>Post-survey after labs ended</a:t>
          </a:r>
        </a:p>
      </dsp:txBody>
      <dsp:txXfrm>
        <a:off x="7044365" y="2792264"/>
        <a:ext cx="2981250" cy="966708"/>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0.25697</cdr:x>
      <cdr:y>0.17079</cdr:y>
    </cdr:from>
    <cdr:to>
      <cdr:x>0.37897</cdr:x>
      <cdr:y>0.23644</cdr:y>
    </cdr:to>
    <cdr:sp macro="" textlink="">
      <cdr:nvSpPr>
        <cdr:cNvPr id="3" name="TextBox 1">
          <a:extLst xmlns:a="http://schemas.openxmlformats.org/drawingml/2006/main">
            <a:ext uri="{FF2B5EF4-FFF2-40B4-BE49-F238E27FC236}">
              <a16:creationId xmlns:a16="http://schemas.microsoft.com/office/drawing/2014/main" id="{038FF1F8-5953-43E9-96EB-6B2B3F6048D5}"/>
            </a:ext>
          </a:extLst>
        </cdr:cNvPr>
        <cdr:cNvSpPr txBox="1"/>
      </cdr:nvSpPr>
      <cdr:spPr>
        <a:xfrm xmlns:a="http://schemas.openxmlformats.org/drawingml/2006/main">
          <a:off x="2930227" y="1610890"/>
          <a:ext cx="1391165" cy="6191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Arial" panose="020B0604020202020204" pitchFamily="34" charset="0"/>
              <a:cs typeface="Arial" panose="020B0604020202020204" pitchFamily="34" charset="0"/>
            </a:rPr>
            <a:t>p</a:t>
          </a:r>
          <a:r>
            <a:rPr lang="en-US" sz="2000" baseline="0" dirty="0">
              <a:latin typeface="Arial" panose="020B0604020202020204" pitchFamily="34" charset="0"/>
              <a:cs typeface="Arial" panose="020B0604020202020204" pitchFamily="34" charset="0"/>
            </a:rPr>
            <a:t> &lt; .0015</a:t>
          </a:r>
          <a:endParaRPr lang="en-US" sz="2000" dirty="0">
            <a:latin typeface="Arial" panose="020B0604020202020204" pitchFamily="34" charset="0"/>
            <a:cs typeface="Arial" panose="020B060402020202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
          <p:cNvSpPr>
            <a:spLocks noGrp="1" noRot="1" noChangeAspect="1" noChangeArrowheads="1"/>
          </p:cNvSpPr>
          <p:nvPr>
            <p:ph type="sldImg"/>
          </p:nvPr>
        </p:nvSpPr>
        <p:spPr bwMode="auto">
          <a:xfrm>
            <a:off x="0" y="69532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0" name="Rectangle 2"/>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1559792985"/>
      </p:ext>
    </p:extLst>
  </p:cSld>
  <p:clrMap bg1="lt1" tx1="dk1" bg2="lt2" tx2="dk2" accent1="accent1" accent2="accent2" accent3="accent3" accent4="accent4" accent5="accent5" accent6="accent6" hlink="hlink" folHlink="folHlink"/>
  <p:notesStyle>
    <a:lvl1pPr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1pPr>
    <a:lvl2pPr marL="742950" indent="-28575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2pPr>
    <a:lvl3pPr marL="1143000" indent="-22860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3pPr>
    <a:lvl4pPr marL="1600200" indent="-22860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4pPr>
    <a:lvl5pPr marL="2057400" indent="-22860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5pPr>
    <a:lvl6pPr marL="2284927" algn="l" defTabSz="913969" rtl="0" eaLnBrk="1" latinLnBrk="0" hangingPunct="1">
      <a:defRPr sz="1400" kern="1200">
        <a:solidFill>
          <a:schemeClr val="tx1"/>
        </a:solidFill>
        <a:latin typeface="+mn-lt"/>
        <a:ea typeface="+mn-ea"/>
        <a:cs typeface="+mn-cs"/>
      </a:defRPr>
    </a:lvl6pPr>
    <a:lvl7pPr marL="2741912" algn="l" defTabSz="913969" rtl="0" eaLnBrk="1" latinLnBrk="0" hangingPunct="1">
      <a:defRPr sz="1400" kern="1200">
        <a:solidFill>
          <a:schemeClr val="tx1"/>
        </a:solidFill>
        <a:latin typeface="+mn-lt"/>
        <a:ea typeface="+mn-ea"/>
        <a:cs typeface="+mn-cs"/>
      </a:defRPr>
    </a:lvl7pPr>
    <a:lvl8pPr marL="3198897" algn="l" defTabSz="913969" rtl="0" eaLnBrk="1" latinLnBrk="0" hangingPunct="1">
      <a:defRPr sz="1400" kern="1200">
        <a:solidFill>
          <a:schemeClr val="tx1"/>
        </a:solidFill>
        <a:latin typeface="+mn-lt"/>
        <a:ea typeface="+mn-ea"/>
        <a:cs typeface="+mn-cs"/>
      </a:defRPr>
    </a:lvl8pPr>
    <a:lvl9pPr marL="3655881" algn="l" defTabSz="913969"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
          <p:cNvSpPr>
            <a:spLocks noGrp="1" noRot="1" noChangeAspect="1" noChangeArrowheads="1" noTextEdit="1"/>
          </p:cNvSpPr>
          <p:nvPr>
            <p:ph type="sldImg"/>
          </p:nvPr>
        </p:nvSpPr>
        <p:spPr>
          <a:xfrm>
            <a:off x="1333500" y="695325"/>
            <a:ext cx="4191000" cy="3429000"/>
          </a:xfrm>
          <a:solidFill>
            <a:srgbClr val="FFFFFF"/>
          </a:solidFill>
          <a:ln>
            <a:solidFill>
              <a:srgbClr val="000000"/>
            </a:solidFill>
            <a:miter lim="800000"/>
            <a:headEnd/>
            <a:tailEnd/>
          </a:ln>
        </p:spPr>
      </p:sp>
      <p:sp>
        <p:nvSpPr>
          <p:cNvPr id="9219" name="Rectangle 2"/>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altLang="en-US" dirty="0"/>
              <a:t>Text 24 font</a:t>
            </a:r>
          </a:p>
          <a:p>
            <a:r>
              <a:rPr lang="en-US" altLang="en-US" dirty="0"/>
              <a:t>Subheadings 32 font</a:t>
            </a:r>
          </a:p>
          <a:p>
            <a:endParaRPr lang="en-US" altLang="en-US" dirty="0"/>
          </a:p>
          <a:p>
            <a:r>
              <a:rPr lang="en-US" altLang="en-US" dirty="0"/>
              <a:t>Potential Novel Biofilm Regulation in V. fischeri Symbiosis</a:t>
            </a:r>
          </a:p>
          <a:p>
            <a:endParaRPr lang="en-US" altLang="en-US" dirty="0"/>
          </a:p>
          <a:p>
            <a:r>
              <a:rPr lang="en-US" altLang="en-US" dirty="0"/>
              <a:t>Uncovering Potential Symbiotic Phenotype Regulators Using Comparative Genomics</a:t>
            </a:r>
          </a:p>
          <a:p>
            <a:endParaRPr lang="en-US" altLang="en-US" dirty="0"/>
          </a:p>
          <a:p>
            <a:r>
              <a:rPr lang="en-US" altLang="en-US" dirty="0"/>
              <a:t>Symbiotic Phenotype Regulation: </a:t>
            </a:r>
          </a:p>
        </p:txBody>
      </p:sp>
    </p:spTree>
    <p:extLst>
      <p:ext uri="{BB962C8B-B14F-4D97-AF65-F5344CB8AC3E}">
        <p14:creationId xmlns:p14="http://schemas.microsoft.com/office/powerpoint/2010/main" val="1071007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5387342"/>
            <a:ext cx="30175200" cy="11460480"/>
          </a:xfrm>
        </p:spPr>
        <p:txBody>
          <a:bodyPr anchor="b"/>
          <a:lstStyle>
            <a:lvl1pPr algn="ctr">
              <a:defRPr sz="19800"/>
            </a:lvl1pPr>
          </a:lstStyle>
          <a:p>
            <a:r>
              <a:rPr lang="en-US"/>
              <a:t>Click to edit Master title style</a:t>
            </a:r>
          </a:p>
        </p:txBody>
      </p:sp>
      <p:sp>
        <p:nvSpPr>
          <p:cNvPr id="3" name="Subtitle 2"/>
          <p:cNvSpPr>
            <a:spLocks noGrp="1"/>
          </p:cNvSpPr>
          <p:nvPr>
            <p:ph type="subTitle" idx="1"/>
          </p:nvPr>
        </p:nvSpPr>
        <p:spPr>
          <a:xfrm>
            <a:off x="5029200" y="17289782"/>
            <a:ext cx="30175200" cy="7947658"/>
          </a:xfrm>
        </p:spPr>
        <p:txBody>
          <a:bodyPr/>
          <a:lstStyle>
            <a:lvl1pPr marL="0" indent="0" algn="ctr">
              <a:buNone/>
              <a:defRPr sz="7920"/>
            </a:lvl1pPr>
            <a:lvl2pPr marL="1508760" indent="0" algn="ctr">
              <a:buNone/>
              <a:defRPr sz="6600"/>
            </a:lvl2pPr>
            <a:lvl3pPr marL="3017520" indent="0" algn="ctr">
              <a:buNone/>
              <a:defRPr sz="5940"/>
            </a:lvl3pPr>
            <a:lvl4pPr marL="4526280" indent="0" algn="ctr">
              <a:buNone/>
              <a:defRPr sz="5280"/>
            </a:lvl4pPr>
            <a:lvl5pPr marL="6035040" indent="0" algn="ctr">
              <a:buNone/>
              <a:defRPr sz="5280"/>
            </a:lvl5pPr>
            <a:lvl6pPr marL="7543800" indent="0" algn="ctr">
              <a:buNone/>
              <a:defRPr sz="5280"/>
            </a:lvl6pPr>
            <a:lvl7pPr marL="9052560" indent="0" algn="ctr">
              <a:buNone/>
              <a:defRPr sz="5280"/>
            </a:lvl7pPr>
            <a:lvl8pPr marL="10561320" indent="0" algn="ctr">
              <a:buNone/>
              <a:defRPr sz="5280"/>
            </a:lvl8pPr>
            <a:lvl9pPr marL="12070080" indent="0" algn="ctr">
              <a:buNone/>
              <a:defRPr sz="5280"/>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A0AFB4E-ABB2-46BD-A2F8-B519D1A3715D}" type="slidenum">
              <a:rPr lang="en-GB" smtClean="0"/>
              <a:pPr>
                <a:defRPr/>
              </a:pPr>
              <a:t>‹#›</a:t>
            </a:fld>
            <a:endParaRPr lang="en-GB"/>
          </a:p>
        </p:txBody>
      </p:sp>
    </p:spTree>
    <p:extLst>
      <p:ext uri="{BB962C8B-B14F-4D97-AF65-F5344CB8AC3E}">
        <p14:creationId xmlns:p14="http://schemas.microsoft.com/office/powerpoint/2010/main" val="288252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A56DE51-BED8-4E54-B884-94D19DC2A793}" type="slidenum">
              <a:rPr lang="en-GB" smtClean="0"/>
              <a:pPr>
                <a:defRPr/>
              </a:pPr>
              <a:t>‹#›</a:t>
            </a:fld>
            <a:endParaRPr lang="en-GB"/>
          </a:p>
        </p:txBody>
      </p:sp>
    </p:spTree>
    <p:extLst>
      <p:ext uri="{BB962C8B-B14F-4D97-AF65-F5344CB8AC3E}">
        <p14:creationId xmlns:p14="http://schemas.microsoft.com/office/powerpoint/2010/main" val="196660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0" y="1752600"/>
            <a:ext cx="867537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66060"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2EFDB3EC-D18D-47BB-9582-95BFCDA954B1}" type="slidenum">
              <a:rPr lang="en-GB" smtClean="0"/>
              <a:pPr>
                <a:defRPr/>
              </a:pPr>
              <a:t>‹#›</a:t>
            </a:fld>
            <a:endParaRPr lang="en-GB"/>
          </a:p>
        </p:txBody>
      </p:sp>
    </p:spTree>
    <p:extLst>
      <p:ext uri="{BB962C8B-B14F-4D97-AF65-F5344CB8AC3E}">
        <p14:creationId xmlns:p14="http://schemas.microsoft.com/office/powerpoint/2010/main" val="219609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C17EE83-F196-43AE-B085-250C5BC5E994}" type="slidenum">
              <a:rPr lang="en-GB" smtClean="0"/>
              <a:pPr>
                <a:defRPr/>
              </a:pPr>
              <a:t>‹#›</a:t>
            </a:fld>
            <a:endParaRPr lang="en-GB"/>
          </a:p>
        </p:txBody>
      </p:sp>
    </p:spTree>
    <p:extLst>
      <p:ext uri="{BB962C8B-B14F-4D97-AF65-F5344CB8AC3E}">
        <p14:creationId xmlns:p14="http://schemas.microsoft.com/office/powerpoint/2010/main" val="3372295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5" y="8206745"/>
            <a:ext cx="34701480" cy="13693138"/>
          </a:xfrm>
        </p:spPr>
        <p:txBody>
          <a:bodyPr anchor="b"/>
          <a:lstStyle>
            <a:lvl1pPr>
              <a:defRPr sz="19800"/>
            </a:lvl1pPr>
          </a:lstStyle>
          <a:p>
            <a:r>
              <a:rPr lang="en-US"/>
              <a:t>Click to edit Master title style</a:t>
            </a:r>
          </a:p>
        </p:txBody>
      </p:sp>
      <p:sp>
        <p:nvSpPr>
          <p:cNvPr id="3" name="Text Placeholder 2"/>
          <p:cNvSpPr>
            <a:spLocks noGrp="1"/>
          </p:cNvSpPr>
          <p:nvPr>
            <p:ph type="body" idx="1"/>
          </p:nvPr>
        </p:nvSpPr>
        <p:spPr>
          <a:xfrm>
            <a:off x="2745105" y="22029425"/>
            <a:ext cx="34701480" cy="7200898"/>
          </a:xfrm>
        </p:spPr>
        <p:txBody>
          <a:bodyPr/>
          <a:lstStyle>
            <a:lvl1pPr marL="0" indent="0">
              <a:buNone/>
              <a:defRPr sz="7920">
                <a:solidFill>
                  <a:schemeClr val="tx1">
                    <a:tint val="75000"/>
                  </a:schemeClr>
                </a:solidFill>
              </a:defRPr>
            </a:lvl1pPr>
            <a:lvl2pPr marL="1508760" indent="0">
              <a:buNone/>
              <a:defRPr sz="6600">
                <a:solidFill>
                  <a:schemeClr val="tx1">
                    <a:tint val="75000"/>
                  </a:schemeClr>
                </a:solidFill>
              </a:defRPr>
            </a:lvl2pPr>
            <a:lvl3pPr marL="3017520" indent="0">
              <a:buNone/>
              <a:defRPr sz="5940">
                <a:solidFill>
                  <a:schemeClr val="tx1">
                    <a:tint val="75000"/>
                  </a:schemeClr>
                </a:solidFill>
              </a:defRPr>
            </a:lvl3pPr>
            <a:lvl4pPr marL="4526280" indent="0">
              <a:buNone/>
              <a:defRPr sz="5280">
                <a:solidFill>
                  <a:schemeClr val="tx1">
                    <a:tint val="75000"/>
                  </a:schemeClr>
                </a:solidFill>
              </a:defRPr>
            </a:lvl4pPr>
            <a:lvl5pPr marL="6035040" indent="0">
              <a:buNone/>
              <a:defRPr sz="5280">
                <a:solidFill>
                  <a:schemeClr val="tx1">
                    <a:tint val="75000"/>
                  </a:schemeClr>
                </a:solidFill>
              </a:defRPr>
            </a:lvl5pPr>
            <a:lvl6pPr marL="7543800" indent="0">
              <a:buNone/>
              <a:defRPr sz="5280">
                <a:solidFill>
                  <a:schemeClr val="tx1">
                    <a:tint val="75000"/>
                  </a:schemeClr>
                </a:solidFill>
              </a:defRPr>
            </a:lvl6pPr>
            <a:lvl7pPr marL="9052560" indent="0">
              <a:buNone/>
              <a:defRPr sz="5280">
                <a:solidFill>
                  <a:schemeClr val="tx1">
                    <a:tint val="75000"/>
                  </a:schemeClr>
                </a:solidFill>
              </a:defRPr>
            </a:lvl7pPr>
            <a:lvl8pPr marL="10561320" indent="0">
              <a:buNone/>
              <a:defRPr sz="5280">
                <a:solidFill>
                  <a:schemeClr val="tx1">
                    <a:tint val="75000"/>
                  </a:schemeClr>
                </a:solidFill>
              </a:defRPr>
            </a:lvl8pPr>
            <a:lvl9pPr marL="12070080" indent="0">
              <a:buNone/>
              <a:defRPr sz="5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D748057-0749-4BC0-B333-4FFC9F4C8B3A}" type="slidenum">
              <a:rPr lang="en-GB" smtClean="0"/>
              <a:pPr>
                <a:defRPr/>
              </a:pPr>
              <a:t>‹#›</a:t>
            </a:fld>
            <a:endParaRPr lang="en-GB"/>
          </a:p>
        </p:txBody>
      </p:sp>
    </p:spTree>
    <p:extLst>
      <p:ext uri="{BB962C8B-B14F-4D97-AF65-F5344CB8AC3E}">
        <p14:creationId xmlns:p14="http://schemas.microsoft.com/office/powerpoint/2010/main" val="3576501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BFC321C5-55D1-48EB-9371-17C583AA6112}" type="slidenum">
              <a:rPr lang="en-GB" smtClean="0"/>
              <a:pPr>
                <a:defRPr/>
              </a:pPr>
              <a:t>‹#›</a:t>
            </a:fld>
            <a:endParaRPr lang="en-GB"/>
          </a:p>
        </p:txBody>
      </p:sp>
    </p:spTree>
    <p:extLst>
      <p:ext uri="{BB962C8B-B14F-4D97-AF65-F5344CB8AC3E}">
        <p14:creationId xmlns:p14="http://schemas.microsoft.com/office/powerpoint/2010/main" val="299017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3"/>
            <a:ext cx="34701480" cy="6362702"/>
          </a:xfrm>
        </p:spPr>
        <p:txBody>
          <a:bodyPr/>
          <a:lstStyle/>
          <a:p>
            <a:r>
              <a:rPr lang="en-US"/>
              <a:t>Click to edit Master title style</a:t>
            </a:r>
          </a:p>
        </p:txBody>
      </p:sp>
      <p:sp>
        <p:nvSpPr>
          <p:cNvPr id="3" name="Text Placeholder 2"/>
          <p:cNvSpPr>
            <a:spLocks noGrp="1"/>
          </p:cNvSpPr>
          <p:nvPr>
            <p:ph type="body" idx="1"/>
          </p:nvPr>
        </p:nvSpPr>
        <p:spPr>
          <a:xfrm>
            <a:off x="2771302" y="8069582"/>
            <a:ext cx="17020697" cy="3954778"/>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Click to edit Master text styles</a:t>
            </a:r>
          </a:p>
        </p:txBody>
      </p:sp>
      <p:sp>
        <p:nvSpPr>
          <p:cNvPr id="4" name="Content Placeholder 3"/>
          <p:cNvSpPr>
            <a:spLocks noGrp="1"/>
          </p:cNvSpPr>
          <p:nvPr>
            <p:ph sz="half" idx="2"/>
          </p:nvPr>
        </p:nvSpPr>
        <p:spPr>
          <a:xfrm>
            <a:off x="2771302" y="12024360"/>
            <a:ext cx="1702069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368260" y="8069582"/>
            <a:ext cx="17104520" cy="3954778"/>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Click to edit Master text styles</a:t>
            </a:r>
          </a:p>
        </p:txBody>
      </p:sp>
      <p:sp>
        <p:nvSpPr>
          <p:cNvPr id="6" name="Content Placeholder 5"/>
          <p:cNvSpPr>
            <a:spLocks noGrp="1"/>
          </p:cNvSpPr>
          <p:nvPr>
            <p:ph sz="quarter" idx="4"/>
          </p:nvPr>
        </p:nvSpPr>
        <p:spPr>
          <a:xfrm>
            <a:off x="20368260"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A9C20C61-1847-4421-824F-B5EB60D18504}" type="slidenum">
              <a:rPr lang="en-GB" smtClean="0"/>
              <a:pPr>
                <a:defRPr/>
              </a:pPr>
              <a:t>‹#›</a:t>
            </a:fld>
            <a:endParaRPr lang="en-GB"/>
          </a:p>
        </p:txBody>
      </p:sp>
    </p:spTree>
    <p:extLst>
      <p:ext uri="{BB962C8B-B14F-4D97-AF65-F5344CB8AC3E}">
        <p14:creationId xmlns:p14="http://schemas.microsoft.com/office/powerpoint/2010/main" val="294007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AC4224D7-9B60-4B41-A680-3F30997EC3C3}" type="slidenum">
              <a:rPr lang="en-GB" smtClean="0"/>
              <a:pPr>
                <a:defRPr/>
              </a:pPr>
              <a:t>‹#›</a:t>
            </a:fld>
            <a:endParaRPr lang="en-GB"/>
          </a:p>
        </p:txBody>
      </p:sp>
    </p:spTree>
    <p:extLst>
      <p:ext uri="{BB962C8B-B14F-4D97-AF65-F5344CB8AC3E}">
        <p14:creationId xmlns:p14="http://schemas.microsoft.com/office/powerpoint/2010/main" val="126026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32FC5F59-9AF6-4561-9FF6-44903EF7AF2B}" type="slidenum">
              <a:rPr lang="en-GB" smtClean="0"/>
              <a:pPr>
                <a:defRPr/>
              </a:pPr>
              <a:t>‹#›</a:t>
            </a:fld>
            <a:endParaRPr lang="en-GB"/>
          </a:p>
        </p:txBody>
      </p:sp>
    </p:spTree>
    <p:extLst>
      <p:ext uri="{BB962C8B-B14F-4D97-AF65-F5344CB8AC3E}">
        <p14:creationId xmlns:p14="http://schemas.microsoft.com/office/powerpoint/2010/main" val="4001340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2" y="2194560"/>
            <a:ext cx="12976382" cy="7680960"/>
          </a:xfrm>
        </p:spPr>
        <p:txBody>
          <a:bodyPr anchor="b"/>
          <a:lstStyle>
            <a:lvl1pPr>
              <a:defRPr sz="10560"/>
            </a:lvl1pPr>
          </a:lstStyle>
          <a:p>
            <a:r>
              <a:rPr lang="en-US"/>
              <a:t>Click to edit Master title style</a:t>
            </a:r>
          </a:p>
        </p:txBody>
      </p:sp>
      <p:sp>
        <p:nvSpPr>
          <p:cNvPr id="3" name="Content Placeholder 2"/>
          <p:cNvSpPr>
            <a:spLocks noGrp="1"/>
          </p:cNvSpPr>
          <p:nvPr>
            <p:ph idx="1"/>
          </p:nvPr>
        </p:nvSpPr>
        <p:spPr>
          <a:xfrm>
            <a:off x="17104520" y="4739642"/>
            <a:ext cx="20368260" cy="23393400"/>
          </a:xfrm>
        </p:spPr>
        <p:txBody>
          <a:bodyPr/>
          <a:lstStyle>
            <a:lvl1pPr>
              <a:defRPr sz="10560"/>
            </a:lvl1pPr>
            <a:lvl2pPr>
              <a:defRPr sz="9240"/>
            </a:lvl2pPr>
            <a:lvl3pPr>
              <a:defRPr sz="792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771302" y="9875520"/>
            <a:ext cx="12976382" cy="18295622"/>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CAB51DF2-CFE2-4941-A3BC-E7E0AD178699}" type="slidenum">
              <a:rPr lang="en-GB" smtClean="0"/>
              <a:pPr>
                <a:defRPr/>
              </a:pPr>
              <a:t>‹#›</a:t>
            </a:fld>
            <a:endParaRPr lang="en-GB"/>
          </a:p>
        </p:txBody>
      </p:sp>
    </p:spTree>
    <p:extLst>
      <p:ext uri="{BB962C8B-B14F-4D97-AF65-F5344CB8AC3E}">
        <p14:creationId xmlns:p14="http://schemas.microsoft.com/office/powerpoint/2010/main" val="977331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2" y="2194560"/>
            <a:ext cx="12976382" cy="7680960"/>
          </a:xfrm>
        </p:spPr>
        <p:txBody>
          <a:bodyPr anchor="b"/>
          <a:lstStyle>
            <a:lvl1pPr>
              <a:defRPr sz="10560"/>
            </a:lvl1pPr>
          </a:lstStyle>
          <a:p>
            <a:r>
              <a:rPr lang="en-US"/>
              <a:t>Click to edit Master title style</a:t>
            </a:r>
          </a:p>
        </p:txBody>
      </p:sp>
      <p:sp>
        <p:nvSpPr>
          <p:cNvPr id="3" name="Picture Placeholder 2"/>
          <p:cNvSpPr>
            <a:spLocks noGrp="1"/>
          </p:cNvSpPr>
          <p:nvPr>
            <p:ph type="pic" idx="1"/>
          </p:nvPr>
        </p:nvSpPr>
        <p:spPr>
          <a:xfrm>
            <a:off x="17104520" y="4739642"/>
            <a:ext cx="20368260" cy="23393400"/>
          </a:xfrm>
        </p:spPr>
        <p:txBody>
          <a:bodyPr/>
          <a:lstStyle>
            <a:lvl1pPr marL="0" indent="0">
              <a:buNone/>
              <a:defRPr sz="10560"/>
            </a:lvl1pPr>
            <a:lvl2pPr marL="1508760" indent="0">
              <a:buNone/>
              <a:defRPr sz="9240"/>
            </a:lvl2pPr>
            <a:lvl3pPr marL="3017520" indent="0">
              <a:buNone/>
              <a:defRPr sz="7920"/>
            </a:lvl3pPr>
            <a:lvl4pPr marL="4526280" indent="0">
              <a:buNone/>
              <a:defRPr sz="6600"/>
            </a:lvl4pPr>
            <a:lvl5pPr marL="6035040" indent="0">
              <a:buNone/>
              <a:defRPr sz="6600"/>
            </a:lvl5pPr>
            <a:lvl6pPr marL="7543800" indent="0">
              <a:buNone/>
              <a:defRPr sz="6600"/>
            </a:lvl6pPr>
            <a:lvl7pPr marL="9052560" indent="0">
              <a:buNone/>
              <a:defRPr sz="6600"/>
            </a:lvl7pPr>
            <a:lvl8pPr marL="10561320" indent="0">
              <a:buNone/>
              <a:defRPr sz="6600"/>
            </a:lvl8pPr>
            <a:lvl9pPr marL="12070080" indent="0">
              <a:buNone/>
              <a:defRPr sz="6600"/>
            </a:lvl9pPr>
          </a:lstStyle>
          <a:p>
            <a:endParaRPr lang="en-US"/>
          </a:p>
        </p:txBody>
      </p:sp>
      <p:sp>
        <p:nvSpPr>
          <p:cNvPr id="4" name="Text Placeholder 3"/>
          <p:cNvSpPr>
            <a:spLocks noGrp="1"/>
          </p:cNvSpPr>
          <p:nvPr>
            <p:ph type="body" sz="half" idx="2"/>
          </p:nvPr>
        </p:nvSpPr>
        <p:spPr>
          <a:xfrm>
            <a:off x="2771302" y="9875520"/>
            <a:ext cx="12976382" cy="18295622"/>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D7C2898-AAD3-4850-A4E5-01FB09395082}" type="slidenum">
              <a:rPr lang="en-GB" smtClean="0"/>
              <a:pPr>
                <a:defRPr/>
              </a:pPr>
              <a:t>‹#›</a:t>
            </a:fld>
            <a:endParaRPr lang="en-GB"/>
          </a:p>
        </p:txBody>
      </p:sp>
    </p:spTree>
    <p:extLst>
      <p:ext uri="{BB962C8B-B14F-4D97-AF65-F5344CB8AC3E}">
        <p14:creationId xmlns:p14="http://schemas.microsoft.com/office/powerpoint/2010/main" val="2558490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3"/>
            <a:ext cx="34701480" cy="6362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766060" y="30510482"/>
            <a:ext cx="9052560" cy="1752600"/>
          </a:xfrm>
          <a:prstGeom prst="rect">
            <a:avLst/>
          </a:prstGeom>
        </p:spPr>
        <p:txBody>
          <a:bodyPr vert="horz" lIns="91440" tIns="45720" rIns="91440" bIns="45720" rtlCol="0" anchor="ctr"/>
          <a:lstStyle>
            <a:lvl1pPr algn="l">
              <a:defRPr sz="396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13327380" y="30510482"/>
            <a:ext cx="13578840" cy="1752600"/>
          </a:xfrm>
          <a:prstGeom prst="rect">
            <a:avLst/>
          </a:prstGeom>
        </p:spPr>
        <p:txBody>
          <a:bodyPr vert="horz" lIns="91440" tIns="45720" rIns="91440" bIns="45720" rtlCol="0" anchor="ctr"/>
          <a:lstStyle>
            <a:lvl1pPr algn="ctr">
              <a:defRPr sz="396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28414980" y="30510482"/>
            <a:ext cx="9052560" cy="1752600"/>
          </a:xfrm>
          <a:prstGeom prst="rect">
            <a:avLst/>
          </a:prstGeom>
        </p:spPr>
        <p:txBody>
          <a:bodyPr vert="horz" lIns="91440" tIns="45720" rIns="91440" bIns="45720" rtlCol="0" anchor="ctr"/>
          <a:lstStyle>
            <a:lvl1pPr algn="r">
              <a:defRPr sz="3960">
                <a:solidFill>
                  <a:schemeClr val="tx1">
                    <a:tint val="75000"/>
                  </a:schemeClr>
                </a:solidFill>
              </a:defRPr>
            </a:lvl1pPr>
          </a:lstStyle>
          <a:p>
            <a:pPr>
              <a:defRPr/>
            </a:pPr>
            <a:fld id="{F847B956-7A6E-4BEF-B817-72427F66CFBF}" type="slidenum">
              <a:rPr lang="en-GB" smtClean="0"/>
              <a:pPr>
                <a:defRPr/>
              </a:pPr>
              <a:t>‹#›</a:t>
            </a:fld>
            <a:endParaRPr lang="en-GB"/>
          </a:p>
        </p:txBody>
      </p:sp>
    </p:spTree>
    <p:extLst>
      <p:ext uri="{BB962C8B-B14F-4D97-AF65-F5344CB8AC3E}">
        <p14:creationId xmlns:p14="http://schemas.microsoft.com/office/powerpoint/2010/main" val="269948419"/>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18" Type="http://schemas.openxmlformats.org/officeDocument/2006/relationships/diagramQuickStyle" Target="../diagrams/quickStyle3.xml"/><Relationship Id="rId3" Type="http://schemas.openxmlformats.org/officeDocument/2006/relationships/chart" Target="../charts/chart1.xml"/><Relationship Id="rId21" Type="http://schemas.openxmlformats.org/officeDocument/2006/relationships/chart" Target="../charts/chart2.xml"/><Relationship Id="rId7" Type="http://schemas.openxmlformats.org/officeDocument/2006/relationships/diagramQuickStyle" Target="../diagrams/quickStyle1.xml"/><Relationship Id="rId12" Type="http://schemas.openxmlformats.org/officeDocument/2006/relationships/diagramQuickStyle" Target="../diagrams/quickStyle2.xml"/><Relationship Id="rId17" Type="http://schemas.openxmlformats.org/officeDocument/2006/relationships/diagramLayout" Target="../diagrams/layout3.xml"/><Relationship Id="rId25" Type="http://schemas.openxmlformats.org/officeDocument/2006/relationships/chart" Target="../charts/chart4.xml"/><Relationship Id="rId2" Type="http://schemas.openxmlformats.org/officeDocument/2006/relationships/notesSlide" Target="../notesSlides/notesSlide1.xml"/><Relationship Id="rId16" Type="http://schemas.openxmlformats.org/officeDocument/2006/relationships/diagramData" Target="../diagrams/data3.xml"/><Relationship Id="rId20" Type="http://schemas.microsoft.com/office/2007/relationships/diagramDrawing" Target="../diagrams/drawing3.xml"/><Relationship Id="rId1" Type="http://schemas.openxmlformats.org/officeDocument/2006/relationships/slideLayout" Target="../slideLayouts/slideLayout7.xml"/><Relationship Id="rId6" Type="http://schemas.openxmlformats.org/officeDocument/2006/relationships/diagramLayout" Target="../diagrams/layout1.xml"/><Relationship Id="rId11" Type="http://schemas.openxmlformats.org/officeDocument/2006/relationships/diagramLayout" Target="../diagrams/layout2.xml"/><Relationship Id="rId24" Type="http://schemas.openxmlformats.org/officeDocument/2006/relationships/image" Target="../media/image16.png"/><Relationship Id="rId5" Type="http://schemas.openxmlformats.org/officeDocument/2006/relationships/diagramData" Target="../diagrams/data1.xml"/><Relationship Id="rId15" Type="http://schemas.openxmlformats.org/officeDocument/2006/relationships/image" Target="../media/image8.png"/><Relationship Id="rId23" Type="http://schemas.openxmlformats.org/officeDocument/2006/relationships/chart" Target="../charts/chart3.xml"/><Relationship Id="rId10" Type="http://schemas.openxmlformats.org/officeDocument/2006/relationships/diagramData" Target="../diagrams/data2.xml"/><Relationship Id="rId19" Type="http://schemas.openxmlformats.org/officeDocument/2006/relationships/diagramColors" Target="../diagrams/colors3.xml"/><Relationship Id="rId4" Type="http://schemas.openxmlformats.org/officeDocument/2006/relationships/image" Target="../media/image1.jpeg"/><Relationship Id="rId9" Type="http://schemas.microsoft.com/office/2007/relationships/diagramDrawing" Target="../diagrams/drawing1.xml"/><Relationship Id="rId14" Type="http://schemas.microsoft.com/office/2007/relationships/diagramDrawing" Target="../diagrams/drawing2.xml"/><Relationship Id="rId22"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 name="Chart 193">
            <a:extLst>
              <a:ext uri="{FF2B5EF4-FFF2-40B4-BE49-F238E27FC236}">
                <a16:creationId xmlns:a16="http://schemas.microsoft.com/office/drawing/2014/main" id="{B4B97338-2299-4671-AFA5-BE9ACA108354}"/>
              </a:ext>
            </a:extLst>
          </p:cNvPr>
          <p:cNvGraphicFramePr>
            <a:graphicFrameLocks/>
          </p:cNvGraphicFramePr>
          <p:nvPr>
            <p:extLst>
              <p:ext uri="{D42A27DB-BD31-4B8C-83A1-F6EECF244321}">
                <p14:modId xmlns:p14="http://schemas.microsoft.com/office/powerpoint/2010/main" val="4091140348"/>
              </p:ext>
            </p:extLst>
          </p:nvPr>
        </p:nvGraphicFramePr>
        <p:xfrm>
          <a:off x="32935320" y="4452652"/>
          <a:ext cx="7000325"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9DC7F671-34DD-4676-A936-7E5B1FAC6E83}"/>
              </a:ext>
            </a:extLst>
          </p:cNvPr>
          <p:cNvSpPr/>
          <p:nvPr/>
        </p:nvSpPr>
        <p:spPr>
          <a:xfrm>
            <a:off x="33375599" y="5302998"/>
            <a:ext cx="228601" cy="3625573"/>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7" name="Rectangle 18"/>
          <p:cNvSpPr>
            <a:spLocks noChangeArrowheads="1"/>
          </p:cNvSpPr>
          <p:nvPr/>
        </p:nvSpPr>
        <p:spPr bwMode="auto">
          <a:xfrm>
            <a:off x="-168705" y="1213893"/>
            <a:ext cx="40233600" cy="1048579"/>
          </a:xfrm>
          <a:prstGeom prst="rect">
            <a:avLst/>
          </a:prstGeom>
          <a:noFill/>
          <a:ln>
            <a:noFill/>
          </a:ln>
        </p:spPr>
        <p:txBody>
          <a:bodyPr lIns="89956" tIns="46779" rIns="89956" bIns="46779">
            <a:spAutoFit/>
          </a:bodyPr>
          <a:lstStyle>
            <a:lvl1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1pPr>
            <a:lvl2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2pPr>
            <a:lvl3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3pPr>
            <a:lvl4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4pPr>
            <a:lvl5pPr>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5pPr>
            <a:lvl6pPr marL="22844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6pPr>
            <a:lvl7pPr marL="27416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7pPr>
            <a:lvl8pPr marL="31988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8pPr>
            <a:lvl9pPr marL="3656013" indent="1588" defTabSz="455613" eaLnBrk="0" fontAlgn="base" hangingPunct="0">
              <a:spcBef>
                <a:spcPct val="0"/>
              </a:spcBef>
              <a:spcAft>
                <a:spcPct val="0"/>
              </a:spcAft>
              <a:buClr>
                <a:srgbClr val="000000"/>
              </a:buClr>
              <a:buSzPct val="100000"/>
              <a:buFont typeface="ヒラギノ角ゴ Pro W3"/>
              <a:tabLst>
                <a:tab pos="0" algn="l"/>
                <a:tab pos="912813" algn="l"/>
                <a:tab pos="1827213" algn="l"/>
                <a:tab pos="2741613" algn="l"/>
                <a:tab pos="3654425" algn="l"/>
                <a:tab pos="4568825" algn="l"/>
                <a:tab pos="5483225" algn="l"/>
                <a:tab pos="6397625" algn="l"/>
                <a:tab pos="7310438" algn="l"/>
                <a:tab pos="8224838" algn="l"/>
                <a:tab pos="9139238" algn="l"/>
                <a:tab pos="10053638" algn="l"/>
                <a:tab pos="10129838" algn="l"/>
                <a:tab pos="10852150" algn="l"/>
                <a:tab pos="11576050" algn="l"/>
                <a:tab pos="12299950" algn="l"/>
                <a:tab pos="13023850" algn="l"/>
                <a:tab pos="13746163" algn="l"/>
                <a:tab pos="14470063" algn="l"/>
                <a:tab pos="15193963" algn="l"/>
                <a:tab pos="15917863" algn="l"/>
                <a:tab pos="16641763" algn="l"/>
                <a:tab pos="17364075" algn="l"/>
                <a:tab pos="18087975" algn="l"/>
                <a:tab pos="18811875" algn="l"/>
                <a:tab pos="19535775" algn="l"/>
                <a:tab pos="20259675" algn="l"/>
                <a:tab pos="20981988" algn="l"/>
                <a:tab pos="21705888" algn="l"/>
                <a:tab pos="22429788" algn="l"/>
                <a:tab pos="23153688" algn="l"/>
                <a:tab pos="23876000" algn="l"/>
              </a:tabLst>
              <a:defRPr sz="2300">
                <a:solidFill>
                  <a:srgbClr val="000000"/>
                </a:solidFill>
                <a:latin typeface="Arial" pitchFamily="34" charset="0"/>
                <a:ea typeface="ＭＳ Ｐゴシック" pitchFamily="34" charset="-128"/>
              </a:defRPr>
            </a:lvl9pPr>
          </a:lstStyle>
          <a:p>
            <a:pPr algn="ctr">
              <a:buClr>
                <a:srgbClr val="FFED0F"/>
              </a:buClr>
            </a:pPr>
            <a:r>
              <a:rPr lang="en-GB" altLang="en-US" sz="6200" b="1" dirty="0">
                <a:solidFill>
                  <a:schemeClr val="accent1">
                    <a:lumMod val="50000"/>
                  </a:schemeClr>
                </a:solidFill>
                <a:latin typeface="+mn-lt"/>
                <a:cs typeface="Arial" panose="020B0604020202020204" pitchFamily="34" charset="0"/>
              </a:rPr>
              <a:t>Jennifer Calawa &amp; Melissa Aikens</a:t>
            </a:r>
          </a:p>
        </p:txBody>
      </p:sp>
      <p:sp>
        <p:nvSpPr>
          <p:cNvPr id="6158" name="AutoShape 136" descr="Inline image 1"/>
          <p:cNvSpPr>
            <a:spLocks noChangeAspect="1" noChangeArrowheads="1"/>
          </p:cNvSpPr>
          <p:nvPr/>
        </p:nvSpPr>
        <p:spPr bwMode="auto">
          <a:xfrm>
            <a:off x="173038" y="-1746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mn-lt"/>
              <a:cs typeface="Arial" panose="020B0604020202020204" pitchFamily="34" charset="0"/>
            </a:endParaRPr>
          </a:p>
        </p:txBody>
      </p:sp>
      <p:sp>
        <p:nvSpPr>
          <p:cNvPr id="6159" name="AutoShape 138" descr="Inline image 1"/>
          <p:cNvSpPr>
            <a:spLocks noChangeAspect="1" noChangeArrowheads="1"/>
          </p:cNvSpPr>
          <p:nvPr/>
        </p:nvSpPr>
        <p:spPr bwMode="auto">
          <a:xfrm>
            <a:off x="325438" y="-222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mn-lt"/>
              <a:cs typeface="Arial" panose="020B0604020202020204" pitchFamily="34" charset="0"/>
            </a:endParaRPr>
          </a:p>
        </p:txBody>
      </p:sp>
      <p:sp>
        <p:nvSpPr>
          <p:cNvPr id="6160" name="AutoShape 140" descr="Inline image 1"/>
          <p:cNvSpPr>
            <a:spLocks noChangeAspect="1" noChangeArrowheads="1"/>
          </p:cNvSpPr>
          <p:nvPr/>
        </p:nvSpPr>
        <p:spPr bwMode="auto">
          <a:xfrm>
            <a:off x="477838" y="1301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mn-lt"/>
              <a:cs typeface="Arial" panose="020B0604020202020204" pitchFamily="34" charset="0"/>
            </a:endParaRPr>
          </a:p>
        </p:txBody>
      </p:sp>
      <p:sp>
        <p:nvSpPr>
          <p:cNvPr id="6161" name="AutoShape 142" descr="Inline image 1"/>
          <p:cNvSpPr>
            <a:spLocks noChangeAspect="1" noChangeArrowheads="1"/>
          </p:cNvSpPr>
          <p:nvPr/>
        </p:nvSpPr>
        <p:spPr bwMode="auto">
          <a:xfrm>
            <a:off x="630238" y="2825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mn-lt"/>
              <a:cs typeface="Arial" panose="020B0604020202020204" pitchFamily="34" charset="0"/>
            </a:endParaRPr>
          </a:p>
        </p:txBody>
      </p:sp>
      <p:grpSp>
        <p:nvGrpSpPr>
          <p:cNvPr id="24" name="Group 23"/>
          <p:cNvGrpSpPr/>
          <p:nvPr/>
        </p:nvGrpSpPr>
        <p:grpSpPr>
          <a:xfrm>
            <a:off x="34076210" y="26060400"/>
            <a:ext cx="6157390" cy="1759485"/>
            <a:chOff x="27456911" y="28009761"/>
            <a:chExt cx="12770052" cy="1495348"/>
          </a:xfrm>
        </p:grpSpPr>
        <p:sp>
          <p:nvSpPr>
            <p:cNvPr id="360" name="Rectangle 942"/>
            <p:cNvSpPr>
              <a:spLocks noChangeArrowheads="1"/>
            </p:cNvSpPr>
            <p:nvPr/>
          </p:nvSpPr>
          <p:spPr bwMode="auto">
            <a:xfrm>
              <a:off x="27456911" y="28009761"/>
              <a:ext cx="12421062" cy="374904"/>
            </a:xfrm>
            <a:prstGeom prst="rect">
              <a:avLst/>
            </a:prstGeom>
            <a:solidFill>
              <a:schemeClr val="tx1">
                <a:lumMod val="60000"/>
                <a:lumOff val="40000"/>
              </a:schemeClr>
            </a:solidFill>
            <a:ln w="76200">
              <a:noFill/>
              <a:miter lim="800000"/>
              <a:headEnd/>
              <a:tailEnd/>
            </a:ln>
          </p:spPr>
          <p:txBody>
            <a:bodyPr wrap="none" lIns="91396" tIns="45700" rIns="91396" bIns="45700" anchor="ctr"/>
            <a:lstStyle/>
            <a:p>
              <a:pPr algn="ctr">
                <a:buSzTx/>
              </a:pPr>
              <a:r>
                <a:rPr lang="en-US" altLang="en-US" sz="2400" dirty="0">
                  <a:solidFill>
                    <a:schemeClr val="bg1"/>
                  </a:solidFill>
                  <a:latin typeface="+mn-lt"/>
                  <a:cs typeface="Arial" panose="020B0604020202020204" pitchFamily="34" charset="0"/>
                </a:rPr>
                <a:t>Acknowledgements and References</a:t>
              </a:r>
            </a:p>
          </p:txBody>
        </p:sp>
        <p:grpSp>
          <p:nvGrpSpPr>
            <p:cNvPr id="91" name="Group 90"/>
            <p:cNvGrpSpPr/>
            <p:nvPr/>
          </p:nvGrpSpPr>
          <p:grpSpPr>
            <a:xfrm>
              <a:off x="27456911" y="28384665"/>
              <a:ext cx="12770052" cy="1120444"/>
              <a:chOff x="27980159" y="30290565"/>
              <a:chExt cx="11656251" cy="1120444"/>
            </a:xfrm>
          </p:grpSpPr>
          <p:sp>
            <p:nvSpPr>
              <p:cNvPr id="10" name="Rectangle 9"/>
              <p:cNvSpPr/>
              <p:nvPr/>
            </p:nvSpPr>
            <p:spPr>
              <a:xfrm>
                <a:off x="27980159" y="31149399"/>
                <a:ext cx="11656251" cy="261610"/>
              </a:xfrm>
              <a:prstGeom prst="rect">
                <a:avLst/>
              </a:prstGeom>
            </p:spPr>
            <p:txBody>
              <a:bodyPr wrap="square">
                <a:spAutoFit/>
              </a:bodyPr>
              <a:lstStyle/>
              <a:p>
                <a:endParaRPr lang="en-US" sz="1100" dirty="0">
                  <a:latin typeface="+mn-lt"/>
                  <a:cs typeface="Arial" panose="020B0604020202020204" pitchFamily="34" charset="0"/>
                </a:endParaRPr>
              </a:p>
            </p:txBody>
          </p:sp>
          <p:sp>
            <p:nvSpPr>
              <p:cNvPr id="76" name="Rectangle 75"/>
              <p:cNvSpPr/>
              <p:nvPr/>
            </p:nvSpPr>
            <p:spPr>
              <a:xfrm>
                <a:off x="27981647" y="30290565"/>
                <a:ext cx="11449532" cy="222337"/>
              </a:xfrm>
              <a:prstGeom prst="rect">
                <a:avLst/>
              </a:prstGeom>
            </p:spPr>
            <p:txBody>
              <a:bodyPr wrap="square">
                <a:spAutoFit/>
              </a:bodyPr>
              <a:lstStyle/>
              <a:p>
                <a:pPr marL="228600" marR="0" indent="-228600">
                  <a:spcBef>
                    <a:spcPts val="0"/>
                  </a:spcBef>
                  <a:spcAft>
                    <a:spcPts val="0"/>
                  </a:spcAft>
                  <a:buFont typeface="+mj-lt"/>
                  <a:buAutoNum type="arabicPeriod"/>
                </a:pPr>
                <a:endParaRPr lang="en-US" sz="1100" dirty="0">
                  <a:latin typeface="+mn-lt"/>
                  <a:cs typeface="Arial" panose="020B0604020202020204" pitchFamily="34" charset="0"/>
                </a:endParaRPr>
              </a:p>
            </p:txBody>
          </p:sp>
        </p:grpSp>
      </p:grpSp>
      <p:grpSp>
        <p:nvGrpSpPr>
          <p:cNvPr id="1919" name="Group 1918"/>
          <p:cNvGrpSpPr/>
          <p:nvPr/>
        </p:nvGrpSpPr>
        <p:grpSpPr>
          <a:xfrm>
            <a:off x="60429" y="29576609"/>
            <a:ext cx="40112740" cy="4499233"/>
            <a:chOff x="27274411" y="23645817"/>
            <a:chExt cx="40670699" cy="7352823"/>
          </a:xfrm>
        </p:grpSpPr>
        <p:sp>
          <p:nvSpPr>
            <p:cNvPr id="1922" name="TextBox 6298"/>
            <p:cNvSpPr txBox="1">
              <a:spLocks noChangeArrowheads="1"/>
            </p:cNvSpPr>
            <p:nvPr/>
          </p:nvSpPr>
          <p:spPr bwMode="auto">
            <a:xfrm>
              <a:off x="27274411" y="30324309"/>
              <a:ext cx="12382127" cy="674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300">
                  <a:solidFill>
                    <a:srgbClr val="000000"/>
                  </a:solidFill>
                  <a:latin typeface="Arial" pitchFamily="34" charset="0"/>
                  <a:ea typeface="ＭＳ Ｐゴシック" pitchFamily="34" charset="-128"/>
                </a:defRPr>
              </a:lvl1pPr>
              <a:lvl2pPr>
                <a:defRPr sz="2300">
                  <a:solidFill>
                    <a:srgbClr val="000000"/>
                  </a:solidFill>
                  <a:latin typeface="Arial" pitchFamily="34" charset="0"/>
                  <a:ea typeface="ＭＳ Ｐゴシック" pitchFamily="34" charset="-128"/>
                </a:defRPr>
              </a:lvl2pPr>
              <a:lvl3pPr>
                <a:defRPr sz="2300">
                  <a:solidFill>
                    <a:srgbClr val="000000"/>
                  </a:solidFill>
                  <a:latin typeface="Arial" pitchFamily="34" charset="0"/>
                  <a:ea typeface="ＭＳ Ｐゴシック" pitchFamily="34" charset="-128"/>
                </a:defRPr>
              </a:lvl3pPr>
              <a:lvl4pPr>
                <a:defRPr sz="2300">
                  <a:solidFill>
                    <a:srgbClr val="000000"/>
                  </a:solidFill>
                  <a:latin typeface="Arial" pitchFamily="34" charset="0"/>
                  <a:ea typeface="ＭＳ Ｐゴシック" pitchFamily="34" charset="-128"/>
                </a:defRPr>
              </a:lvl4pPr>
              <a:lvl5pPr>
                <a:defRPr sz="2300">
                  <a:solidFill>
                    <a:srgbClr val="000000"/>
                  </a:solidFill>
                  <a:latin typeface="Arial" pitchFamily="34" charset="0"/>
                  <a:ea typeface="ＭＳ Ｐゴシック" pitchFamily="34" charset="-128"/>
                </a:defRPr>
              </a:lvl5pPr>
              <a:lvl6pPr marL="2284413" indent="1588" defTabSz="455613" eaLnBrk="0" fontAlgn="base" hangingPunct="0">
                <a:spcBef>
                  <a:spcPct val="0"/>
                </a:spcBef>
                <a:spcAft>
                  <a:spcPct val="0"/>
                </a:spcAft>
                <a:buClr>
                  <a:srgbClr val="000000"/>
                </a:buClr>
                <a:buSzPct val="100000"/>
                <a:buFont typeface="ヒラギノ角ゴ Pro W3"/>
                <a:defRPr sz="2300">
                  <a:solidFill>
                    <a:srgbClr val="000000"/>
                  </a:solidFill>
                  <a:latin typeface="Arial" pitchFamily="34" charset="0"/>
                  <a:ea typeface="ＭＳ Ｐゴシック" pitchFamily="34" charset="-128"/>
                </a:defRPr>
              </a:lvl6pPr>
              <a:lvl7pPr marL="2741613" indent="1588" defTabSz="455613" eaLnBrk="0" fontAlgn="base" hangingPunct="0">
                <a:spcBef>
                  <a:spcPct val="0"/>
                </a:spcBef>
                <a:spcAft>
                  <a:spcPct val="0"/>
                </a:spcAft>
                <a:buClr>
                  <a:srgbClr val="000000"/>
                </a:buClr>
                <a:buSzPct val="100000"/>
                <a:buFont typeface="ヒラギノ角ゴ Pro W3"/>
                <a:defRPr sz="2300">
                  <a:solidFill>
                    <a:srgbClr val="000000"/>
                  </a:solidFill>
                  <a:latin typeface="Arial" pitchFamily="34" charset="0"/>
                  <a:ea typeface="ＭＳ Ｐゴシック" pitchFamily="34" charset="-128"/>
                </a:defRPr>
              </a:lvl7pPr>
              <a:lvl8pPr marL="3198813" indent="1588" defTabSz="455613" eaLnBrk="0" fontAlgn="base" hangingPunct="0">
                <a:spcBef>
                  <a:spcPct val="0"/>
                </a:spcBef>
                <a:spcAft>
                  <a:spcPct val="0"/>
                </a:spcAft>
                <a:buClr>
                  <a:srgbClr val="000000"/>
                </a:buClr>
                <a:buSzPct val="100000"/>
                <a:buFont typeface="ヒラギノ角ゴ Pro W3"/>
                <a:defRPr sz="2300">
                  <a:solidFill>
                    <a:srgbClr val="000000"/>
                  </a:solidFill>
                  <a:latin typeface="Arial" pitchFamily="34" charset="0"/>
                  <a:ea typeface="ＭＳ Ｐゴシック" pitchFamily="34" charset="-128"/>
                </a:defRPr>
              </a:lvl8pPr>
              <a:lvl9pPr marL="3656013" indent="1588" defTabSz="455613" eaLnBrk="0" fontAlgn="base" hangingPunct="0">
                <a:spcBef>
                  <a:spcPct val="0"/>
                </a:spcBef>
                <a:spcAft>
                  <a:spcPct val="0"/>
                </a:spcAft>
                <a:buClr>
                  <a:srgbClr val="000000"/>
                </a:buClr>
                <a:buSzPct val="100000"/>
                <a:buFont typeface="ヒラギノ角ゴ Pro W3"/>
                <a:defRPr sz="2300">
                  <a:solidFill>
                    <a:srgbClr val="000000"/>
                  </a:solidFill>
                  <a:latin typeface="Arial" pitchFamily="34" charset="0"/>
                  <a:ea typeface="ＭＳ Ｐゴシック" pitchFamily="34" charset="-128"/>
                </a:defRPr>
              </a:lvl9pPr>
            </a:lstStyle>
            <a:p>
              <a:pPr>
                <a:buFont typeface="Arial" charset="0"/>
                <a:buChar char="•"/>
              </a:pPr>
              <a:endParaRPr lang="en-US" altLang="en-US" sz="2400" dirty="0">
                <a:latin typeface="+mn-lt"/>
                <a:cs typeface="Arial" panose="020B0604020202020204" pitchFamily="34" charset="0"/>
              </a:endParaRPr>
            </a:p>
          </p:txBody>
        </p:sp>
        <p:sp>
          <p:nvSpPr>
            <p:cNvPr id="1921" name="Rectangle 1920"/>
            <p:cNvSpPr/>
            <p:nvPr/>
          </p:nvSpPr>
          <p:spPr>
            <a:xfrm>
              <a:off x="61902848" y="23645817"/>
              <a:ext cx="6042262" cy="754471"/>
            </a:xfrm>
            <a:prstGeom prst="rect">
              <a:avLst/>
            </a:prstGeom>
          </p:spPr>
          <p:txBody>
            <a:bodyPr wrap="square">
              <a:spAutoFit/>
            </a:bodyPr>
            <a:lstStyle/>
            <a:p>
              <a:pPr algn="ctr"/>
              <a:endParaRPr lang="en-US" sz="2400" dirty="0">
                <a:latin typeface="+mn-lt"/>
                <a:cs typeface="Arial" panose="020B0604020202020204" pitchFamily="34" charset="0"/>
              </a:endParaRPr>
            </a:p>
          </p:txBody>
        </p:sp>
      </p:grpSp>
      <p:sp>
        <p:nvSpPr>
          <p:cNvPr id="546" name="Rectangle 942"/>
          <p:cNvSpPr>
            <a:spLocks noChangeArrowheads="1"/>
          </p:cNvSpPr>
          <p:nvPr/>
        </p:nvSpPr>
        <p:spPr bwMode="auto">
          <a:xfrm>
            <a:off x="12939560" y="2514600"/>
            <a:ext cx="27127698" cy="837761"/>
          </a:xfrm>
          <a:prstGeom prst="rect">
            <a:avLst/>
          </a:prstGeom>
          <a:solidFill>
            <a:schemeClr val="tx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RESULTS</a:t>
            </a:r>
          </a:p>
        </p:txBody>
      </p:sp>
      <p:pic>
        <p:nvPicPr>
          <p:cNvPr id="11" name="Picture 2" descr="http://www.unh.edu/sites/www.unh.edu/files/emblem-only_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62227" y="208385"/>
            <a:ext cx="1498434" cy="1818575"/>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07BF84D2-8A74-42EE-88D9-96EDED1594DE}"/>
              </a:ext>
            </a:extLst>
          </p:cNvPr>
          <p:cNvSpPr txBox="1"/>
          <p:nvPr/>
        </p:nvSpPr>
        <p:spPr>
          <a:xfrm>
            <a:off x="2481990" y="102406"/>
            <a:ext cx="34932210" cy="1200329"/>
          </a:xfrm>
          <a:prstGeom prst="rect">
            <a:avLst/>
          </a:prstGeom>
          <a:noFill/>
        </p:spPr>
        <p:txBody>
          <a:bodyPr wrap="square" rtlCol="0">
            <a:spAutoFit/>
          </a:bodyPr>
          <a:lstStyle/>
          <a:p>
            <a:pPr algn="ctr"/>
            <a:r>
              <a:rPr lang="en-US" sz="7200" b="1" dirty="0">
                <a:solidFill>
                  <a:schemeClr val="tx1"/>
                </a:solidFill>
                <a:latin typeface="+mn-lt"/>
                <a:cs typeface="Arial" panose="020B0604020202020204" pitchFamily="34" charset="0"/>
              </a:rPr>
              <a:t>Curriculum Interventions Vary in Effect on Microbiology Utility Value in Nursing Students</a:t>
            </a:r>
          </a:p>
        </p:txBody>
      </p:sp>
      <p:sp>
        <p:nvSpPr>
          <p:cNvPr id="4" name="TextBox 3">
            <a:extLst>
              <a:ext uri="{FF2B5EF4-FFF2-40B4-BE49-F238E27FC236}">
                <a16:creationId xmlns:a16="http://schemas.microsoft.com/office/drawing/2014/main" id="{73FB2310-F910-4CA0-ACB1-A36E3B447ACD}"/>
              </a:ext>
            </a:extLst>
          </p:cNvPr>
          <p:cNvSpPr txBox="1"/>
          <p:nvPr/>
        </p:nvSpPr>
        <p:spPr>
          <a:xfrm>
            <a:off x="37462227" y="2063077"/>
            <a:ext cx="2362200" cy="646331"/>
          </a:xfrm>
          <a:prstGeom prst="rect">
            <a:avLst/>
          </a:prstGeom>
          <a:noFill/>
        </p:spPr>
        <p:txBody>
          <a:bodyPr wrap="square" rtlCol="0">
            <a:spAutoFit/>
          </a:bodyPr>
          <a:lstStyle/>
          <a:p>
            <a:r>
              <a:rPr lang="en-US" sz="1200" dirty="0">
                <a:latin typeface="+mn-lt"/>
                <a:cs typeface="Arial" panose="020B0604020202020204" pitchFamily="34" charset="0"/>
              </a:rPr>
              <a:t>University of New Hampshire</a:t>
            </a:r>
          </a:p>
          <a:p>
            <a:r>
              <a:rPr lang="en-US" sz="1200" dirty="0">
                <a:latin typeface="+mn-lt"/>
                <a:cs typeface="Arial" panose="020B0604020202020204" pitchFamily="34" charset="0"/>
              </a:rPr>
              <a:t>603-548-0714</a:t>
            </a:r>
          </a:p>
          <a:p>
            <a:r>
              <a:rPr lang="en-US" sz="1200" dirty="0">
                <a:latin typeface="+mn-lt"/>
                <a:cs typeface="Arial" panose="020B0604020202020204" pitchFamily="34" charset="0"/>
              </a:rPr>
              <a:t>jennifer.calawa@unh.edu</a:t>
            </a:r>
          </a:p>
        </p:txBody>
      </p:sp>
      <p:sp>
        <p:nvSpPr>
          <p:cNvPr id="83" name="Rectangle 942">
            <a:extLst>
              <a:ext uri="{FF2B5EF4-FFF2-40B4-BE49-F238E27FC236}">
                <a16:creationId xmlns:a16="http://schemas.microsoft.com/office/drawing/2014/main" id="{2B273908-3950-4CEA-BBD4-472E3C71B8C0}"/>
              </a:ext>
            </a:extLst>
          </p:cNvPr>
          <p:cNvSpPr>
            <a:spLocks noChangeArrowheads="1"/>
          </p:cNvSpPr>
          <p:nvPr/>
        </p:nvSpPr>
        <p:spPr bwMode="auto">
          <a:xfrm>
            <a:off x="166342" y="2514600"/>
            <a:ext cx="12747692" cy="839788"/>
          </a:xfrm>
          <a:prstGeom prst="rect">
            <a:avLst/>
          </a:prstGeom>
          <a:solidFill>
            <a:schemeClr val="tx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INTRODUCTION</a:t>
            </a:r>
          </a:p>
        </p:txBody>
      </p:sp>
      <p:sp>
        <p:nvSpPr>
          <p:cNvPr id="97" name="Rectangle 942">
            <a:extLst>
              <a:ext uri="{FF2B5EF4-FFF2-40B4-BE49-F238E27FC236}">
                <a16:creationId xmlns:a16="http://schemas.microsoft.com/office/drawing/2014/main" id="{84AEDB9E-89E1-41DC-A1B3-BF7F3890F32D}"/>
              </a:ext>
            </a:extLst>
          </p:cNvPr>
          <p:cNvSpPr>
            <a:spLocks noChangeArrowheads="1"/>
          </p:cNvSpPr>
          <p:nvPr/>
        </p:nvSpPr>
        <p:spPr bwMode="auto">
          <a:xfrm>
            <a:off x="12940464" y="3352800"/>
            <a:ext cx="27126794" cy="749738"/>
          </a:xfrm>
          <a:prstGeom prst="rect">
            <a:avLst/>
          </a:prstGeom>
          <a:solidFill>
            <a:schemeClr val="accent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200" b="1" dirty="0">
                <a:solidFill>
                  <a:schemeClr val="bg1"/>
                </a:solidFill>
                <a:latin typeface="+mn-lt"/>
                <a:cs typeface="Arial" panose="020B0604020202020204" pitchFamily="34" charset="0"/>
              </a:rPr>
              <a:t>Despite </a:t>
            </a:r>
            <a:r>
              <a:rPr lang="en-US" altLang="en-US" sz="4200" b="1" dirty="0" err="1">
                <a:solidFill>
                  <a:schemeClr val="bg1"/>
                </a:solidFill>
                <a:latin typeface="+mn-lt"/>
                <a:cs typeface="Arial" panose="020B0604020202020204" pitchFamily="34" charset="0"/>
              </a:rPr>
              <a:t>Nursification</a:t>
            </a:r>
            <a:r>
              <a:rPr lang="en-US" altLang="en-US" sz="4200" b="1" dirty="0">
                <a:solidFill>
                  <a:schemeClr val="bg1"/>
                </a:solidFill>
                <a:latin typeface="+mn-lt"/>
                <a:cs typeface="Arial" panose="020B0604020202020204" pitchFamily="34" charset="0"/>
              </a:rPr>
              <a:t>, Utility Value Average Decreases In Nursing Students Post-Survey</a:t>
            </a:r>
          </a:p>
        </p:txBody>
      </p:sp>
      <p:sp>
        <p:nvSpPr>
          <p:cNvPr id="127" name="Rectangle 942">
            <a:extLst>
              <a:ext uri="{FF2B5EF4-FFF2-40B4-BE49-F238E27FC236}">
                <a16:creationId xmlns:a16="http://schemas.microsoft.com/office/drawing/2014/main" id="{FE781229-93BC-464C-A785-78072CB78D0C}"/>
              </a:ext>
            </a:extLst>
          </p:cNvPr>
          <p:cNvSpPr>
            <a:spLocks noChangeArrowheads="1"/>
          </p:cNvSpPr>
          <p:nvPr/>
        </p:nvSpPr>
        <p:spPr bwMode="auto">
          <a:xfrm>
            <a:off x="13027397" y="14261634"/>
            <a:ext cx="27145772" cy="837762"/>
          </a:xfrm>
          <a:prstGeom prst="rect">
            <a:avLst/>
          </a:prstGeom>
          <a:solidFill>
            <a:schemeClr val="accent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200" b="1" dirty="0">
                <a:solidFill>
                  <a:schemeClr val="bg1"/>
                </a:solidFill>
                <a:latin typeface="+mn-lt"/>
                <a:cs typeface="Arial" panose="020B0604020202020204" pitchFamily="34" charset="0"/>
              </a:rPr>
              <a:t>Writing Interventions Ameliorate Utility Value Change in Nursing Students</a:t>
            </a:r>
          </a:p>
        </p:txBody>
      </p:sp>
      <p:sp>
        <p:nvSpPr>
          <p:cNvPr id="162" name="Rectangle 942">
            <a:extLst>
              <a:ext uri="{FF2B5EF4-FFF2-40B4-BE49-F238E27FC236}">
                <a16:creationId xmlns:a16="http://schemas.microsoft.com/office/drawing/2014/main" id="{668176AB-C896-4B79-A8FC-AE9B61976D76}"/>
              </a:ext>
            </a:extLst>
          </p:cNvPr>
          <p:cNvSpPr>
            <a:spLocks noChangeArrowheads="1"/>
          </p:cNvSpPr>
          <p:nvPr/>
        </p:nvSpPr>
        <p:spPr bwMode="auto">
          <a:xfrm>
            <a:off x="166342" y="20955000"/>
            <a:ext cx="12747692" cy="839788"/>
          </a:xfrm>
          <a:prstGeom prst="rect">
            <a:avLst/>
          </a:prstGeom>
          <a:solidFill>
            <a:schemeClr val="tx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RESEARCH QUESTION</a:t>
            </a:r>
          </a:p>
        </p:txBody>
      </p:sp>
      <p:sp>
        <p:nvSpPr>
          <p:cNvPr id="8" name="TextBox 7">
            <a:extLst>
              <a:ext uri="{FF2B5EF4-FFF2-40B4-BE49-F238E27FC236}">
                <a16:creationId xmlns:a16="http://schemas.microsoft.com/office/drawing/2014/main" id="{0CCC39A0-A348-4DD1-B0E6-F2D18EE36FDD}"/>
              </a:ext>
            </a:extLst>
          </p:cNvPr>
          <p:cNvSpPr txBox="1"/>
          <p:nvPr/>
        </p:nvSpPr>
        <p:spPr>
          <a:xfrm>
            <a:off x="166342" y="3429000"/>
            <a:ext cx="12747692" cy="461665"/>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Why do undergraduate nursing students dislike bioscience?</a:t>
            </a:r>
          </a:p>
        </p:txBody>
      </p:sp>
      <p:graphicFrame>
        <p:nvGraphicFramePr>
          <p:cNvPr id="163" name="Content Placeholder 2">
            <a:extLst>
              <a:ext uri="{FF2B5EF4-FFF2-40B4-BE49-F238E27FC236}">
                <a16:creationId xmlns:a16="http://schemas.microsoft.com/office/drawing/2014/main" id="{5838964D-4338-4D34-B273-C4176612551C}"/>
              </a:ext>
            </a:extLst>
          </p:cNvPr>
          <p:cNvGraphicFramePr>
            <a:graphicFrameLocks/>
          </p:cNvGraphicFramePr>
          <p:nvPr>
            <p:extLst>
              <p:ext uri="{D42A27DB-BD31-4B8C-83A1-F6EECF244321}">
                <p14:modId xmlns:p14="http://schemas.microsoft.com/office/powerpoint/2010/main" val="1120358853"/>
              </p:ext>
            </p:extLst>
          </p:nvPr>
        </p:nvGraphicFramePr>
        <p:xfrm>
          <a:off x="712812" y="3560969"/>
          <a:ext cx="10907490" cy="409492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64" name="Content Placeholder 2">
            <a:extLst>
              <a:ext uri="{FF2B5EF4-FFF2-40B4-BE49-F238E27FC236}">
                <a16:creationId xmlns:a16="http://schemas.microsoft.com/office/drawing/2014/main" id="{1E6865D8-DFC8-4184-B03F-5FFB24BDE51E}"/>
              </a:ext>
            </a:extLst>
          </p:cNvPr>
          <p:cNvGraphicFramePr>
            <a:graphicFrameLocks/>
          </p:cNvGraphicFramePr>
          <p:nvPr>
            <p:extLst>
              <p:ext uri="{D42A27DB-BD31-4B8C-83A1-F6EECF244321}">
                <p14:modId xmlns:p14="http://schemas.microsoft.com/office/powerpoint/2010/main" val="1169930700"/>
              </p:ext>
            </p:extLst>
          </p:nvPr>
        </p:nvGraphicFramePr>
        <p:xfrm>
          <a:off x="6437376" y="7772400"/>
          <a:ext cx="6364224" cy="551383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165" name="TextBox 164">
            <a:extLst>
              <a:ext uri="{FF2B5EF4-FFF2-40B4-BE49-F238E27FC236}">
                <a16:creationId xmlns:a16="http://schemas.microsoft.com/office/drawing/2014/main" id="{2D44B5D1-1D89-45E0-8199-2633D47C7B8E}"/>
              </a:ext>
            </a:extLst>
          </p:cNvPr>
          <p:cNvSpPr txBox="1"/>
          <p:nvPr/>
        </p:nvSpPr>
        <p:spPr>
          <a:xfrm>
            <a:off x="259854" y="7772400"/>
            <a:ext cx="6106681" cy="5693866"/>
          </a:xfrm>
          <a:prstGeom prst="rect">
            <a:avLst/>
          </a:prstGeom>
          <a:noFill/>
        </p:spPr>
        <p:txBody>
          <a:bodyPr wrap="square" rtlCol="0">
            <a:spAutoFit/>
          </a:bodyPr>
          <a:lstStyle/>
          <a:p>
            <a:pPr algn="just"/>
            <a:r>
              <a:rPr lang="en-US" sz="2800" dirty="0">
                <a:latin typeface="Arial" panose="020B0604020202020204" pitchFamily="34" charset="0"/>
                <a:cs typeface="Arial" panose="020B0604020202020204" pitchFamily="34" charset="0"/>
              </a:rPr>
              <a:t>Nursing education literature reports that undergraduate nursing students perceive microbiology as difficult, anxiety-provoking, and unimportant to their futures due to a variety of factors (Fig. 1).  Bioscience training is being reduced or cut from curricula as a result (1). As a result, every aspect of healthcare from the top public health threats worldwide (Table 1) to regular patient care suffers, costing thousands of lives and millions of dollars every year (2).  </a:t>
            </a:r>
          </a:p>
        </p:txBody>
      </p:sp>
      <p:sp>
        <p:nvSpPr>
          <p:cNvPr id="166" name="TextBox 165">
            <a:extLst>
              <a:ext uri="{FF2B5EF4-FFF2-40B4-BE49-F238E27FC236}">
                <a16:creationId xmlns:a16="http://schemas.microsoft.com/office/drawing/2014/main" id="{9B055321-09A5-4065-9DB5-92E6E1D26626}"/>
              </a:ext>
            </a:extLst>
          </p:cNvPr>
          <p:cNvSpPr txBox="1"/>
          <p:nvPr/>
        </p:nvSpPr>
        <p:spPr>
          <a:xfrm>
            <a:off x="259854" y="7162800"/>
            <a:ext cx="12284792"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1</a:t>
            </a:r>
            <a:r>
              <a:rPr lang="en-US" sz="2400" dirty="0">
                <a:latin typeface="Arial" panose="020B0604020202020204" pitchFamily="34" charset="0"/>
                <a:cs typeface="Arial" panose="020B0604020202020204" pitchFamily="34" charset="0"/>
              </a:rPr>
              <a:t>: Issues in undergraduate bioscience training for nursing students.</a:t>
            </a:r>
          </a:p>
        </p:txBody>
      </p:sp>
      <p:pic>
        <p:nvPicPr>
          <p:cNvPr id="167" name="Picture 166">
            <a:extLst>
              <a:ext uri="{FF2B5EF4-FFF2-40B4-BE49-F238E27FC236}">
                <a16:creationId xmlns:a16="http://schemas.microsoft.com/office/drawing/2014/main" id="{F7326E14-954E-4748-B849-1B4DC4084FB3}"/>
              </a:ext>
            </a:extLst>
          </p:cNvPr>
          <p:cNvPicPr>
            <a:picLocks noChangeAspect="1"/>
          </p:cNvPicPr>
          <p:nvPr/>
        </p:nvPicPr>
        <p:blipFill>
          <a:blip r:embed="rId15"/>
          <a:stretch>
            <a:fillRect/>
          </a:stretch>
        </p:blipFill>
        <p:spPr>
          <a:xfrm>
            <a:off x="782638" y="13563600"/>
            <a:ext cx="11627164" cy="2869809"/>
          </a:xfrm>
          <a:prstGeom prst="rect">
            <a:avLst/>
          </a:prstGeom>
        </p:spPr>
      </p:pic>
      <p:sp>
        <p:nvSpPr>
          <p:cNvPr id="168" name="TextBox 167">
            <a:extLst>
              <a:ext uri="{FF2B5EF4-FFF2-40B4-BE49-F238E27FC236}">
                <a16:creationId xmlns:a16="http://schemas.microsoft.com/office/drawing/2014/main" id="{EF551786-1DD9-4F78-AAC8-D9516A93EE64}"/>
              </a:ext>
            </a:extLst>
          </p:cNvPr>
          <p:cNvSpPr txBox="1"/>
          <p:nvPr/>
        </p:nvSpPr>
        <p:spPr>
          <a:xfrm>
            <a:off x="259854" y="16459200"/>
            <a:ext cx="12554232" cy="4832092"/>
          </a:xfrm>
          <a:prstGeom prst="rect">
            <a:avLst/>
          </a:prstGeom>
          <a:noFill/>
        </p:spPr>
        <p:txBody>
          <a:bodyPr wrap="square" rtlCol="0">
            <a:spAutoFit/>
          </a:bodyPr>
          <a:lstStyle/>
          <a:p>
            <a:pPr algn="just"/>
            <a:r>
              <a:rPr lang="en-US" sz="2800" dirty="0">
                <a:latin typeface="Arial" panose="020B0604020202020204" pitchFamily="34" charset="0"/>
                <a:cs typeface="Arial" panose="020B0604020202020204" pitchFamily="34" charset="0"/>
              </a:rPr>
              <a:t>Expectancy-value theory states that how we perceive the value of a task informs motivation towards that task (Fig. 2). Understanding a skills or information to be useful for future goals (utility value) improves effort and </a:t>
            </a:r>
            <a:r>
              <a:rPr lang="en-US" sz="2800" dirty="0">
                <a:cs typeface="Arial" panose="020B0604020202020204" pitchFamily="34" charset="0"/>
              </a:rPr>
              <a:t>overall </a:t>
            </a:r>
            <a:r>
              <a:rPr lang="en-US" sz="2800" dirty="0">
                <a:latin typeface="Arial" panose="020B0604020202020204" pitchFamily="34" charset="0"/>
                <a:cs typeface="Arial" panose="020B0604020202020204" pitchFamily="34" charset="0"/>
              </a:rPr>
              <a:t>performance in STEM courses for undergraduate students. “</a:t>
            </a:r>
            <a:r>
              <a:rPr lang="en-US" sz="2800" dirty="0" err="1">
                <a:latin typeface="Arial" panose="020B0604020202020204" pitchFamily="34" charset="0"/>
                <a:cs typeface="Arial" panose="020B0604020202020204" pitchFamily="34" charset="0"/>
              </a:rPr>
              <a:t>Nursification</a:t>
            </a:r>
            <a:r>
              <a:rPr lang="en-US" sz="2800" dirty="0">
                <a:latin typeface="Arial" panose="020B0604020202020204" pitchFamily="34" charset="0"/>
                <a:cs typeface="Arial" panose="020B0604020202020204" pitchFamily="34" charset="0"/>
              </a:rPr>
              <a:t>” of microbiology curricula combines science content with nursing theory and practice to attempt to improve utility value perceptions, translating to improved student learning outcomes and future healthcare practices. Utility value writing interventions significantly improve utility value and performance for undergraduate students in introductory biology courses (3), but to date, no studies have been completed on nursing students.</a:t>
            </a:r>
            <a:endParaRPr lang="en-US" sz="2800" dirty="0"/>
          </a:p>
          <a:p>
            <a:pPr algn="just"/>
            <a:endParaRPr lang="en-US" sz="2800" dirty="0">
              <a:latin typeface="Arial" panose="020B0604020202020204" pitchFamily="34" charset="0"/>
              <a:cs typeface="Arial" panose="020B0604020202020204" pitchFamily="34" charset="0"/>
            </a:endParaRPr>
          </a:p>
        </p:txBody>
      </p:sp>
      <p:sp>
        <p:nvSpPr>
          <p:cNvPr id="172" name="TextBox 171">
            <a:extLst>
              <a:ext uri="{FF2B5EF4-FFF2-40B4-BE49-F238E27FC236}">
                <a16:creationId xmlns:a16="http://schemas.microsoft.com/office/drawing/2014/main" id="{A5777311-2A58-4862-9D68-A513D1ED4139}"/>
              </a:ext>
            </a:extLst>
          </p:cNvPr>
          <p:cNvSpPr txBox="1"/>
          <p:nvPr/>
        </p:nvSpPr>
        <p:spPr>
          <a:xfrm>
            <a:off x="142966" y="22021800"/>
            <a:ext cx="12658634" cy="3671583"/>
          </a:xfrm>
          <a:prstGeom prst="rect">
            <a:avLst/>
          </a:prstGeom>
          <a:noFill/>
        </p:spPr>
        <p:txBody>
          <a:bodyPr wrap="square" rtlCol="0">
            <a:spAutoFit/>
          </a:bodyPr>
          <a:lstStyle/>
          <a:p>
            <a:pPr algn="ctr">
              <a:lnSpc>
                <a:spcPct val="150000"/>
              </a:lnSpc>
            </a:pPr>
            <a:r>
              <a:rPr lang="en-US" sz="4000" dirty="0">
                <a:cs typeface="Arial" panose="020B0604020202020204" pitchFamily="34" charset="0"/>
              </a:rPr>
              <a:t>How do c</a:t>
            </a:r>
            <a:r>
              <a:rPr lang="en-US" sz="4000" dirty="0">
                <a:latin typeface="Arial" panose="020B0604020202020204" pitchFamily="34" charset="0"/>
                <a:cs typeface="Arial" panose="020B0604020202020204" pitchFamily="34" charset="0"/>
              </a:rPr>
              <a:t>urriculum interventions (“</a:t>
            </a:r>
            <a:r>
              <a:rPr lang="en-US" sz="4000" dirty="0" err="1">
                <a:latin typeface="Arial" panose="020B0604020202020204" pitchFamily="34" charset="0"/>
                <a:cs typeface="Arial" panose="020B0604020202020204" pitchFamily="34" charset="0"/>
              </a:rPr>
              <a:t>nursification</a:t>
            </a:r>
            <a:r>
              <a:rPr lang="en-US" sz="4000" dirty="0">
                <a:latin typeface="Arial" panose="020B0604020202020204" pitchFamily="34" charset="0"/>
                <a:cs typeface="Arial" panose="020B0604020202020204" pitchFamily="34" charset="0"/>
              </a:rPr>
              <a:t>” and writing assignments) affect microbiology utility value for undergraduate nursing majors?</a:t>
            </a:r>
          </a:p>
          <a:p>
            <a:pPr>
              <a:lnSpc>
                <a:spcPct val="150000"/>
              </a:lnSpc>
            </a:pPr>
            <a:endParaRPr lang="en-US" sz="4000" dirty="0">
              <a:latin typeface="Arial" panose="020B0604020202020204" pitchFamily="34" charset="0"/>
              <a:cs typeface="Arial" panose="020B0604020202020204" pitchFamily="34" charset="0"/>
            </a:endParaRPr>
          </a:p>
        </p:txBody>
      </p:sp>
      <p:sp>
        <p:nvSpPr>
          <p:cNvPr id="173" name="Rectangle 942">
            <a:extLst>
              <a:ext uri="{FF2B5EF4-FFF2-40B4-BE49-F238E27FC236}">
                <a16:creationId xmlns:a16="http://schemas.microsoft.com/office/drawing/2014/main" id="{46E5AE97-B685-4C97-ADD7-8D5958BD16D1}"/>
              </a:ext>
            </a:extLst>
          </p:cNvPr>
          <p:cNvSpPr>
            <a:spLocks noChangeArrowheads="1"/>
          </p:cNvSpPr>
          <p:nvPr/>
        </p:nvSpPr>
        <p:spPr bwMode="auto">
          <a:xfrm>
            <a:off x="164738" y="25146000"/>
            <a:ext cx="12747692" cy="837761"/>
          </a:xfrm>
          <a:prstGeom prst="rect">
            <a:avLst/>
          </a:prstGeom>
          <a:solidFill>
            <a:schemeClr val="tx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METHODS</a:t>
            </a:r>
          </a:p>
        </p:txBody>
      </p:sp>
      <p:sp>
        <p:nvSpPr>
          <p:cNvPr id="174" name="TextBox 173">
            <a:extLst>
              <a:ext uri="{FF2B5EF4-FFF2-40B4-BE49-F238E27FC236}">
                <a16:creationId xmlns:a16="http://schemas.microsoft.com/office/drawing/2014/main" id="{A6DC5AE5-2186-45C3-81F3-76057406C07D}"/>
              </a:ext>
            </a:extLst>
          </p:cNvPr>
          <p:cNvSpPr txBox="1"/>
          <p:nvPr/>
        </p:nvSpPr>
        <p:spPr>
          <a:xfrm>
            <a:off x="142966" y="25984200"/>
            <a:ext cx="12671119" cy="3108543"/>
          </a:xfrm>
          <a:prstGeom prst="rect">
            <a:avLst/>
          </a:prstGeom>
          <a:noFill/>
        </p:spPr>
        <p:txBody>
          <a:bodyPr wrap="square" rtlCol="0">
            <a:spAutoFit/>
          </a:bodyPr>
          <a:lstStyle/>
          <a:p>
            <a:pPr algn="just"/>
            <a:r>
              <a:rPr lang="en-US" sz="2800" dirty="0">
                <a:latin typeface="Arial" panose="020B0604020202020204" pitchFamily="34" charset="0"/>
                <a:cs typeface="Arial" panose="020B0604020202020204" pitchFamily="34" charset="0"/>
              </a:rPr>
              <a:t>The BMS 501: Microbe and Human Disease lab curriculum was “</a:t>
            </a:r>
            <a:r>
              <a:rPr lang="en-US" sz="2800" dirty="0" err="1">
                <a:latin typeface="Arial" panose="020B0604020202020204" pitchFamily="34" charset="0"/>
                <a:cs typeface="Arial" panose="020B0604020202020204" pitchFamily="34" charset="0"/>
              </a:rPr>
              <a:t>nursified</a:t>
            </a:r>
            <a:r>
              <a:rPr lang="en-US" sz="2800" dirty="0">
                <a:latin typeface="Arial" panose="020B0604020202020204" pitchFamily="34" charset="0"/>
                <a:cs typeface="Arial" panose="020B0604020202020204" pitchFamily="34" charset="0"/>
              </a:rPr>
              <a:t>” according to recent literature and professional society guidelines in fall 2019. In fall 2020, a utility value writing intervention was assigned three times over the semester to supplement the “</a:t>
            </a:r>
            <a:r>
              <a:rPr lang="en-US" sz="2800" dirty="0" err="1">
                <a:latin typeface="Arial" panose="020B0604020202020204" pitchFamily="34" charset="0"/>
                <a:cs typeface="Arial" panose="020B0604020202020204" pitchFamily="34" charset="0"/>
              </a:rPr>
              <a:t>nursified</a:t>
            </a:r>
            <a:r>
              <a:rPr lang="en-US" sz="2800" dirty="0">
                <a:latin typeface="Arial" panose="020B0604020202020204" pitchFamily="34" charset="0"/>
                <a:cs typeface="Arial" panose="020B0604020202020204" pitchFamily="34" charset="0"/>
              </a:rPr>
              <a:t>” curriculum. A pre- and post-survey, generated from validated questions, was used to gather data on student perceptions of microbiology before and after completing the “</a:t>
            </a:r>
            <a:r>
              <a:rPr lang="en-US" sz="2800" dirty="0" err="1">
                <a:latin typeface="Arial" panose="020B0604020202020204" pitchFamily="34" charset="0"/>
                <a:cs typeface="Arial" panose="020B0604020202020204" pitchFamily="34" charset="0"/>
              </a:rPr>
              <a:t>nursified</a:t>
            </a:r>
            <a:r>
              <a:rPr lang="en-US" sz="2800" dirty="0">
                <a:latin typeface="Arial" panose="020B0604020202020204" pitchFamily="34" charset="0"/>
                <a:cs typeface="Arial" panose="020B0604020202020204" pitchFamily="34" charset="0"/>
              </a:rPr>
              <a:t>” or “</a:t>
            </a:r>
            <a:r>
              <a:rPr lang="en-US" sz="2800" dirty="0" err="1">
                <a:latin typeface="Arial" panose="020B0604020202020204" pitchFamily="34" charset="0"/>
                <a:cs typeface="Arial" panose="020B0604020202020204" pitchFamily="34" charset="0"/>
              </a:rPr>
              <a:t>nursified</a:t>
            </a:r>
            <a:r>
              <a:rPr lang="en-US" sz="2800" dirty="0">
                <a:latin typeface="Arial" panose="020B0604020202020204" pitchFamily="34" charset="0"/>
                <a:cs typeface="Arial" panose="020B0604020202020204" pitchFamily="34" charset="0"/>
              </a:rPr>
              <a:t> + writing” curriculum. </a:t>
            </a:r>
          </a:p>
        </p:txBody>
      </p:sp>
      <p:graphicFrame>
        <p:nvGraphicFramePr>
          <p:cNvPr id="176" name="Content Placeholder 2">
            <a:extLst>
              <a:ext uri="{FF2B5EF4-FFF2-40B4-BE49-F238E27FC236}">
                <a16:creationId xmlns:a16="http://schemas.microsoft.com/office/drawing/2014/main" id="{FAD1C74B-9211-4138-A724-7F2E4C273A0C}"/>
              </a:ext>
            </a:extLst>
          </p:cNvPr>
          <p:cNvGraphicFramePr>
            <a:graphicFrameLocks/>
          </p:cNvGraphicFramePr>
          <p:nvPr>
            <p:extLst>
              <p:ext uri="{D42A27DB-BD31-4B8C-83A1-F6EECF244321}">
                <p14:modId xmlns:p14="http://schemas.microsoft.com/office/powerpoint/2010/main" val="4291311511"/>
              </p:ext>
            </p:extLst>
          </p:nvPr>
        </p:nvGraphicFramePr>
        <p:xfrm>
          <a:off x="1334513" y="28960060"/>
          <a:ext cx="10064043" cy="4024609"/>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sp>
        <p:nvSpPr>
          <p:cNvPr id="177" name="Rectangle 942">
            <a:extLst>
              <a:ext uri="{FF2B5EF4-FFF2-40B4-BE49-F238E27FC236}">
                <a16:creationId xmlns:a16="http://schemas.microsoft.com/office/drawing/2014/main" id="{550695C0-5AE7-4C34-A7E6-429C32781F36}"/>
              </a:ext>
            </a:extLst>
          </p:cNvPr>
          <p:cNvSpPr>
            <a:spLocks noChangeArrowheads="1"/>
          </p:cNvSpPr>
          <p:nvPr/>
        </p:nvSpPr>
        <p:spPr bwMode="auto">
          <a:xfrm>
            <a:off x="12995952" y="25145999"/>
            <a:ext cx="27068943" cy="837761"/>
          </a:xfrm>
          <a:prstGeom prst="rect">
            <a:avLst/>
          </a:prstGeom>
          <a:solidFill>
            <a:schemeClr val="tx1">
              <a:lumMod val="75000"/>
            </a:schemeClr>
          </a:solidFill>
          <a:ln w="76200">
            <a:noFill/>
            <a:miter lim="800000"/>
            <a:headEnd/>
            <a:tailEnd/>
          </a:ln>
        </p:spPr>
        <p:txBody>
          <a:bodyPr wrap="none" lIns="91396" tIns="45700" rIns="91396" bIns="45700" anchor="ctr"/>
          <a:lstStyle>
            <a:lvl1pPr algn="ctr">
              <a:spcBef>
                <a:spcPts val="2738"/>
              </a:spcBef>
              <a:buClr>
                <a:schemeClr val="accent1"/>
              </a:buClr>
              <a:defRPr sz="9100">
                <a:solidFill>
                  <a:schemeClr val="tx1"/>
                </a:solidFill>
                <a:latin typeface="Garamond" pitchFamily="18" charset="0"/>
                <a:cs typeface="Tahoma" pitchFamily="34" charset="0"/>
              </a:defRPr>
            </a:lvl1pPr>
            <a:lvl2pPr marL="742950" indent="-285750" algn="ctr">
              <a:spcBef>
                <a:spcPts val="5488"/>
              </a:spcBef>
              <a:buClr>
                <a:schemeClr val="accent1"/>
              </a:buClr>
              <a:defRPr sz="8200">
                <a:solidFill>
                  <a:schemeClr val="tx2"/>
                </a:solidFill>
                <a:latin typeface="Garamond" pitchFamily="18" charset="0"/>
                <a:cs typeface="Tahoma" pitchFamily="34" charset="0"/>
              </a:defRPr>
            </a:lvl2pPr>
            <a:lvl3pPr marL="1143000" indent="-228600" algn="ctr">
              <a:spcBef>
                <a:spcPts val="5488"/>
              </a:spcBef>
              <a:buClr>
                <a:schemeClr val="accent1"/>
              </a:buClr>
              <a:defRPr sz="7300">
                <a:solidFill>
                  <a:schemeClr val="tx1"/>
                </a:solidFill>
                <a:latin typeface="Garamond" pitchFamily="18" charset="0"/>
                <a:cs typeface="Tahoma" pitchFamily="34" charset="0"/>
              </a:defRPr>
            </a:lvl3pPr>
            <a:lvl4pPr marL="1600200" indent="-228600" algn="ctr">
              <a:spcBef>
                <a:spcPts val="5488"/>
              </a:spcBef>
              <a:buClr>
                <a:schemeClr val="accent1"/>
              </a:buClr>
              <a:defRPr sz="6400">
                <a:solidFill>
                  <a:schemeClr val="tx2"/>
                </a:solidFill>
                <a:latin typeface="Garamond" pitchFamily="18" charset="0"/>
                <a:cs typeface="Tahoma" pitchFamily="34" charset="0"/>
              </a:defRPr>
            </a:lvl4pPr>
            <a:lvl5pPr marL="2057400" indent="-228600" algn="ctr">
              <a:spcBef>
                <a:spcPts val="5488"/>
              </a:spcBef>
              <a:buClr>
                <a:schemeClr val="accent1"/>
              </a:buClr>
              <a:defRPr sz="6400">
                <a:solidFill>
                  <a:schemeClr val="tx1"/>
                </a:solidFill>
                <a:latin typeface="Garamond" pitchFamily="18" charset="0"/>
                <a:cs typeface="Tahoma" pitchFamily="34" charset="0"/>
              </a:defRPr>
            </a:lvl5pPr>
            <a:lvl6pPr marL="25146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6pPr>
            <a:lvl7pPr marL="29718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7pPr>
            <a:lvl8pPr marL="34290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8pPr>
            <a:lvl9pPr marL="3886200" indent="-228600" algn="ctr" defTabSz="455613" eaLnBrk="0" fontAlgn="base" hangingPunct="0">
              <a:spcBef>
                <a:spcPts val="5488"/>
              </a:spcBef>
              <a:spcAft>
                <a:spcPct val="0"/>
              </a:spcAft>
              <a:buClr>
                <a:schemeClr val="accent1"/>
              </a:buClr>
              <a:defRPr sz="6400">
                <a:solidFill>
                  <a:schemeClr val="tx1"/>
                </a:solidFill>
                <a:latin typeface="Garamond" pitchFamily="18" charset="0"/>
                <a:cs typeface="Tahoma" pitchFamily="34" charset="0"/>
              </a:defRPr>
            </a:lvl9pPr>
          </a:lstStyle>
          <a:p>
            <a:pPr>
              <a:spcBef>
                <a:spcPct val="0"/>
              </a:spcBef>
              <a:buClr>
                <a:srgbClr val="000000"/>
              </a:buClr>
              <a:buSzTx/>
            </a:pPr>
            <a:r>
              <a:rPr lang="en-US" altLang="en-US" sz="4600" b="1" dirty="0">
                <a:solidFill>
                  <a:schemeClr val="bg1"/>
                </a:solidFill>
                <a:latin typeface="+mn-lt"/>
                <a:cs typeface="Arial" panose="020B0604020202020204" pitchFamily="34" charset="0"/>
              </a:rPr>
              <a:t>CONCLUSIONS AND FUTURE DIRECTIONS</a:t>
            </a:r>
          </a:p>
        </p:txBody>
      </p:sp>
      <p:graphicFrame>
        <p:nvGraphicFramePr>
          <p:cNvPr id="179" name="Chart 178">
            <a:extLst>
              <a:ext uri="{FF2B5EF4-FFF2-40B4-BE49-F238E27FC236}">
                <a16:creationId xmlns:a16="http://schemas.microsoft.com/office/drawing/2014/main" id="{6DA7596C-D87B-4E91-B873-588B842C3907}"/>
              </a:ext>
            </a:extLst>
          </p:cNvPr>
          <p:cNvGraphicFramePr>
            <a:graphicFrameLocks/>
          </p:cNvGraphicFramePr>
          <p:nvPr>
            <p:extLst>
              <p:ext uri="{D42A27DB-BD31-4B8C-83A1-F6EECF244321}">
                <p14:modId xmlns:p14="http://schemas.microsoft.com/office/powerpoint/2010/main" val="2288478349"/>
              </p:ext>
            </p:extLst>
          </p:nvPr>
        </p:nvGraphicFramePr>
        <p:xfrm>
          <a:off x="13110166" y="4533998"/>
          <a:ext cx="11402960" cy="9431736"/>
        </p:xfrm>
        <a:graphic>
          <a:graphicData uri="http://schemas.openxmlformats.org/drawingml/2006/chart">
            <c:chart xmlns:c="http://schemas.openxmlformats.org/drawingml/2006/chart" xmlns:r="http://schemas.openxmlformats.org/officeDocument/2006/relationships" r:id="rId21"/>
          </a:graphicData>
        </a:graphic>
      </p:graphicFrame>
      <p:sp>
        <p:nvSpPr>
          <p:cNvPr id="180" name="TextBox 27">
            <a:extLst>
              <a:ext uri="{FF2B5EF4-FFF2-40B4-BE49-F238E27FC236}">
                <a16:creationId xmlns:a16="http://schemas.microsoft.com/office/drawing/2014/main" id="{A3526164-4E71-4BE0-B0D5-DD501191E2F2}"/>
              </a:ext>
            </a:extLst>
          </p:cNvPr>
          <p:cNvSpPr txBox="1"/>
          <p:nvPr/>
        </p:nvSpPr>
        <p:spPr>
          <a:xfrm>
            <a:off x="16498425" y="5631110"/>
            <a:ext cx="570375"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200" dirty="0">
                <a:latin typeface="Arial" panose="020B0604020202020204" pitchFamily="34" charset="0"/>
                <a:cs typeface="Arial" panose="020B0604020202020204" pitchFamily="34" charset="0"/>
              </a:rPr>
              <a:t>***</a:t>
            </a:r>
          </a:p>
        </p:txBody>
      </p:sp>
      <p:cxnSp>
        <p:nvCxnSpPr>
          <p:cNvPr id="181" name="Straight Connector 180">
            <a:extLst>
              <a:ext uri="{FF2B5EF4-FFF2-40B4-BE49-F238E27FC236}">
                <a16:creationId xmlns:a16="http://schemas.microsoft.com/office/drawing/2014/main" id="{59D50951-2ACB-44A1-8EC8-3B55B7BBEBA4}"/>
              </a:ext>
            </a:extLst>
          </p:cNvPr>
          <p:cNvCxnSpPr>
            <a:cxnSpLocks/>
          </p:cNvCxnSpPr>
          <p:nvPr/>
        </p:nvCxnSpPr>
        <p:spPr>
          <a:xfrm>
            <a:off x="15392400" y="6035761"/>
            <a:ext cx="25146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A10CC0D9-D95D-40BD-90E5-8D672DE24EA7}"/>
              </a:ext>
            </a:extLst>
          </p:cNvPr>
          <p:cNvCxnSpPr>
            <a:cxnSpLocks/>
          </p:cNvCxnSpPr>
          <p:nvPr/>
        </p:nvCxnSpPr>
        <p:spPr>
          <a:xfrm>
            <a:off x="15392400" y="6035761"/>
            <a:ext cx="0" cy="28883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0377EF40-D1E8-4AB3-9C9B-5DD23F5AAF8D}"/>
              </a:ext>
            </a:extLst>
          </p:cNvPr>
          <p:cNvCxnSpPr>
            <a:cxnSpLocks/>
          </p:cNvCxnSpPr>
          <p:nvPr/>
        </p:nvCxnSpPr>
        <p:spPr>
          <a:xfrm>
            <a:off x="17907000" y="6035761"/>
            <a:ext cx="0" cy="28883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53F8FBBC-E407-4FBF-A84C-C487419D2AEB}"/>
              </a:ext>
            </a:extLst>
          </p:cNvPr>
          <p:cNvCxnSpPr>
            <a:cxnSpLocks/>
          </p:cNvCxnSpPr>
          <p:nvPr/>
        </p:nvCxnSpPr>
        <p:spPr>
          <a:xfrm>
            <a:off x="13868400" y="5257800"/>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24D0FD54-7D3E-4A7B-8FB8-83BD881BE6C4}"/>
              </a:ext>
            </a:extLst>
          </p:cNvPr>
          <p:cNvCxnSpPr>
            <a:cxnSpLocks/>
          </p:cNvCxnSpPr>
          <p:nvPr/>
        </p:nvCxnSpPr>
        <p:spPr>
          <a:xfrm>
            <a:off x="13868400" y="6477000"/>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EF1FBE91-F56B-44D5-A129-7285CC0D698B}"/>
              </a:ext>
            </a:extLst>
          </p:cNvPr>
          <p:cNvCxnSpPr>
            <a:cxnSpLocks/>
          </p:cNvCxnSpPr>
          <p:nvPr/>
        </p:nvCxnSpPr>
        <p:spPr>
          <a:xfrm>
            <a:off x="13868400" y="7772400"/>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22B52912-DA20-4A15-A42B-DA19F5187AB6}"/>
              </a:ext>
            </a:extLst>
          </p:cNvPr>
          <p:cNvCxnSpPr>
            <a:cxnSpLocks/>
          </p:cNvCxnSpPr>
          <p:nvPr/>
        </p:nvCxnSpPr>
        <p:spPr>
          <a:xfrm>
            <a:off x="13868400" y="9067800"/>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AD3BE540-600B-47C8-8B7C-4A73167E900D}"/>
              </a:ext>
            </a:extLst>
          </p:cNvPr>
          <p:cNvCxnSpPr>
            <a:cxnSpLocks/>
          </p:cNvCxnSpPr>
          <p:nvPr/>
        </p:nvCxnSpPr>
        <p:spPr>
          <a:xfrm>
            <a:off x="13868400" y="10363200"/>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7563B594-5FC4-4407-86BD-709CAA839D29}"/>
              </a:ext>
            </a:extLst>
          </p:cNvPr>
          <p:cNvCxnSpPr>
            <a:cxnSpLocks/>
          </p:cNvCxnSpPr>
          <p:nvPr/>
        </p:nvCxnSpPr>
        <p:spPr>
          <a:xfrm>
            <a:off x="13868400" y="11658600"/>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B9219BB9-378B-4A71-BD17-FD49551DEF40}"/>
              </a:ext>
            </a:extLst>
          </p:cNvPr>
          <p:cNvCxnSpPr>
            <a:cxnSpLocks/>
          </p:cNvCxnSpPr>
          <p:nvPr/>
        </p:nvCxnSpPr>
        <p:spPr>
          <a:xfrm>
            <a:off x="13868400" y="12877800"/>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pic>
        <p:nvPicPr>
          <p:cNvPr id="38" name="Picture 37">
            <a:extLst>
              <a:ext uri="{FF2B5EF4-FFF2-40B4-BE49-F238E27FC236}">
                <a16:creationId xmlns:a16="http://schemas.microsoft.com/office/drawing/2014/main" id="{79EC8B60-50D2-437C-A5DC-F50B0F06C3B3}"/>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4647973" y="4179178"/>
            <a:ext cx="8287347" cy="6119147"/>
          </a:xfrm>
          <a:prstGeom prst="rect">
            <a:avLst/>
          </a:prstGeom>
        </p:spPr>
      </p:pic>
      <p:sp>
        <p:nvSpPr>
          <p:cNvPr id="44" name="TextBox 43">
            <a:extLst>
              <a:ext uri="{FF2B5EF4-FFF2-40B4-BE49-F238E27FC236}">
                <a16:creationId xmlns:a16="http://schemas.microsoft.com/office/drawing/2014/main" id="{82A6B0F7-5342-4BE5-842F-27C5A73CB543}"/>
              </a:ext>
            </a:extLst>
          </p:cNvPr>
          <p:cNvSpPr txBox="1"/>
          <p:nvPr/>
        </p:nvSpPr>
        <p:spPr>
          <a:xfrm>
            <a:off x="30211354" y="6253862"/>
            <a:ext cx="1739777" cy="446276"/>
          </a:xfrm>
          <a:prstGeom prst="rect">
            <a:avLst/>
          </a:prstGeom>
          <a:noFill/>
        </p:spPr>
        <p:txBody>
          <a:bodyPr wrap="square" rtlCol="0">
            <a:spAutoFit/>
          </a:bodyPr>
          <a:lstStyle/>
          <a:p>
            <a:r>
              <a:rPr lang="en-US" sz="2200" dirty="0"/>
              <a:t>p &lt; .0005</a:t>
            </a:r>
          </a:p>
        </p:txBody>
      </p:sp>
      <p:graphicFrame>
        <p:nvGraphicFramePr>
          <p:cNvPr id="48" name="Table 48">
            <a:extLst>
              <a:ext uri="{FF2B5EF4-FFF2-40B4-BE49-F238E27FC236}">
                <a16:creationId xmlns:a16="http://schemas.microsoft.com/office/drawing/2014/main" id="{ADF3C7E0-1EFC-4D2D-8EEB-D4E9476C80E8}"/>
              </a:ext>
            </a:extLst>
          </p:cNvPr>
          <p:cNvGraphicFramePr>
            <a:graphicFrameLocks noGrp="1"/>
          </p:cNvGraphicFramePr>
          <p:nvPr>
            <p:extLst>
              <p:ext uri="{D42A27DB-BD31-4B8C-83A1-F6EECF244321}">
                <p14:modId xmlns:p14="http://schemas.microsoft.com/office/powerpoint/2010/main" val="3638197295"/>
              </p:ext>
            </p:extLst>
          </p:nvPr>
        </p:nvGraphicFramePr>
        <p:xfrm>
          <a:off x="25007796" y="9753600"/>
          <a:ext cx="7927524" cy="3124134"/>
        </p:xfrm>
        <a:graphic>
          <a:graphicData uri="http://schemas.openxmlformats.org/drawingml/2006/table">
            <a:tbl>
              <a:tblPr firstRow="1" bandRow="1">
                <a:tableStyleId>{5C22544A-7EE6-4342-B048-85BDC9FD1C3A}</a:tableStyleId>
              </a:tblPr>
              <a:tblGrid>
                <a:gridCol w="2642508">
                  <a:extLst>
                    <a:ext uri="{9D8B030D-6E8A-4147-A177-3AD203B41FA5}">
                      <a16:colId xmlns:a16="http://schemas.microsoft.com/office/drawing/2014/main" val="852847675"/>
                    </a:ext>
                  </a:extLst>
                </a:gridCol>
                <a:gridCol w="2642508">
                  <a:extLst>
                    <a:ext uri="{9D8B030D-6E8A-4147-A177-3AD203B41FA5}">
                      <a16:colId xmlns:a16="http://schemas.microsoft.com/office/drawing/2014/main" val="3907623067"/>
                    </a:ext>
                  </a:extLst>
                </a:gridCol>
                <a:gridCol w="2642508">
                  <a:extLst>
                    <a:ext uri="{9D8B030D-6E8A-4147-A177-3AD203B41FA5}">
                      <a16:colId xmlns:a16="http://schemas.microsoft.com/office/drawing/2014/main" val="3459036052"/>
                    </a:ext>
                  </a:extLst>
                </a:gridCol>
              </a:tblGrid>
              <a:tr h="451596">
                <a:tc gridSpan="3">
                  <a:txBody>
                    <a:bodyPr/>
                    <a:lstStyle/>
                    <a:p>
                      <a:pPr algn="ctr"/>
                      <a:r>
                        <a:rPr lang="en-US" sz="2800" b="0" dirty="0"/>
                        <a:t>Estimated Marginal Means</a:t>
                      </a:r>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528071"/>
                  </a:ext>
                </a:extLst>
              </a:tr>
              <a:tr h="868658">
                <a:tc>
                  <a:txBody>
                    <a:bodyPr/>
                    <a:lstStyle/>
                    <a:p>
                      <a:pPr algn="ctr"/>
                      <a:endParaRPr lang="en-US" sz="2600" dirty="0">
                        <a:solidFill>
                          <a:srgbClr val="000000"/>
                        </a:solidFill>
                      </a:endParaRPr>
                    </a:p>
                  </a:txBody>
                  <a:tcPr anchor="ctr"/>
                </a:tc>
                <a:tc>
                  <a:txBody>
                    <a:bodyPr/>
                    <a:lstStyle/>
                    <a:p>
                      <a:pPr algn="ctr"/>
                      <a:r>
                        <a:rPr lang="en-US" sz="2600" dirty="0">
                          <a:solidFill>
                            <a:srgbClr val="000000"/>
                          </a:solidFill>
                        </a:rPr>
                        <a:t>Nurses</a:t>
                      </a:r>
                    </a:p>
                  </a:txBody>
                  <a:tcPr anchor="ctr"/>
                </a:tc>
                <a:tc>
                  <a:txBody>
                    <a:bodyPr/>
                    <a:lstStyle/>
                    <a:p>
                      <a:pPr algn="ctr"/>
                      <a:r>
                        <a:rPr lang="en-US" sz="2600" dirty="0">
                          <a:solidFill>
                            <a:srgbClr val="000000"/>
                          </a:solidFill>
                        </a:rPr>
                        <a:t>Non-Nurses</a:t>
                      </a:r>
                    </a:p>
                  </a:txBody>
                  <a:tcPr anchor="ctr"/>
                </a:tc>
                <a:extLst>
                  <a:ext uri="{0D108BD9-81ED-4DB2-BD59-A6C34878D82A}">
                    <a16:rowId xmlns:a16="http://schemas.microsoft.com/office/drawing/2014/main" val="1833573548"/>
                  </a:ext>
                </a:extLst>
              </a:tr>
              <a:tr h="868658">
                <a:tc>
                  <a:txBody>
                    <a:bodyPr/>
                    <a:lstStyle/>
                    <a:p>
                      <a:pPr algn="ctr"/>
                      <a:r>
                        <a:rPr lang="en-US" sz="2600" dirty="0">
                          <a:solidFill>
                            <a:srgbClr val="000000"/>
                          </a:solidFill>
                        </a:rPr>
                        <a:t>Pre-Score</a:t>
                      </a:r>
                    </a:p>
                  </a:txBody>
                  <a:tcPr anchor="ctr"/>
                </a:tc>
                <a:tc>
                  <a:txBody>
                    <a:bodyPr/>
                    <a:lstStyle/>
                    <a:p>
                      <a:pPr algn="ctr"/>
                      <a:r>
                        <a:rPr lang="en-US" sz="2600" dirty="0">
                          <a:solidFill>
                            <a:srgbClr val="000000"/>
                          </a:solidFill>
                        </a:rPr>
                        <a:t>5.68</a:t>
                      </a:r>
                    </a:p>
                  </a:txBody>
                  <a:tcPr anchor="ctr"/>
                </a:tc>
                <a:tc>
                  <a:txBody>
                    <a:bodyPr/>
                    <a:lstStyle/>
                    <a:p>
                      <a:pPr algn="ctr"/>
                      <a:r>
                        <a:rPr lang="en-US" sz="2600" dirty="0">
                          <a:solidFill>
                            <a:srgbClr val="000000"/>
                          </a:solidFill>
                        </a:rPr>
                        <a:t>4.55</a:t>
                      </a:r>
                    </a:p>
                  </a:txBody>
                  <a:tcPr anchor="ctr"/>
                </a:tc>
                <a:extLst>
                  <a:ext uri="{0D108BD9-81ED-4DB2-BD59-A6C34878D82A}">
                    <a16:rowId xmlns:a16="http://schemas.microsoft.com/office/drawing/2014/main" val="2476963362"/>
                  </a:ext>
                </a:extLst>
              </a:tr>
              <a:tr h="868658">
                <a:tc>
                  <a:txBody>
                    <a:bodyPr/>
                    <a:lstStyle/>
                    <a:p>
                      <a:pPr algn="ctr"/>
                      <a:r>
                        <a:rPr lang="en-US" sz="2600" dirty="0">
                          <a:solidFill>
                            <a:srgbClr val="000000"/>
                          </a:solidFill>
                        </a:rPr>
                        <a:t>Post</a:t>
                      </a:r>
                    </a:p>
                  </a:txBody>
                  <a:tcPr anchor="ctr"/>
                </a:tc>
                <a:tc>
                  <a:txBody>
                    <a:bodyPr/>
                    <a:lstStyle/>
                    <a:p>
                      <a:pPr algn="ctr"/>
                      <a:r>
                        <a:rPr lang="en-US" sz="2600" dirty="0">
                          <a:solidFill>
                            <a:srgbClr val="000000"/>
                          </a:solidFill>
                        </a:rPr>
                        <a:t>4.67</a:t>
                      </a:r>
                    </a:p>
                  </a:txBody>
                  <a:tcPr anchor="ctr"/>
                </a:tc>
                <a:tc>
                  <a:txBody>
                    <a:bodyPr/>
                    <a:lstStyle/>
                    <a:p>
                      <a:pPr algn="ctr"/>
                      <a:r>
                        <a:rPr lang="en-US" sz="2600" dirty="0">
                          <a:solidFill>
                            <a:srgbClr val="000000"/>
                          </a:solidFill>
                        </a:rPr>
                        <a:t>4.97</a:t>
                      </a:r>
                    </a:p>
                  </a:txBody>
                  <a:tcPr anchor="ctr"/>
                </a:tc>
                <a:extLst>
                  <a:ext uri="{0D108BD9-81ED-4DB2-BD59-A6C34878D82A}">
                    <a16:rowId xmlns:a16="http://schemas.microsoft.com/office/drawing/2014/main" val="1316214771"/>
                  </a:ext>
                </a:extLst>
              </a:tr>
            </a:tbl>
          </a:graphicData>
        </a:graphic>
      </p:graphicFrame>
      <p:cxnSp>
        <p:nvCxnSpPr>
          <p:cNvPr id="195" name="Straight Connector 194">
            <a:extLst>
              <a:ext uri="{FF2B5EF4-FFF2-40B4-BE49-F238E27FC236}">
                <a16:creationId xmlns:a16="http://schemas.microsoft.com/office/drawing/2014/main" id="{32F24E6A-C4F4-441E-A697-290E268D10B7}"/>
              </a:ext>
            </a:extLst>
          </p:cNvPr>
          <p:cNvCxnSpPr>
            <a:cxnSpLocks/>
          </p:cNvCxnSpPr>
          <p:nvPr/>
        </p:nvCxnSpPr>
        <p:spPr>
          <a:xfrm>
            <a:off x="33451800" y="5347181"/>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A2AF8D00-BB08-4176-8F96-8F20E02FA0D7}"/>
              </a:ext>
            </a:extLst>
          </p:cNvPr>
          <p:cNvCxnSpPr>
            <a:cxnSpLocks/>
          </p:cNvCxnSpPr>
          <p:nvPr/>
        </p:nvCxnSpPr>
        <p:spPr>
          <a:xfrm>
            <a:off x="33451800" y="6166654"/>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CE590549-80B3-46BD-A5C7-171A33DC4BC2}"/>
              </a:ext>
            </a:extLst>
          </p:cNvPr>
          <p:cNvCxnSpPr>
            <a:cxnSpLocks/>
          </p:cNvCxnSpPr>
          <p:nvPr/>
        </p:nvCxnSpPr>
        <p:spPr>
          <a:xfrm>
            <a:off x="33451800" y="5755174"/>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05F2E427-F466-4A71-9D47-CD85EF1DA5C1}"/>
              </a:ext>
            </a:extLst>
          </p:cNvPr>
          <p:cNvCxnSpPr>
            <a:cxnSpLocks/>
          </p:cNvCxnSpPr>
          <p:nvPr/>
        </p:nvCxnSpPr>
        <p:spPr>
          <a:xfrm>
            <a:off x="33451800" y="6587278"/>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F123A2C1-55DE-461D-9FB3-3A5FAB099E82}"/>
              </a:ext>
            </a:extLst>
          </p:cNvPr>
          <p:cNvCxnSpPr>
            <a:cxnSpLocks/>
          </p:cNvCxnSpPr>
          <p:nvPr/>
        </p:nvCxnSpPr>
        <p:spPr>
          <a:xfrm>
            <a:off x="33451800" y="6998758"/>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E7F8F823-32BB-4C7B-BC16-2A4B03D9DFF8}"/>
              </a:ext>
            </a:extLst>
          </p:cNvPr>
          <p:cNvCxnSpPr>
            <a:cxnSpLocks/>
          </p:cNvCxnSpPr>
          <p:nvPr/>
        </p:nvCxnSpPr>
        <p:spPr>
          <a:xfrm>
            <a:off x="33451800" y="7409341"/>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18C82A02-59D8-4308-A1C1-9CF85DCE0911}"/>
              </a:ext>
            </a:extLst>
          </p:cNvPr>
          <p:cNvCxnSpPr>
            <a:cxnSpLocks/>
          </p:cNvCxnSpPr>
          <p:nvPr/>
        </p:nvCxnSpPr>
        <p:spPr>
          <a:xfrm>
            <a:off x="33451800" y="7821718"/>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14EFEA1-9374-404F-903D-EB7C9B11BB92}"/>
              </a:ext>
            </a:extLst>
          </p:cNvPr>
          <p:cNvCxnSpPr>
            <a:cxnSpLocks/>
          </p:cNvCxnSpPr>
          <p:nvPr/>
        </p:nvCxnSpPr>
        <p:spPr>
          <a:xfrm>
            <a:off x="33451800" y="8242781"/>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C9ACBE13-8408-4DC7-9E9E-C5B8A7C6CC90}"/>
              </a:ext>
            </a:extLst>
          </p:cNvPr>
          <p:cNvCxnSpPr>
            <a:cxnSpLocks/>
          </p:cNvCxnSpPr>
          <p:nvPr/>
        </p:nvCxnSpPr>
        <p:spPr>
          <a:xfrm>
            <a:off x="33451800" y="8653822"/>
            <a:ext cx="1524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162ECB88-33D2-46DD-8795-A50B91A138C9}"/>
              </a:ext>
            </a:extLst>
          </p:cNvPr>
          <p:cNvCxnSpPr>
            <a:cxnSpLocks/>
          </p:cNvCxnSpPr>
          <p:nvPr/>
        </p:nvCxnSpPr>
        <p:spPr>
          <a:xfrm>
            <a:off x="33604200" y="5347181"/>
            <a:ext cx="0" cy="3306641"/>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890" name="TextBox 1889">
            <a:extLst>
              <a:ext uri="{FF2B5EF4-FFF2-40B4-BE49-F238E27FC236}">
                <a16:creationId xmlns:a16="http://schemas.microsoft.com/office/drawing/2014/main" id="{FA5FDE10-80F8-4366-A59D-29C559A081C9}"/>
              </a:ext>
            </a:extLst>
          </p:cNvPr>
          <p:cNvSpPr txBox="1"/>
          <p:nvPr/>
        </p:nvSpPr>
        <p:spPr>
          <a:xfrm>
            <a:off x="36267788" y="8241985"/>
            <a:ext cx="1143000" cy="446276"/>
          </a:xfrm>
          <a:prstGeom prst="rect">
            <a:avLst/>
          </a:prstGeom>
          <a:noFill/>
        </p:spPr>
        <p:txBody>
          <a:bodyPr wrap="square" rtlCol="0">
            <a:spAutoFit/>
          </a:bodyPr>
          <a:lstStyle/>
          <a:p>
            <a:r>
              <a:rPr lang="el-GR" dirty="0">
                <a:cs typeface="Arial" panose="020B0604020202020204" pitchFamily="34" charset="0"/>
              </a:rPr>
              <a:t>α</a:t>
            </a:r>
            <a:r>
              <a:rPr lang="en-US" dirty="0">
                <a:cs typeface="Arial" panose="020B0604020202020204" pitchFamily="34" charset="0"/>
              </a:rPr>
              <a:t> = .94 </a:t>
            </a:r>
          </a:p>
        </p:txBody>
      </p:sp>
      <p:sp>
        <p:nvSpPr>
          <p:cNvPr id="1902" name="TextBox 1901">
            <a:extLst>
              <a:ext uri="{FF2B5EF4-FFF2-40B4-BE49-F238E27FC236}">
                <a16:creationId xmlns:a16="http://schemas.microsoft.com/office/drawing/2014/main" id="{1AC01DCA-C2FF-4F21-BC55-8470188BE8B4}"/>
              </a:ext>
            </a:extLst>
          </p:cNvPr>
          <p:cNvSpPr txBox="1"/>
          <p:nvPr/>
        </p:nvSpPr>
        <p:spPr>
          <a:xfrm>
            <a:off x="33014892" y="8891488"/>
            <a:ext cx="6870219" cy="4339650"/>
          </a:xfrm>
          <a:prstGeom prst="rect">
            <a:avLst/>
          </a:prstGeom>
          <a:noFill/>
        </p:spPr>
        <p:txBody>
          <a:bodyPr wrap="square" rtlCol="0">
            <a:spAutoFit/>
          </a:bodyPr>
          <a:lstStyle/>
          <a:p>
            <a:r>
              <a:rPr lang="en-US" b="1" dirty="0"/>
              <a:t>Figure 3: </a:t>
            </a:r>
            <a:r>
              <a:rPr lang="en-US" dirty="0"/>
              <a:t>Utility value scores significantly decreased for nursing major students after completing the “</a:t>
            </a:r>
            <a:r>
              <a:rPr lang="en-US" dirty="0" err="1"/>
              <a:t>nursified</a:t>
            </a:r>
            <a:r>
              <a:rPr lang="en-US" dirty="0"/>
              <a:t>” curriculum. (A) UV averages from pre- and post-surveys for for nursing and control students. (B) Linear modeling significant effects and estimated marginal means for nurses and control group. An interaction of major and survey timing affect average UV score. (C) Utility value averages by survey question for nursing students. (D) Likert-type survey scale numerical interpretation of utility value (importance for future career).</a:t>
            </a:r>
          </a:p>
        </p:txBody>
      </p:sp>
      <p:cxnSp>
        <p:nvCxnSpPr>
          <p:cNvPr id="233" name="Straight Connector 232">
            <a:extLst>
              <a:ext uri="{FF2B5EF4-FFF2-40B4-BE49-F238E27FC236}">
                <a16:creationId xmlns:a16="http://schemas.microsoft.com/office/drawing/2014/main" id="{06CCECA6-927F-4226-B104-818D463E94EE}"/>
              </a:ext>
            </a:extLst>
          </p:cNvPr>
          <p:cNvCxnSpPr>
            <a:cxnSpLocks/>
          </p:cNvCxnSpPr>
          <p:nvPr/>
        </p:nvCxnSpPr>
        <p:spPr>
          <a:xfrm>
            <a:off x="25213490" y="13842937"/>
            <a:ext cx="14457362"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15525EE1-2697-43DF-A093-A7629C4504D6}"/>
              </a:ext>
            </a:extLst>
          </p:cNvPr>
          <p:cNvCxnSpPr>
            <a:cxnSpLocks/>
          </p:cNvCxnSpPr>
          <p:nvPr/>
        </p:nvCxnSpPr>
        <p:spPr>
          <a:xfrm>
            <a:off x="39670852" y="13566770"/>
            <a:ext cx="0" cy="55233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BC31EE2D-5B94-487E-B1A4-23402EDBD39C}"/>
              </a:ext>
            </a:extLst>
          </p:cNvPr>
          <p:cNvCxnSpPr>
            <a:cxnSpLocks/>
          </p:cNvCxnSpPr>
          <p:nvPr/>
        </p:nvCxnSpPr>
        <p:spPr>
          <a:xfrm>
            <a:off x="25213490" y="13566770"/>
            <a:ext cx="0" cy="55233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6" name="Straight Connector 275">
            <a:extLst>
              <a:ext uri="{FF2B5EF4-FFF2-40B4-BE49-F238E27FC236}">
                <a16:creationId xmlns:a16="http://schemas.microsoft.com/office/drawing/2014/main" id="{46744695-3CC2-4FE2-B103-4CA7FC055B95}"/>
              </a:ext>
            </a:extLst>
          </p:cNvPr>
          <p:cNvCxnSpPr>
            <a:cxnSpLocks/>
          </p:cNvCxnSpPr>
          <p:nvPr/>
        </p:nvCxnSpPr>
        <p:spPr>
          <a:xfrm>
            <a:off x="27624437" y="13567618"/>
            <a:ext cx="0" cy="55233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7" name="Straight Connector 276">
            <a:extLst>
              <a:ext uri="{FF2B5EF4-FFF2-40B4-BE49-F238E27FC236}">
                <a16:creationId xmlns:a16="http://schemas.microsoft.com/office/drawing/2014/main" id="{BDA253D6-1A2F-4982-881E-E05E7751E099}"/>
              </a:ext>
            </a:extLst>
          </p:cNvPr>
          <p:cNvCxnSpPr>
            <a:cxnSpLocks/>
          </p:cNvCxnSpPr>
          <p:nvPr/>
        </p:nvCxnSpPr>
        <p:spPr>
          <a:xfrm>
            <a:off x="30038453" y="13567618"/>
            <a:ext cx="0" cy="55233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8" name="Straight Connector 277">
            <a:extLst>
              <a:ext uri="{FF2B5EF4-FFF2-40B4-BE49-F238E27FC236}">
                <a16:creationId xmlns:a16="http://schemas.microsoft.com/office/drawing/2014/main" id="{7D1F75EC-9E24-4C2D-AAE3-0B809E08DA15}"/>
              </a:ext>
            </a:extLst>
          </p:cNvPr>
          <p:cNvCxnSpPr>
            <a:cxnSpLocks/>
          </p:cNvCxnSpPr>
          <p:nvPr/>
        </p:nvCxnSpPr>
        <p:spPr>
          <a:xfrm>
            <a:off x="32452469" y="13567618"/>
            <a:ext cx="0" cy="55233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9" name="Straight Connector 278">
            <a:extLst>
              <a:ext uri="{FF2B5EF4-FFF2-40B4-BE49-F238E27FC236}">
                <a16:creationId xmlns:a16="http://schemas.microsoft.com/office/drawing/2014/main" id="{071C7372-88B0-4099-A470-69E2452A0503}"/>
              </a:ext>
            </a:extLst>
          </p:cNvPr>
          <p:cNvCxnSpPr>
            <a:cxnSpLocks/>
          </p:cNvCxnSpPr>
          <p:nvPr/>
        </p:nvCxnSpPr>
        <p:spPr>
          <a:xfrm>
            <a:off x="37280501" y="13567618"/>
            <a:ext cx="0" cy="55233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80" name="Straight Connector 279">
            <a:extLst>
              <a:ext uri="{FF2B5EF4-FFF2-40B4-BE49-F238E27FC236}">
                <a16:creationId xmlns:a16="http://schemas.microsoft.com/office/drawing/2014/main" id="{8963DD74-2BE9-4714-81E7-FBE670E5A23D}"/>
              </a:ext>
            </a:extLst>
          </p:cNvPr>
          <p:cNvCxnSpPr>
            <a:cxnSpLocks/>
          </p:cNvCxnSpPr>
          <p:nvPr/>
        </p:nvCxnSpPr>
        <p:spPr>
          <a:xfrm>
            <a:off x="34866485" y="13567618"/>
            <a:ext cx="0" cy="55233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937" name="TextBox 1936">
            <a:extLst>
              <a:ext uri="{FF2B5EF4-FFF2-40B4-BE49-F238E27FC236}">
                <a16:creationId xmlns:a16="http://schemas.microsoft.com/office/drawing/2014/main" id="{159D586B-5832-4493-8102-E0DD4C0EA9E1}"/>
              </a:ext>
            </a:extLst>
          </p:cNvPr>
          <p:cNvSpPr txBox="1"/>
          <p:nvPr/>
        </p:nvSpPr>
        <p:spPr>
          <a:xfrm>
            <a:off x="24709385" y="13178896"/>
            <a:ext cx="2437720" cy="369332"/>
          </a:xfrm>
          <a:prstGeom prst="rect">
            <a:avLst/>
          </a:prstGeom>
          <a:noFill/>
        </p:spPr>
        <p:txBody>
          <a:bodyPr wrap="square" rtlCol="0">
            <a:spAutoFit/>
          </a:bodyPr>
          <a:lstStyle/>
          <a:p>
            <a:r>
              <a:rPr lang="en-US" sz="1800" dirty="0"/>
              <a:t>1 - Very Unimportant</a:t>
            </a:r>
          </a:p>
        </p:txBody>
      </p:sp>
      <p:sp>
        <p:nvSpPr>
          <p:cNvPr id="282" name="TextBox 281">
            <a:extLst>
              <a:ext uri="{FF2B5EF4-FFF2-40B4-BE49-F238E27FC236}">
                <a16:creationId xmlns:a16="http://schemas.microsoft.com/office/drawing/2014/main" id="{82D7E808-A5A9-440F-831F-378685F83AD7}"/>
              </a:ext>
            </a:extLst>
          </p:cNvPr>
          <p:cNvSpPr txBox="1"/>
          <p:nvPr/>
        </p:nvSpPr>
        <p:spPr>
          <a:xfrm>
            <a:off x="26969704" y="13177996"/>
            <a:ext cx="1852227" cy="369332"/>
          </a:xfrm>
          <a:prstGeom prst="rect">
            <a:avLst/>
          </a:prstGeom>
          <a:noFill/>
        </p:spPr>
        <p:txBody>
          <a:bodyPr wrap="square" rtlCol="0">
            <a:spAutoFit/>
          </a:bodyPr>
          <a:lstStyle/>
          <a:p>
            <a:r>
              <a:rPr lang="en-US" sz="1800" dirty="0"/>
              <a:t>2 - Unimportant</a:t>
            </a:r>
          </a:p>
        </p:txBody>
      </p:sp>
      <p:sp>
        <p:nvSpPr>
          <p:cNvPr id="283" name="TextBox 282">
            <a:extLst>
              <a:ext uri="{FF2B5EF4-FFF2-40B4-BE49-F238E27FC236}">
                <a16:creationId xmlns:a16="http://schemas.microsoft.com/office/drawing/2014/main" id="{9144F039-5203-476C-8F2A-3DD2372E03FC}"/>
              </a:ext>
            </a:extLst>
          </p:cNvPr>
          <p:cNvSpPr txBox="1"/>
          <p:nvPr/>
        </p:nvSpPr>
        <p:spPr>
          <a:xfrm>
            <a:off x="28721411" y="13178006"/>
            <a:ext cx="3193566" cy="369332"/>
          </a:xfrm>
          <a:prstGeom prst="rect">
            <a:avLst/>
          </a:prstGeom>
          <a:noFill/>
        </p:spPr>
        <p:txBody>
          <a:bodyPr wrap="square" rtlCol="0">
            <a:spAutoFit/>
          </a:bodyPr>
          <a:lstStyle/>
          <a:p>
            <a:r>
              <a:rPr lang="en-US" sz="1800" dirty="0"/>
              <a:t>3 - Somewhat Unimportant</a:t>
            </a:r>
          </a:p>
        </p:txBody>
      </p:sp>
      <p:sp>
        <p:nvSpPr>
          <p:cNvPr id="284" name="TextBox 283">
            <a:extLst>
              <a:ext uri="{FF2B5EF4-FFF2-40B4-BE49-F238E27FC236}">
                <a16:creationId xmlns:a16="http://schemas.microsoft.com/office/drawing/2014/main" id="{7E10FF3F-1466-434F-AFDA-AD8CFAF71AE6}"/>
              </a:ext>
            </a:extLst>
          </p:cNvPr>
          <p:cNvSpPr txBox="1"/>
          <p:nvPr/>
        </p:nvSpPr>
        <p:spPr>
          <a:xfrm>
            <a:off x="31928819" y="13178006"/>
            <a:ext cx="1292744" cy="369332"/>
          </a:xfrm>
          <a:prstGeom prst="rect">
            <a:avLst/>
          </a:prstGeom>
          <a:noFill/>
        </p:spPr>
        <p:txBody>
          <a:bodyPr wrap="square" rtlCol="0">
            <a:spAutoFit/>
          </a:bodyPr>
          <a:lstStyle/>
          <a:p>
            <a:r>
              <a:rPr lang="en-US" sz="1800" dirty="0"/>
              <a:t>4 - Neither </a:t>
            </a:r>
          </a:p>
        </p:txBody>
      </p:sp>
      <p:sp>
        <p:nvSpPr>
          <p:cNvPr id="285" name="TextBox 284">
            <a:extLst>
              <a:ext uri="{FF2B5EF4-FFF2-40B4-BE49-F238E27FC236}">
                <a16:creationId xmlns:a16="http://schemas.microsoft.com/office/drawing/2014/main" id="{E0BDE6BA-89C9-4697-8822-1B4784D99E11}"/>
              </a:ext>
            </a:extLst>
          </p:cNvPr>
          <p:cNvSpPr txBox="1"/>
          <p:nvPr/>
        </p:nvSpPr>
        <p:spPr>
          <a:xfrm>
            <a:off x="33666416" y="13178006"/>
            <a:ext cx="2825802" cy="369332"/>
          </a:xfrm>
          <a:prstGeom prst="rect">
            <a:avLst/>
          </a:prstGeom>
          <a:noFill/>
        </p:spPr>
        <p:txBody>
          <a:bodyPr wrap="square" rtlCol="0">
            <a:spAutoFit/>
          </a:bodyPr>
          <a:lstStyle/>
          <a:p>
            <a:r>
              <a:rPr lang="en-US" sz="1800" dirty="0"/>
              <a:t>5 - Somewhat Important</a:t>
            </a:r>
          </a:p>
        </p:txBody>
      </p:sp>
      <p:sp>
        <p:nvSpPr>
          <p:cNvPr id="286" name="TextBox 285">
            <a:extLst>
              <a:ext uri="{FF2B5EF4-FFF2-40B4-BE49-F238E27FC236}">
                <a16:creationId xmlns:a16="http://schemas.microsoft.com/office/drawing/2014/main" id="{034AA2F3-A2B9-49FD-A433-A92838DD02B0}"/>
              </a:ext>
            </a:extLst>
          </p:cNvPr>
          <p:cNvSpPr txBox="1"/>
          <p:nvPr/>
        </p:nvSpPr>
        <p:spPr>
          <a:xfrm>
            <a:off x="36613029" y="13178006"/>
            <a:ext cx="2825802" cy="369332"/>
          </a:xfrm>
          <a:prstGeom prst="rect">
            <a:avLst/>
          </a:prstGeom>
          <a:noFill/>
        </p:spPr>
        <p:txBody>
          <a:bodyPr wrap="square" rtlCol="0">
            <a:spAutoFit/>
          </a:bodyPr>
          <a:lstStyle/>
          <a:p>
            <a:r>
              <a:rPr lang="en-US" sz="1800" dirty="0"/>
              <a:t>6 - Important</a:t>
            </a:r>
          </a:p>
        </p:txBody>
      </p:sp>
      <p:sp>
        <p:nvSpPr>
          <p:cNvPr id="287" name="TextBox 286">
            <a:extLst>
              <a:ext uri="{FF2B5EF4-FFF2-40B4-BE49-F238E27FC236}">
                <a16:creationId xmlns:a16="http://schemas.microsoft.com/office/drawing/2014/main" id="{D0533363-6F37-4625-AD92-76356AEA66BB}"/>
              </a:ext>
            </a:extLst>
          </p:cNvPr>
          <p:cNvSpPr txBox="1"/>
          <p:nvPr/>
        </p:nvSpPr>
        <p:spPr>
          <a:xfrm>
            <a:off x="38257951" y="13177996"/>
            <a:ext cx="2825802" cy="369332"/>
          </a:xfrm>
          <a:prstGeom prst="rect">
            <a:avLst/>
          </a:prstGeom>
          <a:noFill/>
        </p:spPr>
        <p:txBody>
          <a:bodyPr wrap="square" rtlCol="0">
            <a:spAutoFit/>
          </a:bodyPr>
          <a:lstStyle/>
          <a:p>
            <a:r>
              <a:rPr lang="en-US" sz="1800" dirty="0"/>
              <a:t>7 - Very Important</a:t>
            </a:r>
          </a:p>
        </p:txBody>
      </p:sp>
      <p:graphicFrame>
        <p:nvGraphicFramePr>
          <p:cNvPr id="288" name="Chart 287">
            <a:extLst>
              <a:ext uri="{FF2B5EF4-FFF2-40B4-BE49-F238E27FC236}">
                <a16:creationId xmlns:a16="http://schemas.microsoft.com/office/drawing/2014/main" id="{C3B8BBCD-B22B-4EF6-AAEE-9BCA50AE7E19}"/>
              </a:ext>
            </a:extLst>
          </p:cNvPr>
          <p:cNvGraphicFramePr>
            <a:graphicFrameLocks/>
          </p:cNvGraphicFramePr>
          <p:nvPr>
            <p:extLst>
              <p:ext uri="{D42A27DB-BD31-4B8C-83A1-F6EECF244321}">
                <p14:modId xmlns:p14="http://schemas.microsoft.com/office/powerpoint/2010/main" val="2775561588"/>
              </p:ext>
            </p:extLst>
          </p:nvPr>
        </p:nvGraphicFramePr>
        <p:xfrm>
          <a:off x="13110166" y="15416896"/>
          <a:ext cx="11402568" cy="9436608"/>
        </p:xfrm>
        <a:graphic>
          <a:graphicData uri="http://schemas.openxmlformats.org/drawingml/2006/chart">
            <c:chart xmlns:c="http://schemas.openxmlformats.org/drawingml/2006/chart" xmlns:r="http://schemas.openxmlformats.org/officeDocument/2006/relationships" r:id="rId23"/>
          </a:graphicData>
        </a:graphic>
      </p:graphicFrame>
      <p:pic>
        <p:nvPicPr>
          <p:cNvPr id="1941" name="Picture 1940">
            <a:extLst>
              <a:ext uri="{FF2B5EF4-FFF2-40B4-BE49-F238E27FC236}">
                <a16:creationId xmlns:a16="http://schemas.microsoft.com/office/drawing/2014/main" id="{82B22553-DEC9-42CF-8990-43441F1D47CC}"/>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4584707" y="15361481"/>
            <a:ext cx="8790892" cy="6481818"/>
          </a:xfrm>
          <a:prstGeom prst="rect">
            <a:avLst/>
          </a:prstGeom>
        </p:spPr>
      </p:pic>
      <p:graphicFrame>
        <p:nvGraphicFramePr>
          <p:cNvPr id="300" name="Chart 299">
            <a:extLst>
              <a:ext uri="{FF2B5EF4-FFF2-40B4-BE49-F238E27FC236}">
                <a16:creationId xmlns:a16="http://schemas.microsoft.com/office/drawing/2014/main" id="{35ABC79E-59AA-429C-8829-C57BA76E6708}"/>
              </a:ext>
            </a:extLst>
          </p:cNvPr>
          <p:cNvGraphicFramePr>
            <a:graphicFrameLocks/>
          </p:cNvGraphicFramePr>
          <p:nvPr>
            <p:extLst>
              <p:ext uri="{D42A27DB-BD31-4B8C-83A1-F6EECF244321}">
                <p14:modId xmlns:p14="http://schemas.microsoft.com/office/powerpoint/2010/main" val="2361957514"/>
              </p:ext>
            </p:extLst>
          </p:nvPr>
        </p:nvGraphicFramePr>
        <p:xfrm>
          <a:off x="33489899" y="15320534"/>
          <a:ext cx="6334528" cy="6404637"/>
        </p:xfrm>
        <a:graphic>
          <a:graphicData uri="http://schemas.openxmlformats.org/drawingml/2006/chart">
            <c:chart xmlns:c="http://schemas.openxmlformats.org/drawingml/2006/chart" xmlns:r="http://schemas.openxmlformats.org/officeDocument/2006/relationships" r:id="rId25"/>
          </a:graphicData>
        </a:graphic>
      </p:graphicFrame>
      <p:sp>
        <p:nvSpPr>
          <p:cNvPr id="301" name="TextBox 300">
            <a:extLst>
              <a:ext uri="{FF2B5EF4-FFF2-40B4-BE49-F238E27FC236}">
                <a16:creationId xmlns:a16="http://schemas.microsoft.com/office/drawing/2014/main" id="{9F3EE53C-1279-47B6-B5BE-DFF29942E16E}"/>
              </a:ext>
            </a:extLst>
          </p:cNvPr>
          <p:cNvSpPr txBox="1"/>
          <p:nvPr/>
        </p:nvSpPr>
        <p:spPr>
          <a:xfrm>
            <a:off x="24497787" y="21776150"/>
            <a:ext cx="15437858" cy="3293209"/>
          </a:xfrm>
          <a:prstGeom prst="rect">
            <a:avLst/>
          </a:prstGeom>
          <a:noFill/>
        </p:spPr>
        <p:txBody>
          <a:bodyPr wrap="square" rtlCol="0">
            <a:spAutoFit/>
          </a:bodyPr>
          <a:lstStyle/>
          <a:p>
            <a:pPr algn="just"/>
            <a:r>
              <a:rPr lang="en-US" sz="2600" b="1" dirty="0"/>
              <a:t>Figure 4: </a:t>
            </a:r>
            <a:r>
              <a:rPr lang="en-US" sz="2600" dirty="0"/>
              <a:t>Utility value scores do not significantly change for nursing or non-nursing major students after completing the “</a:t>
            </a:r>
            <a:r>
              <a:rPr lang="en-US" sz="2600" dirty="0" err="1"/>
              <a:t>nursified</a:t>
            </a:r>
            <a:r>
              <a:rPr lang="en-US" sz="2600" dirty="0"/>
              <a:t> + writing” curriculum. (A) UV averages from pre- and post-surveys for for nursing and non-nursing control students. No significant decrease in average UV score occurred between pre- and post-surveys in 2020 for either nursing or the control group. (B) Linear modeling significant effects for nurses and control group. GPA and Major predict the average reported UV score regardless of completing the “</a:t>
            </a:r>
            <a:r>
              <a:rPr lang="en-US" sz="2600" dirty="0" err="1"/>
              <a:t>nursified</a:t>
            </a:r>
            <a:r>
              <a:rPr lang="en-US" sz="2600" dirty="0"/>
              <a:t> + writing” curriculum. (C) GPA distribution by major. Despite a slight decrease in average utility value with increasing GPA, the proportion of nursing students with a higher GPA is greater than non-nursing students. </a:t>
            </a:r>
          </a:p>
        </p:txBody>
      </p:sp>
      <p:sp>
        <p:nvSpPr>
          <p:cNvPr id="1943" name="TextBox 1942">
            <a:extLst>
              <a:ext uri="{FF2B5EF4-FFF2-40B4-BE49-F238E27FC236}">
                <a16:creationId xmlns:a16="http://schemas.microsoft.com/office/drawing/2014/main" id="{B41C5C52-82CA-40E2-BFD8-823616063E7F}"/>
              </a:ext>
            </a:extLst>
          </p:cNvPr>
          <p:cNvSpPr txBox="1"/>
          <p:nvPr/>
        </p:nvSpPr>
        <p:spPr>
          <a:xfrm>
            <a:off x="13110166" y="26280963"/>
            <a:ext cx="20966044" cy="7364901"/>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en-US" sz="4000" dirty="0"/>
              <a:t>Undergraduate nursing students report higher utility value for microbiology than non-nursing students but can show significant decrease after taking a microbiology class</a:t>
            </a:r>
          </a:p>
          <a:p>
            <a:pPr marL="571500" indent="-571500">
              <a:lnSpc>
                <a:spcPct val="150000"/>
              </a:lnSpc>
              <a:buFont typeface="Arial" panose="020B0604020202020204" pitchFamily="34" charset="0"/>
              <a:buChar char="•"/>
            </a:pPr>
            <a:r>
              <a:rPr lang="en-US" sz="4000" dirty="0"/>
              <a:t>“</a:t>
            </a:r>
            <a:r>
              <a:rPr lang="en-US" sz="4000" dirty="0" err="1"/>
              <a:t>Nursification</a:t>
            </a:r>
            <a:r>
              <a:rPr lang="en-US" sz="4000" dirty="0"/>
              <a:t>” of microbiology curricula alone does not improve utility value in nursing students; disconnect can persist between nursing expectations vs. reality</a:t>
            </a:r>
          </a:p>
          <a:p>
            <a:pPr marL="571500" indent="-571500">
              <a:lnSpc>
                <a:spcPct val="150000"/>
              </a:lnSpc>
              <a:buFont typeface="Arial" panose="020B0604020202020204" pitchFamily="34" charset="0"/>
              <a:buChar char="•"/>
            </a:pPr>
            <a:r>
              <a:rPr lang="en-US" sz="4000" dirty="0"/>
              <a:t>Simple, easy-to-implement writing assignments can preserve higher utility value in undergraduate nursing students</a:t>
            </a:r>
          </a:p>
          <a:p>
            <a:pPr marL="571500" indent="-571500">
              <a:lnSpc>
                <a:spcPct val="150000"/>
              </a:lnSpc>
              <a:buFont typeface="Arial" panose="020B0604020202020204" pitchFamily="34" charset="0"/>
              <a:buChar char="•"/>
            </a:pPr>
            <a:r>
              <a:rPr lang="en-US" sz="4000" dirty="0"/>
              <a:t>Do UV writing interventions help close the achievement gap in URM nursing students?</a:t>
            </a:r>
          </a:p>
          <a:p>
            <a:pPr marL="571500" indent="-571500">
              <a:lnSpc>
                <a:spcPct val="150000"/>
              </a:lnSpc>
              <a:buFont typeface="Arial" panose="020B0604020202020204" pitchFamily="34" charset="0"/>
              <a:buChar char="•"/>
            </a:pPr>
            <a:endParaRPr lang="en-US" sz="4000" dirty="0"/>
          </a:p>
        </p:txBody>
      </p:sp>
      <p:sp>
        <p:nvSpPr>
          <p:cNvPr id="304" name="Rectangle 303">
            <a:extLst>
              <a:ext uri="{FF2B5EF4-FFF2-40B4-BE49-F238E27FC236}">
                <a16:creationId xmlns:a16="http://schemas.microsoft.com/office/drawing/2014/main" id="{DB761E35-C6E4-4201-97BF-4AC74FEA7F79}"/>
              </a:ext>
            </a:extLst>
          </p:cNvPr>
          <p:cNvSpPr/>
          <p:nvPr/>
        </p:nvSpPr>
        <p:spPr>
          <a:xfrm>
            <a:off x="33989695" y="26605605"/>
            <a:ext cx="6160252" cy="2308324"/>
          </a:xfrm>
          <a:prstGeom prst="rect">
            <a:avLst/>
          </a:prstGeom>
        </p:spPr>
        <p:txBody>
          <a:bodyPr wrap="square">
            <a:spAutoFit/>
          </a:bodyPr>
          <a:lstStyle/>
          <a:p>
            <a:pPr algn="just"/>
            <a:r>
              <a:rPr lang="en-US" sz="2400" dirty="0">
                <a:solidFill>
                  <a:schemeClr val="bg2">
                    <a:lumMod val="10000"/>
                  </a:schemeClr>
                </a:solidFill>
                <a:latin typeface="Arial" panose="020B0604020202020204" pitchFamily="34" charset="0"/>
                <a:cs typeface="Arial" panose="020B0604020202020204" pitchFamily="34" charset="0"/>
              </a:rPr>
              <a:t>Thank you to Juan </a:t>
            </a:r>
            <a:r>
              <a:rPr lang="en-US" sz="2400" dirty="0" err="1">
                <a:solidFill>
                  <a:schemeClr val="bg2">
                    <a:lumMod val="10000"/>
                  </a:schemeClr>
                </a:solidFill>
                <a:latin typeface="Arial" panose="020B0604020202020204" pitchFamily="34" charset="0"/>
                <a:cs typeface="Arial" panose="020B0604020202020204" pitchFamily="34" charset="0"/>
              </a:rPr>
              <a:t>Rojo</a:t>
            </a:r>
            <a:r>
              <a:rPr lang="en-US" sz="2400" dirty="0">
                <a:solidFill>
                  <a:schemeClr val="bg2">
                    <a:lumMod val="10000"/>
                  </a:schemeClr>
                </a:solidFill>
                <a:latin typeface="Arial" panose="020B0604020202020204" pitchFamily="34" charset="0"/>
                <a:cs typeface="Arial" panose="020B0604020202020204" pitchFamily="34" charset="0"/>
              </a:rPr>
              <a:t> for his support in curriculum redesign and implementation.</a:t>
            </a:r>
          </a:p>
          <a:p>
            <a:pPr algn="just"/>
            <a:r>
              <a:rPr lang="en-US" sz="2400" dirty="0">
                <a:solidFill>
                  <a:schemeClr val="bg2">
                    <a:lumMod val="10000"/>
                  </a:schemeClr>
                </a:solidFill>
                <a:latin typeface="Arial" panose="020B0604020202020204" pitchFamily="34" charset="0"/>
                <a:cs typeface="Arial" panose="020B0604020202020204" pitchFamily="34" charset="0"/>
              </a:rPr>
              <a:t>Support for this work was provided through </a:t>
            </a:r>
          </a:p>
          <a:p>
            <a:pPr algn="just"/>
            <a:r>
              <a:rPr lang="en-US" sz="2400" dirty="0">
                <a:solidFill>
                  <a:schemeClr val="bg2">
                    <a:lumMod val="10000"/>
                  </a:schemeClr>
                </a:solidFill>
                <a:latin typeface="Arial" panose="020B0604020202020204" pitchFamily="34" charset="0"/>
                <a:cs typeface="Arial" panose="020B0604020202020204" pitchFamily="34" charset="0"/>
              </a:rPr>
              <a:t>the University of New Hampshire Summer Teaching Assistant Fellowship (</a:t>
            </a:r>
            <a:r>
              <a:rPr lang="en-US" sz="2400" dirty="0" err="1">
                <a:solidFill>
                  <a:schemeClr val="bg2">
                    <a:lumMod val="10000"/>
                  </a:schemeClr>
                </a:solidFill>
                <a:latin typeface="Arial" panose="020B0604020202020204" pitchFamily="34" charset="0"/>
                <a:cs typeface="Arial" panose="020B0604020202020204" pitchFamily="34" charset="0"/>
              </a:rPr>
              <a:t>STAF</a:t>
            </a:r>
            <a:r>
              <a:rPr lang="en-US" sz="2400" dirty="0">
                <a:solidFill>
                  <a:schemeClr val="bg2">
                    <a:lumMod val="10000"/>
                  </a:schemeClr>
                </a:solidFill>
                <a:latin typeface="Arial" panose="020B0604020202020204" pitchFamily="34" charset="0"/>
                <a:cs typeface="Arial" panose="020B0604020202020204" pitchFamily="34" charset="0"/>
              </a:rPr>
              <a:t>) Award. </a:t>
            </a:r>
            <a:endParaRPr lang="en-US" sz="2400" dirty="0">
              <a:latin typeface="Arial" panose="020B0604020202020204" pitchFamily="34" charset="0"/>
              <a:cs typeface="Arial" panose="020B0604020202020204" pitchFamily="34" charset="0"/>
            </a:endParaRPr>
          </a:p>
        </p:txBody>
      </p:sp>
      <p:sp>
        <p:nvSpPr>
          <p:cNvPr id="305" name="Rectangle 304">
            <a:extLst>
              <a:ext uri="{FF2B5EF4-FFF2-40B4-BE49-F238E27FC236}">
                <a16:creationId xmlns:a16="http://schemas.microsoft.com/office/drawing/2014/main" id="{F114BF9B-65D0-4BF4-8E56-E61AA02DD3D9}"/>
              </a:ext>
            </a:extLst>
          </p:cNvPr>
          <p:cNvSpPr/>
          <p:nvPr/>
        </p:nvSpPr>
        <p:spPr>
          <a:xfrm>
            <a:off x="33945722" y="28845469"/>
            <a:ext cx="6116143" cy="3893374"/>
          </a:xfrm>
          <a:prstGeom prst="rect">
            <a:avLst/>
          </a:prstGeom>
        </p:spPr>
        <p:txBody>
          <a:bodyPr wrap="square">
            <a:spAutoFit/>
          </a:bodyPr>
          <a:lstStyle/>
          <a:p>
            <a:pPr marL="228600" marR="0" indent="-228600">
              <a:spcBef>
                <a:spcPts val="0"/>
              </a:spcBef>
              <a:spcAft>
                <a:spcPts val="0"/>
              </a:spcAft>
              <a:buFont typeface="+mj-lt"/>
              <a:buAutoNum type="arabicPeriod"/>
            </a:pPr>
            <a:r>
              <a:rPr lang="en-US" sz="1900" dirty="0">
                <a:latin typeface="Arial" panose="020B0604020202020204" pitchFamily="34" charset="0"/>
                <a:cs typeface="Arial" panose="020B0604020202020204" pitchFamily="34" charset="0"/>
              </a:rPr>
              <a:t> Cox, </a:t>
            </a:r>
            <a:r>
              <a:rPr lang="en-US" sz="1900" dirty="0" err="1">
                <a:latin typeface="Arial" panose="020B0604020202020204" pitchFamily="34" charset="0"/>
                <a:cs typeface="Arial" panose="020B0604020202020204" pitchFamily="34" charset="0"/>
              </a:rPr>
              <a:t>J.L</a:t>
            </a:r>
            <a:r>
              <a:rPr lang="en-US" sz="1900" dirty="0">
                <a:latin typeface="Arial" panose="020B0604020202020204" pitchFamily="34" charset="0"/>
                <a:cs typeface="Arial" panose="020B0604020202020204" pitchFamily="34" charset="0"/>
              </a:rPr>
              <a:t>., M. D. Simpson, W. Letts, and </a:t>
            </a:r>
            <a:r>
              <a:rPr lang="en-US" sz="1900" dirty="0" err="1">
                <a:latin typeface="Arial" panose="020B0604020202020204" pitchFamily="34" charset="0"/>
                <a:cs typeface="Arial" panose="020B0604020202020204" pitchFamily="34" charset="0"/>
              </a:rPr>
              <a:t>H.M.A</a:t>
            </a:r>
            <a:r>
              <a:rPr lang="en-US" sz="1900" dirty="0">
                <a:latin typeface="Arial" panose="020B0604020202020204" pitchFamily="34" charset="0"/>
                <a:cs typeface="Arial" panose="020B0604020202020204" pitchFamily="34" charset="0"/>
              </a:rPr>
              <a:t>. Cavanagh. 2015.  Re-thinking microbiology/infection control education to enhance the practice-readiness of health professional students: more than just a curriculum issue.  J. Learn. Des. 8(1):55-67.</a:t>
            </a:r>
          </a:p>
          <a:p>
            <a:pPr marL="228600" marR="0" indent="-228600">
              <a:spcBef>
                <a:spcPts val="0"/>
              </a:spcBef>
              <a:spcAft>
                <a:spcPts val="0"/>
              </a:spcAft>
              <a:buFont typeface="+mj-lt"/>
              <a:buAutoNum type="arabicPeriod"/>
            </a:pPr>
            <a:r>
              <a:rPr lang="en-US" sz="1900" dirty="0">
                <a:latin typeface="Arial" panose="020B0604020202020204" pitchFamily="34" charset="0"/>
                <a:cs typeface="Arial" panose="020B0604020202020204" pitchFamily="34" charset="0"/>
              </a:rPr>
              <a:t> Stone, P.W.  2010.  Economic burden of healthcare-associated infections: an American perspective.  Ex. Rev. Pharm. 9(5):417-422.</a:t>
            </a:r>
          </a:p>
          <a:p>
            <a:pPr marL="228600" marR="0" indent="-228600">
              <a:spcBef>
                <a:spcPts val="0"/>
              </a:spcBef>
              <a:spcAft>
                <a:spcPts val="0"/>
              </a:spcAft>
              <a:buFont typeface="+mj-lt"/>
              <a:buAutoNum type="arabicPeriod"/>
            </a:pPr>
            <a:r>
              <a:rPr lang="en-US" sz="1900" dirty="0" err="1">
                <a:latin typeface="Arial" panose="020B0604020202020204" pitchFamily="34" charset="0"/>
                <a:cs typeface="Arial" panose="020B0604020202020204" pitchFamily="34" charset="0"/>
              </a:rPr>
              <a:t>Harackiewicz</a:t>
            </a:r>
            <a:r>
              <a:rPr lang="en-US" sz="1900" dirty="0">
                <a:latin typeface="Arial" panose="020B0604020202020204" pitchFamily="34" charset="0"/>
                <a:cs typeface="Arial" panose="020B0604020202020204" pitchFamily="34" charset="0"/>
              </a:rPr>
              <a:t>, Judith M et al. “Closing achievement gaps with a utility-value intervention: Disentangling race and social class.” Journal of personality and social psychology vol. 111,5 (2016): 745-765. doi:10.1037/pspp0000075</a:t>
            </a:r>
          </a:p>
        </p:txBody>
      </p:sp>
      <p:sp>
        <p:nvSpPr>
          <p:cNvPr id="1944" name="TextBox 1943">
            <a:extLst>
              <a:ext uri="{FF2B5EF4-FFF2-40B4-BE49-F238E27FC236}">
                <a16:creationId xmlns:a16="http://schemas.microsoft.com/office/drawing/2014/main" id="{CC24D9DB-329A-4F92-9555-490B4A79B924}"/>
              </a:ext>
            </a:extLst>
          </p:cNvPr>
          <p:cNvSpPr txBox="1"/>
          <p:nvPr/>
        </p:nvSpPr>
        <p:spPr>
          <a:xfrm>
            <a:off x="12885131" y="4117657"/>
            <a:ext cx="1914449" cy="492443"/>
          </a:xfrm>
          <a:prstGeom prst="rect">
            <a:avLst/>
          </a:prstGeom>
          <a:noFill/>
        </p:spPr>
        <p:txBody>
          <a:bodyPr wrap="square" rtlCol="0">
            <a:spAutoFit/>
          </a:bodyPr>
          <a:lstStyle/>
          <a:p>
            <a:r>
              <a:rPr lang="en-US" sz="2600" b="1" dirty="0"/>
              <a:t>Figure 4</a:t>
            </a:r>
          </a:p>
        </p:txBody>
      </p:sp>
      <p:sp>
        <p:nvSpPr>
          <p:cNvPr id="310" name="TextBox 309">
            <a:extLst>
              <a:ext uri="{FF2B5EF4-FFF2-40B4-BE49-F238E27FC236}">
                <a16:creationId xmlns:a16="http://schemas.microsoft.com/office/drawing/2014/main" id="{FD356027-94A2-4AFC-86DB-0E26ABF0864B}"/>
              </a:ext>
            </a:extLst>
          </p:cNvPr>
          <p:cNvSpPr txBox="1"/>
          <p:nvPr/>
        </p:nvSpPr>
        <p:spPr>
          <a:xfrm>
            <a:off x="12974660" y="15115259"/>
            <a:ext cx="1914449" cy="492443"/>
          </a:xfrm>
          <a:prstGeom prst="rect">
            <a:avLst/>
          </a:prstGeom>
          <a:noFill/>
        </p:spPr>
        <p:txBody>
          <a:bodyPr wrap="square" rtlCol="0">
            <a:spAutoFit/>
          </a:bodyPr>
          <a:lstStyle/>
          <a:p>
            <a:r>
              <a:rPr lang="en-US" sz="2600" b="1" dirty="0"/>
              <a:t>Figure 5</a:t>
            </a:r>
          </a:p>
        </p:txBody>
      </p:sp>
      <p:sp>
        <p:nvSpPr>
          <p:cNvPr id="1945" name="TextBox 1944">
            <a:extLst>
              <a:ext uri="{FF2B5EF4-FFF2-40B4-BE49-F238E27FC236}">
                <a16:creationId xmlns:a16="http://schemas.microsoft.com/office/drawing/2014/main" id="{14633726-74F1-4C86-9548-73FDFF8FD34F}"/>
              </a:ext>
            </a:extLst>
          </p:cNvPr>
          <p:cNvSpPr txBox="1"/>
          <p:nvPr/>
        </p:nvSpPr>
        <p:spPr>
          <a:xfrm>
            <a:off x="12965408" y="4831094"/>
            <a:ext cx="523875" cy="446276"/>
          </a:xfrm>
          <a:prstGeom prst="rect">
            <a:avLst/>
          </a:prstGeom>
          <a:noFill/>
        </p:spPr>
        <p:txBody>
          <a:bodyPr wrap="square" rtlCol="0">
            <a:spAutoFit/>
          </a:bodyPr>
          <a:lstStyle/>
          <a:p>
            <a:r>
              <a:rPr lang="en-US" b="1" dirty="0"/>
              <a:t>A</a:t>
            </a:r>
          </a:p>
        </p:txBody>
      </p:sp>
      <p:sp>
        <p:nvSpPr>
          <p:cNvPr id="312" name="TextBox 311">
            <a:extLst>
              <a:ext uri="{FF2B5EF4-FFF2-40B4-BE49-F238E27FC236}">
                <a16:creationId xmlns:a16="http://schemas.microsoft.com/office/drawing/2014/main" id="{45C9E69B-285B-4246-B35A-6664B1FD04F3}"/>
              </a:ext>
            </a:extLst>
          </p:cNvPr>
          <p:cNvSpPr txBox="1"/>
          <p:nvPr/>
        </p:nvSpPr>
        <p:spPr>
          <a:xfrm>
            <a:off x="24554771" y="4297802"/>
            <a:ext cx="523875" cy="446276"/>
          </a:xfrm>
          <a:prstGeom prst="rect">
            <a:avLst/>
          </a:prstGeom>
          <a:noFill/>
        </p:spPr>
        <p:txBody>
          <a:bodyPr wrap="square" rtlCol="0">
            <a:spAutoFit/>
          </a:bodyPr>
          <a:lstStyle/>
          <a:p>
            <a:r>
              <a:rPr lang="en-US" b="1" dirty="0"/>
              <a:t>B</a:t>
            </a:r>
          </a:p>
        </p:txBody>
      </p:sp>
      <p:sp>
        <p:nvSpPr>
          <p:cNvPr id="313" name="TextBox 312">
            <a:extLst>
              <a:ext uri="{FF2B5EF4-FFF2-40B4-BE49-F238E27FC236}">
                <a16:creationId xmlns:a16="http://schemas.microsoft.com/office/drawing/2014/main" id="{B1555166-2851-473D-802A-F815F9B8FD14}"/>
              </a:ext>
            </a:extLst>
          </p:cNvPr>
          <p:cNvSpPr txBox="1"/>
          <p:nvPr/>
        </p:nvSpPr>
        <p:spPr>
          <a:xfrm>
            <a:off x="32673382" y="4231514"/>
            <a:ext cx="523875" cy="446276"/>
          </a:xfrm>
          <a:prstGeom prst="rect">
            <a:avLst/>
          </a:prstGeom>
          <a:noFill/>
        </p:spPr>
        <p:txBody>
          <a:bodyPr wrap="square" rtlCol="0">
            <a:spAutoFit/>
          </a:bodyPr>
          <a:lstStyle/>
          <a:p>
            <a:r>
              <a:rPr lang="en-US" b="1" dirty="0"/>
              <a:t>C</a:t>
            </a:r>
          </a:p>
        </p:txBody>
      </p:sp>
      <p:sp>
        <p:nvSpPr>
          <p:cNvPr id="314" name="TextBox 313">
            <a:extLst>
              <a:ext uri="{FF2B5EF4-FFF2-40B4-BE49-F238E27FC236}">
                <a16:creationId xmlns:a16="http://schemas.microsoft.com/office/drawing/2014/main" id="{E68D694B-1E6A-4398-8E76-0A384FA08AE0}"/>
              </a:ext>
            </a:extLst>
          </p:cNvPr>
          <p:cNvSpPr txBox="1"/>
          <p:nvPr/>
        </p:nvSpPr>
        <p:spPr>
          <a:xfrm>
            <a:off x="24395946" y="13139524"/>
            <a:ext cx="523875" cy="446276"/>
          </a:xfrm>
          <a:prstGeom prst="rect">
            <a:avLst/>
          </a:prstGeom>
          <a:noFill/>
        </p:spPr>
        <p:txBody>
          <a:bodyPr wrap="square" rtlCol="0">
            <a:spAutoFit/>
          </a:bodyPr>
          <a:lstStyle/>
          <a:p>
            <a:r>
              <a:rPr lang="en-US" b="1" dirty="0"/>
              <a:t>D</a:t>
            </a:r>
          </a:p>
        </p:txBody>
      </p:sp>
      <p:sp>
        <p:nvSpPr>
          <p:cNvPr id="315" name="TextBox 314">
            <a:extLst>
              <a:ext uri="{FF2B5EF4-FFF2-40B4-BE49-F238E27FC236}">
                <a16:creationId xmlns:a16="http://schemas.microsoft.com/office/drawing/2014/main" id="{BAD9CB22-E2C7-4183-B2D8-A5945ED20FA8}"/>
              </a:ext>
            </a:extLst>
          </p:cNvPr>
          <p:cNvSpPr txBox="1"/>
          <p:nvPr/>
        </p:nvSpPr>
        <p:spPr>
          <a:xfrm>
            <a:off x="13027397" y="15552092"/>
            <a:ext cx="523875" cy="446276"/>
          </a:xfrm>
          <a:prstGeom prst="rect">
            <a:avLst/>
          </a:prstGeom>
          <a:noFill/>
        </p:spPr>
        <p:txBody>
          <a:bodyPr wrap="square" rtlCol="0">
            <a:spAutoFit/>
          </a:bodyPr>
          <a:lstStyle/>
          <a:p>
            <a:r>
              <a:rPr lang="en-US" b="1" dirty="0"/>
              <a:t>A</a:t>
            </a:r>
          </a:p>
        </p:txBody>
      </p:sp>
      <p:sp>
        <p:nvSpPr>
          <p:cNvPr id="316" name="TextBox 315">
            <a:extLst>
              <a:ext uri="{FF2B5EF4-FFF2-40B4-BE49-F238E27FC236}">
                <a16:creationId xmlns:a16="http://schemas.microsoft.com/office/drawing/2014/main" id="{3EC9DED2-ECF4-46B1-BF32-2FA05CA65782}"/>
              </a:ext>
            </a:extLst>
          </p:cNvPr>
          <p:cNvSpPr txBox="1"/>
          <p:nvPr/>
        </p:nvSpPr>
        <p:spPr>
          <a:xfrm>
            <a:off x="24640398" y="15552092"/>
            <a:ext cx="523875" cy="446276"/>
          </a:xfrm>
          <a:prstGeom prst="rect">
            <a:avLst/>
          </a:prstGeom>
          <a:noFill/>
        </p:spPr>
        <p:txBody>
          <a:bodyPr wrap="square" rtlCol="0">
            <a:spAutoFit/>
          </a:bodyPr>
          <a:lstStyle/>
          <a:p>
            <a:r>
              <a:rPr lang="en-US" b="1" dirty="0"/>
              <a:t>B</a:t>
            </a:r>
          </a:p>
        </p:txBody>
      </p:sp>
      <p:sp>
        <p:nvSpPr>
          <p:cNvPr id="317" name="TextBox 316">
            <a:extLst>
              <a:ext uri="{FF2B5EF4-FFF2-40B4-BE49-F238E27FC236}">
                <a16:creationId xmlns:a16="http://schemas.microsoft.com/office/drawing/2014/main" id="{592BADFB-BA26-45EA-94E1-44FA54D2D63B}"/>
              </a:ext>
            </a:extLst>
          </p:cNvPr>
          <p:cNvSpPr txBox="1"/>
          <p:nvPr/>
        </p:nvSpPr>
        <p:spPr>
          <a:xfrm>
            <a:off x="33113661" y="15552092"/>
            <a:ext cx="523875" cy="446276"/>
          </a:xfrm>
          <a:prstGeom prst="rect">
            <a:avLst/>
          </a:prstGeom>
          <a:noFill/>
        </p:spPr>
        <p:txBody>
          <a:bodyPr wrap="square" rtlCol="0">
            <a:spAutoFit/>
          </a:bodyPr>
          <a:lstStyle/>
          <a:p>
            <a:r>
              <a:rPr lang="en-US" b="1" dirty="0"/>
              <a:t>C</a:t>
            </a:r>
          </a:p>
        </p:txBody>
      </p:sp>
    </p:spTree>
    <p:extLst>
      <p:ext uri="{BB962C8B-B14F-4D97-AF65-F5344CB8AC3E}">
        <p14:creationId xmlns:p14="http://schemas.microsoft.com/office/powerpoint/2010/main" val="325945079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graphicEl>
                                              <a:dgm id="{D931756C-C510-4F57-93E5-FD9BAA40830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
                                            <p:graphicEl>
                                              <a:dgm id="{0BD4514F-BC84-4385-9038-12A66ED6024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3">
                                            <p:graphicEl>
                                              <a:dgm id="{845D8454-80E4-412D-AB7D-420C3DCB2FE5}"/>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3">
                                            <p:graphicEl>
                                              <a:dgm id="{D1931D91-5823-462C-ABD6-3B46FC8360E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
                                            <p:graphicEl>
                                              <a:dgm id="{F6EF7008-0269-4F6B-ABAA-AC1F9A7C2E23}"/>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
                                            <p:graphicEl>
                                              <a:dgm id="{F54A4770-45F1-4D78-BD0E-6F2E0E29033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3" grpId="0">
        <p:bldSub>
          <a:bldDgm bld="one"/>
        </p:bldSub>
      </p:bldGraphic>
    </p:bldLst>
  </p:timing>
</p:sld>
</file>

<file path=ppt/theme/theme1.xml><?xml version="1.0" encoding="utf-8"?>
<a:theme xmlns:a="http://schemas.openxmlformats.org/drawingml/2006/main" name="Office Theme">
  <a:themeElements>
    <a:clrScheme name="Custom 3">
      <a:dk1>
        <a:srgbClr val="2E75B5"/>
      </a:dk1>
      <a:lt1>
        <a:sysClr val="window" lastClr="FFFFFF"/>
      </a:lt1>
      <a:dk2>
        <a:srgbClr val="44546A"/>
      </a:dk2>
      <a:lt2>
        <a:srgbClr val="E7E6E6"/>
      </a:lt2>
      <a:accent1>
        <a:srgbClr val="5B9BD5"/>
      </a:accent1>
      <a:accent2>
        <a:srgbClr val="ED7D31"/>
      </a:accent2>
      <a:accent3>
        <a:srgbClr val="A5A5A5"/>
      </a:accent3>
      <a:accent4>
        <a:srgbClr val="75707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98288</TotalTime>
  <Words>1024</Words>
  <Application>Microsoft Office PowerPoint</Application>
  <PresentationFormat>Custom</PresentationFormat>
  <Paragraphs>84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ヒラギノ角ゴ Pro W3</vt:lpstr>
      <vt:lpstr>Office Theme</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Whistler</dc:creator>
  <cp:lastModifiedBy>Jennifer Calawa</cp:lastModifiedBy>
  <cp:revision>1129</cp:revision>
  <dcterms:modified xsi:type="dcterms:W3CDTF">2022-04-11T14:25:22Z</dcterms:modified>
</cp:coreProperties>
</file>