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256" r:id="rId2"/>
    <p:sldId id="488" r:id="rId3"/>
    <p:sldId id="454" r:id="rId4"/>
    <p:sldId id="666" r:id="rId5"/>
    <p:sldId id="456" r:id="rId6"/>
    <p:sldId id="452" r:id="rId7"/>
    <p:sldId id="499" r:id="rId8"/>
    <p:sldId id="448" r:id="rId9"/>
    <p:sldId id="667" r:id="rId10"/>
    <p:sldId id="665" r:id="rId11"/>
    <p:sldId id="457" r:id="rId12"/>
    <p:sldId id="491" r:id="rId13"/>
    <p:sldId id="498" r:id="rId14"/>
    <p:sldId id="490" r:id="rId15"/>
    <p:sldId id="483" r:id="rId16"/>
    <p:sldId id="495" r:id="rId17"/>
    <p:sldId id="494" r:id="rId18"/>
    <p:sldId id="493" r:id="rId19"/>
    <p:sldId id="481" r:id="rId20"/>
    <p:sldId id="351" r:id="rId21"/>
    <p:sldId id="382" r:id="rId22"/>
    <p:sldId id="455" r:id="rId23"/>
    <p:sldId id="66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7271962-C0C5-985D-1B3D-280655D99544}" name="Sharon McCrone" initials="SM" userId="S::smy72@unh.edu::2b5d301e-fa99-48e5-b761-aa7677a087d2" providerId="AD"/>
  <p188:author id="{67C813DD-723E-1D65-18B5-F3C26D52B44B}" name="Orly Buchbinder" initials="OB" userId="Orly Buchbind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rly Buchbinder" initials="OB" lastIdx="1" clrIdx="0">
    <p:extLst>
      <p:ext uri="{19B8F6BF-5375-455C-9EA6-DF929625EA0E}">
        <p15:presenceInfo xmlns:p15="http://schemas.microsoft.com/office/powerpoint/2012/main" userId="arTZZtw2B1qGJL5HHe4slmPSgJHRkREpdeTQ/OS0eP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5050"/>
    <a:srgbClr val="FF9933"/>
    <a:srgbClr val="000099"/>
    <a:srgbClr val="FFF2CC"/>
    <a:srgbClr val="FFFFFF"/>
    <a:srgbClr val="F0F0F0"/>
    <a:srgbClr val="FFCF00"/>
    <a:srgbClr val="FF7938"/>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87281" autoAdjust="0"/>
  </p:normalViewPr>
  <p:slideViewPr>
    <p:cSldViewPr snapToGrid="0" snapToObjects="1">
      <p:cViewPr varScale="1">
        <p:scale>
          <a:sx n="94" d="100"/>
          <a:sy n="94" d="100"/>
        </p:scale>
        <p:origin x="752" y="1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Percent of complementary feedback within responses</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spPr>
            <a:solidFill>
              <a:schemeClr val="accent1"/>
            </a:solidFill>
            <a:ln>
              <a:noFill/>
            </a:ln>
            <a:effectLst/>
          </c:spPr>
          <c:invertIfNegative val="0"/>
          <c:dLbls>
            <c:dLbl>
              <c:idx val="0"/>
              <c:layout>
                <c:manualLayout>
                  <c:x val="5.4334797870897291E-3"/>
                  <c:y val="-0.26894435088227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6B-4A8D-B9C2-B988C760D66D}"/>
                </c:ext>
              </c:extLst>
            </c:dLbl>
            <c:dLbl>
              <c:idx val="1"/>
              <c:layout>
                <c:manualLayout>
                  <c:x val="-2.7777777777778286E-3"/>
                  <c:y val="-0.277777777777777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6B-4A8D-B9C2-B988C760D66D}"/>
                </c:ext>
              </c:extLst>
            </c:dLbl>
            <c:dLbl>
              <c:idx val="2"/>
              <c:layout>
                <c:manualLayout>
                  <c:x val="-2.7777777777777779E-3"/>
                  <c:y val="-0.319444444444444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6B-4A8D-B9C2-B988C760D66D}"/>
                </c:ext>
              </c:extLst>
            </c:dLbl>
            <c:dLbl>
              <c:idx val="3"/>
              <c:layout>
                <c:manualLayout>
                  <c:x val="0"/>
                  <c:y val="-0.3842592592592592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6B-4A8D-B9C2-B988C760D66D}"/>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Sheet1!$A$1:$A$4</c:f>
              <c:strCache>
                <c:ptCount val="4"/>
                <c:pt idx="0">
                  <c:v>STEM majors</c:v>
                </c:pt>
                <c:pt idx="1">
                  <c:v>Teachers</c:v>
                </c:pt>
                <c:pt idx="2">
                  <c:v>PSTs-Pre</c:v>
                </c:pt>
                <c:pt idx="3">
                  <c:v>PSTs-Post</c:v>
                </c:pt>
              </c:strCache>
            </c:strRef>
          </c:cat>
          <c:val>
            <c:numRef>
              <c:f>Sheet1!$B$1:$B$4</c:f>
              <c:numCache>
                <c:formatCode>0%</c:formatCode>
                <c:ptCount val="4"/>
                <c:pt idx="0">
                  <c:v>0.62</c:v>
                </c:pt>
                <c:pt idx="1">
                  <c:v>0.64</c:v>
                </c:pt>
                <c:pt idx="2">
                  <c:v>0.73</c:v>
                </c:pt>
                <c:pt idx="3">
                  <c:v>0.91</c:v>
                </c:pt>
              </c:numCache>
            </c:numRef>
          </c:val>
          <c:extLst>
            <c:ext xmlns:c16="http://schemas.microsoft.com/office/drawing/2014/chart" uri="{C3380CC4-5D6E-409C-BE32-E72D297353CC}">
              <c16:uniqueId val="{00000004-9C6B-4A8D-B9C2-B988C760D66D}"/>
            </c:ext>
          </c:extLst>
        </c:ser>
        <c:dLbls>
          <c:showLegendKey val="0"/>
          <c:showVal val="0"/>
          <c:showCatName val="0"/>
          <c:showSerName val="0"/>
          <c:showPercent val="0"/>
          <c:showBubbleSize val="0"/>
        </c:dLbls>
        <c:gapWidth val="150"/>
        <c:overlap val="100"/>
        <c:axId val="93569184"/>
        <c:axId val="93577920"/>
      </c:barChart>
      <c:catAx>
        <c:axId val="93569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3577920"/>
        <c:crosses val="autoZero"/>
        <c:auto val="1"/>
        <c:lblAlgn val="ctr"/>
        <c:lblOffset val="100"/>
        <c:noMultiLvlLbl val="0"/>
      </c:catAx>
      <c:valAx>
        <c:axId val="93577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93569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Percent</a:t>
            </a:r>
            <a:r>
              <a:rPr lang="en-US" sz="2000" baseline="0"/>
              <a:t> of critical feedback within responses</a:t>
            </a:r>
            <a:endParaRPr lang="en-US" sz="200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spPr>
            <a:solidFill>
              <a:schemeClr val="accent1"/>
            </a:solidFill>
            <a:ln>
              <a:noFill/>
            </a:ln>
            <a:effectLst/>
          </c:spPr>
          <c:invertIfNegative val="0"/>
          <c:dLbls>
            <c:dLbl>
              <c:idx val="0"/>
              <c:layout>
                <c:manualLayout>
                  <c:x val="0"/>
                  <c:y val="-0.36111111111111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9D-41B8-893E-6D95BEE70EDE}"/>
                </c:ext>
              </c:extLst>
            </c:dLbl>
            <c:dLbl>
              <c:idx val="1"/>
              <c:layout>
                <c:manualLayout>
                  <c:x val="-5.0925337632079971E-17"/>
                  <c:y val="-0.3657407407407407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9D-41B8-893E-6D95BEE70EDE}"/>
                </c:ext>
              </c:extLst>
            </c:dLbl>
            <c:dLbl>
              <c:idx val="2"/>
              <c:layout>
                <c:manualLayout>
                  <c:x val="-5.5555555555556572E-3"/>
                  <c:y val="-0.3101851851851852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9D-41B8-893E-6D95BEE70EDE}"/>
                </c:ext>
              </c:extLst>
            </c:dLbl>
            <c:dLbl>
              <c:idx val="3"/>
              <c:layout>
                <c:manualLayout>
                  <c:x val="2.1000097566014352E-2"/>
                  <c:y val="-0.37801221577996791"/>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9.0763974659587951E-2"/>
                      <c:h val="7.2610009968206518E-2"/>
                    </c:manualLayout>
                  </c15:layout>
                </c:ext>
                <c:ext xmlns:c16="http://schemas.microsoft.com/office/drawing/2014/chart" uri="{C3380CC4-5D6E-409C-BE32-E72D297353CC}">
                  <c16:uniqueId val="{00000003-8C9D-41B8-893E-6D95BEE70EDE}"/>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Sheet1!$A$8:$A$11</c:f>
              <c:strCache>
                <c:ptCount val="4"/>
                <c:pt idx="0">
                  <c:v>STEM majors</c:v>
                </c:pt>
                <c:pt idx="1">
                  <c:v>Teachers</c:v>
                </c:pt>
                <c:pt idx="2">
                  <c:v>PSTs-Pre</c:v>
                </c:pt>
                <c:pt idx="3">
                  <c:v>PSTs-Post</c:v>
                </c:pt>
              </c:strCache>
            </c:strRef>
          </c:cat>
          <c:val>
            <c:numRef>
              <c:f>Sheet1!$B$8:$B$11</c:f>
              <c:numCache>
                <c:formatCode>0%</c:formatCode>
                <c:ptCount val="4"/>
                <c:pt idx="0">
                  <c:v>0.86</c:v>
                </c:pt>
                <c:pt idx="1">
                  <c:v>0.84</c:v>
                </c:pt>
                <c:pt idx="2">
                  <c:v>0.68</c:v>
                </c:pt>
                <c:pt idx="3">
                  <c:v>0.89</c:v>
                </c:pt>
              </c:numCache>
            </c:numRef>
          </c:val>
          <c:extLst>
            <c:ext xmlns:c16="http://schemas.microsoft.com/office/drawing/2014/chart" uri="{C3380CC4-5D6E-409C-BE32-E72D297353CC}">
              <c16:uniqueId val="{00000004-8C9D-41B8-893E-6D95BEE70EDE}"/>
            </c:ext>
          </c:extLst>
        </c:ser>
        <c:dLbls>
          <c:showLegendKey val="0"/>
          <c:showVal val="0"/>
          <c:showCatName val="0"/>
          <c:showSerName val="0"/>
          <c:showPercent val="0"/>
          <c:showBubbleSize val="0"/>
        </c:dLbls>
        <c:gapWidth val="150"/>
        <c:overlap val="100"/>
        <c:axId val="422075760"/>
        <c:axId val="422056208"/>
      </c:barChart>
      <c:catAx>
        <c:axId val="422075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22056208"/>
        <c:crosses val="autoZero"/>
        <c:auto val="1"/>
        <c:lblAlgn val="ctr"/>
        <c:lblOffset val="100"/>
        <c:noMultiLvlLbl val="0"/>
      </c:catAx>
      <c:valAx>
        <c:axId val="422056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422075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3F658F-A0AE-4D93-AC8F-F22D4B645BCF}" type="doc">
      <dgm:prSet loTypeId="urn:microsoft.com/office/officeart/2005/8/layout/cycle7" loCatId="cycle" qsTypeId="urn:microsoft.com/office/officeart/2005/8/quickstyle/simple1" qsCatId="simple" csTypeId="urn:microsoft.com/office/officeart/2005/8/colors/colorful5" csCatId="colorful" phldr="1"/>
      <dgm:spPr/>
      <dgm:t>
        <a:bodyPr/>
        <a:lstStyle/>
        <a:p>
          <a:endParaRPr lang="en-US"/>
        </a:p>
      </dgm:t>
    </dgm:pt>
    <dgm:pt modelId="{012F7DAF-54F6-4619-BD0D-A348A6A04C67}">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000"/>
            <a:t>Knowledge</a:t>
          </a:r>
        </a:p>
      </dgm:t>
    </dgm:pt>
    <dgm:pt modelId="{822F30BB-BEB5-4068-8EA2-A2A6009835B3}" type="parTrans" cxnId="{BC33A074-BCE6-4885-BA09-48F266573940}">
      <dgm:prSet/>
      <dgm:spPr/>
      <dgm:t>
        <a:bodyPr/>
        <a:lstStyle/>
        <a:p>
          <a:endParaRPr lang="en-US"/>
        </a:p>
      </dgm:t>
    </dgm:pt>
    <dgm:pt modelId="{9F093F62-3208-4863-B386-84C149C9DF36}" type="sibTrans" cxnId="{BC33A074-BCE6-4885-BA09-48F266573940}">
      <dgm:prSet/>
      <dgm:spPr/>
      <dgm:t>
        <a:bodyPr/>
        <a:lstStyle/>
        <a:p>
          <a:endParaRPr lang="en-US"/>
        </a:p>
      </dgm:t>
    </dgm:pt>
    <dgm:pt modelId="{98982182-0704-4421-8B78-0BA9410C558C}">
      <dgm:prSet phldrT="[Text]">
        <dgm:style>
          <a:lnRef idx="3">
            <a:schemeClr val="lt1"/>
          </a:lnRef>
          <a:fillRef idx="1">
            <a:schemeClr val="accent6"/>
          </a:fillRef>
          <a:effectRef idx="1">
            <a:schemeClr val="accent6"/>
          </a:effectRef>
          <a:fontRef idx="minor">
            <a:schemeClr val="lt1"/>
          </a:fontRef>
        </dgm:style>
      </dgm:prSet>
      <dgm:spPr/>
      <dgm:t>
        <a:bodyPr/>
        <a:lstStyle/>
        <a:p>
          <a:r>
            <a:rPr lang="en-US"/>
            <a:t>Practices</a:t>
          </a:r>
        </a:p>
      </dgm:t>
    </dgm:pt>
    <dgm:pt modelId="{E310B9B7-F599-419C-8D86-8DFFB210E558}" type="parTrans" cxnId="{0C9DDA73-A83D-4EB5-B282-9533E6796953}">
      <dgm:prSet/>
      <dgm:spPr/>
      <dgm:t>
        <a:bodyPr/>
        <a:lstStyle/>
        <a:p>
          <a:endParaRPr lang="en-US"/>
        </a:p>
      </dgm:t>
    </dgm:pt>
    <dgm:pt modelId="{B11D7171-8119-480F-A1EF-95ADD7AF98B7}" type="sibTrans" cxnId="{0C9DDA73-A83D-4EB5-B282-9533E6796953}">
      <dgm:prSet/>
      <dgm:spPr/>
      <dgm:t>
        <a:bodyPr/>
        <a:lstStyle/>
        <a:p>
          <a:endParaRPr lang="en-US"/>
        </a:p>
      </dgm:t>
    </dgm:pt>
    <dgm:pt modelId="{5966D88C-F914-4253-BBD5-4DB38B2AE49E}">
      <dgm:prSet phldrT="[Text]" custT="1">
        <dgm:style>
          <a:lnRef idx="3">
            <a:schemeClr val="lt1"/>
          </a:lnRef>
          <a:fillRef idx="1">
            <a:schemeClr val="accent2"/>
          </a:fillRef>
          <a:effectRef idx="1">
            <a:schemeClr val="accent2"/>
          </a:effectRef>
          <a:fontRef idx="minor">
            <a:schemeClr val="lt1"/>
          </a:fontRef>
        </dgm:style>
      </dgm:prSet>
      <dgm:spPr/>
      <dgm:t>
        <a:bodyPr/>
        <a:lstStyle/>
        <a:p>
          <a:r>
            <a:rPr lang="en-US" sz="2000"/>
            <a:t>Dispositions</a:t>
          </a:r>
        </a:p>
      </dgm:t>
    </dgm:pt>
    <dgm:pt modelId="{894335CE-316F-44DB-BC37-C605E71E8A42}" type="parTrans" cxnId="{873C8E0E-3FB1-4C98-84D3-488BB3FFB629}">
      <dgm:prSet/>
      <dgm:spPr/>
      <dgm:t>
        <a:bodyPr/>
        <a:lstStyle/>
        <a:p>
          <a:endParaRPr lang="en-US"/>
        </a:p>
      </dgm:t>
    </dgm:pt>
    <dgm:pt modelId="{96D3F55B-E870-4F75-BDD3-2C9C270476C6}" type="sibTrans" cxnId="{873C8E0E-3FB1-4C98-84D3-488BB3FFB629}">
      <dgm:prSet>
        <dgm:style>
          <a:lnRef idx="1">
            <a:schemeClr val="accent2"/>
          </a:lnRef>
          <a:fillRef idx="3">
            <a:schemeClr val="accent2"/>
          </a:fillRef>
          <a:effectRef idx="2">
            <a:schemeClr val="accent2"/>
          </a:effectRef>
          <a:fontRef idx="minor">
            <a:schemeClr val="lt1"/>
          </a:fontRef>
        </dgm:style>
      </dgm:prSet>
      <dgm:spPr/>
      <dgm:t>
        <a:bodyPr/>
        <a:lstStyle/>
        <a:p>
          <a:endParaRPr lang="en-US"/>
        </a:p>
      </dgm:t>
    </dgm:pt>
    <dgm:pt modelId="{98750DB0-FA84-4C1D-A4B4-4778FDD1B364}" type="pres">
      <dgm:prSet presAssocID="{5A3F658F-A0AE-4D93-AC8F-F22D4B645BCF}" presName="Name0" presStyleCnt="0">
        <dgm:presLayoutVars>
          <dgm:dir/>
          <dgm:resizeHandles val="exact"/>
        </dgm:presLayoutVars>
      </dgm:prSet>
      <dgm:spPr/>
    </dgm:pt>
    <dgm:pt modelId="{2B8CCB21-95B1-4844-93D0-7B313165906B}" type="pres">
      <dgm:prSet presAssocID="{012F7DAF-54F6-4619-BD0D-A348A6A04C67}" presName="node" presStyleLbl="node1" presStyleIdx="0" presStyleCnt="3" custRadScaleRad="24671" custRadScaleInc="278376">
        <dgm:presLayoutVars>
          <dgm:bulletEnabled val="1"/>
        </dgm:presLayoutVars>
      </dgm:prSet>
      <dgm:spPr/>
    </dgm:pt>
    <dgm:pt modelId="{5FF736AE-BB5E-42F7-8488-BAA534A027E9}" type="pres">
      <dgm:prSet presAssocID="{9F093F62-3208-4863-B386-84C149C9DF36}" presName="sibTrans" presStyleLbl="sibTrans2D1" presStyleIdx="0" presStyleCnt="3" custLinFactNeighborX="57365" custLinFactNeighborY="23980"/>
      <dgm:spPr/>
    </dgm:pt>
    <dgm:pt modelId="{78BA8152-E60E-4540-868F-520D0ECBE6E4}" type="pres">
      <dgm:prSet presAssocID="{9F093F62-3208-4863-B386-84C149C9DF36}" presName="connectorText" presStyleLbl="sibTrans2D1" presStyleIdx="0" presStyleCnt="3"/>
      <dgm:spPr/>
    </dgm:pt>
    <dgm:pt modelId="{3FBAC897-EB4A-49F3-B468-97E2EE004705}" type="pres">
      <dgm:prSet presAssocID="{98982182-0704-4421-8B78-0BA9410C558C}" presName="node" presStyleLbl="node1" presStyleIdx="1" presStyleCnt="3" custRadScaleRad="158386" custRadScaleInc="-116677">
        <dgm:presLayoutVars>
          <dgm:bulletEnabled val="1"/>
        </dgm:presLayoutVars>
      </dgm:prSet>
      <dgm:spPr/>
    </dgm:pt>
    <dgm:pt modelId="{81505ECB-3AC6-432F-9BC7-2F00A8F0831F}" type="pres">
      <dgm:prSet presAssocID="{B11D7171-8119-480F-A1EF-95ADD7AF98B7}" presName="sibTrans" presStyleLbl="sibTrans2D1" presStyleIdx="1" presStyleCnt="3" custLinFactNeighborX="5208" custLinFactNeighborY="-67768"/>
      <dgm:spPr/>
    </dgm:pt>
    <dgm:pt modelId="{EEB45DF4-EDB6-4AD1-97B6-413D1E6C9EFC}" type="pres">
      <dgm:prSet presAssocID="{B11D7171-8119-480F-A1EF-95ADD7AF98B7}" presName="connectorText" presStyleLbl="sibTrans2D1" presStyleIdx="1" presStyleCnt="3"/>
      <dgm:spPr/>
    </dgm:pt>
    <dgm:pt modelId="{A045AE67-BB70-469E-8F8F-5B26345B970B}" type="pres">
      <dgm:prSet presAssocID="{5966D88C-F914-4253-BBD5-4DB38B2AE49E}" presName="node" presStyleLbl="node1" presStyleIdx="2" presStyleCnt="3" custScaleX="121453" custRadScaleRad="163806" custRadScaleInc="115358">
        <dgm:presLayoutVars>
          <dgm:bulletEnabled val="1"/>
        </dgm:presLayoutVars>
      </dgm:prSet>
      <dgm:spPr/>
    </dgm:pt>
    <dgm:pt modelId="{B8C6EB76-B588-4413-AE65-56C34968638B}" type="pres">
      <dgm:prSet presAssocID="{96D3F55B-E870-4F75-BDD3-2C9C270476C6}" presName="sibTrans" presStyleLbl="sibTrans2D1" presStyleIdx="2" presStyleCnt="3" custLinFactNeighborX="-50689" custLinFactNeighborY="33993"/>
      <dgm:spPr/>
    </dgm:pt>
    <dgm:pt modelId="{3E074BD3-4999-42DB-B79E-CF31C6DCB9B8}" type="pres">
      <dgm:prSet presAssocID="{96D3F55B-E870-4F75-BDD3-2C9C270476C6}" presName="connectorText" presStyleLbl="sibTrans2D1" presStyleIdx="2" presStyleCnt="3"/>
      <dgm:spPr/>
    </dgm:pt>
  </dgm:ptLst>
  <dgm:cxnLst>
    <dgm:cxn modelId="{873C8E0E-3FB1-4C98-84D3-488BB3FFB629}" srcId="{5A3F658F-A0AE-4D93-AC8F-F22D4B645BCF}" destId="{5966D88C-F914-4253-BBD5-4DB38B2AE49E}" srcOrd="2" destOrd="0" parTransId="{894335CE-316F-44DB-BC37-C605E71E8A42}" sibTransId="{96D3F55B-E870-4F75-BDD3-2C9C270476C6}"/>
    <dgm:cxn modelId="{BFCD411E-F157-428A-93F8-9EF050910281}" type="presOf" srcId="{5A3F658F-A0AE-4D93-AC8F-F22D4B645BCF}" destId="{98750DB0-FA84-4C1D-A4B4-4778FDD1B364}" srcOrd="0" destOrd="0" presId="urn:microsoft.com/office/officeart/2005/8/layout/cycle7"/>
    <dgm:cxn modelId="{261C544B-EC4A-4717-80C6-76465AEA41AA}" type="presOf" srcId="{9F093F62-3208-4863-B386-84C149C9DF36}" destId="{5FF736AE-BB5E-42F7-8488-BAA534A027E9}" srcOrd="0" destOrd="0" presId="urn:microsoft.com/office/officeart/2005/8/layout/cycle7"/>
    <dgm:cxn modelId="{89E62D52-7974-46C9-BF2C-FA5ED6ED9CF1}" type="presOf" srcId="{B11D7171-8119-480F-A1EF-95ADD7AF98B7}" destId="{EEB45DF4-EDB6-4AD1-97B6-413D1E6C9EFC}" srcOrd="1" destOrd="0" presId="urn:microsoft.com/office/officeart/2005/8/layout/cycle7"/>
    <dgm:cxn modelId="{71C7B85E-4A47-4B2E-964C-197EAC263ECC}" type="presOf" srcId="{96D3F55B-E870-4F75-BDD3-2C9C270476C6}" destId="{B8C6EB76-B588-4413-AE65-56C34968638B}" srcOrd="0" destOrd="0" presId="urn:microsoft.com/office/officeart/2005/8/layout/cycle7"/>
    <dgm:cxn modelId="{0C9DDA73-A83D-4EB5-B282-9533E6796953}" srcId="{5A3F658F-A0AE-4D93-AC8F-F22D4B645BCF}" destId="{98982182-0704-4421-8B78-0BA9410C558C}" srcOrd="1" destOrd="0" parTransId="{E310B9B7-F599-419C-8D86-8DFFB210E558}" sibTransId="{B11D7171-8119-480F-A1EF-95ADD7AF98B7}"/>
    <dgm:cxn modelId="{BC33A074-BCE6-4885-BA09-48F266573940}" srcId="{5A3F658F-A0AE-4D93-AC8F-F22D4B645BCF}" destId="{012F7DAF-54F6-4619-BD0D-A348A6A04C67}" srcOrd="0" destOrd="0" parTransId="{822F30BB-BEB5-4068-8EA2-A2A6009835B3}" sibTransId="{9F093F62-3208-4863-B386-84C149C9DF36}"/>
    <dgm:cxn modelId="{F2B8108B-5FD2-42AA-94F7-C360311CD7C8}" type="presOf" srcId="{B11D7171-8119-480F-A1EF-95ADD7AF98B7}" destId="{81505ECB-3AC6-432F-9BC7-2F00A8F0831F}" srcOrd="0" destOrd="0" presId="urn:microsoft.com/office/officeart/2005/8/layout/cycle7"/>
    <dgm:cxn modelId="{268B0497-EBD6-4E4C-A733-0D6DBB069FFE}" type="presOf" srcId="{5966D88C-F914-4253-BBD5-4DB38B2AE49E}" destId="{A045AE67-BB70-469E-8F8F-5B26345B970B}" srcOrd="0" destOrd="0" presId="urn:microsoft.com/office/officeart/2005/8/layout/cycle7"/>
    <dgm:cxn modelId="{81BD4EA2-8DEF-4E8A-8ED9-C5A805BA63D5}" type="presOf" srcId="{012F7DAF-54F6-4619-BD0D-A348A6A04C67}" destId="{2B8CCB21-95B1-4844-93D0-7B313165906B}" srcOrd="0" destOrd="0" presId="urn:microsoft.com/office/officeart/2005/8/layout/cycle7"/>
    <dgm:cxn modelId="{5E6839AF-96FC-42F8-A832-49E69C2CC591}" type="presOf" srcId="{9F093F62-3208-4863-B386-84C149C9DF36}" destId="{78BA8152-E60E-4540-868F-520D0ECBE6E4}" srcOrd="1" destOrd="0" presId="urn:microsoft.com/office/officeart/2005/8/layout/cycle7"/>
    <dgm:cxn modelId="{0B5AD8C6-9070-4E50-B830-48D2A5282BCB}" type="presOf" srcId="{96D3F55B-E870-4F75-BDD3-2C9C270476C6}" destId="{3E074BD3-4999-42DB-B79E-CF31C6DCB9B8}" srcOrd="1" destOrd="0" presId="urn:microsoft.com/office/officeart/2005/8/layout/cycle7"/>
    <dgm:cxn modelId="{2CF397CC-863D-4810-AB11-5AACA570FDDE}" type="presOf" srcId="{98982182-0704-4421-8B78-0BA9410C558C}" destId="{3FBAC897-EB4A-49F3-B468-97E2EE004705}" srcOrd="0" destOrd="0" presId="urn:microsoft.com/office/officeart/2005/8/layout/cycle7"/>
    <dgm:cxn modelId="{7AB94B50-74CA-46CE-86BF-C89BC37F1A42}" type="presParOf" srcId="{98750DB0-FA84-4C1D-A4B4-4778FDD1B364}" destId="{2B8CCB21-95B1-4844-93D0-7B313165906B}" srcOrd="0" destOrd="0" presId="urn:microsoft.com/office/officeart/2005/8/layout/cycle7"/>
    <dgm:cxn modelId="{9AEDE642-3E7D-4241-AF68-595C8ABB9A74}" type="presParOf" srcId="{98750DB0-FA84-4C1D-A4B4-4778FDD1B364}" destId="{5FF736AE-BB5E-42F7-8488-BAA534A027E9}" srcOrd="1" destOrd="0" presId="urn:microsoft.com/office/officeart/2005/8/layout/cycle7"/>
    <dgm:cxn modelId="{3259BCDB-D332-4569-B33E-3F0269CEFD2A}" type="presParOf" srcId="{5FF736AE-BB5E-42F7-8488-BAA534A027E9}" destId="{78BA8152-E60E-4540-868F-520D0ECBE6E4}" srcOrd="0" destOrd="0" presId="urn:microsoft.com/office/officeart/2005/8/layout/cycle7"/>
    <dgm:cxn modelId="{00577CF3-3606-499F-A739-F6FCDA05037F}" type="presParOf" srcId="{98750DB0-FA84-4C1D-A4B4-4778FDD1B364}" destId="{3FBAC897-EB4A-49F3-B468-97E2EE004705}" srcOrd="2" destOrd="0" presId="urn:microsoft.com/office/officeart/2005/8/layout/cycle7"/>
    <dgm:cxn modelId="{C73D9BD1-4241-43BE-90E0-AF2B30F41F20}" type="presParOf" srcId="{98750DB0-FA84-4C1D-A4B4-4778FDD1B364}" destId="{81505ECB-3AC6-432F-9BC7-2F00A8F0831F}" srcOrd="3" destOrd="0" presId="urn:microsoft.com/office/officeart/2005/8/layout/cycle7"/>
    <dgm:cxn modelId="{76829B83-6BC1-4F6C-8FF0-D746C544250A}" type="presParOf" srcId="{81505ECB-3AC6-432F-9BC7-2F00A8F0831F}" destId="{EEB45DF4-EDB6-4AD1-97B6-413D1E6C9EFC}" srcOrd="0" destOrd="0" presId="urn:microsoft.com/office/officeart/2005/8/layout/cycle7"/>
    <dgm:cxn modelId="{8CAD7346-0329-4619-B914-F18A5362553B}" type="presParOf" srcId="{98750DB0-FA84-4C1D-A4B4-4778FDD1B364}" destId="{A045AE67-BB70-469E-8F8F-5B26345B970B}" srcOrd="4" destOrd="0" presId="urn:microsoft.com/office/officeart/2005/8/layout/cycle7"/>
    <dgm:cxn modelId="{C552FBCB-8B71-4894-83E9-418A39C4C79B}" type="presParOf" srcId="{98750DB0-FA84-4C1D-A4B4-4778FDD1B364}" destId="{B8C6EB76-B588-4413-AE65-56C34968638B}" srcOrd="5" destOrd="0" presId="urn:microsoft.com/office/officeart/2005/8/layout/cycle7"/>
    <dgm:cxn modelId="{25BF9A4F-6D09-449B-9F0E-3529252B2B4D}" type="presParOf" srcId="{B8C6EB76-B588-4413-AE65-56C34968638B}" destId="{3E074BD3-4999-42DB-B79E-CF31C6DCB9B8}" srcOrd="0" destOrd="0" presId="urn:microsoft.com/office/officeart/2005/8/layout/cycle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CCB21-95B1-4844-93D0-7B313165906B}">
      <dsp:nvSpPr>
        <dsp:cNvPr id="0" name=""/>
        <dsp:cNvSpPr/>
      </dsp:nvSpPr>
      <dsp:spPr>
        <a:xfrm>
          <a:off x="2496446" y="1679222"/>
          <a:ext cx="1420316" cy="710158"/>
        </a:xfrm>
        <a:prstGeom prst="roundRect">
          <a:avLst>
            <a:gd name="adj" fmla="val 10000"/>
          </a:avLst>
        </a:prstGeom>
        <a:solidFill>
          <a:schemeClr val="accent5"/>
        </a:solidFill>
        <a:ln w="19050" cap="flat" cmpd="sng" algn="ctr">
          <a:solidFill>
            <a:schemeClr val="lt1"/>
          </a:solidFill>
          <a:prstDash val="solid"/>
          <a:miter lim="800000"/>
        </a:ln>
        <a:effectLst/>
      </dsp:spPr>
      <dsp:style>
        <a:lnRef idx="3">
          <a:schemeClr val="lt1"/>
        </a:lnRef>
        <a:fillRef idx="1">
          <a:schemeClr val="accent5"/>
        </a:fillRef>
        <a:effectRef idx="1">
          <a:schemeClr val="accent5"/>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Knowledge</a:t>
          </a:r>
        </a:p>
      </dsp:txBody>
      <dsp:txXfrm>
        <a:off x="2517246" y="1700022"/>
        <a:ext cx="1378716" cy="668558"/>
      </dsp:txXfrm>
    </dsp:sp>
    <dsp:sp modelId="{5FF736AE-BB5E-42F7-8488-BAA534A027E9}">
      <dsp:nvSpPr>
        <dsp:cNvPr id="0" name=""/>
        <dsp:cNvSpPr/>
      </dsp:nvSpPr>
      <dsp:spPr>
        <a:xfrm rot="18781055">
          <a:off x="4068129" y="1130015"/>
          <a:ext cx="1060325" cy="248555"/>
        </a:xfrm>
        <a:prstGeom prst="lef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142696" y="1179726"/>
        <a:ext cx="911192" cy="149133"/>
      </dsp:txXfrm>
    </dsp:sp>
    <dsp:sp modelId="{3FBAC897-EB4A-49F3-B468-97E2EE004705}">
      <dsp:nvSpPr>
        <dsp:cNvPr id="0" name=""/>
        <dsp:cNvSpPr/>
      </dsp:nvSpPr>
      <dsp:spPr>
        <a:xfrm>
          <a:off x="4063310" y="0"/>
          <a:ext cx="1420316" cy="710158"/>
        </a:xfrm>
        <a:prstGeom prst="roundRect">
          <a:avLst>
            <a:gd name="adj" fmla="val 10000"/>
          </a:avLst>
        </a:prstGeom>
        <a:solidFill>
          <a:schemeClr val="accent6"/>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Practices</a:t>
          </a:r>
        </a:p>
      </dsp:txBody>
      <dsp:txXfrm>
        <a:off x="4084110" y="20800"/>
        <a:ext cx="1378716" cy="668558"/>
      </dsp:txXfrm>
    </dsp:sp>
    <dsp:sp modelId="{81505ECB-3AC6-432F-9BC7-2F00A8F0831F}">
      <dsp:nvSpPr>
        <dsp:cNvPr id="0" name=""/>
        <dsp:cNvSpPr/>
      </dsp:nvSpPr>
      <dsp:spPr>
        <a:xfrm rot="10800000">
          <a:off x="2695026" y="62360"/>
          <a:ext cx="1060325" cy="248555"/>
        </a:xfrm>
        <a:prstGeom prst="leftRightArrow">
          <a:avLst>
            <a:gd name="adj1" fmla="val 60000"/>
            <a:gd name="adj2" fmla="val 50000"/>
          </a:avLst>
        </a:prstGeom>
        <a:solidFill>
          <a:schemeClr val="accent5">
            <a:hueOff val="-3379271"/>
            <a:satOff val="-8710"/>
            <a:lumOff val="-5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769592" y="112071"/>
        <a:ext cx="911192" cy="149133"/>
      </dsp:txXfrm>
    </dsp:sp>
    <dsp:sp modelId="{A045AE67-BB70-469E-8F8F-5B26345B970B}">
      <dsp:nvSpPr>
        <dsp:cNvPr id="0" name=""/>
        <dsp:cNvSpPr/>
      </dsp:nvSpPr>
      <dsp:spPr>
        <a:xfrm>
          <a:off x="551608" y="0"/>
          <a:ext cx="1725016" cy="710158"/>
        </a:xfrm>
        <a:prstGeom prst="roundRect">
          <a:avLst>
            <a:gd name="adj" fmla="val 10000"/>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Dispositions</a:t>
          </a:r>
        </a:p>
      </dsp:txBody>
      <dsp:txXfrm>
        <a:off x="572408" y="20800"/>
        <a:ext cx="1683416" cy="668558"/>
      </dsp:txXfrm>
    </dsp:sp>
    <dsp:sp modelId="{B8C6EB76-B588-4413-AE65-56C34968638B}">
      <dsp:nvSpPr>
        <dsp:cNvPr id="0" name=""/>
        <dsp:cNvSpPr/>
      </dsp:nvSpPr>
      <dsp:spPr>
        <a:xfrm rot="2587881">
          <a:off x="1242729" y="1154903"/>
          <a:ext cx="1060325" cy="248555"/>
        </a:xfrm>
        <a:prstGeom prst="leftRightArrow">
          <a:avLst>
            <a:gd name="adj1" fmla="val 60000"/>
            <a:gd name="adj2" fmla="val 5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317296" y="1204614"/>
        <a:ext cx="911192" cy="14913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D4949-3A31-CB4B-A114-185C930CB5C5}" type="datetimeFigureOut">
              <a:rPr lang="en-US" smtClean="0"/>
              <a:t>4/10/22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8AEC0-86C2-4B4C-BD05-37E9EA8C0634}" type="slidenum">
              <a:rPr lang="en-US" smtClean="0"/>
              <a:t>‹#›</a:t>
            </a:fld>
            <a:endParaRPr lang="en-US"/>
          </a:p>
        </p:txBody>
      </p:sp>
    </p:spTree>
    <p:extLst>
      <p:ext uri="{BB962C8B-B14F-4D97-AF65-F5344CB8AC3E}">
        <p14:creationId xmlns:p14="http://schemas.microsoft.com/office/powerpoint/2010/main" val="642597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a:t>
            </a:fld>
            <a:endParaRPr lang="en-US"/>
          </a:p>
        </p:txBody>
      </p:sp>
    </p:spTree>
    <p:extLst>
      <p:ext uri="{BB962C8B-B14F-4D97-AF65-F5344CB8AC3E}">
        <p14:creationId xmlns:p14="http://schemas.microsoft.com/office/powerpoint/2010/main" val="236381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Generated using an open coding method and reconciled between two researchers</a:t>
            </a:r>
          </a:p>
          <a:p>
            <a:pPr marL="171450" indent="-171450">
              <a:buFont typeface="Arial" panose="020B0604020202020204" pitchFamily="34" charset="0"/>
              <a:buChar char="•"/>
            </a:pPr>
            <a:r>
              <a:rPr lang="en-US" dirty="0"/>
              <a:t>Bottom four apply to both critiques and compliments, top only critiques</a:t>
            </a:r>
          </a:p>
        </p:txBody>
      </p:sp>
      <p:sp>
        <p:nvSpPr>
          <p:cNvPr id="4" name="Slide Number Placeholder 3"/>
          <p:cNvSpPr>
            <a:spLocks noGrp="1"/>
          </p:cNvSpPr>
          <p:nvPr>
            <p:ph type="sldNum" sz="quarter" idx="5"/>
          </p:nvPr>
        </p:nvSpPr>
        <p:spPr/>
        <p:txBody>
          <a:bodyPr/>
          <a:lstStyle/>
          <a:p>
            <a:fld id="{F638AEC0-86C2-4B4C-BD05-37E9EA8C0634}" type="slidenum">
              <a:rPr lang="en-US" smtClean="0"/>
              <a:t>10</a:t>
            </a:fld>
            <a:endParaRPr lang="en-US" dirty="0"/>
          </a:p>
        </p:txBody>
      </p:sp>
    </p:spTree>
    <p:extLst>
      <p:ext uri="{BB962C8B-B14F-4D97-AF65-F5344CB8AC3E}">
        <p14:creationId xmlns:p14="http://schemas.microsoft.com/office/powerpoint/2010/main" val="3080253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Groups gave complimentary feedback at different rates</a:t>
            </a:r>
          </a:p>
          <a:p>
            <a:pPr marL="171450" indent="-171450">
              <a:buFont typeface="Arial" panose="020B0604020202020204" pitchFamily="34" charset="0"/>
              <a:buChar char="•"/>
            </a:pPr>
            <a:r>
              <a:rPr lang="en-US" dirty="0"/>
              <a:t>The graph shown here displays the the types of complimentary feedback provided by each group given as a percentage of the totally complimentary feedback in that group. We decided to display this data in this way because groups provided complimentary feedback at different rates. </a:t>
            </a:r>
          </a:p>
        </p:txBody>
      </p:sp>
      <p:sp>
        <p:nvSpPr>
          <p:cNvPr id="4" name="Slide Number Placeholder 3"/>
          <p:cNvSpPr>
            <a:spLocks noGrp="1"/>
          </p:cNvSpPr>
          <p:nvPr>
            <p:ph type="sldNum" sz="quarter" idx="5"/>
          </p:nvPr>
        </p:nvSpPr>
        <p:spPr/>
        <p:txBody>
          <a:bodyPr/>
          <a:lstStyle/>
          <a:p>
            <a:fld id="{F638AEC0-86C2-4B4C-BD05-37E9EA8C0634}" type="slidenum">
              <a:rPr lang="en-US" smtClean="0"/>
              <a:t>11</a:t>
            </a:fld>
            <a:endParaRPr lang="en-US" dirty="0"/>
          </a:p>
        </p:txBody>
      </p:sp>
    </p:spTree>
    <p:extLst>
      <p:ext uri="{BB962C8B-B14F-4D97-AF65-F5344CB8AC3E}">
        <p14:creationId xmlns:p14="http://schemas.microsoft.com/office/powerpoint/2010/main" val="970556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graph shown here displays the the types of complimentary feedback provided by each group given as a percentage of the totally complimentary feedback in that group.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decided to display this data in this way because groups provided complimentary feedback at different rates.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12</a:t>
            </a:fld>
            <a:endParaRPr lang="en-US" dirty="0"/>
          </a:p>
        </p:txBody>
      </p:sp>
    </p:spTree>
    <p:extLst>
      <p:ext uri="{BB962C8B-B14F-4D97-AF65-F5344CB8AC3E}">
        <p14:creationId xmlns:p14="http://schemas.microsoft.com/office/powerpoint/2010/main" val="3142232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13</a:t>
            </a:fld>
            <a:endParaRPr lang="en-US" dirty="0"/>
          </a:p>
        </p:txBody>
      </p:sp>
    </p:spTree>
    <p:extLst>
      <p:ext uri="{BB962C8B-B14F-4D97-AF65-F5344CB8AC3E}">
        <p14:creationId xmlns:p14="http://schemas.microsoft.com/office/powerpoint/2010/main" val="2632129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a fairly complex form of feedback as it requires the person who is giving the feedback to use evidence from a student’s work to infer things about the student’s understanding, which requires a little more reasoning than pure description. </a:t>
            </a:r>
          </a:p>
          <a:p>
            <a:pPr marL="171450" indent="-171450">
              <a:buFont typeface="Arial" panose="020B0604020202020204" pitchFamily="34" charset="0"/>
              <a:buChar char="•"/>
            </a:pPr>
            <a:r>
              <a:rPr lang="en-US" dirty="0"/>
              <a:t>We’re seeing PSTs dig deeper into the conceptual aspects of student work much more often on the Post test. </a:t>
            </a:r>
          </a:p>
        </p:txBody>
      </p:sp>
      <p:sp>
        <p:nvSpPr>
          <p:cNvPr id="4" name="Slide Number Placeholder 3"/>
          <p:cNvSpPr>
            <a:spLocks noGrp="1"/>
          </p:cNvSpPr>
          <p:nvPr>
            <p:ph type="sldNum" sz="quarter" idx="5"/>
          </p:nvPr>
        </p:nvSpPr>
        <p:spPr/>
        <p:txBody>
          <a:bodyPr/>
          <a:lstStyle/>
          <a:p>
            <a:fld id="{F638AEC0-86C2-4B4C-BD05-37E9EA8C0634}" type="slidenum">
              <a:rPr lang="en-US" smtClean="0"/>
              <a:t>14</a:t>
            </a:fld>
            <a:endParaRPr lang="en-US" dirty="0"/>
          </a:p>
        </p:txBody>
      </p:sp>
    </p:spTree>
    <p:extLst>
      <p:ext uri="{BB962C8B-B14F-4D97-AF65-F5344CB8AC3E}">
        <p14:creationId xmlns:p14="http://schemas.microsoft.com/office/powerpoint/2010/main" val="843915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15</a:t>
            </a:fld>
            <a:endParaRPr lang="en-US"/>
          </a:p>
        </p:txBody>
      </p:sp>
    </p:spTree>
    <p:extLst>
      <p:ext uri="{BB962C8B-B14F-4D97-AF65-F5344CB8AC3E}">
        <p14:creationId xmlns:p14="http://schemas.microsoft.com/office/powerpoint/2010/main" val="1395595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16</a:t>
            </a:fld>
            <a:endParaRPr lang="en-US"/>
          </a:p>
        </p:txBody>
      </p:sp>
    </p:spTree>
    <p:extLst>
      <p:ext uri="{BB962C8B-B14F-4D97-AF65-F5344CB8AC3E}">
        <p14:creationId xmlns:p14="http://schemas.microsoft.com/office/powerpoint/2010/main" val="2918743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17</a:t>
            </a:fld>
            <a:endParaRPr lang="en-US" dirty="0"/>
          </a:p>
        </p:txBody>
      </p:sp>
    </p:spTree>
    <p:extLst>
      <p:ext uri="{BB962C8B-B14F-4D97-AF65-F5344CB8AC3E}">
        <p14:creationId xmlns:p14="http://schemas.microsoft.com/office/powerpoint/2010/main" val="4025891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38AEC0-86C2-4B4C-BD05-37E9EA8C0634}" type="slidenum">
              <a:rPr lang="en-US" smtClean="0"/>
              <a:t>18</a:t>
            </a:fld>
            <a:endParaRPr lang="en-US"/>
          </a:p>
        </p:txBody>
      </p:sp>
    </p:spTree>
    <p:extLst>
      <p:ext uri="{BB962C8B-B14F-4D97-AF65-F5344CB8AC3E}">
        <p14:creationId xmlns:p14="http://schemas.microsoft.com/office/powerpoint/2010/main" val="712396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Despite limitations, our findings point in the directions of something important; namely, that MKT-P is a valid and useful construct for understanding teacher expertise with respect to teaching proof and reasoning</a:t>
            </a:r>
          </a:p>
        </p:txBody>
      </p:sp>
      <p:sp>
        <p:nvSpPr>
          <p:cNvPr id="4" name="Slide Number Placeholder 3"/>
          <p:cNvSpPr>
            <a:spLocks noGrp="1"/>
          </p:cNvSpPr>
          <p:nvPr>
            <p:ph type="sldNum" sz="quarter" idx="5"/>
          </p:nvPr>
        </p:nvSpPr>
        <p:spPr/>
        <p:txBody>
          <a:bodyPr/>
          <a:lstStyle/>
          <a:p>
            <a:fld id="{F638AEC0-86C2-4B4C-BD05-37E9EA8C0634}" type="slidenum">
              <a:rPr lang="en-US" smtClean="0"/>
              <a:t>19</a:t>
            </a:fld>
            <a:endParaRPr lang="en-US"/>
          </a:p>
        </p:txBody>
      </p:sp>
    </p:spTree>
    <p:extLst>
      <p:ext uri="{BB962C8B-B14F-4D97-AF65-F5344CB8AC3E}">
        <p14:creationId xmlns:p14="http://schemas.microsoft.com/office/powerpoint/2010/main" val="107883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cs typeface="Calibri"/>
            </a:endParaRPr>
          </a:p>
        </p:txBody>
      </p:sp>
      <p:sp>
        <p:nvSpPr>
          <p:cNvPr id="4" name="Slide Number Placeholder 3"/>
          <p:cNvSpPr>
            <a:spLocks noGrp="1"/>
          </p:cNvSpPr>
          <p:nvPr>
            <p:ph type="sldNum" sz="quarter" idx="10"/>
          </p:nvPr>
        </p:nvSpPr>
        <p:spPr/>
        <p:txBody>
          <a:bodyPr/>
          <a:lstStyle/>
          <a:p>
            <a:fld id="{F638AEC0-86C2-4B4C-BD05-37E9EA8C0634}" type="slidenum">
              <a:rPr lang="en-US" smtClean="0"/>
              <a:t>2</a:t>
            </a:fld>
            <a:endParaRPr lang="en-US"/>
          </a:p>
        </p:txBody>
      </p:sp>
    </p:spTree>
    <p:extLst>
      <p:ext uri="{BB962C8B-B14F-4D97-AF65-F5344CB8AC3E}">
        <p14:creationId xmlns:p14="http://schemas.microsoft.com/office/powerpoint/2010/main" val="1168952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4 instructional modules: 4 proof themes.</a:t>
            </a:r>
          </a:p>
          <a:p>
            <a:r>
              <a:rPr lang="en-US"/>
              <a:t>Could mention rearrangement of proof modules in second iteration of the course.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Each module set up the same way to crystalize understanding of content and KLAP, connect to students’ conceptions, and apply / enact in classrooms.</a:t>
            </a:r>
          </a:p>
          <a:p>
            <a:endParaRPr lang="en-US"/>
          </a:p>
        </p:txBody>
      </p:sp>
      <p:sp>
        <p:nvSpPr>
          <p:cNvPr id="4" name="Slide Number Placeholder 3"/>
          <p:cNvSpPr>
            <a:spLocks noGrp="1"/>
          </p:cNvSpPr>
          <p:nvPr>
            <p:ph type="sldNum" sz="quarter" idx="10"/>
          </p:nvPr>
        </p:nvSpPr>
        <p:spPr/>
        <p:txBody>
          <a:bodyPr/>
          <a:lstStyle/>
          <a:p>
            <a:fld id="{5A118048-97C6-4AEA-9292-BA671CBDC710}" type="slidenum">
              <a:rPr lang="en-US" smtClean="0"/>
              <a:t>21</a:t>
            </a:fld>
            <a:endParaRPr lang="en-US"/>
          </a:p>
        </p:txBody>
      </p:sp>
    </p:spTree>
    <p:extLst>
      <p:ext uri="{BB962C8B-B14F-4D97-AF65-F5344CB8AC3E}">
        <p14:creationId xmlns:p14="http://schemas.microsoft.com/office/powerpoint/2010/main" val="284246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8AEC0-86C2-4B4C-BD05-37E9EA8C0634}" type="slidenum">
              <a:rPr lang="en-US" smtClean="0"/>
              <a:t>22</a:t>
            </a:fld>
            <a:endParaRPr lang="en-US"/>
          </a:p>
        </p:txBody>
      </p:sp>
    </p:spTree>
    <p:extLst>
      <p:ext uri="{BB962C8B-B14F-4D97-AF65-F5344CB8AC3E}">
        <p14:creationId xmlns:p14="http://schemas.microsoft.com/office/powerpoint/2010/main" val="18774509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overarching framework included 3 components of teacher professional expertise, recognizing that each component impacts the others. We developed instruments to capture each of the three components.  Here we will be focusing on the Knowledge component.</a:t>
            </a:r>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latin typeface="Calibri"/>
                <a:ea typeface="Calibri"/>
                <a:cs typeface="Calibri"/>
                <a:sym typeface="Calibri"/>
              </a:rPr>
              <a:pPr algn="r"/>
              <a:t>23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1608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Boundaries not strict, can be in-between, a mix of many</a:t>
            </a:r>
          </a:p>
        </p:txBody>
      </p:sp>
      <p:sp>
        <p:nvSpPr>
          <p:cNvPr id="4" name="Slide Number Placeholder 3"/>
          <p:cNvSpPr>
            <a:spLocks noGrp="1"/>
          </p:cNvSpPr>
          <p:nvPr>
            <p:ph type="sldNum" sz="quarter" idx="10"/>
          </p:nvPr>
        </p:nvSpPr>
        <p:spPr/>
        <p:txBody>
          <a:bodyPr/>
          <a:lstStyle/>
          <a:p>
            <a:fld id="{F638AEC0-86C2-4B4C-BD05-37E9EA8C0634}" type="slidenum">
              <a:rPr lang="en-US" smtClean="0"/>
              <a:t>3</a:t>
            </a:fld>
            <a:endParaRPr lang="en-US"/>
          </a:p>
        </p:txBody>
      </p:sp>
    </p:spTree>
    <p:extLst>
      <p:ext uri="{BB962C8B-B14F-4D97-AF65-F5344CB8AC3E}">
        <p14:creationId xmlns:p14="http://schemas.microsoft.com/office/powerpoint/2010/main" val="1422214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90000"/>
              </a:lnSpc>
              <a:spcBef>
                <a:spcPts val="1200"/>
              </a:spcBef>
              <a:buFont typeface="Arial"/>
              <a:buChar char="•"/>
              <a:defRPr/>
            </a:pPr>
            <a:r>
              <a:rPr lang="en-US" dirty="0">
                <a:cs typeface="Calibri"/>
              </a:rPr>
              <a:t>The full instruments had questions: </a:t>
            </a:r>
            <a:r>
              <a:rPr lang="en-US" dirty="0"/>
              <a:t>KLAP (10), KCS-P (11), KCT-P (8), Content spanned four proof themes: direct proof, conditional statements, role of examples in proving, and indirect reasoning. </a:t>
            </a:r>
          </a:p>
          <a:p>
            <a:pPr marL="171450" indent="-171450">
              <a:lnSpc>
                <a:spcPct val="90000"/>
              </a:lnSpc>
              <a:spcBef>
                <a:spcPts val="1200"/>
              </a:spcBef>
              <a:buFont typeface="Arial"/>
              <a:buChar char="•"/>
              <a:defRPr/>
            </a:pPr>
            <a:r>
              <a:rPr lang="en-US" dirty="0"/>
              <a:t>Embedded in classroom context</a:t>
            </a:r>
            <a:endParaRPr lang="en-US" dirty="0">
              <a:cs typeface="Calibri"/>
            </a:endParaRPr>
          </a:p>
          <a:p>
            <a:pPr marL="171450" indent="-171450">
              <a:lnSpc>
                <a:spcPct val="90000"/>
              </a:lnSpc>
              <a:spcBef>
                <a:spcPts val="1200"/>
              </a:spcBef>
              <a:buFont typeface="Arial"/>
              <a:buChar char="•"/>
              <a:defRPr/>
            </a:pPr>
            <a:r>
              <a:rPr lang="en-US" dirty="0">
                <a:cs typeface="Calibri"/>
              </a:rPr>
              <a:t>Circular reasoning. Using the word "fraction" instead of "rational number" without proving. </a:t>
            </a:r>
          </a:p>
        </p:txBody>
      </p:sp>
      <p:sp>
        <p:nvSpPr>
          <p:cNvPr id="4" name="Slide Number Placeholder 3"/>
          <p:cNvSpPr>
            <a:spLocks noGrp="1"/>
          </p:cNvSpPr>
          <p:nvPr>
            <p:ph type="sldNum" sz="quarter" idx="10"/>
          </p:nvPr>
        </p:nvSpPr>
        <p:spPr/>
        <p:txBody>
          <a:bodyPr/>
          <a:lstStyle/>
          <a:p>
            <a:fld id="{5A118048-97C6-4AEA-9292-BA671CBDC710}" type="slidenum">
              <a:rPr lang="en-US" smtClean="0"/>
              <a:t>4</a:t>
            </a:fld>
            <a:endParaRPr lang="en-US"/>
          </a:p>
        </p:txBody>
      </p:sp>
    </p:spTree>
    <p:extLst>
      <p:ext uri="{BB962C8B-B14F-4D97-AF65-F5344CB8AC3E}">
        <p14:creationId xmlns:p14="http://schemas.microsoft.com/office/powerpoint/2010/main" val="3168317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90000"/>
              </a:lnSpc>
              <a:spcBef>
                <a:spcPts val="1200"/>
              </a:spcBef>
              <a:buFont typeface="Arial"/>
              <a:buChar char="•"/>
              <a:defRPr/>
            </a:pPr>
            <a:r>
              <a:rPr lang="en-US" dirty="0">
                <a:cs typeface="Calibri"/>
              </a:rPr>
              <a:t>The full instruments had questions: </a:t>
            </a:r>
            <a:r>
              <a:rPr lang="en-US" dirty="0"/>
              <a:t>KLAP (10), KCS-P (11), KCT-P (8), Content spanned four proof themes: direct proof, conditional statements, role of examples in proving, and indirect reasoning. </a:t>
            </a:r>
          </a:p>
          <a:p>
            <a:pPr marL="171450" indent="-171450">
              <a:lnSpc>
                <a:spcPct val="90000"/>
              </a:lnSpc>
              <a:spcBef>
                <a:spcPts val="1200"/>
              </a:spcBef>
              <a:buFont typeface="Arial"/>
              <a:buChar char="•"/>
              <a:defRPr/>
            </a:pPr>
            <a:r>
              <a:rPr lang="en-US" dirty="0"/>
              <a:t>Embedded in classroom context</a:t>
            </a:r>
            <a:endParaRPr lang="en-US" dirty="0">
              <a:cs typeface="Calibri"/>
            </a:endParaRPr>
          </a:p>
          <a:p>
            <a:pPr marL="171450" indent="-171450">
              <a:lnSpc>
                <a:spcPct val="90000"/>
              </a:lnSpc>
              <a:spcBef>
                <a:spcPts val="1200"/>
              </a:spcBef>
              <a:buFont typeface="Arial"/>
              <a:buChar char="•"/>
              <a:defRPr/>
            </a:pPr>
            <a:r>
              <a:rPr lang="en-US" dirty="0">
                <a:cs typeface="Calibri"/>
              </a:rPr>
              <a:t>Circular reasoning. Using the word "fraction" instead of "rational number" without proving. </a:t>
            </a:r>
          </a:p>
        </p:txBody>
      </p:sp>
      <p:sp>
        <p:nvSpPr>
          <p:cNvPr id="4" name="Slide Number Placeholder 3"/>
          <p:cNvSpPr>
            <a:spLocks noGrp="1"/>
          </p:cNvSpPr>
          <p:nvPr>
            <p:ph type="sldNum" sz="quarter" idx="10"/>
          </p:nvPr>
        </p:nvSpPr>
        <p:spPr/>
        <p:txBody>
          <a:bodyPr/>
          <a:lstStyle/>
          <a:p>
            <a:fld id="{5A118048-97C6-4AEA-9292-BA671CBDC710}" type="slidenum">
              <a:rPr lang="en-US" smtClean="0"/>
              <a:t>5</a:t>
            </a:fld>
            <a:endParaRPr lang="en-US"/>
          </a:p>
        </p:txBody>
      </p:sp>
    </p:spTree>
    <p:extLst>
      <p:ext uri="{BB962C8B-B14F-4D97-AF65-F5344CB8AC3E}">
        <p14:creationId xmlns:p14="http://schemas.microsoft.com/office/powerpoint/2010/main" val="1402778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A118048-97C6-4AEA-9292-BA671CBDC7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076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Talk about administration, taken twice by PSTs, second as a graded final. Analysis of KCT-P items. </a:t>
            </a:r>
          </a:p>
          <a:p>
            <a:r>
              <a:rPr lang="en-US">
                <a:effectLst/>
              </a:rPr>
              <a:t> </a:t>
            </a:r>
            <a:endParaRPr lang="en-US">
              <a:cs typeface="Calibri"/>
            </a:endParaRPr>
          </a:p>
        </p:txBody>
      </p:sp>
      <p:sp>
        <p:nvSpPr>
          <p:cNvPr id="4" name="Slide Number Placeholder 3"/>
          <p:cNvSpPr>
            <a:spLocks noGrp="1"/>
          </p:cNvSpPr>
          <p:nvPr>
            <p:ph type="sldNum" sz="quarter" idx="5"/>
          </p:nvPr>
        </p:nvSpPr>
        <p:spPr/>
        <p:txBody>
          <a:bodyPr/>
          <a:lstStyle/>
          <a:p>
            <a:fld id="{F638AEC0-86C2-4B4C-BD05-37E9EA8C0634}" type="slidenum">
              <a:rPr lang="en-US" smtClean="0"/>
              <a:t>7</a:t>
            </a:fld>
            <a:endParaRPr lang="en-US"/>
          </a:p>
        </p:txBody>
      </p:sp>
    </p:spTree>
    <p:extLst>
      <p:ext uri="{BB962C8B-B14F-4D97-AF65-F5344CB8AC3E}">
        <p14:creationId xmlns:p14="http://schemas.microsoft.com/office/powerpoint/2010/main" val="3486872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90000"/>
              </a:lnSpc>
              <a:spcBef>
                <a:spcPts val="1200"/>
              </a:spcBef>
              <a:defRPr/>
            </a:pPr>
            <a:r>
              <a:rPr lang="en-US" dirty="0"/>
              <a:t>Open coding and the constant comparative method (Strauss &amp; Corbin, 1994) used to identify recurring themes</a:t>
            </a:r>
          </a:p>
          <a:p>
            <a:pPr lvl="1">
              <a:lnSpc>
                <a:spcPct val="90000"/>
              </a:lnSpc>
              <a:spcBef>
                <a:spcPts val="1200"/>
              </a:spcBef>
              <a:defRPr/>
            </a:pPr>
            <a:r>
              <a:rPr lang="en-US" dirty="0"/>
              <a:t>Multiple codes per response occasionally allowed</a:t>
            </a:r>
            <a:endParaRPr lang="en-US" dirty="0">
              <a:cs typeface="Calibri" panose="020F0502020204030204"/>
            </a:endParaRPr>
          </a:p>
          <a:p>
            <a:pPr lvl="1">
              <a:lnSpc>
                <a:spcPct val="90000"/>
              </a:lnSpc>
              <a:spcBef>
                <a:spcPts val="1200"/>
              </a:spcBef>
              <a:defRPr/>
            </a:pPr>
            <a:r>
              <a:rPr lang="en-US" dirty="0">
                <a:cs typeface="Calibri" panose="020F0502020204030204"/>
              </a:rPr>
              <a:t>Positive or negative appraisals of student work. </a:t>
            </a:r>
          </a:p>
          <a:p>
            <a:pPr lvl="1">
              <a:lnSpc>
                <a:spcPct val="90000"/>
              </a:lnSpc>
              <a:spcBef>
                <a:spcPts val="1200"/>
              </a:spcBef>
              <a:defRPr/>
            </a:pPr>
            <a:r>
              <a:rPr lang="en-US" dirty="0">
                <a:cs typeface="Calibri" panose="020F0502020204030204"/>
              </a:rPr>
              <a:t>(17+22+9+9)*8=456 responses</a:t>
            </a:r>
          </a:p>
          <a:p>
            <a:pPr>
              <a:defRPr/>
            </a:pP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5A118048-97C6-4AEA-9292-BA671CBDC710}" type="slidenum">
              <a:rPr lang="en-US" smtClean="0"/>
              <a:t>8</a:t>
            </a:fld>
            <a:endParaRPr lang="en-US" dirty="0"/>
          </a:p>
        </p:txBody>
      </p:sp>
    </p:spTree>
    <p:extLst>
      <p:ext uri="{BB962C8B-B14F-4D97-AF65-F5344CB8AC3E}">
        <p14:creationId xmlns:p14="http://schemas.microsoft.com/office/powerpoint/2010/main" val="293059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A118048-97C6-4AEA-9292-BA671CBDC710}" type="slidenum">
              <a:rPr lang="en-US" smtClean="0"/>
              <a:t>9</a:t>
            </a:fld>
            <a:endParaRPr lang="en-US" dirty="0"/>
          </a:p>
        </p:txBody>
      </p:sp>
    </p:spTree>
    <p:extLst>
      <p:ext uri="{BB962C8B-B14F-4D97-AF65-F5344CB8AC3E}">
        <p14:creationId xmlns:p14="http://schemas.microsoft.com/office/powerpoint/2010/main" val="318852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0DDED-9D2F-6545-8EFF-CFCA06862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531E2E-AA58-3141-A1DE-18C0E01A2E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0AC8E0-9BEA-B245-8C57-359714194A71}"/>
              </a:ext>
            </a:extLst>
          </p:cNvPr>
          <p:cNvSpPr>
            <a:spLocks noGrp="1"/>
          </p:cNvSpPr>
          <p:nvPr>
            <p:ph type="dt" sz="half" idx="10"/>
          </p:nvPr>
        </p:nvSpPr>
        <p:spPr/>
        <p:txBody>
          <a:bodyPr/>
          <a:lstStyle/>
          <a:p>
            <a:fld id="{810858D3-DBE1-1C46-BCC7-FBD86FD5E919}" type="datetime1">
              <a:rPr lang="en-US" smtClean="0"/>
              <a:t>4/10/22</a:t>
            </a:fld>
            <a:endParaRPr lang="en-US"/>
          </a:p>
        </p:txBody>
      </p:sp>
      <p:sp>
        <p:nvSpPr>
          <p:cNvPr id="5" name="Footer Placeholder 4">
            <a:extLst>
              <a:ext uri="{FF2B5EF4-FFF2-40B4-BE49-F238E27FC236}">
                <a16:creationId xmlns:a16="http://schemas.microsoft.com/office/drawing/2014/main" id="{493A7B58-FD81-B947-A218-475892797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E7E2D-1196-DF42-9297-018412894AC5}"/>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744065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EFDB-10BB-ED4A-B42B-1638F33086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EDCAA8-519E-F44C-997F-2D0747FBF7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B9CA7-EDF7-B94C-A23E-2681FC233898}"/>
              </a:ext>
            </a:extLst>
          </p:cNvPr>
          <p:cNvSpPr>
            <a:spLocks noGrp="1"/>
          </p:cNvSpPr>
          <p:nvPr>
            <p:ph type="dt" sz="half" idx="10"/>
          </p:nvPr>
        </p:nvSpPr>
        <p:spPr/>
        <p:txBody>
          <a:bodyPr/>
          <a:lstStyle/>
          <a:p>
            <a:fld id="{C31F50A7-00FC-4943-8CA4-5BC69DF4FF4C}" type="datetime1">
              <a:rPr lang="en-US" smtClean="0"/>
              <a:t>4/10/22</a:t>
            </a:fld>
            <a:endParaRPr lang="en-US"/>
          </a:p>
        </p:txBody>
      </p:sp>
      <p:sp>
        <p:nvSpPr>
          <p:cNvPr id="5" name="Footer Placeholder 4">
            <a:extLst>
              <a:ext uri="{FF2B5EF4-FFF2-40B4-BE49-F238E27FC236}">
                <a16:creationId xmlns:a16="http://schemas.microsoft.com/office/drawing/2014/main" id="{86FF6E56-E638-ED4B-88DA-7DE3A9CD3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569561-FF59-9940-967F-95BB8773C8E9}"/>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3145101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140BB3-23F9-1344-8EE7-26EEC573D6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40B4D3-F53B-E046-B05D-1027C3D101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7043D-FF51-1749-9E0C-E5753DD5024A}"/>
              </a:ext>
            </a:extLst>
          </p:cNvPr>
          <p:cNvSpPr>
            <a:spLocks noGrp="1"/>
          </p:cNvSpPr>
          <p:nvPr>
            <p:ph type="dt" sz="half" idx="10"/>
          </p:nvPr>
        </p:nvSpPr>
        <p:spPr/>
        <p:txBody>
          <a:bodyPr/>
          <a:lstStyle/>
          <a:p>
            <a:fld id="{7E7E5A1A-FDE9-9349-9082-D023913A85AD}" type="datetime1">
              <a:rPr lang="en-US" smtClean="0"/>
              <a:t>4/10/22</a:t>
            </a:fld>
            <a:endParaRPr lang="en-US"/>
          </a:p>
        </p:txBody>
      </p:sp>
      <p:sp>
        <p:nvSpPr>
          <p:cNvPr id="5" name="Footer Placeholder 4">
            <a:extLst>
              <a:ext uri="{FF2B5EF4-FFF2-40B4-BE49-F238E27FC236}">
                <a16:creationId xmlns:a16="http://schemas.microsoft.com/office/drawing/2014/main" id="{4D9B6487-4401-E648-BC8E-D2500C0E9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A6EC5-1FA7-F74B-BCD8-56D4E04CA112}"/>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313035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890EA-2FF4-5043-84CD-68CA038CBA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FEF10E-F0E0-3A40-817C-957F49AA0F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96EB3-6300-EB46-BC76-D0E3AF2A72C4}"/>
              </a:ext>
            </a:extLst>
          </p:cNvPr>
          <p:cNvSpPr>
            <a:spLocks noGrp="1"/>
          </p:cNvSpPr>
          <p:nvPr>
            <p:ph type="dt" sz="half" idx="10"/>
          </p:nvPr>
        </p:nvSpPr>
        <p:spPr/>
        <p:txBody>
          <a:bodyPr/>
          <a:lstStyle/>
          <a:p>
            <a:fld id="{A674F6F4-A2DD-1942-8323-182B44C87439}" type="datetime1">
              <a:rPr lang="en-US" smtClean="0"/>
              <a:t>4/10/22</a:t>
            </a:fld>
            <a:endParaRPr lang="en-US"/>
          </a:p>
        </p:txBody>
      </p:sp>
      <p:sp>
        <p:nvSpPr>
          <p:cNvPr id="5" name="Footer Placeholder 4">
            <a:extLst>
              <a:ext uri="{FF2B5EF4-FFF2-40B4-BE49-F238E27FC236}">
                <a16:creationId xmlns:a16="http://schemas.microsoft.com/office/drawing/2014/main" id="{C000EB06-D51B-5C40-8654-70FCE16A4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A8D135-B930-6B49-8E2E-04B3A2B19F94}"/>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131828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FB9A0-3A6F-064E-9FA6-81EAEE6B70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9E1FFD-87B2-664D-9AB9-B92EC0C67C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C5F2B7-D8EF-C141-8A8A-E86EF477AA9D}"/>
              </a:ext>
            </a:extLst>
          </p:cNvPr>
          <p:cNvSpPr>
            <a:spLocks noGrp="1"/>
          </p:cNvSpPr>
          <p:nvPr>
            <p:ph type="dt" sz="half" idx="10"/>
          </p:nvPr>
        </p:nvSpPr>
        <p:spPr/>
        <p:txBody>
          <a:bodyPr/>
          <a:lstStyle/>
          <a:p>
            <a:fld id="{009EE56F-3CC9-F04E-B2FF-63D6A82B79BB}" type="datetime1">
              <a:rPr lang="en-US" smtClean="0"/>
              <a:t>4/10/22</a:t>
            </a:fld>
            <a:endParaRPr lang="en-US"/>
          </a:p>
        </p:txBody>
      </p:sp>
      <p:sp>
        <p:nvSpPr>
          <p:cNvPr id="5" name="Footer Placeholder 4">
            <a:extLst>
              <a:ext uri="{FF2B5EF4-FFF2-40B4-BE49-F238E27FC236}">
                <a16:creationId xmlns:a16="http://schemas.microsoft.com/office/drawing/2014/main" id="{31646C6B-34F2-0C4A-87DB-21400EFF8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DAE9A-48C8-7B4B-9EA5-769F53F39598}"/>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268027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13C7-BAAA-F048-A6DC-F34D93346E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D388C0-6F22-0446-A373-AC89A25714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840FB2-C0C7-8442-8F58-D5DCA8CFD0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4A796B-0747-FA4B-8DA0-AC3AAB7B8D68}"/>
              </a:ext>
            </a:extLst>
          </p:cNvPr>
          <p:cNvSpPr>
            <a:spLocks noGrp="1"/>
          </p:cNvSpPr>
          <p:nvPr>
            <p:ph type="dt" sz="half" idx="10"/>
          </p:nvPr>
        </p:nvSpPr>
        <p:spPr/>
        <p:txBody>
          <a:bodyPr/>
          <a:lstStyle/>
          <a:p>
            <a:fld id="{0384F590-DF5F-FB49-A63A-684EAD64500C}" type="datetime1">
              <a:rPr lang="en-US" smtClean="0"/>
              <a:t>4/10/22</a:t>
            </a:fld>
            <a:endParaRPr lang="en-US"/>
          </a:p>
        </p:txBody>
      </p:sp>
      <p:sp>
        <p:nvSpPr>
          <p:cNvPr id="6" name="Footer Placeholder 5">
            <a:extLst>
              <a:ext uri="{FF2B5EF4-FFF2-40B4-BE49-F238E27FC236}">
                <a16:creationId xmlns:a16="http://schemas.microsoft.com/office/drawing/2014/main" id="{04ADD2E1-68B4-B746-BA7C-384606B7FE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99DAE7-9C51-3A41-ACBF-2202CB663CFD}"/>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265126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5E5A9-90BF-E940-BE14-0735E089EE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F189FE-BCF0-2F4B-930C-2CD9BC527F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538A9D-D23B-8740-BE61-66AD32952B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863DEF-A76C-B644-BC83-63CDC0E79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BBB92F-CB8D-CF44-876A-D43D205C1A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D88213-9082-214D-A4A7-AAA226E30258}"/>
              </a:ext>
            </a:extLst>
          </p:cNvPr>
          <p:cNvSpPr>
            <a:spLocks noGrp="1"/>
          </p:cNvSpPr>
          <p:nvPr>
            <p:ph type="dt" sz="half" idx="10"/>
          </p:nvPr>
        </p:nvSpPr>
        <p:spPr/>
        <p:txBody>
          <a:bodyPr/>
          <a:lstStyle/>
          <a:p>
            <a:fld id="{621A5554-A259-7745-BD18-C2E28C0C18F0}" type="datetime1">
              <a:rPr lang="en-US" smtClean="0"/>
              <a:t>4/10/22</a:t>
            </a:fld>
            <a:endParaRPr lang="en-US"/>
          </a:p>
        </p:txBody>
      </p:sp>
      <p:sp>
        <p:nvSpPr>
          <p:cNvPr id="8" name="Footer Placeholder 7">
            <a:extLst>
              <a:ext uri="{FF2B5EF4-FFF2-40B4-BE49-F238E27FC236}">
                <a16:creationId xmlns:a16="http://schemas.microsoft.com/office/drawing/2014/main" id="{B68245C9-E95F-AB46-8B75-F740995F21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4B0E0B-6362-7A45-8F00-C7CE0AC5E9AB}"/>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124401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FF9F9-A67A-E249-83D4-26F80BC9DF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48014D-DA44-4E47-9BE8-DF4E5AA39840}"/>
              </a:ext>
            </a:extLst>
          </p:cNvPr>
          <p:cNvSpPr>
            <a:spLocks noGrp="1"/>
          </p:cNvSpPr>
          <p:nvPr>
            <p:ph type="dt" sz="half" idx="10"/>
          </p:nvPr>
        </p:nvSpPr>
        <p:spPr/>
        <p:txBody>
          <a:bodyPr/>
          <a:lstStyle/>
          <a:p>
            <a:fld id="{B0A20FDF-CBFA-4943-9A25-12D4B09DB45E}" type="datetime1">
              <a:rPr lang="en-US" smtClean="0"/>
              <a:t>4/10/22</a:t>
            </a:fld>
            <a:endParaRPr lang="en-US"/>
          </a:p>
        </p:txBody>
      </p:sp>
      <p:sp>
        <p:nvSpPr>
          <p:cNvPr id="4" name="Footer Placeholder 3">
            <a:extLst>
              <a:ext uri="{FF2B5EF4-FFF2-40B4-BE49-F238E27FC236}">
                <a16:creationId xmlns:a16="http://schemas.microsoft.com/office/drawing/2014/main" id="{214D6E4A-5D4F-0542-BD5B-B2423F4681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ECD2E0-AF3E-7841-A193-C07879F24CCE}"/>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271068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DBE59A-3398-F54F-9571-FAFAE1854068}"/>
              </a:ext>
            </a:extLst>
          </p:cNvPr>
          <p:cNvSpPr>
            <a:spLocks noGrp="1"/>
          </p:cNvSpPr>
          <p:nvPr>
            <p:ph type="dt" sz="half" idx="10"/>
          </p:nvPr>
        </p:nvSpPr>
        <p:spPr/>
        <p:txBody>
          <a:bodyPr/>
          <a:lstStyle/>
          <a:p>
            <a:fld id="{FD652818-8240-B647-ABB8-A5AC109CC371}" type="datetime1">
              <a:rPr lang="en-US" smtClean="0"/>
              <a:t>4/10/22</a:t>
            </a:fld>
            <a:endParaRPr lang="en-US"/>
          </a:p>
        </p:txBody>
      </p:sp>
      <p:sp>
        <p:nvSpPr>
          <p:cNvPr id="3" name="Footer Placeholder 2">
            <a:extLst>
              <a:ext uri="{FF2B5EF4-FFF2-40B4-BE49-F238E27FC236}">
                <a16:creationId xmlns:a16="http://schemas.microsoft.com/office/drawing/2014/main" id="{F6404E7B-CDB8-E145-9CDF-D5AB0CA36F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192E93-2914-BA4C-A3AD-33F7D4231366}"/>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394587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DA590-A480-E64F-9DFD-C431C7F9DF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23A64D-F876-F341-A52C-17CDB106A1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104A83-049C-AE45-900A-AEBBCE7CA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DC7D1D-92D4-B246-964B-96798A13C3CE}"/>
              </a:ext>
            </a:extLst>
          </p:cNvPr>
          <p:cNvSpPr>
            <a:spLocks noGrp="1"/>
          </p:cNvSpPr>
          <p:nvPr>
            <p:ph type="dt" sz="half" idx="10"/>
          </p:nvPr>
        </p:nvSpPr>
        <p:spPr/>
        <p:txBody>
          <a:bodyPr/>
          <a:lstStyle/>
          <a:p>
            <a:fld id="{BD0F224F-3585-8740-8E98-3F7D0C7157F1}" type="datetime1">
              <a:rPr lang="en-US" smtClean="0"/>
              <a:t>4/10/22</a:t>
            </a:fld>
            <a:endParaRPr lang="en-US"/>
          </a:p>
        </p:txBody>
      </p:sp>
      <p:sp>
        <p:nvSpPr>
          <p:cNvPr id="6" name="Footer Placeholder 5">
            <a:extLst>
              <a:ext uri="{FF2B5EF4-FFF2-40B4-BE49-F238E27FC236}">
                <a16:creationId xmlns:a16="http://schemas.microsoft.com/office/drawing/2014/main" id="{1ADBCFC3-B421-084A-8610-2E10B22241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DC4851-C24A-3C4B-9ED4-23EDFBACEC4B}"/>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361901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81BC-779D-BA46-BE1E-DD24CE8D88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37CC24-BF3A-E645-B84A-C61028FA2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132B45-2002-0647-A260-AA5CC8830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4A3339-1173-244F-AE81-FD170F80A3B4}"/>
              </a:ext>
            </a:extLst>
          </p:cNvPr>
          <p:cNvSpPr>
            <a:spLocks noGrp="1"/>
          </p:cNvSpPr>
          <p:nvPr>
            <p:ph type="dt" sz="half" idx="10"/>
          </p:nvPr>
        </p:nvSpPr>
        <p:spPr/>
        <p:txBody>
          <a:bodyPr/>
          <a:lstStyle/>
          <a:p>
            <a:fld id="{507E4C18-2774-1A41-AD4F-784CE08C937C}" type="datetime1">
              <a:rPr lang="en-US" smtClean="0"/>
              <a:t>4/10/22</a:t>
            </a:fld>
            <a:endParaRPr lang="en-US"/>
          </a:p>
        </p:txBody>
      </p:sp>
      <p:sp>
        <p:nvSpPr>
          <p:cNvPr id="6" name="Footer Placeholder 5">
            <a:extLst>
              <a:ext uri="{FF2B5EF4-FFF2-40B4-BE49-F238E27FC236}">
                <a16:creationId xmlns:a16="http://schemas.microsoft.com/office/drawing/2014/main" id="{A2EF8377-ED4D-1846-84A1-2319E737F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357A2D-D8DC-7F43-9A44-E38BF0802002}"/>
              </a:ext>
            </a:extLst>
          </p:cNvPr>
          <p:cNvSpPr>
            <a:spLocks noGrp="1"/>
          </p:cNvSpPr>
          <p:nvPr>
            <p:ph type="sldNum" sz="quarter" idx="12"/>
          </p:nvPr>
        </p:nvSpPr>
        <p:spPr/>
        <p:txBody>
          <a:bodyPr/>
          <a:lstStyle/>
          <a:p>
            <a:fld id="{98A6845F-8D60-C949-9CC4-75250DF6C7EB}" type="slidenum">
              <a:rPr lang="en-US" smtClean="0"/>
              <a:t>‹#›</a:t>
            </a:fld>
            <a:endParaRPr lang="en-US"/>
          </a:p>
        </p:txBody>
      </p:sp>
    </p:spTree>
    <p:extLst>
      <p:ext uri="{BB962C8B-B14F-4D97-AF65-F5344CB8AC3E}">
        <p14:creationId xmlns:p14="http://schemas.microsoft.com/office/powerpoint/2010/main" val="3989779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615B6E-55C9-C342-9034-A8AEE8EA19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DB217E-978F-1441-BBE8-6FB1780815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09F54-9E48-5143-9F7E-BE4DD1865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FB7E-28DC-AF43-971C-3D0A2065C8DE}" type="datetime1">
              <a:rPr lang="en-US" smtClean="0"/>
              <a:t>4/10/22</a:t>
            </a:fld>
            <a:endParaRPr lang="en-US"/>
          </a:p>
        </p:txBody>
      </p:sp>
      <p:sp>
        <p:nvSpPr>
          <p:cNvPr id="5" name="Footer Placeholder 4">
            <a:extLst>
              <a:ext uri="{FF2B5EF4-FFF2-40B4-BE49-F238E27FC236}">
                <a16:creationId xmlns:a16="http://schemas.microsoft.com/office/drawing/2014/main" id="{B3FA4647-C3A1-C84B-9198-74597BD233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765EF2-996D-A545-8BFE-2B0A161509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6845F-8D60-C949-9CC4-75250DF6C7EB}" type="slidenum">
              <a:rPr lang="en-US" smtClean="0"/>
              <a:t>‹#›</a:t>
            </a:fld>
            <a:endParaRPr lang="en-US"/>
          </a:p>
        </p:txBody>
      </p:sp>
    </p:spTree>
    <p:extLst>
      <p:ext uri="{BB962C8B-B14F-4D97-AF65-F5344CB8AC3E}">
        <p14:creationId xmlns:p14="http://schemas.microsoft.com/office/powerpoint/2010/main" val="1222430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haron.Mccrone@unh.edu" TargetMode="External"/><Relationship Id="rId2" Type="http://schemas.openxmlformats.org/officeDocument/2006/relationships/hyperlink" Target="mailto:Orly.Buchbinder@unh.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6.png"/><Relationship Id="rId7" Type="http://schemas.openxmlformats.org/officeDocument/2006/relationships/diagramColors" Target="../diagrams/colors1.xm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E257D-5A66-0D4A-ACB3-FB46EBF5F76A}"/>
              </a:ext>
            </a:extLst>
          </p:cNvPr>
          <p:cNvSpPr>
            <a:spLocks noGrp="1"/>
          </p:cNvSpPr>
          <p:nvPr>
            <p:ph type="ctrTitle"/>
          </p:nvPr>
        </p:nvSpPr>
        <p:spPr>
          <a:xfrm>
            <a:off x="1642534" y="1416053"/>
            <a:ext cx="9144000" cy="2387600"/>
          </a:xfrm>
        </p:spPr>
        <p:txBody>
          <a:bodyPr>
            <a:noAutofit/>
          </a:bodyPr>
          <a:lstStyle/>
          <a:p>
            <a:r>
              <a:rPr lang="en-US" sz="4000" b="1" dirty="0">
                <a:latin typeface="+mn-lt"/>
              </a:rPr>
              <a:t>Comparing STEM Majors, Practicing and Prospective Secondary Teachers’ Feedback on Mathematical Arguments: Towards Validating MKT-Proof</a:t>
            </a:r>
          </a:p>
        </p:txBody>
      </p:sp>
      <p:sp>
        <p:nvSpPr>
          <p:cNvPr id="3" name="Subtitle 2">
            <a:extLst>
              <a:ext uri="{FF2B5EF4-FFF2-40B4-BE49-F238E27FC236}">
                <a16:creationId xmlns:a16="http://schemas.microsoft.com/office/drawing/2014/main" id="{9BEE241D-D469-004B-BE57-CE5561610867}"/>
              </a:ext>
            </a:extLst>
          </p:cNvPr>
          <p:cNvSpPr>
            <a:spLocks noGrp="1"/>
          </p:cNvSpPr>
          <p:nvPr>
            <p:ph type="subTitle" idx="1"/>
          </p:nvPr>
        </p:nvSpPr>
        <p:spPr>
          <a:xfrm>
            <a:off x="1580271" y="3896036"/>
            <a:ext cx="9144000" cy="1655762"/>
          </a:xfrm>
        </p:spPr>
        <p:txBody>
          <a:bodyPr anchor="ctr"/>
          <a:lstStyle/>
          <a:p>
            <a:r>
              <a:rPr lang="en-US" dirty="0"/>
              <a:t>Rebecca Butler, Orly Buchbinder, and Sharon </a:t>
            </a:r>
            <a:r>
              <a:rPr lang="en-US" dirty="0" err="1"/>
              <a:t>McCrone</a:t>
            </a:r>
            <a:endParaRPr lang="en-US" dirty="0"/>
          </a:p>
          <a:p>
            <a:r>
              <a:rPr lang="en-US" dirty="0"/>
              <a:t>Department of Mathematics and Statistics</a:t>
            </a:r>
          </a:p>
          <a:p>
            <a:r>
              <a:rPr lang="en-US" dirty="0"/>
              <a:t>University of New Hampshire</a:t>
            </a:r>
          </a:p>
        </p:txBody>
      </p:sp>
      <p:pic>
        <p:nvPicPr>
          <p:cNvPr id="5" name="Picture 4">
            <a:extLst>
              <a:ext uri="{FF2B5EF4-FFF2-40B4-BE49-F238E27FC236}">
                <a16:creationId xmlns:a16="http://schemas.microsoft.com/office/drawing/2014/main" id="{5BB68BE6-CE9A-CD4F-AEDD-BE16A55D9D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147" y="248308"/>
            <a:ext cx="3894534" cy="1017735"/>
          </a:xfrm>
          <a:prstGeom prst="rect">
            <a:avLst/>
          </a:prstGeom>
        </p:spPr>
      </p:pic>
      <p:sp>
        <p:nvSpPr>
          <p:cNvPr id="4" name="Slide Number Placeholder 3">
            <a:extLst>
              <a:ext uri="{FF2B5EF4-FFF2-40B4-BE49-F238E27FC236}">
                <a16:creationId xmlns:a16="http://schemas.microsoft.com/office/drawing/2014/main" id="{747B0A64-46F6-114A-AB91-F992BF56F810}"/>
              </a:ext>
            </a:extLst>
          </p:cNvPr>
          <p:cNvSpPr>
            <a:spLocks noGrp="1"/>
          </p:cNvSpPr>
          <p:nvPr>
            <p:ph type="sldNum" sz="quarter" idx="12"/>
          </p:nvPr>
        </p:nvSpPr>
        <p:spPr/>
        <p:txBody>
          <a:bodyPr/>
          <a:lstStyle/>
          <a:p>
            <a:fld id="{98A6845F-8D60-C949-9CC4-75250DF6C7EB}" type="slidenum">
              <a:rPr lang="en-US" smtClean="0"/>
              <a:t>1</a:t>
            </a:fld>
            <a:endParaRPr lang="en-US"/>
          </a:p>
        </p:txBody>
      </p:sp>
      <p:pic>
        <p:nvPicPr>
          <p:cNvPr id="6" name="Picture 4" descr="Image result">
            <a:extLst>
              <a:ext uri="{FF2B5EF4-FFF2-40B4-BE49-F238E27FC236}">
                <a16:creationId xmlns:a16="http://schemas.microsoft.com/office/drawing/2014/main" id="{ECCA1C17-FCE4-4F85-A0F5-9FBBB007F796}"/>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88227" y="5534024"/>
            <a:ext cx="975640" cy="98151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5C1F5F3-7E97-4563-B718-742E82A6A24C}"/>
              </a:ext>
            </a:extLst>
          </p:cNvPr>
          <p:cNvSpPr/>
          <p:nvPr/>
        </p:nvSpPr>
        <p:spPr>
          <a:xfrm>
            <a:off x="2594457" y="5701112"/>
            <a:ext cx="7691705" cy="502702"/>
          </a:xfrm>
          <a:prstGeom prst="rect">
            <a:avLst/>
          </a:prstGeom>
        </p:spPr>
        <p:txBody>
          <a:bodyPr wrap="square">
            <a:spAutoFit/>
          </a:bodyPr>
          <a:lstStyle/>
          <a:p>
            <a:pPr algn="just">
              <a:lnSpc>
                <a:spcPts val="1600"/>
              </a:lnSpc>
              <a:spcAft>
                <a:spcPts val="600"/>
              </a:spcAft>
            </a:pPr>
            <a:r>
              <a:rPr lang="en-US" sz="1400">
                <a:latin typeface="Times New Roman" panose="02020603050405020304" pitchFamily="18" charset="0"/>
                <a:ea typeface="Times New Roman" panose="02020603050405020304" pitchFamily="18" charset="0"/>
              </a:rPr>
              <a:t>This research was supported by the National Science Foundation (NSF), Award No. 1711163. The opinions expressed herein are those of the authors and do not necessarily reflect the views of the NSF.</a:t>
            </a:r>
          </a:p>
        </p:txBody>
      </p:sp>
    </p:spTree>
    <p:extLst>
      <p:ext uri="{BB962C8B-B14F-4D97-AF65-F5344CB8AC3E}">
        <p14:creationId xmlns:p14="http://schemas.microsoft.com/office/powerpoint/2010/main" val="412257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r>
              <a:rPr lang="en-US" sz="4000" b="1" dirty="0">
                <a:latin typeface="+mn-lt"/>
              </a:rPr>
              <a:t>Compliment and Critique Types</a:t>
            </a:r>
          </a:p>
        </p:txBody>
      </p:sp>
      <p:pic>
        <p:nvPicPr>
          <p:cNvPr id="5" name="Picture 4">
            <a:extLst>
              <a:ext uri="{FF2B5EF4-FFF2-40B4-BE49-F238E27FC236}">
                <a16:creationId xmlns:a16="http://schemas.microsoft.com/office/drawing/2014/main" id="{B989706D-DADF-F544-92F1-B246F91D1A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6447" y="5860193"/>
            <a:ext cx="2609387" cy="681895"/>
          </a:xfrm>
          <a:prstGeom prst="rect">
            <a:avLst/>
          </a:prstGeom>
        </p:spPr>
      </p:pic>
      <p:sp>
        <p:nvSpPr>
          <p:cNvPr id="6" name="Slide Number Placeholder 5">
            <a:extLst>
              <a:ext uri="{FF2B5EF4-FFF2-40B4-BE49-F238E27FC236}">
                <a16:creationId xmlns:a16="http://schemas.microsoft.com/office/drawing/2014/main" id="{E1363D03-5A31-6C46-B6C1-389818E3C39C}"/>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10</a:t>
            </a:fld>
            <a:endParaRPr lang="en-US" sz="1600" dirty="0">
              <a:solidFill>
                <a:schemeClr val="tx1"/>
              </a:solidFill>
            </a:endParaRPr>
          </a:p>
        </p:txBody>
      </p:sp>
      <p:graphicFrame>
        <p:nvGraphicFramePr>
          <p:cNvPr id="7" name="Table 7">
            <a:extLst>
              <a:ext uri="{FF2B5EF4-FFF2-40B4-BE49-F238E27FC236}">
                <a16:creationId xmlns:a16="http://schemas.microsoft.com/office/drawing/2014/main" id="{CBFAF649-ECE4-40A4-9119-94551F2DBF34}"/>
              </a:ext>
            </a:extLst>
          </p:cNvPr>
          <p:cNvGraphicFramePr>
            <a:graphicFrameLocks noGrp="1"/>
          </p:cNvGraphicFramePr>
          <p:nvPr>
            <p:ph idx="1"/>
            <p:extLst>
              <p:ext uri="{D42A27DB-BD31-4B8C-83A1-F6EECF244321}">
                <p14:modId xmlns:p14="http://schemas.microsoft.com/office/powerpoint/2010/main" val="562978240"/>
              </p:ext>
            </p:extLst>
          </p:nvPr>
        </p:nvGraphicFramePr>
        <p:xfrm>
          <a:off x="838200" y="1512190"/>
          <a:ext cx="10515600" cy="4211320"/>
        </p:xfrm>
        <a:graphic>
          <a:graphicData uri="http://schemas.openxmlformats.org/drawingml/2006/table">
            <a:tbl>
              <a:tblPr firstRow="1" bandRow="1">
                <a:tableStyleId>{5940675A-B579-460E-94D1-54222C63F5DA}</a:tableStyleId>
              </a:tblPr>
              <a:tblGrid>
                <a:gridCol w="2780763">
                  <a:extLst>
                    <a:ext uri="{9D8B030D-6E8A-4147-A177-3AD203B41FA5}">
                      <a16:colId xmlns:a16="http://schemas.microsoft.com/office/drawing/2014/main" val="4224840865"/>
                    </a:ext>
                  </a:extLst>
                </a:gridCol>
                <a:gridCol w="7734837">
                  <a:extLst>
                    <a:ext uri="{9D8B030D-6E8A-4147-A177-3AD203B41FA5}">
                      <a16:colId xmlns:a16="http://schemas.microsoft.com/office/drawing/2014/main" val="1271584354"/>
                    </a:ext>
                  </a:extLst>
                </a:gridCol>
              </a:tblGrid>
              <a:tr h="370840">
                <a:tc>
                  <a:txBody>
                    <a:bodyPr/>
                    <a:lstStyle/>
                    <a:p>
                      <a:r>
                        <a:rPr lang="en-US" b="1" dirty="0"/>
                        <a:t>Category</a:t>
                      </a:r>
                    </a:p>
                  </a:txBody>
                  <a:tcPr/>
                </a:tc>
                <a:tc>
                  <a:txBody>
                    <a:bodyPr/>
                    <a:lstStyle/>
                    <a:p>
                      <a:r>
                        <a:rPr lang="en-US" b="1" dirty="0"/>
                        <a:t>Description</a:t>
                      </a:r>
                    </a:p>
                  </a:txBody>
                  <a:tcPr/>
                </a:tc>
                <a:extLst>
                  <a:ext uri="{0D108BD9-81ED-4DB2-BD59-A6C34878D82A}">
                    <a16:rowId xmlns:a16="http://schemas.microsoft.com/office/drawing/2014/main" val="3601825494"/>
                  </a:ext>
                </a:extLst>
              </a:tr>
              <a:tr h="640080">
                <a:tc>
                  <a:txBody>
                    <a:bodyPr/>
                    <a:lstStyle/>
                    <a:p>
                      <a:r>
                        <a:rPr lang="en-US" dirty="0">
                          <a:solidFill>
                            <a:schemeClr val="tx1"/>
                          </a:solidFill>
                        </a:rPr>
                        <a:t>Directing Solutions</a:t>
                      </a:r>
                    </a:p>
                  </a:txBody>
                  <a:tcPr anchor="ctr">
                    <a:solidFill>
                      <a:srgbClr val="FF5050"/>
                    </a:solidFill>
                  </a:tcPr>
                </a:tc>
                <a:tc>
                  <a:txBody>
                    <a:bodyPr/>
                    <a:lstStyle/>
                    <a:p>
                      <a:r>
                        <a:rPr lang="en-US" dirty="0"/>
                        <a:t>The participant tells the student how to correct their work, either through suggestion or direct explanation </a:t>
                      </a:r>
                    </a:p>
                  </a:txBody>
                  <a:tcPr anchor="ctr">
                    <a:solidFill>
                      <a:srgbClr val="FF5050"/>
                    </a:solidFill>
                  </a:tcPr>
                </a:tc>
                <a:extLst>
                  <a:ext uri="{0D108BD9-81ED-4DB2-BD59-A6C34878D82A}">
                    <a16:rowId xmlns:a16="http://schemas.microsoft.com/office/drawing/2014/main" val="1913816976"/>
                  </a:ext>
                </a:extLst>
              </a:tr>
              <a:tr h="640080">
                <a:tc>
                  <a:txBody>
                    <a:bodyPr/>
                    <a:lstStyle/>
                    <a:p>
                      <a:r>
                        <a:rPr lang="en-US" dirty="0">
                          <a:solidFill>
                            <a:schemeClr val="tx1"/>
                          </a:solidFill>
                        </a:rPr>
                        <a:t>Mathematical Value</a:t>
                      </a:r>
                    </a:p>
                  </a:txBody>
                  <a:tcPr anchor="ctr">
                    <a:solidFill>
                      <a:srgbClr val="92D050"/>
                    </a:solidFill>
                  </a:tcPr>
                </a:tc>
                <a:tc>
                  <a:txBody>
                    <a:bodyPr/>
                    <a:lstStyle/>
                    <a:p>
                      <a:r>
                        <a:rPr lang="en-US" dirty="0"/>
                        <a:t>Centered on some mathematical value (brevity/clarity), mathematical writing, or argument structure </a:t>
                      </a:r>
                    </a:p>
                  </a:txBody>
                  <a:tcPr anchor="ctr">
                    <a:solidFill>
                      <a:srgbClr val="92D050"/>
                    </a:solidFill>
                  </a:tcPr>
                </a:tc>
                <a:extLst>
                  <a:ext uri="{0D108BD9-81ED-4DB2-BD59-A6C34878D82A}">
                    <a16:rowId xmlns:a16="http://schemas.microsoft.com/office/drawing/2014/main" val="4197335964"/>
                  </a:ext>
                </a:extLst>
              </a:tr>
              <a:tr h="640080">
                <a:tc>
                  <a:txBody>
                    <a:bodyPr/>
                    <a:lstStyle/>
                    <a:p>
                      <a:r>
                        <a:rPr lang="en-US" dirty="0">
                          <a:solidFill>
                            <a:schemeClr val="tx1"/>
                          </a:solidFill>
                        </a:rPr>
                        <a:t>Student Understanding</a:t>
                      </a:r>
                    </a:p>
                  </a:txBody>
                  <a:tcPr anchor="ctr">
                    <a:solidFill>
                      <a:srgbClr val="FFC000"/>
                    </a:solidFill>
                  </a:tcPr>
                </a:tc>
                <a:tc>
                  <a:txBody>
                    <a:bodyPr/>
                    <a:lstStyle/>
                    <a:p>
                      <a:r>
                        <a:rPr lang="en-US" dirty="0"/>
                        <a:t>Feedback gauges what the student knows or does not know </a:t>
                      </a:r>
                    </a:p>
                  </a:txBody>
                  <a:tcPr anchor="ctr">
                    <a:solidFill>
                      <a:srgbClr val="FFC000"/>
                    </a:solidFill>
                  </a:tcPr>
                </a:tc>
                <a:extLst>
                  <a:ext uri="{0D108BD9-81ED-4DB2-BD59-A6C34878D82A}">
                    <a16:rowId xmlns:a16="http://schemas.microsoft.com/office/drawing/2014/main" val="4022554303"/>
                  </a:ext>
                </a:extLst>
              </a:tr>
              <a:tr h="640080">
                <a:tc>
                  <a:txBody>
                    <a:bodyPr/>
                    <a:lstStyle/>
                    <a:p>
                      <a:r>
                        <a:rPr lang="en-US" dirty="0">
                          <a:solidFill>
                            <a:schemeClr val="tx1"/>
                          </a:solidFill>
                        </a:rPr>
                        <a:t>Student Mathematical Work</a:t>
                      </a:r>
                    </a:p>
                  </a:txBody>
                  <a:tcPr anchor="ctr">
                    <a:solidFill>
                      <a:schemeClr val="bg1">
                        <a:lumMod val="75000"/>
                      </a:schemeClr>
                    </a:solidFill>
                  </a:tcPr>
                </a:tc>
                <a:tc>
                  <a:txBody>
                    <a:bodyPr/>
                    <a:lstStyle/>
                    <a:p>
                      <a:r>
                        <a:rPr lang="en-US" dirty="0"/>
                        <a:t>An explicit connection to the student’s work is made in the feedback </a:t>
                      </a:r>
                    </a:p>
                  </a:txBody>
                  <a:tcPr anchor="ctr">
                    <a:solidFill>
                      <a:schemeClr val="bg1">
                        <a:lumMod val="75000"/>
                      </a:schemeClr>
                    </a:solidFill>
                  </a:tcPr>
                </a:tc>
                <a:extLst>
                  <a:ext uri="{0D108BD9-81ED-4DB2-BD59-A6C34878D82A}">
                    <a16:rowId xmlns:a16="http://schemas.microsoft.com/office/drawing/2014/main" val="244142533"/>
                  </a:ext>
                </a:extLst>
              </a:tr>
              <a:tr h="640080">
                <a:tc>
                  <a:txBody>
                    <a:bodyPr/>
                    <a:lstStyle/>
                    <a:p>
                      <a:r>
                        <a:rPr lang="en-US" dirty="0">
                          <a:solidFill>
                            <a:schemeClr val="tx1"/>
                          </a:solidFill>
                        </a:rPr>
                        <a:t>General Mathematical Principle</a:t>
                      </a:r>
                    </a:p>
                  </a:txBody>
                  <a:tcPr anchor="ctr">
                    <a:solidFill>
                      <a:srgbClr val="FF9933"/>
                    </a:solidFill>
                  </a:tcPr>
                </a:tc>
                <a:tc>
                  <a:txBody>
                    <a:bodyPr/>
                    <a:lstStyle/>
                    <a:p>
                      <a:r>
                        <a:rPr lang="en-US" dirty="0"/>
                        <a:t>A general statement about the mathematics of the student’s work or describing work in a neutral manner </a:t>
                      </a:r>
                    </a:p>
                  </a:txBody>
                  <a:tcPr anchor="ctr">
                    <a:solidFill>
                      <a:srgbClr val="FF9933"/>
                    </a:solidFill>
                  </a:tcPr>
                </a:tc>
                <a:extLst>
                  <a:ext uri="{0D108BD9-81ED-4DB2-BD59-A6C34878D82A}">
                    <a16:rowId xmlns:a16="http://schemas.microsoft.com/office/drawing/2014/main" val="950823404"/>
                  </a:ext>
                </a:extLst>
              </a:tr>
              <a:tr h="640080">
                <a:tc>
                  <a:txBody>
                    <a:bodyPr/>
                    <a:lstStyle/>
                    <a:p>
                      <a:r>
                        <a:rPr lang="en-US" dirty="0">
                          <a:solidFill>
                            <a:schemeClr val="tx1"/>
                          </a:solidFill>
                        </a:rPr>
                        <a:t>Empty</a:t>
                      </a:r>
                    </a:p>
                  </a:txBody>
                  <a:tcPr anchor="ctr">
                    <a:solidFill>
                      <a:srgbClr val="3399FF"/>
                    </a:solidFill>
                  </a:tcPr>
                </a:tc>
                <a:tc>
                  <a:txBody>
                    <a:bodyPr/>
                    <a:lstStyle/>
                    <a:p>
                      <a:r>
                        <a:rPr lang="en-US" dirty="0"/>
                        <a:t>Providing feedback which is devoid of substance beyond recognition of correctness </a:t>
                      </a:r>
                    </a:p>
                  </a:txBody>
                  <a:tcPr anchor="ctr">
                    <a:solidFill>
                      <a:srgbClr val="3399FF"/>
                    </a:solidFill>
                  </a:tcPr>
                </a:tc>
                <a:extLst>
                  <a:ext uri="{0D108BD9-81ED-4DB2-BD59-A6C34878D82A}">
                    <a16:rowId xmlns:a16="http://schemas.microsoft.com/office/drawing/2014/main" val="1799382576"/>
                  </a:ext>
                </a:extLst>
              </a:tr>
            </a:tbl>
          </a:graphicData>
        </a:graphic>
      </p:graphicFrame>
    </p:spTree>
    <p:extLst>
      <p:ext uri="{BB962C8B-B14F-4D97-AF65-F5344CB8AC3E}">
        <p14:creationId xmlns:p14="http://schemas.microsoft.com/office/powerpoint/2010/main" val="2996428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Compliment Type Analysis</a:t>
            </a: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11</a:t>
            </a:fld>
            <a:endParaRPr lang="en-US" sz="1600" dirty="0">
              <a:solidFill>
                <a:schemeClr val="tx1"/>
              </a:solidFill>
            </a:endParaRPr>
          </a:p>
        </p:txBody>
      </p:sp>
      <p:graphicFrame>
        <p:nvGraphicFramePr>
          <p:cNvPr id="8" name="Chart 7">
            <a:extLst>
              <a:ext uri="{FF2B5EF4-FFF2-40B4-BE49-F238E27FC236}">
                <a16:creationId xmlns:a16="http://schemas.microsoft.com/office/drawing/2014/main" id="{1159DB96-308D-452A-92D5-B6012A79D292}"/>
              </a:ext>
            </a:extLst>
          </p:cNvPr>
          <p:cNvGraphicFramePr>
            <a:graphicFrameLocks/>
          </p:cNvGraphicFramePr>
          <p:nvPr>
            <p:extLst>
              <p:ext uri="{D42A27DB-BD31-4B8C-83A1-F6EECF244321}">
                <p14:modId xmlns:p14="http://schemas.microsoft.com/office/powerpoint/2010/main" val="476562069"/>
              </p:ext>
            </p:extLst>
          </p:nvPr>
        </p:nvGraphicFramePr>
        <p:xfrm>
          <a:off x="1317997" y="1425203"/>
          <a:ext cx="7680960" cy="45909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1275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Compliment Type Analysis </a:t>
            </a:r>
            <a:r>
              <a:rPr lang="en-US" sz="3200" b="1" dirty="0">
                <a:latin typeface="+mn-lt"/>
              </a:rPr>
              <a:t>(By percent by group)</a:t>
            </a:r>
            <a:endParaRPr lang="en-US" sz="3200" b="1" dirty="0">
              <a:latin typeface="+mn-lt"/>
              <a:cs typeface="Calibri"/>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12</a:t>
            </a:fld>
            <a:endParaRPr lang="en-US" sz="1600" dirty="0">
              <a:solidFill>
                <a:schemeClr val="tx1"/>
              </a:solidFill>
            </a:endParaRPr>
          </a:p>
        </p:txBody>
      </p:sp>
      <p:pic>
        <p:nvPicPr>
          <p:cNvPr id="7" name="Picture 6">
            <a:extLst>
              <a:ext uri="{FF2B5EF4-FFF2-40B4-BE49-F238E27FC236}">
                <a16:creationId xmlns:a16="http://schemas.microsoft.com/office/drawing/2014/main" id="{D98D33A6-0FF2-9648-B324-F71C225AEF4D}"/>
              </a:ext>
            </a:extLst>
          </p:cNvPr>
          <p:cNvPicPr>
            <a:picLocks noChangeAspect="1"/>
          </p:cNvPicPr>
          <p:nvPr/>
        </p:nvPicPr>
        <p:blipFill>
          <a:blip r:embed="rId4"/>
          <a:stretch>
            <a:fillRect/>
          </a:stretch>
        </p:blipFill>
        <p:spPr>
          <a:xfrm>
            <a:off x="1280519" y="1532133"/>
            <a:ext cx="9630961" cy="3793734"/>
          </a:xfrm>
          <a:prstGeom prst="rect">
            <a:avLst/>
          </a:prstGeom>
        </p:spPr>
      </p:pic>
      <p:sp>
        <p:nvSpPr>
          <p:cNvPr id="8" name="Rounded Rectangle 7">
            <a:extLst>
              <a:ext uri="{FF2B5EF4-FFF2-40B4-BE49-F238E27FC236}">
                <a16:creationId xmlns:a16="http://schemas.microsoft.com/office/drawing/2014/main" id="{D00E6933-B95A-EE4F-9341-A64D122B88D2}"/>
              </a:ext>
            </a:extLst>
          </p:cNvPr>
          <p:cNvSpPr/>
          <p:nvPr/>
        </p:nvSpPr>
        <p:spPr>
          <a:xfrm>
            <a:off x="1939542" y="2080716"/>
            <a:ext cx="1138988" cy="43103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0" name="Rounded Rectangle 9">
            <a:extLst>
              <a:ext uri="{FF2B5EF4-FFF2-40B4-BE49-F238E27FC236}">
                <a16:creationId xmlns:a16="http://schemas.microsoft.com/office/drawing/2014/main" id="{4C7A535E-E735-044B-B711-52372F9B7550}"/>
              </a:ext>
            </a:extLst>
          </p:cNvPr>
          <p:cNvSpPr/>
          <p:nvPr/>
        </p:nvSpPr>
        <p:spPr>
          <a:xfrm>
            <a:off x="4364781" y="1783884"/>
            <a:ext cx="986588" cy="37156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cxnSp>
        <p:nvCxnSpPr>
          <p:cNvPr id="11" name="Straight Connector 10">
            <a:extLst>
              <a:ext uri="{FF2B5EF4-FFF2-40B4-BE49-F238E27FC236}">
                <a16:creationId xmlns:a16="http://schemas.microsoft.com/office/drawing/2014/main" id="{86F0E261-1EBA-6A4F-B860-873CACCA6134}"/>
              </a:ext>
            </a:extLst>
          </p:cNvPr>
          <p:cNvCxnSpPr>
            <a:cxnSpLocks/>
            <a:stCxn id="8" idx="2"/>
            <a:endCxn id="16" idx="0"/>
          </p:cNvCxnSpPr>
          <p:nvPr/>
        </p:nvCxnSpPr>
        <p:spPr>
          <a:xfrm>
            <a:off x="2509036" y="2511746"/>
            <a:ext cx="3586964" cy="303539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0537099-74E0-064F-9F02-4915B247954E}"/>
              </a:ext>
            </a:extLst>
          </p:cNvPr>
          <p:cNvCxnSpPr>
            <a:cxnSpLocks/>
            <a:stCxn id="10" idx="2"/>
            <a:endCxn id="16" idx="0"/>
          </p:cNvCxnSpPr>
          <p:nvPr/>
        </p:nvCxnSpPr>
        <p:spPr>
          <a:xfrm>
            <a:off x="4858075" y="2155451"/>
            <a:ext cx="1237925" cy="339169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ounded Rectangle 15">
            <a:extLst>
              <a:ext uri="{FF2B5EF4-FFF2-40B4-BE49-F238E27FC236}">
                <a16:creationId xmlns:a16="http://schemas.microsoft.com/office/drawing/2014/main" id="{9718C8ED-2A77-3D45-A42C-2F180244CE78}"/>
              </a:ext>
            </a:extLst>
          </p:cNvPr>
          <p:cNvSpPr/>
          <p:nvPr/>
        </p:nvSpPr>
        <p:spPr>
          <a:xfrm>
            <a:off x="3987593" y="5547143"/>
            <a:ext cx="4216814" cy="99653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Mathematical values are a distinguishing difference in Teachers and STEM Majors compliment profiles</a:t>
            </a:r>
          </a:p>
        </p:txBody>
      </p:sp>
      <p:sp>
        <p:nvSpPr>
          <p:cNvPr id="12" name="Rounded Rectangular Callout 11">
            <a:extLst>
              <a:ext uri="{FF2B5EF4-FFF2-40B4-BE49-F238E27FC236}">
                <a16:creationId xmlns:a16="http://schemas.microsoft.com/office/drawing/2014/main" id="{98DBD222-FF12-714D-8727-270115C055E9}"/>
              </a:ext>
            </a:extLst>
          </p:cNvPr>
          <p:cNvSpPr/>
          <p:nvPr/>
        </p:nvSpPr>
        <p:spPr>
          <a:xfrm>
            <a:off x="138110" y="5547143"/>
            <a:ext cx="2940420" cy="1185784"/>
          </a:xfrm>
          <a:prstGeom prst="wedgeRoundRectCallout">
            <a:avLst>
              <a:gd name="adj1" fmla="val 91985"/>
              <a:gd name="adj2" fmla="val 938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“I like that the student attempted to </a:t>
            </a:r>
            <a:r>
              <a:rPr lang="en-US" b="1" dirty="0"/>
              <a:t>use algebra</a:t>
            </a:r>
            <a:r>
              <a:rPr lang="en-US" dirty="0"/>
              <a:t> in a general case to prove it ”</a:t>
            </a:r>
          </a:p>
        </p:txBody>
      </p:sp>
    </p:spTree>
    <p:extLst>
      <p:ext uri="{BB962C8B-B14F-4D97-AF65-F5344CB8AC3E}">
        <p14:creationId xmlns:p14="http://schemas.microsoft.com/office/powerpoint/2010/main" val="60226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Compliment Type Analysis </a:t>
            </a:r>
            <a:r>
              <a:rPr lang="en-US" sz="3200" b="1" dirty="0">
                <a:solidFill>
                  <a:prstClr val="black"/>
                </a:solidFill>
                <a:latin typeface="Calibri" panose="020F0502020204030204"/>
              </a:rPr>
              <a:t>(By percent by group)</a:t>
            </a:r>
            <a:endParaRPr lang="en-US" b="1" dirty="0">
              <a:latin typeface="+mn-lt"/>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13</a:t>
            </a:fld>
            <a:endParaRPr lang="en-US" sz="1600" dirty="0">
              <a:solidFill>
                <a:schemeClr val="tx1"/>
              </a:solidFill>
            </a:endParaRPr>
          </a:p>
        </p:txBody>
      </p:sp>
      <p:pic>
        <p:nvPicPr>
          <p:cNvPr id="7" name="Picture 6">
            <a:extLst>
              <a:ext uri="{FF2B5EF4-FFF2-40B4-BE49-F238E27FC236}">
                <a16:creationId xmlns:a16="http://schemas.microsoft.com/office/drawing/2014/main" id="{D98D33A6-0FF2-9648-B324-F71C225AEF4D}"/>
              </a:ext>
            </a:extLst>
          </p:cNvPr>
          <p:cNvPicPr>
            <a:picLocks noChangeAspect="1"/>
          </p:cNvPicPr>
          <p:nvPr/>
        </p:nvPicPr>
        <p:blipFill>
          <a:blip r:embed="rId4"/>
          <a:stretch>
            <a:fillRect/>
          </a:stretch>
        </p:blipFill>
        <p:spPr>
          <a:xfrm>
            <a:off x="1280519" y="1532133"/>
            <a:ext cx="9630961" cy="3793734"/>
          </a:xfrm>
          <a:prstGeom prst="rect">
            <a:avLst/>
          </a:prstGeom>
        </p:spPr>
      </p:pic>
      <p:sp>
        <p:nvSpPr>
          <p:cNvPr id="8" name="Rounded Rectangle 7">
            <a:extLst>
              <a:ext uri="{FF2B5EF4-FFF2-40B4-BE49-F238E27FC236}">
                <a16:creationId xmlns:a16="http://schemas.microsoft.com/office/drawing/2014/main" id="{D00E6933-B95A-EE4F-9341-A64D122B88D2}"/>
              </a:ext>
            </a:extLst>
          </p:cNvPr>
          <p:cNvSpPr/>
          <p:nvPr/>
        </p:nvSpPr>
        <p:spPr>
          <a:xfrm>
            <a:off x="6705600" y="2799827"/>
            <a:ext cx="1138988" cy="48645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0" name="Rounded Rectangle 9">
            <a:extLst>
              <a:ext uri="{FF2B5EF4-FFF2-40B4-BE49-F238E27FC236}">
                <a16:creationId xmlns:a16="http://schemas.microsoft.com/office/drawing/2014/main" id="{4C7A535E-E735-044B-B711-52372F9B7550}"/>
              </a:ext>
            </a:extLst>
          </p:cNvPr>
          <p:cNvSpPr/>
          <p:nvPr/>
        </p:nvSpPr>
        <p:spPr>
          <a:xfrm>
            <a:off x="9170912" y="3653934"/>
            <a:ext cx="986588" cy="37156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cxnSp>
        <p:nvCxnSpPr>
          <p:cNvPr id="11" name="Straight Connector 10">
            <a:extLst>
              <a:ext uri="{FF2B5EF4-FFF2-40B4-BE49-F238E27FC236}">
                <a16:creationId xmlns:a16="http://schemas.microsoft.com/office/drawing/2014/main" id="{86F0E261-1EBA-6A4F-B860-873CACCA6134}"/>
              </a:ext>
            </a:extLst>
          </p:cNvPr>
          <p:cNvCxnSpPr>
            <a:cxnSpLocks/>
            <a:stCxn id="8" idx="2"/>
            <a:endCxn id="16" idx="0"/>
          </p:cNvCxnSpPr>
          <p:nvPr/>
        </p:nvCxnSpPr>
        <p:spPr>
          <a:xfrm flipH="1">
            <a:off x="6705600" y="3286286"/>
            <a:ext cx="569494" cy="22608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0537099-74E0-064F-9F02-4915B247954E}"/>
              </a:ext>
            </a:extLst>
          </p:cNvPr>
          <p:cNvCxnSpPr>
            <a:cxnSpLocks/>
            <a:stCxn id="10" idx="2"/>
            <a:endCxn id="16" idx="0"/>
          </p:cNvCxnSpPr>
          <p:nvPr/>
        </p:nvCxnSpPr>
        <p:spPr>
          <a:xfrm flipH="1">
            <a:off x="6705600" y="4025501"/>
            <a:ext cx="2958606" cy="152164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ounded Rectangle 15">
            <a:extLst>
              <a:ext uri="{FF2B5EF4-FFF2-40B4-BE49-F238E27FC236}">
                <a16:creationId xmlns:a16="http://schemas.microsoft.com/office/drawing/2014/main" id="{9718C8ED-2A77-3D45-A42C-2F180244CE78}"/>
              </a:ext>
            </a:extLst>
          </p:cNvPr>
          <p:cNvSpPr/>
          <p:nvPr/>
        </p:nvSpPr>
        <p:spPr>
          <a:xfrm>
            <a:off x="4597193" y="5547142"/>
            <a:ext cx="4216814" cy="99653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Decrease in compliments of student mathematical work</a:t>
            </a:r>
          </a:p>
        </p:txBody>
      </p:sp>
      <p:sp>
        <p:nvSpPr>
          <p:cNvPr id="12" name="Rounded Rectangular Callout 11">
            <a:extLst>
              <a:ext uri="{FF2B5EF4-FFF2-40B4-BE49-F238E27FC236}">
                <a16:creationId xmlns:a16="http://schemas.microsoft.com/office/drawing/2014/main" id="{7563709F-32ED-5649-AC3C-3A73D5CCA219}"/>
              </a:ext>
            </a:extLst>
          </p:cNvPr>
          <p:cNvSpPr/>
          <p:nvPr/>
        </p:nvSpPr>
        <p:spPr>
          <a:xfrm>
            <a:off x="214312" y="5443045"/>
            <a:ext cx="3798671" cy="1325564"/>
          </a:xfrm>
          <a:prstGeom prst="wedgeRoundRectCallout">
            <a:avLst>
              <a:gd name="adj1" fmla="val 77110"/>
              <a:gd name="adj2" fmla="val 137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“Molly had a </a:t>
            </a:r>
            <a:r>
              <a:rPr lang="en-US" b="1" dirty="0"/>
              <a:t>great idea to show how the fractions add together</a:t>
            </a:r>
            <a:r>
              <a:rPr lang="en-US" dirty="0"/>
              <a:t> to make a new fraction and </a:t>
            </a:r>
            <a:r>
              <a:rPr lang="en-US" b="1" dirty="0"/>
              <a:t>used the closure property to argue</a:t>
            </a:r>
            <a:r>
              <a:rPr lang="en-US" dirty="0"/>
              <a:t> details about the integers.”</a:t>
            </a:r>
          </a:p>
        </p:txBody>
      </p:sp>
    </p:spTree>
    <p:extLst>
      <p:ext uri="{BB962C8B-B14F-4D97-AF65-F5344CB8AC3E}">
        <p14:creationId xmlns:p14="http://schemas.microsoft.com/office/powerpoint/2010/main" val="68318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Compliment Type Analysis </a:t>
            </a:r>
            <a:r>
              <a:rPr lang="en-US" sz="3200" b="1" dirty="0">
                <a:solidFill>
                  <a:prstClr val="black"/>
                </a:solidFill>
                <a:latin typeface="Calibri" panose="020F0502020204030204"/>
              </a:rPr>
              <a:t>(By percent by group)</a:t>
            </a:r>
            <a:endParaRPr lang="en-US" b="1" dirty="0">
              <a:latin typeface="+mn-lt"/>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14</a:t>
            </a:fld>
            <a:endParaRPr lang="en-US" sz="1600" dirty="0">
              <a:solidFill>
                <a:schemeClr val="tx1"/>
              </a:solidFill>
            </a:endParaRPr>
          </a:p>
        </p:txBody>
      </p:sp>
      <p:pic>
        <p:nvPicPr>
          <p:cNvPr id="7" name="Picture 6">
            <a:extLst>
              <a:ext uri="{FF2B5EF4-FFF2-40B4-BE49-F238E27FC236}">
                <a16:creationId xmlns:a16="http://schemas.microsoft.com/office/drawing/2014/main" id="{D98D33A6-0FF2-9648-B324-F71C225AEF4D}"/>
              </a:ext>
            </a:extLst>
          </p:cNvPr>
          <p:cNvPicPr>
            <a:picLocks noChangeAspect="1"/>
          </p:cNvPicPr>
          <p:nvPr/>
        </p:nvPicPr>
        <p:blipFill>
          <a:blip r:embed="rId4"/>
          <a:stretch>
            <a:fillRect/>
          </a:stretch>
        </p:blipFill>
        <p:spPr>
          <a:xfrm>
            <a:off x="1280519" y="1532133"/>
            <a:ext cx="9630961" cy="3793734"/>
          </a:xfrm>
          <a:prstGeom prst="rect">
            <a:avLst/>
          </a:prstGeom>
        </p:spPr>
      </p:pic>
      <p:sp>
        <p:nvSpPr>
          <p:cNvPr id="8" name="Rounded Rectangle 7">
            <a:extLst>
              <a:ext uri="{FF2B5EF4-FFF2-40B4-BE49-F238E27FC236}">
                <a16:creationId xmlns:a16="http://schemas.microsoft.com/office/drawing/2014/main" id="{D00E6933-B95A-EE4F-9341-A64D122B88D2}"/>
              </a:ext>
            </a:extLst>
          </p:cNvPr>
          <p:cNvSpPr/>
          <p:nvPr/>
        </p:nvSpPr>
        <p:spPr>
          <a:xfrm>
            <a:off x="6699668" y="2296231"/>
            <a:ext cx="1138988" cy="43103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0" name="Rounded Rectangle 9">
            <a:extLst>
              <a:ext uri="{FF2B5EF4-FFF2-40B4-BE49-F238E27FC236}">
                <a16:creationId xmlns:a16="http://schemas.microsoft.com/office/drawing/2014/main" id="{4C7A535E-E735-044B-B711-52372F9B7550}"/>
              </a:ext>
            </a:extLst>
          </p:cNvPr>
          <p:cNvSpPr/>
          <p:nvPr/>
        </p:nvSpPr>
        <p:spPr>
          <a:xfrm>
            <a:off x="9170912" y="2961238"/>
            <a:ext cx="986588" cy="37156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cxnSp>
        <p:nvCxnSpPr>
          <p:cNvPr id="11" name="Straight Connector 10">
            <a:extLst>
              <a:ext uri="{FF2B5EF4-FFF2-40B4-BE49-F238E27FC236}">
                <a16:creationId xmlns:a16="http://schemas.microsoft.com/office/drawing/2014/main" id="{86F0E261-1EBA-6A4F-B860-873CACCA6134}"/>
              </a:ext>
            </a:extLst>
          </p:cNvPr>
          <p:cNvCxnSpPr>
            <a:cxnSpLocks/>
            <a:stCxn id="8" idx="2"/>
            <a:endCxn id="16" idx="0"/>
          </p:cNvCxnSpPr>
          <p:nvPr/>
        </p:nvCxnSpPr>
        <p:spPr>
          <a:xfrm flipH="1">
            <a:off x="6440280" y="2727261"/>
            <a:ext cx="828882" cy="28803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0537099-74E0-064F-9F02-4915B247954E}"/>
              </a:ext>
            </a:extLst>
          </p:cNvPr>
          <p:cNvCxnSpPr>
            <a:cxnSpLocks/>
            <a:stCxn id="10" idx="2"/>
            <a:endCxn id="16" idx="0"/>
          </p:cNvCxnSpPr>
          <p:nvPr/>
        </p:nvCxnSpPr>
        <p:spPr>
          <a:xfrm flipH="1">
            <a:off x="6440280" y="3332805"/>
            <a:ext cx="3223926" cy="22747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ounded Rectangle 15">
            <a:extLst>
              <a:ext uri="{FF2B5EF4-FFF2-40B4-BE49-F238E27FC236}">
                <a16:creationId xmlns:a16="http://schemas.microsoft.com/office/drawing/2014/main" id="{9718C8ED-2A77-3D45-A42C-2F180244CE78}"/>
              </a:ext>
            </a:extLst>
          </p:cNvPr>
          <p:cNvSpPr/>
          <p:nvPr/>
        </p:nvSpPr>
        <p:spPr>
          <a:xfrm>
            <a:off x="4331873" y="5607561"/>
            <a:ext cx="4216814" cy="99653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Increase in compliments of student understanding</a:t>
            </a:r>
          </a:p>
        </p:txBody>
      </p:sp>
      <p:sp>
        <p:nvSpPr>
          <p:cNvPr id="6" name="Rounded Rectangular Callout 11">
            <a:extLst>
              <a:ext uri="{FF2B5EF4-FFF2-40B4-BE49-F238E27FC236}">
                <a16:creationId xmlns:a16="http://schemas.microsoft.com/office/drawing/2014/main" id="{56617DE5-00EC-48AE-BD4B-1B346D2212B1}"/>
              </a:ext>
            </a:extLst>
          </p:cNvPr>
          <p:cNvSpPr/>
          <p:nvPr/>
        </p:nvSpPr>
        <p:spPr>
          <a:xfrm>
            <a:off x="371475" y="5443045"/>
            <a:ext cx="3641508" cy="1325564"/>
          </a:xfrm>
          <a:prstGeom prst="wedgeRoundRectCallout">
            <a:avLst>
              <a:gd name="adj1" fmla="val 77110"/>
              <a:gd name="adj2" fmla="val 1370"/>
              <a:gd name="adj3" fmla="val 16667"/>
            </a:avLst>
          </a:prstGeom>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en-US" dirty="0"/>
              <a:t>“You show your </a:t>
            </a:r>
            <a:r>
              <a:rPr lang="en-US" b="1" dirty="0"/>
              <a:t>strong understanding of what a rational number</a:t>
            </a:r>
            <a:r>
              <a:rPr lang="en-US" dirty="0"/>
              <a:t> is and </a:t>
            </a:r>
            <a:r>
              <a:rPr lang="en-US" b="1" dirty="0"/>
              <a:t>how to use variables </a:t>
            </a:r>
            <a:r>
              <a:rPr lang="en-US" dirty="0"/>
              <a:t>to generalize a situation. “</a:t>
            </a:r>
          </a:p>
        </p:txBody>
      </p:sp>
    </p:spTree>
    <p:extLst>
      <p:ext uri="{BB962C8B-B14F-4D97-AF65-F5344CB8AC3E}">
        <p14:creationId xmlns:p14="http://schemas.microsoft.com/office/powerpoint/2010/main" val="1596835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Critique Type Analysis</a:t>
            </a: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15</a:t>
            </a:fld>
            <a:endParaRPr lang="en-US" sz="1600" dirty="0">
              <a:solidFill>
                <a:schemeClr val="tx1"/>
              </a:solidFill>
            </a:endParaRPr>
          </a:p>
        </p:txBody>
      </p:sp>
      <p:graphicFrame>
        <p:nvGraphicFramePr>
          <p:cNvPr id="7" name="Chart 6">
            <a:extLst>
              <a:ext uri="{FF2B5EF4-FFF2-40B4-BE49-F238E27FC236}">
                <a16:creationId xmlns:a16="http://schemas.microsoft.com/office/drawing/2014/main" id="{6CEB1DDB-941B-4CA0-926A-ED27C972655F}"/>
              </a:ext>
            </a:extLst>
          </p:cNvPr>
          <p:cNvGraphicFramePr>
            <a:graphicFrameLocks/>
          </p:cNvGraphicFramePr>
          <p:nvPr>
            <p:extLst>
              <p:ext uri="{D42A27DB-BD31-4B8C-83A1-F6EECF244321}">
                <p14:modId xmlns:p14="http://schemas.microsoft.com/office/powerpoint/2010/main" val="1811282514"/>
              </p:ext>
            </p:extLst>
          </p:nvPr>
        </p:nvGraphicFramePr>
        <p:xfrm>
          <a:off x="2541401" y="1464616"/>
          <a:ext cx="6578425" cy="40659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87622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Critique Type Analysis </a:t>
            </a:r>
            <a:r>
              <a:rPr lang="en-US" sz="3200" b="1" dirty="0">
                <a:solidFill>
                  <a:prstClr val="black"/>
                </a:solidFill>
                <a:latin typeface="Calibri" panose="020F0502020204030204"/>
              </a:rPr>
              <a:t>(By percent by group)</a:t>
            </a:r>
            <a:endParaRPr lang="en-US" b="1" dirty="0">
              <a:latin typeface="+mn-lt"/>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16</a:t>
            </a:fld>
            <a:endParaRPr lang="en-US" sz="1600" dirty="0">
              <a:solidFill>
                <a:schemeClr val="tx1"/>
              </a:solidFill>
            </a:endParaRPr>
          </a:p>
        </p:txBody>
      </p:sp>
      <p:pic>
        <p:nvPicPr>
          <p:cNvPr id="5" name="Picture 4" descr="Chart, bar chart&#10;&#10;Description automatically generated">
            <a:extLst>
              <a:ext uri="{FF2B5EF4-FFF2-40B4-BE49-F238E27FC236}">
                <a16:creationId xmlns:a16="http://schemas.microsoft.com/office/drawing/2014/main" id="{29B47977-5787-A149-97C0-CF4105C19705}"/>
              </a:ext>
            </a:extLst>
          </p:cNvPr>
          <p:cNvPicPr>
            <a:picLocks noChangeAspect="1"/>
          </p:cNvPicPr>
          <p:nvPr/>
        </p:nvPicPr>
        <p:blipFill>
          <a:blip r:embed="rId4"/>
          <a:stretch>
            <a:fillRect/>
          </a:stretch>
        </p:blipFill>
        <p:spPr>
          <a:xfrm>
            <a:off x="1167364" y="1690688"/>
            <a:ext cx="9857272" cy="3516393"/>
          </a:xfrm>
          <a:prstGeom prst="rect">
            <a:avLst/>
          </a:prstGeom>
        </p:spPr>
      </p:pic>
      <p:sp>
        <p:nvSpPr>
          <p:cNvPr id="7" name="Rounded Rectangle 6">
            <a:extLst>
              <a:ext uri="{FF2B5EF4-FFF2-40B4-BE49-F238E27FC236}">
                <a16:creationId xmlns:a16="http://schemas.microsoft.com/office/drawing/2014/main" id="{8A55C6DE-D773-AE40-A50E-87D470B0FE15}"/>
              </a:ext>
            </a:extLst>
          </p:cNvPr>
          <p:cNvSpPr/>
          <p:nvPr/>
        </p:nvSpPr>
        <p:spPr>
          <a:xfrm>
            <a:off x="1843290" y="1835879"/>
            <a:ext cx="1138988" cy="431030"/>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8" name="Rounded Rectangle 7">
            <a:extLst>
              <a:ext uri="{FF2B5EF4-FFF2-40B4-BE49-F238E27FC236}">
                <a16:creationId xmlns:a16="http://schemas.microsoft.com/office/drawing/2014/main" id="{9D4548F1-4C3E-6E4B-B7D9-108A6840ED57}"/>
              </a:ext>
            </a:extLst>
          </p:cNvPr>
          <p:cNvSpPr/>
          <p:nvPr/>
        </p:nvSpPr>
        <p:spPr>
          <a:xfrm>
            <a:off x="4390386" y="2020629"/>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9" name="Rounded Rectangle 8">
            <a:extLst>
              <a:ext uri="{FF2B5EF4-FFF2-40B4-BE49-F238E27FC236}">
                <a16:creationId xmlns:a16="http://schemas.microsoft.com/office/drawing/2014/main" id="{38E2458A-E1AA-DB4C-8E17-80098705FA26}"/>
              </a:ext>
            </a:extLst>
          </p:cNvPr>
          <p:cNvSpPr/>
          <p:nvPr/>
        </p:nvSpPr>
        <p:spPr>
          <a:xfrm>
            <a:off x="6889363" y="1863214"/>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0" name="Rounded Rectangle 9">
            <a:extLst>
              <a:ext uri="{FF2B5EF4-FFF2-40B4-BE49-F238E27FC236}">
                <a16:creationId xmlns:a16="http://schemas.microsoft.com/office/drawing/2014/main" id="{B2BCA504-F54A-B34B-BA1A-D681E3DC597D}"/>
              </a:ext>
            </a:extLst>
          </p:cNvPr>
          <p:cNvSpPr/>
          <p:nvPr/>
        </p:nvSpPr>
        <p:spPr>
          <a:xfrm>
            <a:off x="9287343" y="2075413"/>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1" name="Rounded Rectangle 10">
            <a:extLst>
              <a:ext uri="{FF2B5EF4-FFF2-40B4-BE49-F238E27FC236}">
                <a16:creationId xmlns:a16="http://schemas.microsoft.com/office/drawing/2014/main" id="{51AA35C6-73C5-8446-A195-91FFC5919D1C}"/>
              </a:ext>
            </a:extLst>
          </p:cNvPr>
          <p:cNvSpPr/>
          <p:nvPr/>
        </p:nvSpPr>
        <p:spPr>
          <a:xfrm>
            <a:off x="4491323" y="5537022"/>
            <a:ext cx="4216814" cy="996532"/>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Teachers direct solutions in critiques more than STEM Majors, PSTs shift toward teachers</a:t>
            </a:r>
          </a:p>
        </p:txBody>
      </p:sp>
      <p:cxnSp>
        <p:nvCxnSpPr>
          <p:cNvPr id="13" name="Straight Connector 12">
            <a:extLst>
              <a:ext uri="{FF2B5EF4-FFF2-40B4-BE49-F238E27FC236}">
                <a16:creationId xmlns:a16="http://schemas.microsoft.com/office/drawing/2014/main" id="{5B92F1D1-AA18-5349-9F72-5322865CFC2A}"/>
              </a:ext>
            </a:extLst>
          </p:cNvPr>
          <p:cNvCxnSpPr>
            <a:cxnSpLocks/>
            <a:stCxn id="11" idx="0"/>
            <a:endCxn id="7" idx="2"/>
          </p:cNvCxnSpPr>
          <p:nvPr/>
        </p:nvCxnSpPr>
        <p:spPr>
          <a:xfrm flipH="1" flipV="1">
            <a:off x="2412784" y="2266909"/>
            <a:ext cx="4186946" cy="327011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84211CF-3A88-D34E-955F-0775277AE180}"/>
              </a:ext>
            </a:extLst>
          </p:cNvPr>
          <p:cNvCxnSpPr>
            <a:cxnSpLocks/>
            <a:stCxn id="8" idx="2"/>
            <a:endCxn id="11" idx="0"/>
          </p:cNvCxnSpPr>
          <p:nvPr/>
        </p:nvCxnSpPr>
        <p:spPr>
          <a:xfrm>
            <a:off x="4799460" y="2266908"/>
            <a:ext cx="1800270" cy="327011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299DD5-1953-C640-A8C9-687C02DE0B64}"/>
              </a:ext>
            </a:extLst>
          </p:cNvPr>
          <p:cNvCxnSpPr>
            <a:stCxn id="11" idx="0"/>
            <a:endCxn id="9" idx="2"/>
          </p:cNvCxnSpPr>
          <p:nvPr/>
        </p:nvCxnSpPr>
        <p:spPr>
          <a:xfrm flipV="1">
            <a:off x="6599730" y="2109493"/>
            <a:ext cx="698707" cy="3427529"/>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6DD5C361-CF9C-6D43-857E-71E3922B8189}"/>
              </a:ext>
            </a:extLst>
          </p:cNvPr>
          <p:cNvCxnSpPr>
            <a:cxnSpLocks/>
            <a:stCxn id="11" idx="0"/>
            <a:endCxn id="10" idx="2"/>
          </p:cNvCxnSpPr>
          <p:nvPr/>
        </p:nvCxnSpPr>
        <p:spPr>
          <a:xfrm flipV="1">
            <a:off x="6599730" y="2321692"/>
            <a:ext cx="3096687" cy="32153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ounded Rectangular Callout 18">
            <a:extLst>
              <a:ext uri="{FF2B5EF4-FFF2-40B4-BE49-F238E27FC236}">
                <a16:creationId xmlns:a16="http://schemas.microsoft.com/office/drawing/2014/main" id="{76E357FA-ED3B-5E41-A2B8-BE93DA177E15}"/>
              </a:ext>
            </a:extLst>
          </p:cNvPr>
          <p:cNvSpPr/>
          <p:nvPr/>
        </p:nvSpPr>
        <p:spPr>
          <a:xfrm>
            <a:off x="171449" y="5207081"/>
            <a:ext cx="3910799" cy="1468356"/>
          </a:xfrm>
          <a:prstGeom prst="wedgeRoundRectCallout">
            <a:avLst>
              <a:gd name="adj1" fmla="val 82873"/>
              <a:gd name="adj2" fmla="val 2456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a:t>“</a:t>
            </a:r>
            <a:r>
              <a:rPr lang="en-US" dirty="0"/>
              <a:t>She should</a:t>
            </a:r>
            <a:r>
              <a:rPr lang="en-US" b="1" dirty="0"/>
              <a:t> make</a:t>
            </a:r>
            <a:r>
              <a:rPr lang="en-US" dirty="0"/>
              <a:t> </a:t>
            </a:r>
            <a:r>
              <a:rPr lang="en-US" b="1" dirty="0"/>
              <a:t>the first one </a:t>
            </a:r>
            <a:r>
              <a:rPr lang="en-US" dirty="0"/>
              <a:t>be a/b and the second one be c/d and </a:t>
            </a:r>
            <a:r>
              <a:rPr lang="en-US" b="1" dirty="0"/>
              <a:t>find</a:t>
            </a:r>
            <a:r>
              <a:rPr lang="en-US" dirty="0"/>
              <a:t> a common denominator. Then she</a:t>
            </a:r>
            <a:r>
              <a:rPr lang="en-US" b="1" dirty="0"/>
              <a:t> </a:t>
            </a:r>
            <a:r>
              <a:rPr lang="en-US" dirty="0"/>
              <a:t>should</a:t>
            </a:r>
            <a:r>
              <a:rPr lang="en-US" b="1" dirty="0"/>
              <a:t> argue why </a:t>
            </a:r>
            <a:r>
              <a:rPr lang="en-US" dirty="0" err="1"/>
              <a:t>ad+bc</a:t>
            </a:r>
            <a:r>
              <a:rPr lang="en-US" dirty="0"/>
              <a:t> is an integer.”</a:t>
            </a:r>
          </a:p>
        </p:txBody>
      </p:sp>
    </p:spTree>
    <p:extLst>
      <p:ext uri="{BB962C8B-B14F-4D97-AF65-F5344CB8AC3E}">
        <p14:creationId xmlns:p14="http://schemas.microsoft.com/office/powerpoint/2010/main" val="2168050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Critique Type Analysis </a:t>
            </a:r>
            <a:r>
              <a:rPr lang="en-US" sz="3200" b="1" dirty="0">
                <a:solidFill>
                  <a:prstClr val="black"/>
                </a:solidFill>
                <a:latin typeface="Calibri" panose="020F0502020204030204"/>
              </a:rPr>
              <a:t>(By percent by group)</a:t>
            </a:r>
            <a:endParaRPr lang="en-US" b="1" dirty="0">
              <a:latin typeface="+mn-lt"/>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17</a:t>
            </a:fld>
            <a:endParaRPr lang="en-US" sz="1600" dirty="0">
              <a:solidFill>
                <a:schemeClr val="tx1"/>
              </a:solidFill>
            </a:endParaRPr>
          </a:p>
        </p:txBody>
      </p:sp>
      <p:pic>
        <p:nvPicPr>
          <p:cNvPr id="5" name="Picture 4" descr="Chart, bar chart&#10;&#10;Description automatically generated">
            <a:extLst>
              <a:ext uri="{FF2B5EF4-FFF2-40B4-BE49-F238E27FC236}">
                <a16:creationId xmlns:a16="http://schemas.microsoft.com/office/drawing/2014/main" id="{29B47977-5787-A149-97C0-CF4105C19705}"/>
              </a:ext>
            </a:extLst>
          </p:cNvPr>
          <p:cNvPicPr>
            <a:picLocks noChangeAspect="1"/>
          </p:cNvPicPr>
          <p:nvPr/>
        </p:nvPicPr>
        <p:blipFill>
          <a:blip r:embed="rId4"/>
          <a:stretch>
            <a:fillRect/>
          </a:stretch>
        </p:blipFill>
        <p:spPr>
          <a:xfrm>
            <a:off x="1167364" y="1690688"/>
            <a:ext cx="9857272" cy="3516393"/>
          </a:xfrm>
          <a:prstGeom prst="rect">
            <a:avLst/>
          </a:prstGeom>
        </p:spPr>
      </p:pic>
      <p:sp>
        <p:nvSpPr>
          <p:cNvPr id="7" name="Rounded Rectangle 6">
            <a:extLst>
              <a:ext uri="{FF2B5EF4-FFF2-40B4-BE49-F238E27FC236}">
                <a16:creationId xmlns:a16="http://schemas.microsoft.com/office/drawing/2014/main" id="{8A55C6DE-D773-AE40-A50E-87D470B0FE15}"/>
              </a:ext>
            </a:extLst>
          </p:cNvPr>
          <p:cNvSpPr/>
          <p:nvPr/>
        </p:nvSpPr>
        <p:spPr>
          <a:xfrm>
            <a:off x="1843290" y="2397830"/>
            <a:ext cx="1138988" cy="431030"/>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8" name="Rounded Rectangle 7">
            <a:extLst>
              <a:ext uri="{FF2B5EF4-FFF2-40B4-BE49-F238E27FC236}">
                <a16:creationId xmlns:a16="http://schemas.microsoft.com/office/drawing/2014/main" id="{9D4548F1-4C3E-6E4B-B7D9-108A6840ED57}"/>
              </a:ext>
            </a:extLst>
          </p:cNvPr>
          <p:cNvSpPr/>
          <p:nvPr/>
        </p:nvSpPr>
        <p:spPr>
          <a:xfrm>
            <a:off x="4411578" y="2483236"/>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9" name="Rounded Rectangle 8">
            <a:extLst>
              <a:ext uri="{FF2B5EF4-FFF2-40B4-BE49-F238E27FC236}">
                <a16:creationId xmlns:a16="http://schemas.microsoft.com/office/drawing/2014/main" id="{38E2458A-E1AA-DB4C-8E17-80098705FA26}"/>
              </a:ext>
            </a:extLst>
          </p:cNvPr>
          <p:cNvSpPr/>
          <p:nvPr/>
        </p:nvSpPr>
        <p:spPr>
          <a:xfrm>
            <a:off x="6899959" y="2397830"/>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0" name="Rounded Rectangle 9">
            <a:extLst>
              <a:ext uri="{FF2B5EF4-FFF2-40B4-BE49-F238E27FC236}">
                <a16:creationId xmlns:a16="http://schemas.microsoft.com/office/drawing/2014/main" id="{B2BCA504-F54A-B34B-BA1A-D681E3DC597D}"/>
              </a:ext>
            </a:extLst>
          </p:cNvPr>
          <p:cNvSpPr/>
          <p:nvPr/>
        </p:nvSpPr>
        <p:spPr>
          <a:xfrm>
            <a:off x="9287343" y="2596851"/>
            <a:ext cx="818148" cy="246279"/>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57150">
                <a:solidFill>
                  <a:schemeClr val="tx1"/>
                </a:solidFill>
              </a:ln>
            </a:endParaRPr>
          </a:p>
        </p:txBody>
      </p:sp>
      <p:sp>
        <p:nvSpPr>
          <p:cNvPr id="11" name="Rounded Rectangle 10">
            <a:extLst>
              <a:ext uri="{FF2B5EF4-FFF2-40B4-BE49-F238E27FC236}">
                <a16:creationId xmlns:a16="http://schemas.microsoft.com/office/drawing/2014/main" id="{51AA35C6-73C5-8446-A195-91FFC5919D1C}"/>
              </a:ext>
            </a:extLst>
          </p:cNvPr>
          <p:cNvSpPr/>
          <p:nvPr/>
        </p:nvSpPr>
        <p:spPr>
          <a:xfrm>
            <a:off x="3987554" y="5536112"/>
            <a:ext cx="4216814" cy="996532"/>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Teachers critique mathematical values less than STEM Majors, PSTs shift toward teachers</a:t>
            </a:r>
          </a:p>
        </p:txBody>
      </p:sp>
      <p:cxnSp>
        <p:nvCxnSpPr>
          <p:cNvPr id="13" name="Straight Connector 12">
            <a:extLst>
              <a:ext uri="{FF2B5EF4-FFF2-40B4-BE49-F238E27FC236}">
                <a16:creationId xmlns:a16="http://schemas.microsoft.com/office/drawing/2014/main" id="{5B92F1D1-AA18-5349-9F72-5322865CFC2A}"/>
              </a:ext>
            </a:extLst>
          </p:cNvPr>
          <p:cNvCxnSpPr>
            <a:cxnSpLocks/>
            <a:stCxn id="11" idx="0"/>
            <a:endCxn id="7" idx="2"/>
          </p:cNvCxnSpPr>
          <p:nvPr/>
        </p:nvCxnSpPr>
        <p:spPr>
          <a:xfrm flipH="1" flipV="1">
            <a:off x="2412784" y="2828860"/>
            <a:ext cx="3683177" cy="27072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84211CF-3A88-D34E-955F-0775277AE180}"/>
              </a:ext>
            </a:extLst>
          </p:cNvPr>
          <p:cNvCxnSpPr>
            <a:cxnSpLocks/>
            <a:stCxn id="8" idx="2"/>
            <a:endCxn id="11" idx="0"/>
          </p:cNvCxnSpPr>
          <p:nvPr/>
        </p:nvCxnSpPr>
        <p:spPr>
          <a:xfrm>
            <a:off x="4820652" y="2729515"/>
            <a:ext cx="1275309" cy="280659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299DD5-1953-C640-A8C9-687C02DE0B64}"/>
              </a:ext>
            </a:extLst>
          </p:cNvPr>
          <p:cNvCxnSpPr>
            <a:stCxn id="11" idx="0"/>
            <a:endCxn id="9" idx="2"/>
          </p:cNvCxnSpPr>
          <p:nvPr/>
        </p:nvCxnSpPr>
        <p:spPr>
          <a:xfrm flipV="1">
            <a:off x="6095961" y="2644109"/>
            <a:ext cx="1213072" cy="2892003"/>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6DD5C361-CF9C-6D43-857E-71E3922B8189}"/>
              </a:ext>
            </a:extLst>
          </p:cNvPr>
          <p:cNvCxnSpPr>
            <a:cxnSpLocks/>
            <a:stCxn id="11" idx="0"/>
            <a:endCxn id="10" idx="2"/>
          </p:cNvCxnSpPr>
          <p:nvPr/>
        </p:nvCxnSpPr>
        <p:spPr>
          <a:xfrm flipV="1">
            <a:off x="6095961" y="2843130"/>
            <a:ext cx="3600456" cy="269298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ounded Rectangular Callout 18">
            <a:extLst>
              <a:ext uri="{FF2B5EF4-FFF2-40B4-BE49-F238E27FC236}">
                <a16:creationId xmlns:a16="http://schemas.microsoft.com/office/drawing/2014/main" id="{B3D7765D-D236-B447-BFB6-246325D8FE36}"/>
              </a:ext>
            </a:extLst>
          </p:cNvPr>
          <p:cNvSpPr/>
          <p:nvPr/>
        </p:nvSpPr>
        <p:spPr>
          <a:xfrm>
            <a:off x="806488" y="5463374"/>
            <a:ext cx="2504323" cy="818704"/>
          </a:xfrm>
          <a:prstGeom prst="wedgeRoundRectCallout">
            <a:avLst>
              <a:gd name="adj1" fmla="val 89703"/>
              <a:gd name="adj2" fmla="val 5301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“Try to </a:t>
            </a:r>
            <a:r>
              <a:rPr lang="en-US" b="1" dirty="0"/>
              <a:t>write it </a:t>
            </a:r>
            <a:r>
              <a:rPr lang="en-US" dirty="0"/>
              <a:t>more in the 3rd person.”</a:t>
            </a:r>
          </a:p>
        </p:txBody>
      </p:sp>
    </p:spTree>
    <p:extLst>
      <p:ext uri="{BB962C8B-B14F-4D97-AF65-F5344CB8AC3E}">
        <p14:creationId xmlns:p14="http://schemas.microsoft.com/office/powerpoint/2010/main" val="244522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C25-1390-CE45-AD5B-860ED65352FD}"/>
              </a:ext>
            </a:extLst>
          </p:cNvPr>
          <p:cNvSpPr>
            <a:spLocks noGrp="1"/>
          </p:cNvSpPr>
          <p:nvPr>
            <p:ph type="title"/>
          </p:nvPr>
        </p:nvSpPr>
        <p:spPr/>
        <p:txBody>
          <a:bodyPr/>
          <a:lstStyle/>
          <a:p>
            <a:r>
              <a:rPr lang="en-US" b="1" dirty="0">
                <a:latin typeface="+mn-lt"/>
              </a:rPr>
              <a:t>Critique Type Analysis </a:t>
            </a:r>
            <a:r>
              <a:rPr lang="en-US" sz="3200" b="1" dirty="0">
                <a:solidFill>
                  <a:prstClr val="black"/>
                </a:solidFill>
                <a:latin typeface="Calibri" panose="020F0502020204030204"/>
              </a:rPr>
              <a:t>(By percent by group)</a:t>
            </a:r>
            <a:endParaRPr lang="en-US" b="1" dirty="0">
              <a:latin typeface="+mn-lt"/>
            </a:endParaRPr>
          </a:p>
        </p:txBody>
      </p:sp>
      <p:pic>
        <p:nvPicPr>
          <p:cNvPr id="4" name="Content Placeholder 3">
            <a:extLst>
              <a:ext uri="{FF2B5EF4-FFF2-40B4-BE49-F238E27FC236}">
                <a16:creationId xmlns:a16="http://schemas.microsoft.com/office/drawing/2014/main" id="{89215E30-4E35-D44F-BF86-C9AB938057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87343" y="5883827"/>
            <a:ext cx="2330450" cy="609047"/>
          </a:xfrm>
          <a:prstGeom prst="rect">
            <a:avLst/>
          </a:prstGeom>
        </p:spPr>
      </p:pic>
      <p:sp>
        <p:nvSpPr>
          <p:cNvPr id="3" name="Slide Number Placeholder 2">
            <a:extLst>
              <a:ext uri="{FF2B5EF4-FFF2-40B4-BE49-F238E27FC236}">
                <a16:creationId xmlns:a16="http://schemas.microsoft.com/office/drawing/2014/main" id="{9DA2CA70-B709-C443-8948-6D2F18218F50}"/>
              </a:ext>
            </a:extLst>
          </p:cNvPr>
          <p:cNvSpPr>
            <a:spLocks noGrp="1"/>
          </p:cNvSpPr>
          <p:nvPr>
            <p:ph type="sldNum" sz="quarter" idx="12"/>
          </p:nvPr>
        </p:nvSpPr>
        <p:spPr>
          <a:xfrm>
            <a:off x="8610600" y="6310312"/>
            <a:ext cx="2743200" cy="365125"/>
          </a:xfrm>
        </p:spPr>
        <p:txBody>
          <a:bodyPr/>
          <a:lstStyle/>
          <a:p>
            <a:fld id="{98A6845F-8D60-C949-9CC4-75250DF6C7EB}" type="slidenum">
              <a:rPr lang="en-US" sz="1600" smtClean="0">
                <a:solidFill>
                  <a:schemeClr val="tx1"/>
                </a:solidFill>
              </a:rPr>
              <a:pPr/>
              <a:t>18</a:t>
            </a:fld>
            <a:endParaRPr lang="en-US" sz="1600">
              <a:solidFill>
                <a:schemeClr val="tx1"/>
              </a:solidFill>
            </a:endParaRPr>
          </a:p>
        </p:txBody>
      </p:sp>
      <p:pic>
        <p:nvPicPr>
          <p:cNvPr id="5" name="Picture 4" descr="Chart, bar chart&#10;&#10;Description automatically generated">
            <a:extLst>
              <a:ext uri="{FF2B5EF4-FFF2-40B4-BE49-F238E27FC236}">
                <a16:creationId xmlns:a16="http://schemas.microsoft.com/office/drawing/2014/main" id="{29B47977-5787-A149-97C0-CF4105C19705}"/>
              </a:ext>
            </a:extLst>
          </p:cNvPr>
          <p:cNvPicPr>
            <a:picLocks noChangeAspect="1"/>
          </p:cNvPicPr>
          <p:nvPr/>
        </p:nvPicPr>
        <p:blipFill>
          <a:blip r:embed="rId4"/>
          <a:stretch>
            <a:fillRect/>
          </a:stretch>
        </p:blipFill>
        <p:spPr>
          <a:xfrm>
            <a:off x="1167364" y="1690688"/>
            <a:ext cx="9857272" cy="3516393"/>
          </a:xfrm>
          <a:prstGeom prst="rect">
            <a:avLst/>
          </a:prstGeom>
        </p:spPr>
      </p:pic>
      <p:sp>
        <p:nvSpPr>
          <p:cNvPr id="11" name="Rounded Rectangle 10">
            <a:extLst>
              <a:ext uri="{FF2B5EF4-FFF2-40B4-BE49-F238E27FC236}">
                <a16:creationId xmlns:a16="http://schemas.microsoft.com/office/drawing/2014/main" id="{51AA35C6-73C5-8446-A195-91FFC5919D1C}"/>
              </a:ext>
            </a:extLst>
          </p:cNvPr>
          <p:cNvSpPr/>
          <p:nvPr/>
        </p:nvSpPr>
        <p:spPr>
          <a:xfrm>
            <a:off x="3645569" y="5643395"/>
            <a:ext cx="4216814" cy="996532"/>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Increase in critiques of student mathematical work</a:t>
            </a:r>
          </a:p>
        </p:txBody>
      </p:sp>
      <p:cxnSp>
        <p:nvCxnSpPr>
          <p:cNvPr id="20" name="Straight Connector 19">
            <a:extLst>
              <a:ext uri="{FF2B5EF4-FFF2-40B4-BE49-F238E27FC236}">
                <a16:creationId xmlns:a16="http://schemas.microsoft.com/office/drawing/2014/main" id="{CF299DD5-1953-C640-A8C9-687C02DE0B64}"/>
              </a:ext>
            </a:extLst>
          </p:cNvPr>
          <p:cNvCxnSpPr>
            <a:cxnSpLocks/>
            <a:stCxn id="11" idx="0"/>
            <a:endCxn id="24" idx="2"/>
          </p:cNvCxnSpPr>
          <p:nvPr/>
        </p:nvCxnSpPr>
        <p:spPr>
          <a:xfrm flipV="1">
            <a:off x="5753976" y="3764810"/>
            <a:ext cx="1502732" cy="1878585"/>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6DD5C361-CF9C-6D43-857E-71E3922B8189}"/>
              </a:ext>
            </a:extLst>
          </p:cNvPr>
          <p:cNvCxnSpPr>
            <a:cxnSpLocks/>
            <a:stCxn id="11" idx="0"/>
          </p:cNvCxnSpPr>
          <p:nvPr/>
        </p:nvCxnSpPr>
        <p:spPr>
          <a:xfrm flipV="1">
            <a:off x="5753976" y="4010526"/>
            <a:ext cx="3904859" cy="163286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ounded Rectangle 20">
            <a:extLst>
              <a:ext uri="{FF2B5EF4-FFF2-40B4-BE49-F238E27FC236}">
                <a16:creationId xmlns:a16="http://schemas.microsoft.com/office/drawing/2014/main" id="{9A28AF7D-752C-7440-9C69-AA276DAB5A94}"/>
              </a:ext>
            </a:extLst>
          </p:cNvPr>
          <p:cNvSpPr/>
          <p:nvPr/>
        </p:nvSpPr>
        <p:spPr>
          <a:xfrm>
            <a:off x="9287343" y="3554579"/>
            <a:ext cx="899394" cy="431030"/>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57150">
                <a:solidFill>
                  <a:schemeClr val="tx1"/>
                </a:solidFill>
              </a:ln>
            </a:endParaRPr>
          </a:p>
        </p:txBody>
      </p:sp>
      <p:sp>
        <p:nvSpPr>
          <p:cNvPr id="24" name="Rounded Rectangle 23">
            <a:extLst>
              <a:ext uri="{FF2B5EF4-FFF2-40B4-BE49-F238E27FC236}">
                <a16:creationId xmlns:a16="http://schemas.microsoft.com/office/drawing/2014/main" id="{AD06B0EC-7F5A-3F44-8F25-4B2CB0014232}"/>
              </a:ext>
            </a:extLst>
          </p:cNvPr>
          <p:cNvSpPr/>
          <p:nvPr/>
        </p:nvSpPr>
        <p:spPr>
          <a:xfrm>
            <a:off x="6807011" y="3333780"/>
            <a:ext cx="899394" cy="431030"/>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57150">
                <a:solidFill>
                  <a:schemeClr val="tx1"/>
                </a:solidFill>
              </a:ln>
            </a:endParaRPr>
          </a:p>
        </p:txBody>
      </p:sp>
      <p:sp>
        <p:nvSpPr>
          <p:cNvPr id="12" name="Rounded Rectangular Callout 11">
            <a:extLst>
              <a:ext uri="{FF2B5EF4-FFF2-40B4-BE49-F238E27FC236}">
                <a16:creationId xmlns:a16="http://schemas.microsoft.com/office/drawing/2014/main" id="{EE7456DC-B56D-B842-861C-F41299CB94B6}"/>
              </a:ext>
            </a:extLst>
          </p:cNvPr>
          <p:cNvSpPr/>
          <p:nvPr/>
        </p:nvSpPr>
        <p:spPr>
          <a:xfrm>
            <a:off x="82734" y="5385561"/>
            <a:ext cx="3224464" cy="996532"/>
          </a:xfrm>
          <a:prstGeom prst="wedgeRoundRectCallout">
            <a:avLst>
              <a:gd name="adj1" fmla="val 77110"/>
              <a:gd name="adj2" fmla="val 4581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t>“Nicole </a:t>
            </a:r>
            <a:r>
              <a:rPr lang="en-US" b="1"/>
              <a:t>only uses one example</a:t>
            </a:r>
            <a:r>
              <a:rPr lang="en-US"/>
              <a:t> to argue that the statement is true.” </a:t>
            </a:r>
          </a:p>
        </p:txBody>
      </p:sp>
    </p:spTree>
    <p:extLst>
      <p:ext uri="{BB962C8B-B14F-4D97-AF65-F5344CB8AC3E}">
        <p14:creationId xmlns:p14="http://schemas.microsoft.com/office/powerpoint/2010/main" val="1257033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mn-lt"/>
              </a:rPr>
              <a:t>Summary and Discussion</a:t>
            </a:r>
          </a:p>
        </p:txBody>
      </p:sp>
      <p:sp>
        <p:nvSpPr>
          <p:cNvPr id="3" name="Content Placeholder 2"/>
          <p:cNvSpPr>
            <a:spLocks noGrp="1"/>
          </p:cNvSpPr>
          <p:nvPr>
            <p:ph idx="1"/>
          </p:nvPr>
        </p:nvSpPr>
        <p:spPr>
          <a:xfrm>
            <a:off x="838200" y="1397152"/>
            <a:ext cx="10515600" cy="4366144"/>
          </a:xfrm>
          <a:solidFill>
            <a:schemeClr val="accent6">
              <a:lumMod val="20000"/>
              <a:lumOff val="80000"/>
            </a:schemeClr>
          </a:solidFill>
          <a:ln w="28575">
            <a:solidFill>
              <a:schemeClr val="accent6"/>
            </a:solidFill>
          </a:ln>
        </p:spPr>
        <p:txBody>
          <a:bodyPr anchor="ctr">
            <a:normAutofit fontScale="77500" lnSpcReduction="20000"/>
          </a:bodyPr>
          <a:lstStyle/>
          <a:p>
            <a:pPr>
              <a:lnSpc>
                <a:spcPct val="100000"/>
              </a:lnSpc>
            </a:pPr>
            <a:r>
              <a:rPr lang="en-US" dirty="0"/>
              <a:t>PSTs-Pre feedback is qualitatively close to STEM majors, while PSTs-Post feedback is close to that of the teachers.  </a:t>
            </a:r>
          </a:p>
          <a:p>
            <a:pPr lvl="1">
              <a:lnSpc>
                <a:spcPct val="100000"/>
              </a:lnSpc>
            </a:pPr>
            <a:r>
              <a:rPr lang="en-US" dirty="0"/>
              <a:t>STEM Majors/ PSTs-Pre: Shorter feedback, talking about the student, focused on mathematical conventions/facts.</a:t>
            </a:r>
          </a:p>
          <a:p>
            <a:pPr lvl="1">
              <a:lnSpc>
                <a:spcPct val="100000"/>
              </a:lnSpc>
            </a:pPr>
            <a:r>
              <a:rPr lang="en-US" dirty="0"/>
              <a:t>Teachers/PSTs-Post: Longer feedback, addressed to the student, poses questions to the student, focused on particularities of student work.</a:t>
            </a:r>
          </a:p>
          <a:p>
            <a:pPr>
              <a:lnSpc>
                <a:spcPct val="100000"/>
              </a:lnSpc>
            </a:pPr>
            <a:r>
              <a:rPr lang="en-US" dirty="0"/>
              <a:t>Giving feedback is a learnable skill which </a:t>
            </a:r>
            <a:r>
              <a:rPr lang="en-US" i="1" dirty="0"/>
              <a:t>can</a:t>
            </a:r>
            <a:r>
              <a:rPr lang="en-US" dirty="0"/>
              <a:t> and </a:t>
            </a:r>
            <a:r>
              <a:rPr lang="en-US" i="1" dirty="0"/>
              <a:t>should</a:t>
            </a:r>
            <a:r>
              <a:rPr lang="en-US" dirty="0"/>
              <a:t> be attended to in teacher education. </a:t>
            </a:r>
          </a:p>
          <a:p>
            <a:pPr>
              <a:lnSpc>
                <a:spcPct val="100000"/>
              </a:lnSpc>
            </a:pPr>
            <a:r>
              <a:rPr lang="en-US" dirty="0"/>
              <a:t>Qualitative changes between groups with varied mathematical and pedagogical backgrounds, plus learnable nature of pedagogical practice of giving feedback provide indirect validation to the construct of MKT-P.   </a:t>
            </a:r>
          </a:p>
          <a:p>
            <a:pPr>
              <a:lnSpc>
                <a:spcPct val="100000"/>
              </a:lnSpc>
            </a:pPr>
            <a:r>
              <a:rPr lang="en-US" dirty="0"/>
              <a:t>Limitations</a:t>
            </a:r>
          </a:p>
          <a:p>
            <a:pPr lvl="1">
              <a:lnSpc>
                <a:spcPct val="100000"/>
              </a:lnSpc>
            </a:pPr>
            <a:r>
              <a:rPr lang="en-US" dirty="0"/>
              <a:t>Nature of the PST-Post administration</a:t>
            </a:r>
          </a:p>
          <a:p>
            <a:pPr lvl="1">
              <a:lnSpc>
                <a:spcPct val="100000"/>
              </a:lnSpc>
            </a:pPr>
            <a:r>
              <a:rPr lang="en-US" dirty="0"/>
              <a:t>Low sample size</a:t>
            </a:r>
          </a:p>
        </p:txBody>
      </p:sp>
      <p:sp>
        <p:nvSpPr>
          <p:cNvPr id="4" name="Slide Number Placeholder 3">
            <a:extLst>
              <a:ext uri="{FF2B5EF4-FFF2-40B4-BE49-F238E27FC236}">
                <a16:creationId xmlns:a16="http://schemas.microsoft.com/office/drawing/2014/main" id="{29AE6944-6DAD-754E-84E9-B1F52711961E}"/>
              </a:ext>
            </a:extLst>
          </p:cNvPr>
          <p:cNvSpPr>
            <a:spLocks noGrp="1"/>
          </p:cNvSpPr>
          <p:nvPr>
            <p:ph type="sldNum" sz="quarter" idx="12"/>
          </p:nvPr>
        </p:nvSpPr>
        <p:spPr/>
        <p:txBody>
          <a:bodyPr/>
          <a:lstStyle/>
          <a:p>
            <a:fld id="{98A6845F-8D60-C949-9CC4-75250DF6C7EB}" type="slidenum">
              <a:rPr lang="en-US" smtClean="0"/>
              <a:t>19</a:t>
            </a:fld>
            <a:endParaRPr lang="en-US"/>
          </a:p>
        </p:txBody>
      </p:sp>
      <p:pic>
        <p:nvPicPr>
          <p:cNvPr id="5" name="Content Placeholder 3">
            <a:extLst>
              <a:ext uri="{FF2B5EF4-FFF2-40B4-BE49-F238E27FC236}">
                <a16:creationId xmlns:a16="http://schemas.microsoft.com/office/drawing/2014/main" id="{5AF2BE46-AD9D-6740-A585-640126075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4933" y="5883828"/>
            <a:ext cx="2330450" cy="609047"/>
          </a:xfrm>
          <a:prstGeom prst="rect">
            <a:avLst/>
          </a:prstGeom>
        </p:spPr>
      </p:pic>
    </p:spTree>
    <p:extLst>
      <p:ext uri="{BB962C8B-B14F-4D97-AF65-F5344CB8AC3E}">
        <p14:creationId xmlns:p14="http://schemas.microsoft.com/office/powerpoint/2010/main" val="132263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latin typeface="+mn-lt"/>
              </a:rPr>
              <a:t>The Broader Research Context</a:t>
            </a:r>
            <a:endParaRPr lang="en-US" b="1" dirty="0">
              <a:latin typeface="+mn-lt"/>
            </a:endParaRPr>
          </a:p>
        </p:txBody>
      </p:sp>
      <p:sp>
        <p:nvSpPr>
          <p:cNvPr id="3" name="Content Placeholder 2"/>
          <p:cNvSpPr>
            <a:spLocks noGrp="1"/>
          </p:cNvSpPr>
          <p:nvPr>
            <p:ph idx="1"/>
          </p:nvPr>
        </p:nvSpPr>
        <p:spPr>
          <a:xfrm>
            <a:off x="838200" y="1482437"/>
            <a:ext cx="10515600" cy="4873914"/>
          </a:xfrm>
          <a:solidFill>
            <a:schemeClr val="accent1">
              <a:lumMod val="20000"/>
              <a:lumOff val="80000"/>
            </a:schemeClr>
          </a:solidFill>
          <a:ln>
            <a:solidFill>
              <a:srgbClr val="000099"/>
            </a:solidFill>
          </a:ln>
        </p:spPr>
        <p:txBody>
          <a:bodyPr vert="horz" lIns="91440" tIns="45720" rIns="91440" bIns="45720" rtlCol="0" anchor="t">
            <a:normAutofit fontScale="92500" lnSpcReduction="10000"/>
          </a:bodyPr>
          <a:lstStyle/>
          <a:p>
            <a:pPr>
              <a:lnSpc>
                <a:spcPct val="100000"/>
              </a:lnSpc>
              <a:spcBef>
                <a:spcPts val="0"/>
              </a:spcBef>
              <a:spcAft>
                <a:spcPts val="600"/>
              </a:spcAft>
            </a:pPr>
            <a:r>
              <a:rPr lang="en-US" sz="3200" dirty="0"/>
              <a:t>Calls by NCTM (2009, 2014) and Common Core (2010) for proof/reasoning across grade levels and content areas</a:t>
            </a:r>
          </a:p>
          <a:p>
            <a:pPr lvl="1">
              <a:lnSpc>
                <a:spcPct val="100000"/>
              </a:lnSpc>
              <a:spcBef>
                <a:spcPts val="0"/>
              </a:spcBef>
              <a:spcAft>
                <a:spcPts val="600"/>
              </a:spcAft>
            </a:pPr>
            <a:r>
              <a:rPr lang="en-US" sz="2800" dirty="0"/>
              <a:t>Implementation requires teacher </a:t>
            </a:r>
            <a:r>
              <a:rPr lang="en-US" sz="2800" i="1" dirty="0"/>
              <a:t>knowledge </a:t>
            </a:r>
            <a:r>
              <a:rPr lang="en-US" sz="2800" dirty="0"/>
              <a:t>in a variety of areas</a:t>
            </a:r>
            <a:endParaRPr lang="en-US" sz="2800" i="1" dirty="0"/>
          </a:p>
          <a:p>
            <a:pPr>
              <a:lnSpc>
                <a:spcPct val="100000"/>
              </a:lnSpc>
              <a:spcBef>
                <a:spcPts val="0"/>
              </a:spcBef>
              <a:spcAft>
                <a:spcPts val="600"/>
              </a:spcAft>
            </a:pPr>
            <a:r>
              <a:rPr lang="en-US" sz="3200" dirty="0"/>
              <a:t>Multi-year Design-Based Research project: </a:t>
            </a:r>
            <a:r>
              <a:rPr lang="en-US" sz="3000" b="1" i="1" dirty="0">
                <a:latin typeface="+mn-lt"/>
              </a:rPr>
              <a:t>Enhancing Preparation of Prospective Secondary Mathematics Teachers</a:t>
            </a:r>
            <a:endParaRPr lang="en-US" sz="1700" i="1" dirty="0"/>
          </a:p>
          <a:p>
            <a:pPr>
              <a:lnSpc>
                <a:spcPct val="100000"/>
              </a:lnSpc>
              <a:spcBef>
                <a:spcPts val="0"/>
              </a:spcBef>
              <a:spcAft>
                <a:spcPts val="600"/>
              </a:spcAft>
            </a:pPr>
            <a:r>
              <a:rPr lang="en-US" sz="3200" dirty="0"/>
              <a:t>Objectives: </a:t>
            </a:r>
          </a:p>
          <a:p>
            <a:pPr lvl="1">
              <a:lnSpc>
                <a:spcPct val="100000"/>
              </a:lnSpc>
              <a:spcBef>
                <a:spcPts val="0"/>
              </a:spcBef>
              <a:spcAft>
                <a:spcPts val="600"/>
              </a:spcAft>
            </a:pPr>
            <a:r>
              <a:rPr lang="en-US" sz="2800" dirty="0"/>
              <a:t>Develop a capstone course: </a:t>
            </a:r>
            <a:r>
              <a:rPr lang="en-US" sz="2800" b="1" i="1" dirty="0"/>
              <a:t>Mathematical</a:t>
            </a:r>
            <a:r>
              <a:rPr lang="en-US" sz="2800" b="1" dirty="0"/>
              <a:t> </a:t>
            </a:r>
            <a:r>
              <a:rPr lang="en-US" sz="2800" b="1" i="1" dirty="0"/>
              <a:t>Reasoning and Proving for Secondary Teachers</a:t>
            </a:r>
            <a:endParaRPr lang="en-US" sz="2800" b="1" dirty="0"/>
          </a:p>
          <a:p>
            <a:pPr lvl="1">
              <a:lnSpc>
                <a:spcPct val="100000"/>
              </a:lnSpc>
              <a:spcBef>
                <a:spcPts val="0"/>
              </a:spcBef>
              <a:spcAft>
                <a:spcPts val="600"/>
              </a:spcAft>
            </a:pPr>
            <a:r>
              <a:rPr lang="en-US" sz="2800" dirty="0"/>
              <a:t>Study the impact of the course on prospective secondary teachers’ (PSTs’) </a:t>
            </a:r>
            <a:r>
              <a:rPr lang="en-US" sz="2800" b="1" dirty="0"/>
              <a:t>knowledge, </a:t>
            </a:r>
            <a:r>
              <a:rPr lang="en-US" sz="2800" dirty="0"/>
              <a:t>dispositions and practical skills in integrating </a:t>
            </a:r>
            <a:r>
              <a:rPr lang="en-US" sz="2800" b="1" dirty="0"/>
              <a:t>reasoning and proof </a:t>
            </a:r>
            <a:r>
              <a:rPr lang="en-US" sz="2800" dirty="0"/>
              <a:t>in teaching mathematics. </a:t>
            </a:r>
          </a:p>
          <a:p>
            <a:pPr lvl="1">
              <a:lnSpc>
                <a:spcPct val="100000"/>
              </a:lnSpc>
              <a:spcBef>
                <a:spcPts val="0"/>
              </a:spcBef>
              <a:spcAft>
                <a:spcPts val="600"/>
              </a:spcAft>
            </a:pPr>
            <a:endParaRPr lang="en-US" sz="2800" dirty="0"/>
          </a:p>
        </p:txBody>
      </p:sp>
      <p:sp>
        <p:nvSpPr>
          <p:cNvPr id="4" name="Slide Number Placeholder 3"/>
          <p:cNvSpPr>
            <a:spLocks noGrp="1"/>
          </p:cNvSpPr>
          <p:nvPr>
            <p:ph type="sldNum" sz="quarter" idx="12"/>
          </p:nvPr>
        </p:nvSpPr>
        <p:spPr/>
        <p:txBody>
          <a:bodyPr/>
          <a:lstStyle/>
          <a:p>
            <a:fld id="{98A6845F-8D60-C949-9CC4-75250DF6C7EB}" type="slidenum">
              <a:rPr lang="en-US" smtClean="0"/>
              <a:t>2</a:t>
            </a:fld>
            <a:endParaRPr lang="en-US"/>
          </a:p>
        </p:txBody>
      </p:sp>
      <p:pic>
        <p:nvPicPr>
          <p:cNvPr id="5" name="Picture 4" descr="Image result">
            <a:extLst>
              <a:ext uri="{FF2B5EF4-FFF2-40B4-BE49-F238E27FC236}">
                <a16:creationId xmlns:a16="http://schemas.microsoft.com/office/drawing/2014/main" id="{4996DA64-572B-49CD-A208-3B4D0ACBC01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03394" y="185738"/>
            <a:ext cx="975640" cy="981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848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CCFED-B03D-4503-826A-B47C3AF4BBEA}"/>
              </a:ext>
            </a:extLst>
          </p:cNvPr>
          <p:cNvSpPr>
            <a:spLocks noGrp="1"/>
          </p:cNvSpPr>
          <p:nvPr>
            <p:ph type="title"/>
          </p:nvPr>
        </p:nvSpPr>
        <p:spPr>
          <a:xfrm>
            <a:off x="1981200" y="513972"/>
            <a:ext cx="8229600" cy="2060348"/>
          </a:xfrm>
        </p:spPr>
        <p:txBody>
          <a:bodyPr>
            <a:normAutofit/>
          </a:bodyPr>
          <a:lstStyle/>
          <a:p>
            <a:r>
              <a:rPr lang="en-US" sz="4000" b="1"/>
              <a:t>Thank you!</a:t>
            </a:r>
            <a:br>
              <a:rPr lang="en-US" sz="4000" b="1"/>
            </a:br>
            <a:br>
              <a:rPr lang="en-US" sz="4000" b="1"/>
            </a:br>
            <a:r>
              <a:rPr lang="en-US" sz="4000" b="1"/>
              <a:t>Stay in touch:</a:t>
            </a:r>
          </a:p>
        </p:txBody>
      </p:sp>
      <p:sp>
        <p:nvSpPr>
          <p:cNvPr id="3" name="Content Placeholder 2">
            <a:extLst>
              <a:ext uri="{FF2B5EF4-FFF2-40B4-BE49-F238E27FC236}">
                <a16:creationId xmlns:a16="http://schemas.microsoft.com/office/drawing/2014/main" id="{E41CA9CA-7A2E-4312-81DE-9FC6D8D3065D}"/>
              </a:ext>
            </a:extLst>
          </p:cNvPr>
          <p:cNvSpPr>
            <a:spLocks noGrp="1"/>
          </p:cNvSpPr>
          <p:nvPr>
            <p:ph idx="1"/>
          </p:nvPr>
        </p:nvSpPr>
        <p:spPr>
          <a:xfrm>
            <a:off x="1981200" y="2689413"/>
            <a:ext cx="8229600" cy="3436751"/>
          </a:xfrm>
        </p:spPr>
        <p:txBody>
          <a:bodyPr/>
          <a:lstStyle/>
          <a:p>
            <a:pPr marL="0" indent="0" algn="ctr">
              <a:buNone/>
            </a:pPr>
            <a:r>
              <a:rPr lang="en-US" dirty="0">
                <a:hlinkClick r:id="rId2"/>
              </a:rPr>
              <a:t>Rebecca.Butler@unh.edu</a:t>
            </a:r>
          </a:p>
          <a:p>
            <a:pPr marL="0" indent="0" algn="ctr">
              <a:buNone/>
            </a:pPr>
            <a:r>
              <a:rPr lang="en-US" dirty="0">
                <a:hlinkClick r:id="rId2"/>
              </a:rPr>
              <a:t>Orly.Buchbinder@unh.edu</a:t>
            </a:r>
            <a:endParaRPr lang="en-US" dirty="0"/>
          </a:p>
          <a:p>
            <a:pPr marL="0" indent="0" algn="ctr">
              <a:buNone/>
            </a:pPr>
            <a:r>
              <a:rPr lang="en-US" dirty="0">
                <a:hlinkClick r:id="rId3"/>
              </a:rPr>
              <a:t>Sharon.Mccrone@unh.edu</a:t>
            </a: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48C8829C-B10E-4CB1-BF6A-9EAB8E2EFF02}"/>
              </a:ext>
            </a:extLst>
          </p:cNvPr>
          <p:cNvSpPr>
            <a:spLocks noGrp="1"/>
          </p:cNvSpPr>
          <p:nvPr>
            <p:ph type="sldNum" sz="quarter" idx="12"/>
          </p:nvPr>
        </p:nvSpPr>
        <p:spPr/>
        <p:txBody>
          <a:bodyPr/>
          <a:lstStyle/>
          <a:p>
            <a:fld id="{A5C60546-1A34-1342-B9DB-19794DA5E491}" type="slidenum">
              <a:rPr lang="en-US" smtClean="0"/>
              <a:pPr/>
              <a:t>20</a:t>
            </a:fld>
            <a:endParaRPr lang="en-US"/>
          </a:p>
        </p:txBody>
      </p:sp>
    </p:spTree>
    <p:extLst>
      <p:ext uri="{BB962C8B-B14F-4D97-AF65-F5344CB8AC3E}">
        <p14:creationId xmlns:p14="http://schemas.microsoft.com/office/powerpoint/2010/main" val="91913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58563" y="579486"/>
            <a:ext cx="8229600" cy="1952723"/>
          </a:xfrm>
        </p:spPr>
        <p:txBody>
          <a:bodyPr>
            <a:noAutofit/>
          </a:bodyPr>
          <a:lstStyle/>
          <a:p>
            <a:r>
              <a:rPr lang="en-US" sz="4000" b="1">
                <a:latin typeface="+mn-lt"/>
              </a:rPr>
              <a:t>C</a:t>
            </a:r>
            <a:r>
              <a:rPr lang="en-US" sz="3600" b="1">
                <a:latin typeface="+mn-lt"/>
              </a:rPr>
              <a:t>apstone Course </a:t>
            </a:r>
            <a:br>
              <a:rPr lang="en-US" sz="3600" b="1">
                <a:latin typeface="+mn-lt"/>
              </a:rPr>
            </a:br>
            <a:r>
              <a:rPr lang="en-US" sz="3600" i="1">
                <a:latin typeface="+mn-lt"/>
              </a:rPr>
              <a:t>Mathematical</a:t>
            </a:r>
            <a:r>
              <a:rPr lang="en-US" sz="3600" b="1">
                <a:latin typeface="+mn-lt"/>
              </a:rPr>
              <a:t> </a:t>
            </a:r>
            <a:r>
              <a:rPr lang="en-US" sz="3600" i="1">
                <a:latin typeface="+mn-lt"/>
              </a:rPr>
              <a:t>Reasoning and Proving for Secondary Teachers</a:t>
            </a:r>
            <a:br>
              <a:rPr lang="en-US" sz="3600" i="1"/>
            </a:br>
            <a:endParaRPr lang="en-US" sz="3600"/>
          </a:p>
        </p:txBody>
      </p:sp>
      <p:sp>
        <p:nvSpPr>
          <p:cNvPr id="4" name="Slide Number Placeholder 3"/>
          <p:cNvSpPr>
            <a:spLocks noGrp="1"/>
          </p:cNvSpPr>
          <p:nvPr>
            <p:ph type="sldNum" sz="quarter" idx="12"/>
          </p:nvPr>
        </p:nvSpPr>
        <p:spPr/>
        <p:txBody>
          <a:bodyPr/>
          <a:lstStyle/>
          <a:p>
            <a:fld id="{A5C60546-1A34-1342-B9DB-19794DA5E491}" type="slidenum">
              <a:rPr lang="en-US" sz="1600" smtClean="0">
                <a:solidFill>
                  <a:schemeClr val="tx1"/>
                </a:solidFill>
              </a:rPr>
              <a:pPr/>
              <a:t>21</a:t>
            </a:fld>
            <a:endParaRPr lang="en-US" sz="1600">
              <a:solidFill>
                <a:schemeClr val="tx1"/>
              </a:solidFill>
            </a:endParaRPr>
          </a:p>
        </p:txBody>
      </p:sp>
      <p:grpSp>
        <p:nvGrpSpPr>
          <p:cNvPr id="2" name="Group 1"/>
          <p:cNvGrpSpPr/>
          <p:nvPr/>
        </p:nvGrpSpPr>
        <p:grpSpPr>
          <a:xfrm>
            <a:off x="788277" y="2511514"/>
            <a:ext cx="10565523" cy="2892412"/>
            <a:chOff x="570597" y="3414531"/>
            <a:chExt cx="8143207" cy="2234240"/>
          </a:xfrm>
        </p:grpSpPr>
        <p:sp>
          <p:nvSpPr>
            <p:cNvPr id="15" name="TextBox 14"/>
            <p:cNvSpPr txBox="1"/>
            <p:nvPr/>
          </p:nvSpPr>
          <p:spPr>
            <a:xfrm>
              <a:off x="720092" y="3423471"/>
              <a:ext cx="1280160" cy="784548"/>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a:t>Module 1: Quantified Statements</a:t>
              </a:r>
              <a:endParaRPr lang="en-US"/>
            </a:p>
          </p:txBody>
        </p:sp>
        <p:sp>
          <p:nvSpPr>
            <p:cNvPr id="16" name="TextBox 15"/>
            <p:cNvSpPr txBox="1"/>
            <p:nvPr/>
          </p:nvSpPr>
          <p:spPr>
            <a:xfrm>
              <a:off x="2186013" y="3439765"/>
              <a:ext cx="1337566" cy="784548"/>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a:t>Module 2: Conditional Statements</a:t>
              </a:r>
              <a:endParaRPr lang="en-US"/>
            </a:p>
          </p:txBody>
        </p:sp>
        <p:sp>
          <p:nvSpPr>
            <p:cNvPr id="17" name="TextBox 16"/>
            <p:cNvSpPr txBox="1"/>
            <p:nvPr/>
          </p:nvSpPr>
          <p:spPr>
            <a:xfrm>
              <a:off x="3680968" y="3423471"/>
              <a:ext cx="1907699" cy="784548"/>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600"/>
              </a:lvl1pPr>
            </a:lstStyle>
            <a:p>
              <a:r>
                <a:rPr lang="en-US" sz="2000"/>
                <a:t>Module 3: </a:t>
              </a:r>
            </a:p>
            <a:p>
              <a:r>
                <a:rPr lang="en-US" sz="2000"/>
                <a:t>Direct Proof &amp; Argument Evaluation</a:t>
              </a:r>
            </a:p>
          </p:txBody>
        </p:sp>
        <p:sp>
          <p:nvSpPr>
            <p:cNvPr id="18" name="TextBox 17"/>
            <p:cNvSpPr txBox="1"/>
            <p:nvPr/>
          </p:nvSpPr>
          <p:spPr>
            <a:xfrm>
              <a:off x="5735204" y="3423471"/>
              <a:ext cx="1280160" cy="784548"/>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a:t>Module 4: Indirect Reasoning</a:t>
              </a:r>
              <a:endParaRPr lang="en-US"/>
            </a:p>
          </p:txBody>
        </p:sp>
        <p:sp>
          <p:nvSpPr>
            <p:cNvPr id="19" name="TextBox 18"/>
            <p:cNvSpPr txBox="1"/>
            <p:nvPr/>
          </p:nvSpPr>
          <p:spPr>
            <a:xfrm>
              <a:off x="7172750" y="3414531"/>
              <a:ext cx="1280160" cy="832104"/>
            </a:xfrm>
            <a:prstGeom prst="rect">
              <a:avLst/>
            </a:prstGeom>
            <a:ln w="28575"/>
          </p:spPr>
          <p:style>
            <a:lnRef idx="2">
              <a:schemeClr val="accent1"/>
            </a:lnRef>
            <a:fillRef idx="1">
              <a:schemeClr val="lt1"/>
            </a:fillRef>
            <a:effectRef idx="0">
              <a:schemeClr val="accent1"/>
            </a:effectRef>
            <a:fontRef idx="minor">
              <a:schemeClr val="dk1"/>
            </a:fontRef>
          </p:style>
          <p:txBody>
            <a:bodyPr wrap="square" lIns="0" rIns="0" rtlCol="0">
              <a:noAutofit/>
            </a:bodyPr>
            <a:lstStyle>
              <a:defPPr>
                <a:defRPr lang="en-US"/>
              </a:defPPr>
              <a:lvl1pPr algn="ctr">
                <a:defRPr sz="1600"/>
              </a:lvl1pPr>
            </a:lstStyle>
            <a:p>
              <a:r>
                <a:rPr lang="en-US" sz="2000"/>
                <a:t>Portfolio Presentations</a:t>
              </a:r>
            </a:p>
          </p:txBody>
        </p:sp>
        <p:sp>
          <p:nvSpPr>
            <p:cNvPr id="22" name="TextBox 21"/>
            <p:cNvSpPr txBox="1"/>
            <p:nvPr/>
          </p:nvSpPr>
          <p:spPr>
            <a:xfrm>
              <a:off x="2283747" y="4859162"/>
              <a:ext cx="1387413" cy="784548"/>
            </a:xfrm>
            <a:prstGeom prst="rect">
              <a:avLst/>
            </a:prstGeom>
            <a:ln w="28575"/>
          </p:spPr>
          <p:style>
            <a:lnRef idx="2">
              <a:schemeClr val="accent3"/>
            </a:lnRef>
            <a:fillRef idx="1">
              <a:schemeClr val="lt1"/>
            </a:fillRef>
            <a:effectRef idx="0">
              <a:schemeClr val="accent3"/>
            </a:effectRef>
            <a:fontRef idx="minor">
              <a:schemeClr val="dk1"/>
            </a:fontRef>
          </p:style>
          <p:txBody>
            <a:bodyPr wrap="square" lIns="0" rIns="0" rtlCol="0">
              <a:spAutoFit/>
            </a:bodyPr>
            <a:lstStyle/>
            <a:p>
              <a:pPr algn="ctr"/>
              <a:r>
                <a:rPr lang="en-US" sz="2000"/>
                <a:t>Examine Students’ Conceptions</a:t>
              </a:r>
              <a:endParaRPr lang="en-US"/>
            </a:p>
          </p:txBody>
        </p:sp>
        <p:sp>
          <p:nvSpPr>
            <p:cNvPr id="23" name="TextBox 22"/>
            <p:cNvSpPr txBox="1"/>
            <p:nvPr/>
          </p:nvSpPr>
          <p:spPr>
            <a:xfrm>
              <a:off x="3904383" y="4859162"/>
              <a:ext cx="1304965" cy="784548"/>
            </a:xfrm>
            <a:prstGeom prst="rect">
              <a:avLst/>
            </a:prstGeom>
            <a:ln w="28575"/>
          </p:spPr>
          <p:style>
            <a:lnRef idx="2">
              <a:schemeClr val="accent3"/>
            </a:lnRef>
            <a:fillRef idx="1">
              <a:schemeClr val="lt1"/>
            </a:fillRef>
            <a:effectRef idx="0">
              <a:schemeClr val="accent3"/>
            </a:effectRef>
            <a:fontRef idx="minor">
              <a:schemeClr val="dk1"/>
            </a:fontRef>
          </p:style>
          <p:txBody>
            <a:bodyPr wrap="square" lIns="0" rIns="0" rtlCol="0">
              <a:spAutoFit/>
            </a:bodyPr>
            <a:lstStyle/>
            <a:p>
              <a:pPr algn="ctr"/>
              <a:r>
                <a:rPr lang="en-US" sz="2000"/>
                <a:t>Plan a Lesson </a:t>
              </a:r>
            </a:p>
            <a:p>
              <a:pPr algn="ctr"/>
              <a:r>
                <a:rPr lang="en-US" sz="2000"/>
                <a:t>In-class peer planning</a:t>
              </a:r>
              <a:endParaRPr lang="en-US"/>
            </a:p>
          </p:txBody>
        </p:sp>
        <p:sp>
          <p:nvSpPr>
            <p:cNvPr id="24" name="TextBox 23"/>
            <p:cNvSpPr txBox="1"/>
            <p:nvPr/>
          </p:nvSpPr>
          <p:spPr>
            <a:xfrm>
              <a:off x="5442571" y="4864223"/>
              <a:ext cx="1449795" cy="784548"/>
            </a:xfrm>
            <a:prstGeom prst="rect">
              <a:avLst/>
            </a:prstGeom>
            <a:ln w="28575"/>
          </p:spPr>
          <p:style>
            <a:lnRef idx="2">
              <a:schemeClr val="accent3"/>
            </a:lnRef>
            <a:fillRef idx="1">
              <a:schemeClr val="lt1"/>
            </a:fillRef>
            <a:effectRef idx="0">
              <a:schemeClr val="accent3"/>
            </a:effectRef>
            <a:fontRef idx="minor">
              <a:schemeClr val="dk1"/>
            </a:fontRef>
          </p:style>
          <p:txBody>
            <a:bodyPr wrap="square" lIns="0" rIns="0" rtlCol="0">
              <a:spAutoFit/>
            </a:bodyPr>
            <a:lstStyle/>
            <a:p>
              <a:pPr algn="ctr"/>
              <a:r>
                <a:rPr lang="en-US" sz="2000"/>
                <a:t>Teach a Lesson 360</a:t>
              </a:r>
              <a:r>
                <a:rPr lang="en-US" sz="2000">
                  <a:latin typeface="Cambria Math" panose="02040503050406030204" pitchFamily="18" charset="0"/>
                  <a:ea typeface="Cambria Math" panose="02040503050406030204" pitchFamily="18" charset="0"/>
                </a:rPr>
                <a:t>°</a:t>
              </a:r>
              <a:r>
                <a:rPr lang="en-US" sz="2000"/>
                <a:t> Video-record </a:t>
              </a:r>
              <a:endParaRPr lang="en-US"/>
            </a:p>
          </p:txBody>
        </p:sp>
        <p:sp>
          <p:nvSpPr>
            <p:cNvPr id="25" name="TextBox 24"/>
            <p:cNvSpPr txBox="1"/>
            <p:nvPr/>
          </p:nvSpPr>
          <p:spPr>
            <a:xfrm>
              <a:off x="7056325" y="4864223"/>
              <a:ext cx="1493520" cy="546806"/>
            </a:xfrm>
            <a:prstGeom prst="rect">
              <a:avLst/>
            </a:prstGeom>
            <a:ln w="28575"/>
          </p:spPr>
          <p:style>
            <a:lnRef idx="2">
              <a:schemeClr val="accent3"/>
            </a:lnRef>
            <a:fillRef idx="1">
              <a:schemeClr val="lt1"/>
            </a:fillRef>
            <a:effectRef idx="0">
              <a:schemeClr val="accent3"/>
            </a:effectRef>
            <a:fontRef idx="minor">
              <a:schemeClr val="dk1"/>
            </a:fontRef>
          </p:style>
          <p:txBody>
            <a:bodyPr wrap="square" lIns="0" rIns="0" rtlCol="0">
              <a:spAutoFit/>
            </a:bodyPr>
            <a:lstStyle/>
            <a:p>
              <a:pPr algn="ctr"/>
              <a:r>
                <a:rPr lang="en-US" sz="2000"/>
                <a:t>Reflect, Report, Receive Feedback</a:t>
              </a:r>
            </a:p>
          </p:txBody>
        </p:sp>
        <p:sp>
          <p:nvSpPr>
            <p:cNvPr id="26" name="TextBox 25"/>
            <p:cNvSpPr txBox="1"/>
            <p:nvPr/>
          </p:nvSpPr>
          <p:spPr>
            <a:xfrm>
              <a:off x="744985" y="4859162"/>
              <a:ext cx="1280160" cy="546806"/>
            </a:xfrm>
            <a:prstGeom prst="rect">
              <a:avLst/>
            </a:prstGeom>
            <a:solidFill>
              <a:schemeClr val="accent1">
                <a:lumMod val="40000"/>
                <a:lumOff val="60000"/>
              </a:schemeClr>
            </a:solidFill>
            <a:ln w="28575">
              <a:solidFill>
                <a:schemeClr val="bg2">
                  <a:lumMod val="75000"/>
                </a:schemeClr>
              </a:solidFill>
            </a:ln>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n-US" sz="2000" b="1">
                  <a:solidFill>
                    <a:schemeClr val="tx1"/>
                  </a:solidFill>
                </a:rPr>
                <a:t>Strengthen PST’s SMK-P</a:t>
              </a:r>
            </a:p>
          </p:txBody>
        </p:sp>
        <p:sp>
          <p:nvSpPr>
            <p:cNvPr id="27" name="Left Brace 26"/>
            <p:cNvSpPr/>
            <p:nvPr/>
          </p:nvSpPr>
          <p:spPr>
            <a:xfrm rot="5400000">
              <a:off x="4292947" y="562927"/>
              <a:ext cx="698507" cy="8143207"/>
            </a:xfrm>
            <a:prstGeom prst="leftBrace">
              <a:avLst>
                <a:gd name="adj1" fmla="val 24038"/>
                <a:gd name="adj2" fmla="val 72477"/>
              </a:avLst>
            </a:prstGeom>
            <a:ln w="28575"/>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sz="2400"/>
            </a:p>
          </p:txBody>
        </p:sp>
      </p:grpSp>
      <p:sp>
        <p:nvSpPr>
          <p:cNvPr id="20" name="Content Placeholder 2">
            <a:extLst>
              <a:ext uri="{FF2B5EF4-FFF2-40B4-BE49-F238E27FC236}">
                <a16:creationId xmlns:a16="http://schemas.microsoft.com/office/drawing/2014/main" id="{B4CD4B5D-C183-4092-BF1C-9F89D8432D14}"/>
              </a:ext>
            </a:extLst>
          </p:cNvPr>
          <p:cNvSpPr txBox="1">
            <a:spLocks/>
          </p:cNvSpPr>
          <p:nvPr/>
        </p:nvSpPr>
        <p:spPr>
          <a:xfrm>
            <a:off x="3257611" y="5960317"/>
            <a:ext cx="4766187" cy="496747"/>
          </a:xfrm>
          <a:prstGeom prst="rect">
            <a:avLst/>
          </a:prstGeom>
          <a:solidFill>
            <a:schemeClr val="accent2">
              <a:lumMod val="40000"/>
              <a:lumOff val="60000"/>
            </a:schemeClr>
          </a:solidFill>
          <a:ln w="6350" cap="flat" cmpd="sng" algn="ctr">
            <a:solidFill>
              <a:schemeClr val="accent2">
                <a:lumMod val="75000"/>
              </a:schemeClr>
            </a:solidFill>
            <a:prstDash val="solid"/>
            <a:miter lim="800000"/>
          </a:ln>
        </p:spPr>
        <p:style>
          <a:lnRef idx="1">
            <a:schemeClr val="accent1"/>
          </a:lnRef>
          <a:fillRef idx="2">
            <a:schemeClr val="accent1"/>
          </a:fillRef>
          <a:effectRef idx="1">
            <a:schemeClr val="accent1"/>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457200" lvl="1" indent="0">
              <a:buNone/>
            </a:pPr>
            <a:r>
              <a:rPr lang="en-US"/>
              <a:t>Blend of content and pedagogy</a:t>
            </a:r>
          </a:p>
        </p:txBody>
      </p:sp>
      <p:pic>
        <p:nvPicPr>
          <p:cNvPr id="21" name="Picture 20">
            <a:extLst>
              <a:ext uri="{FF2B5EF4-FFF2-40B4-BE49-F238E27FC236}">
                <a16:creationId xmlns:a16="http://schemas.microsoft.com/office/drawing/2014/main" id="{618588D0-2FB5-F842-AFB6-A52A98CA2E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0134" y="5980858"/>
            <a:ext cx="2609387" cy="681895"/>
          </a:xfrm>
          <a:prstGeom prst="rect">
            <a:avLst/>
          </a:prstGeom>
        </p:spPr>
      </p:pic>
    </p:spTree>
    <p:extLst>
      <p:ext uri="{BB962C8B-B14F-4D97-AF65-F5344CB8AC3E}">
        <p14:creationId xmlns:p14="http://schemas.microsoft.com/office/powerpoint/2010/main" val="2650876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1BB0A9F-1365-DE4C-9135-610C8D5AD7C6}"/>
              </a:ext>
            </a:extLst>
          </p:cNvPr>
          <p:cNvGraphicFramePr>
            <a:graphicFrameLocks noGrp="1"/>
          </p:cNvGraphicFramePr>
          <p:nvPr>
            <p:extLst>
              <p:ext uri="{D42A27DB-BD31-4B8C-83A1-F6EECF244321}">
                <p14:modId xmlns:p14="http://schemas.microsoft.com/office/powerpoint/2010/main" val="409649952"/>
              </p:ext>
            </p:extLst>
          </p:nvPr>
        </p:nvGraphicFramePr>
        <p:xfrm>
          <a:off x="592346" y="1169141"/>
          <a:ext cx="11208590" cy="5292619"/>
        </p:xfrm>
        <a:graphic>
          <a:graphicData uri="http://schemas.openxmlformats.org/drawingml/2006/table">
            <a:tbl>
              <a:tblPr firstRow="1" firstCol="1" bandRow="1">
                <a:tableStyleId>{5C22544A-7EE6-4342-B048-85BDC9FD1C3A}</a:tableStyleId>
              </a:tblPr>
              <a:tblGrid>
                <a:gridCol w="4445480">
                  <a:extLst>
                    <a:ext uri="{9D8B030D-6E8A-4147-A177-3AD203B41FA5}">
                      <a16:colId xmlns:a16="http://schemas.microsoft.com/office/drawing/2014/main" val="606644537"/>
                    </a:ext>
                  </a:extLst>
                </a:gridCol>
                <a:gridCol w="3416061">
                  <a:extLst>
                    <a:ext uri="{9D8B030D-6E8A-4147-A177-3AD203B41FA5}">
                      <a16:colId xmlns:a16="http://schemas.microsoft.com/office/drawing/2014/main" val="2457397246"/>
                    </a:ext>
                  </a:extLst>
                </a:gridCol>
                <a:gridCol w="3347049">
                  <a:extLst>
                    <a:ext uri="{9D8B030D-6E8A-4147-A177-3AD203B41FA5}">
                      <a16:colId xmlns:a16="http://schemas.microsoft.com/office/drawing/2014/main" val="1409358413"/>
                    </a:ext>
                  </a:extLst>
                </a:gridCol>
              </a:tblGrid>
              <a:tr h="933979">
                <a:tc>
                  <a:txBody>
                    <a:bodyPr/>
                    <a:lstStyle/>
                    <a:p>
                      <a:pPr marL="0" marR="0" algn="ctr">
                        <a:lnSpc>
                          <a:spcPct val="100000"/>
                        </a:lnSpc>
                        <a:spcBef>
                          <a:spcPts val="0"/>
                        </a:spcBef>
                        <a:spcAft>
                          <a:spcPts val="0"/>
                        </a:spcAft>
                      </a:pPr>
                      <a:r>
                        <a:rPr lang="en-US" sz="2400" b="1">
                          <a:solidFill>
                            <a:schemeClr val="tx1"/>
                          </a:solidFill>
                          <a:effectLst/>
                        </a:rPr>
                        <a:t>KLAP: Knowledge of the Logical Aspects of Proof (SMK)</a:t>
                      </a:r>
                      <a:endParaRPr lang="en-US" sz="2800" b="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66FFFF"/>
                    </a:solidFill>
                  </a:tcPr>
                </a:tc>
                <a:tc>
                  <a:txBody>
                    <a:bodyPr/>
                    <a:lstStyle/>
                    <a:p>
                      <a:pPr marL="0" marR="0" algn="ctr">
                        <a:lnSpc>
                          <a:spcPct val="100000"/>
                        </a:lnSpc>
                        <a:spcBef>
                          <a:spcPts val="0"/>
                        </a:spcBef>
                        <a:spcAft>
                          <a:spcPts val="0"/>
                        </a:spcAft>
                      </a:pPr>
                      <a:r>
                        <a:rPr lang="en-US" sz="2400" b="1">
                          <a:solidFill>
                            <a:schemeClr val="tx1"/>
                          </a:solidFill>
                          <a:effectLst/>
                        </a:rPr>
                        <a:t>KCS-P: Knowledge of Content and Students</a:t>
                      </a:r>
                      <a:endParaRPr lang="en-US" sz="2800" b="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CC99FF"/>
                    </a:solidFill>
                  </a:tcPr>
                </a:tc>
                <a:tc>
                  <a:txBody>
                    <a:bodyPr/>
                    <a:lstStyle/>
                    <a:p>
                      <a:pPr marL="0" marR="0" algn="ctr">
                        <a:lnSpc>
                          <a:spcPct val="100000"/>
                        </a:lnSpc>
                        <a:spcBef>
                          <a:spcPts val="0"/>
                        </a:spcBef>
                        <a:spcAft>
                          <a:spcPts val="0"/>
                        </a:spcAft>
                      </a:pPr>
                      <a:r>
                        <a:rPr lang="en-US" sz="2400" b="1">
                          <a:solidFill>
                            <a:schemeClr val="tx1"/>
                          </a:solidFill>
                          <a:effectLst/>
                        </a:rPr>
                        <a:t>KCT-P: Knowledge of Content and Teaching</a:t>
                      </a:r>
                      <a:endParaRPr lang="en-US" sz="2800" b="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FFFF99"/>
                    </a:solidFill>
                  </a:tcPr>
                </a:tc>
                <a:extLst>
                  <a:ext uri="{0D108BD9-81ED-4DB2-BD59-A6C34878D82A}">
                    <a16:rowId xmlns:a16="http://schemas.microsoft.com/office/drawing/2014/main" val="1556396563"/>
                  </a:ext>
                </a:extLst>
              </a:tr>
              <a:tr h="3292022">
                <a:tc>
                  <a:txBody>
                    <a:bodyPr/>
                    <a:lstStyle/>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knowledge of different types of proofs</a:t>
                      </a:r>
                      <a:r>
                        <a:rPr lang="en-US" sz="2200" b="0" baseline="0">
                          <a:solidFill>
                            <a:schemeClr val="tx1"/>
                          </a:solidFill>
                          <a:effectLst/>
                        </a:rPr>
                        <a:t> (e.g., proof by cases, direct proof, proof by contradiction or by contrapositive, disprove by a counterexample) </a:t>
                      </a:r>
                      <a:r>
                        <a:rPr lang="en-US" sz="2200" b="0">
                          <a:solidFill>
                            <a:schemeClr val="tx1"/>
                          </a:solidFill>
                          <a:effectLst/>
                        </a:rPr>
                        <a:t> </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valid and invalid modes of reasoning </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the roles of examples in proving</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logical relations (e.g., negation, conjunction, biconditional), </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range of definitions (trapezoid) </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range</a:t>
                      </a:r>
                      <a:r>
                        <a:rPr lang="en-US" sz="2200" b="0" baseline="0">
                          <a:solidFill>
                            <a:schemeClr val="tx1"/>
                          </a:solidFill>
                          <a:effectLst/>
                        </a:rPr>
                        <a:t> of </a:t>
                      </a:r>
                      <a:r>
                        <a:rPr lang="en-US" sz="2200" b="0">
                          <a:solidFill>
                            <a:schemeClr val="tx1"/>
                          </a:solidFill>
                          <a:effectLst/>
                        </a:rPr>
                        <a:t>theorems (various proofs of the Pythagorean theorem).</a:t>
                      </a:r>
                      <a:endParaRPr lang="en-US" sz="2200" b="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66FFFF"/>
                    </a:solidFill>
                  </a:tcPr>
                </a:tc>
                <a:tc>
                  <a:txBody>
                    <a:bodyPr/>
                    <a:lstStyle/>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knowledge of students’ proof-related conceptions, misconceptions and common mistakes (</a:t>
                      </a:r>
                      <a:r>
                        <a:rPr lang="en-US" sz="2200" kern="1200">
                          <a:solidFill>
                            <a:schemeClr val="dk1"/>
                          </a:solidFill>
                          <a:effectLst/>
                          <a:latin typeface="+mn-lt"/>
                          <a:ea typeface="+mn-ea"/>
                          <a:cs typeface="+mn-cs"/>
                        </a:rPr>
                        <a:t>e.g., a tendency to rely on inductive reasoning or on unstated assumptions)</a:t>
                      </a:r>
                      <a:r>
                        <a:rPr lang="en-US" sz="2200" b="0">
                          <a:solidFill>
                            <a:schemeClr val="tx1"/>
                          </a:solidFill>
                          <a:effectLst/>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b="0">
                          <a:solidFill>
                            <a:schemeClr val="tx1"/>
                          </a:solidFill>
                          <a:effectLst/>
                        </a:rPr>
                        <a:t>making proof concepts explicit and accessible to students across grade levels   </a:t>
                      </a:r>
                      <a:endParaRPr lang="en-US" sz="2200" b="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0" algn="l">
                        <a:lnSpc>
                          <a:spcPct val="100000"/>
                        </a:lnSpc>
                        <a:spcBef>
                          <a:spcPts val="0"/>
                        </a:spcBef>
                        <a:spcAft>
                          <a:spcPts val="0"/>
                        </a:spcAft>
                        <a:buFont typeface="Arial" panose="020B0604020202020204" pitchFamily="34" charset="0"/>
                        <a:buNone/>
                      </a:pPr>
                      <a:endParaRPr lang="en-US" sz="2200" b="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CC99FF"/>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b="0">
                          <a:solidFill>
                            <a:schemeClr val="tx1"/>
                          </a:solidFill>
                          <a:effectLst/>
                        </a:rPr>
                        <a:t>knowledge of pedagogical strategies for supporting students’ engagement with proof</a:t>
                      </a:r>
                      <a:r>
                        <a:rPr lang="en-US" sz="2200" b="0" baseline="0">
                          <a:solidFill>
                            <a:schemeClr val="tx1"/>
                          </a:solidFill>
                          <a:effectLst/>
                        </a:rPr>
                        <a:t> </a:t>
                      </a:r>
                      <a:endParaRPr lang="en-US" sz="2200" b="0">
                        <a:solidFill>
                          <a:schemeClr val="tx1"/>
                        </a:solidFill>
                        <a:effectLst/>
                      </a:endParaRP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Identify curriculum opportunities for R&amp;P in diverse mathematical contents</a:t>
                      </a:r>
                    </a:p>
                    <a:p>
                      <a:pPr marL="342900" marR="0" indent="-342900" algn="l">
                        <a:lnSpc>
                          <a:spcPct val="100000"/>
                        </a:lnSpc>
                        <a:spcBef>
                          <a:spcPts val="0"/>
                        </a:spcBef>
                        <a:spcAft>
                          <a:spcPts val="0"/>
                        </a:spcAft>
                        <a:buFont typeface="Arial" panose="020B0604020202020204" pitchFamily="34" charset="0"/>
                        <a:buChar char="•"/>
                      </a:pPr>
                      <a:r>
                        <a:rPr lang="en-US" sz="2200" b="0">
                          <a:solidFill>
                            <a:schemeClr val="tx1"/>
                          </a:solidFill>
                          <a:effectLst/>
                        </a:rPr>
                        <a:t>Design tasks that embed rich opportunities for reasoning and proof</a:t>
                      </a:r>
                    </a:p>
                  </a:txBody>
                  <a:tcPr marL="68580" marR="68580" marT="0" marB="0">
                    <a:solidFill>
                      <a:srgbClr val="FFFF99"/>
                    </a:solidFill>
                  </a:tcPr>
                </a:tc>
                <a:extLst>
                  <a:ext uri="{0D108BD9-81ED-4DB2-BD59-A6C34878D82A}">
                    <a16:rowId xmlns:a16="http://schemas.microsoft.com/office/drawing/2014/main" val="3896789287"/>
                  </a:ext>
                </a:extLst>
              </a:tr>
            </a:tbl>
          </a:graphicData>
        </a:graphic>
      </p:graphicFrame>
      <p:sp>
        <p:nvSpPr>
          <p:cNvPr id="3" name="Title 2">
            <a:extLst>
              <a:ext uri="{FF2B5EF4-FFF2-40B4-BE49-F238E27FC236}">
                <a16:creationId xmlns:a16="http://schemas.microsoft.com/office/drawing/2014/main" id="{E85AC56D-1B58-024F-BE89-73B0FFECF5A2}"/>
              </a:ext>
            </a:extLst>
          </p:cNvPr>
          <p:cNvSpPr txBox="1">
            <a:spLocks/>
          </p:cNvSpPr>
          <p:nvPr/>
        </p:nvSpPr>
        <p:spPr>
          <a:xfrm>
            <a:off x="838200" y="365126"/>
            <a:ext cx="10515600" cy="77356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a:t>Categories of MKT-P</a:t>
            </a:r>
          </a:p>
        </p:txBody>
      </p:sp>
      <p:sp>
        <p:nvSpPr>
          <p:cNvPr id="4" name="Slide Number Placeholder 3">
            <a:extLst>
              <a:ext uri="{FF2B5EF4-FFF2-40B4-BE49-F238E27FC236}">
                <a16:creationId xmlns:a16="http://schemas.microsoft.com/office/drawing/2014/main" id="{12BE39DD-4C9C-9F4B-AF78-97A11D86C5E3}"/>
              </a:ext>
            </a:extLst>
          </p:cNvPr>
          <p:cNvSpPr>
            <a:spLocks noGrp="1"/>
          </p:cNvSpPr>
          <p:nvPr>
            <p:ph type="sldNum" sz="quarter" idx="12"/>
          </p:nvPr>
        </p:nvSpPr>
        <p:spPr/>
        <p:txBody>
          <a:bodyPr/>
          <a:lstStyle/>
          <a:p>
            <a:fld id="{98A6845F-8D60-C949-9CC4-75250DF6C7EB}" type="slidenum">
              <a:rPr lang="en-US" smtClean="0"/>
              <a:t>22</a:t>
            </a:fld>
            <a:endParaRPr lang="en-US"/>
          </a:p>
        </p:txBody>
      </p:sp>
    </p:spTree>
    <p:extLst>
      <p:ext uri="{BB962C8B-B14F-4D97-AF65-F5344CB8AC3E}">
        <p14:creationId xmlns:p14="http://schemas.microsoft.com/office/powerpoint/2010/main" val="1485921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mn-lt"/>
              </a:rPr>
              <a:t>Expertise: Knowledge – Dispositions – Practices</a:t>
            </a:r>
          </a:p>
        </p:txBody>
      </p:sp>
      <p:pic>
        <p:nvPicPr>
          <p:cNvPr id="10" name="Google Shape;94;p1"/>
          <p:cNvPicPr preferRelativeResize="0">
            <a:picLocks noChangeAspect="1"/>
          </p:cNvPicPr>
          <p:nvPr/>
        </p:nvPicPr>
        <p:blipFill rotWithShape="1">
          <a:blip r:embed="rId3">
            <a:alphaModFix/>
          </a:blip>
          <a:srcRect/>
          <a:stretch/>
        </p:blipFill>
        <p:spPr>
          <a:xfrm>
            <a:off x="9997440" y="6150082"/>
            <a:ext cx="2194560" cy="707918"/>
          </a:xfrm>
          <a:prstGeom prst="rect">
            <a:avLst/>
          </a:prstGeom>
          <a:noFill/>
          <a:ln>
            <a:noFill/>
          </a:ln>
        </p:spPr>
      </p:pic>
      <p:grpSp>
        <p:nvGrpSpPr>
          <p:cNvPr id="6" name="Group 5">
            <a:extLst>
              <a:ext uri="{FF2B5EF4-FFF2-40B4-BE49-F238E27FC236}">
                <a16:creationId xmlns:a16="http://schemas.microsoft.com/office/drawing/2014/main" id="{E5CD115D-DC95-4F9E-AD4F-189D6580F832}"/>
              </a:ext>
            </a:extLst>
          </p:cNvPr>
          <p:cNvGrpSpPr/>
          <p:nvPr/>
        </p:nvGrpSpPr>
        <p:grpSpPr>
          <a:xfrm>
            <a:off x="940907" y="2092740"/>
            <a:ext cx="10149840" cy="3840480"/>
            <a:chOff x="940907" y="2092740"/>
            <a:chExt cx="10412893" cy="4103470"/>
          </a:xfrm>
        </p:grpSpPr>
        <p:grpSp>
          <p:nvGrpSpPr>
            <p:cNvPr id="7" name="Group 6"/>
            <p:cNvGrpSpPr/>
            <p:nvPr/>
          </p:nvGrpSpPr>
          <p:grpSpPr>
            <a:xfrm>
              <a:off x="2961341" y="2174778"/>
              <a:ext cx="6269317" cy="2928968"/>
              <a:chOff x="2961341" y="1690688"/>
              <a:chExt cx="6269317" cy="2928968"/>
            </a:xfrm>
          </p:grpSpPr>
          <p:graphicFrame>
            <p:nvGraphicFramePr>
              <p:cNvPr id="4" name="Diagram 3"/>
              <p:cNvGraphicFramePr/>
              <p:nvPr/>
            </p:nvGraphicFramePr>
            <p:xfrm>
              <a:off x="2961341" y="1690688"/>
              <a:ext cx="6269317" cy="29289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ounded Rectangle 4"/>
              <p:cNvSpPr/>
              <p:nvPr/>
            </p:nvSpPr>
            <p:spPr>
              <a:xfrm>
                <a:off x="5405717" y="2240772"/>
                <a:ext cx="1667434" cy="914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a:t>Reasoning and Proving</a:t>
                </a:r>
              </a:p>
            </p:txBody>
          </p:sp>
        </p:grpSp>
        <p:sp>
          <p:nvSpPr>
            <p:cNvPr id="8" name="Google Shape;181;p17"/>
            <p:cNvSpPr txBox="1"/>
            <p:nvPr/>
          </p:nvSpPr>
          <p:spPr>
            <a:xfrm>
              <a:off x="9037917" y="2207368"/>
              <a:ext cx="2315883" cy="1200288"/>
            </a:xfrm>
            <a:prstGeom prst="rect">
              <a:avLst/>
            </a:prstGeom>
            <a:ln>
              <a:headEnd type="none" w="sm" len="sm"/>
              <a:tailEnd type="none" w="sm" len="sm"/>
            </a:ln>
          </p:spPr>
          <p:style>
            <a:lnRef idx="1">
              <a:schemeClr val="accent6"/>
            </a:lnRef>
            <a:fillRef idx="2">
              <a:schemeClr val="accent6"/>
            </a:fillRef>
            <a:effectRef idx="1">
              <a:schemeClr val="accent6"/>
            </a:effectRef>
            <a:fontRef idx="minor">
              <a:schemeClr val="dk1"/>
            </a:fontRef>
          </p:style>
          <p:txBody>
            <a:bodyPr spcFirstLastPara="1" wrap="square" lIns="91425" tIns="45700" rIns="91425" bIns="45700" anchor="t" anchorCtr="0">
              <a:spAutoFit/>
            </a:bodyPr>
            <a:lstStyle/>
            <a:p>
              <a:pPr marR="0" lvl="0" algn="ctr" rtl="0">
                <a:spcBef>
                  <a:spcPts val="0"/>
                </a:spcBef>
                <a:spcAft>
                  <a:spcPts val="0"/>
                </a:spcAft>
                <a:buClr>
                  <a:schemeClr val="dk1"/>
                </a:buClr>
                <a:buSzPts val="2000"/>
              </a:pPr>
              <a:r>
                <a:rPr lang="en-US" sz="2400">
                  <a:solidFill>
                    <a:schemeClr val="dk1"/>
                  </a:solidFill>
                  <a:latin typeface="Calibri" panose="020F0502020204030204" pitchFamily="34" charset="0"/>
                  <a:ea typeface="Calibri"/>
                  <a:cs typeface="Calibri" panose="020F0502020204030204" pitchFamily="34" charset="0"/>
                  <a:sym typeface="Calibri"/>
                </a:rPr>
                <a:t>Observable classroom practices</a:t>
              </a:r>
              <a:endParaRPr sz="2400">
                <a:solidFill>
                  <a:schemeClr val="dk1"/>
                </a:solidFill>
                <a:latin typeface="Calibri" panose="020F0502020204030204" pitchFamily="34" charset="0"/>
                <a:ea typeface="Calibri"/>
                <a:cs typeface="Calibri" panose="020F0502020204030204" pitchFamily="34" charset="0"/>
                <a:sym typeface="Calibri"/>
              </a:endParaRPr>
            </a:p>
          </p:txBody>
        </p:sp>
        <p:sp>
          <p:nvSpPr>
            <p:cNvPr id="9" name="Google Shape;181;p17"/>
            <p:cNvSpPr txBox="1"/>
            <p:nvPr/>
          </p:nvSpPr>
          <p:spPr>
            <a:xfrm>
              <a:off x="5229217" y="5005032"/>
              <a:ext cx="2020434" cy="830956"/>
            </a:xfrm>
            <a:prstGeom prst="rect">
              <a:avLst/>
            </a:prstGeom>
            <a:ln>
              <a:headEnd type="none" w="sm" len="sm"/>
              <a:tailEnd type="none" w="sm" len="sm"/>
            </a:ln>
          </p:spPr>
          <p:style>
            <a:lnRef idx="1">
              <a:schemeClr val="accent5"/>
            </a:lnRef>
            <a:fillRef idx="2">
              <a:schemeClr val="accent5"/>
            </a:fillRef>
            <a:effectRef idx="1">
              <a:schemeClr val="accent5"/>
            </a:effectRef>
            <a:fontRef idx="minor">
              <a:schemeClr val="dk1"/>
            </a:fontRef>
          </p:style>
          <p:txBody>
            <a:bodyPr spcFirstLastPara="1" wrap="square" lIns="91425" tIns="45700" rIns="91425" bIns="45700" anchor="t" anchorCtr="0">
              <a:spAutoFit/>
            </a:bodyPr>
            <a:lstStyle/>
            <a:p>
              <a:pPr marR="0" lvl="0" algn="ctr" rtl="0">
                <a:spcBef>
                  <a:spcPts val="0"/>
                </a:spcBef>
                <a:spcAft>
                  <a:spcPts val="0"/>
                </a:spcAft>
                <a:buClr>
                  <a:schemeClr val="dk1"/>
                </a:buClr>
                <a:buSzPts val="2000"/>
              </a:pPr>
              <a:r>
                <a:rPr lang="en-US" sz="2400">
                  <a:solidFill>
                    <a:schemeClr val="dk1"/>
                  </a:solidFill>
                  <a:latin typeface="Calibri" panose="020F0502020204030204" pitchFamily="34" charset="0"/>
                  <a:ea typeface="Calibri"/>
                  <a:cs typeface="Calibri" panose="020F0502020204030204" pitchFamily="34" charset="0"/>
                  <a:sym typeface="Calibri"/>
                </a:rPr>
                <a:t>Declarative Knowledge</a:t>
              </a:r>
              <a:endParaRPr sz="2400">
                <a:solidFill>
                  <a:schemeClr val="dk1"/>
                </a:solidFill>
                <a:latin typeface="Calibri" panose="020F0502020204030204" pitchFamily="34" charset="0"/>
                <a:ea typeface="Calibri"/>
                <a:cs typeface="Calibri" panose="020F0502020204030204" pitchFamily="34" charset="0"/>
                <a:sym typeface="Calibri"/>
              </a:endParaRPr>
            </a:p>
          </p:txBody>
        </p:sp>
        <p:sp>
          <p:nvSpPr>
            <p:cNvPr id="11" name="Google Shape;181;p17"/>
            <p:cNvSpPr txBox="1"/>
            <p:nvPr/>
          </p:nvSpPr>
          <p:spPr>
            <a:xfrm>
              <a:off x="940907" y="2092740"/>
              <a:ext cx="2020434" cy="1183826"/>
            </a:xfrm>
            <a:prstGeom prst="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t" anchorCtr="0">
              <a:spAutoFit/>
            </a:bodyPr>
            <a:lstStyle/>
            <a:p>
              <a:pPr marR="0" lvl="0" algn="ctr" rtl="0">
                <a:spcBef>
                  <a:spcPts val="0"/>
                </a:spcBef>
                <a:spcAft>
                  <a:spcPts val="0"/>
                </a:spcAft>
                <a:buClr>
                  <a:schemeClr val="dk1"/>
                </a:buClr>
                <a:buSzPts val="2000"/>
              </a:pPr>
              <a:r>
                <a:rPr lang="en-US" sz="2200">
                  <a:latin typeface="Calibri" panose="020F0502020204030204" pitchFamily="34" charset="0"/>
                  <a:ea typeface="Calibri"/>
                  <a:cs typeface="Calibri" panose="020F0502020204030204" pitchFamily="34" charset="0"/>
                  <a:sym typeface="Calibri"/>
                </a:rPr>
                <a:t>Self-expressed</a:t>
              </a:r>
            </a:p>
            <a:p>
              <a:pPr marR="0" lvl="0" algn="ctr" rtl="0">
                <a:spcBef>
                  <a:spcPts val="0"/>
                </a:spcBef>
                <a:spcAft>
                  <a:spcPts val="0"/>
                </a:spcAft>
                <a:buClr>
                  <a:schemeClr val="dk1"/>
                </a:buClr>
                <a:buSzPts val="2000"/>
              </a:pPr>
              <a:r>
                <a:rPr lang="en-US" sz="2200">
                  <a:latin typeface="Calibri" panose="020F0502020204030204" pitchFamily="34" charset="0"/>
                  <a:ea typeface="Calibri"/>
                  <a:cs typeface="Calibri" panose="020F0502020204030204" pitchFamily="34" charset="0"/>
                  <a:sym typeface="Calibri"/>
                </a:rPr>
                <a:t>affective domain</a:t>
              </a:r>
              <a:endParaRPr sz="2200">
                <a:solidFill>
                  <a:schemeClr val="dk1"/>
                </a:solidFill>
                <a:latin typeface="Calibri" panose="020F0502020204030204" pitchFamily="34" charset="0"/>
                <a:ea typeface="Calibri"/>
                <a:cs typeface="Calibri" panose="020F0502020204030204" pitchFamily="34" charset="0"/>
                <a:sym typeface="Calibri"/>
              </a:endParaRPr>
            </a:p>
          </p:txBody>
        </p:sp>
        <p:sp>
          <p:nvSpPr>
            <p:cNvPr id="3" name="Oval 2"/>
            <p:cNvSpPr/>
            <p:nvPr/>
          </p:nvSpPr>
          <p:spPr>
            <a:xfrm>
              <a:off x="4094402" y="3813853"/>
              <a:ext cx="4290064" cy="23823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6412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03722-A939-D54A-8D0D-EA188D259C28}"/>
              </a:ext>
            </a:extLst>
          </p:cNvPr>
          <p:cNvSpPr txBox="1">
            <a:spLocks/>
          </p:cNvSpPr>
          <p:nvPr/>
        </p:nvSpPr>
        <p:spPr>
          <a:xfrm>
            <a:off x="839788" y="457200"/>
            <a:ext cx="10475912" cy="819509"/>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latin typeface="+mn-lt"/>
              </a:rPr>
              <a:t>MKT-P Framework  </a:t>
            </a:r>
            <a:r>
              <a:rPr lang="en-US" sz="3500">
                <a:latin typeface="+mn-lt"/>
              </a:rPr>
              <a:t>(Buchbinder &amp; McCrone, 2020)</a:t>
            </a:r>
            <a:endParaRPr lang="en-US" sz="3500">
              <a:latin typeface="+mn-lt"/>
              <a:cs typeface="Calibri"/>
            </a:endParaRPr>
          </a:p>
        </p:txBody>
      </p:sp>
      <p:sp>
        <p:nvSpPr>
          <p:cNvPr id="3" name="Text Placeholder 3">
            <a:extLst>
              <a:ext uri="{FF2B5EF4-FFF2-40B4-BE49-F238E27FC236}">
                <a16:creationId xmlns:a16="http://schemas.microsoft.com/office/drawing/2014/main" id="{D436484D-FF07-CF45-BCE6-8C7E56E3046E}"/>
              </a:ext>
            </a:extLst>
          </p:cNvPr>
          <p:cNvSpPr txBox="1">
            <a:spLocks/>
          </p:cNvSpPr>
          <p:nvPr/>
        </p:nvSpPr>
        <p:spPr>
          <a:xfrm>
            <a:off x="839788" y="1627094"/>
            <a:ext cx="4386254" cy="424189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Subject matter knowledge specific to proof:</a:t>
            </a:r>
          </a:p>
          <a:p>
            <a:pPr lvl="1"/>
            <a:r>
              <a:rPr lang="en-US" dirty="0"/>
              <a:t>KLAP - knowledge of logical aspects of proof</a:t>
            </a:r>
          </a:p>
          <a:p>
            <a:pPr marL="285750" indent="-285750"/>
            <a:r>
              <a:rPr lang="en-US" sz="2400" dirty="0"/>
              <a:t>Two types of pedagogical content knowledge (PCK) specific to proof: KCT-P and KCS-P. </a:t>
            </a:r>
          </a:p>
          <a:p>
            <a:pPr marL="285750" indent="-285750"/>
            <a:r>
              <a:rPr lang="en-US" sz="2400" dirty="0"/>
              <a:t>All types of knowledge are interrelated</a:t>
            </a:r>
          </a:p>
        </p:txBody>
      </p:sp>
      <p:grpSp>
        <p:nvGrpSpPr>
          <p:cNvPr id="4" name="Group 3">
            <a:extLst>
              <a:ext uri="{FF2B5EF4-FFF2-40B4-BE49-F238E27FC236}">
                <a16:creationId xmlns:a16="http://schemas.microsoft.com/office/drawing/2014/main" id="{CC45908C-0307-864D-BDEF-5981C74951CD}"/>
              </a:ext>
            </a:extLst>
          </p:cNvPr>
          <p:cNvGrpSpPr>
            <a:grpSpLocks noChangeAspect="1"/>
          </p:cNvGrpSpPr>
          <p:nvPr/>
        </p:nvGrpSpPr>
        <p:grpSpPr>
          <a:xfrm>
            <a:off x="5365006" y="1184789"/>
            <a:ext cx="6416484" cy="5354123"/>
            <a:chOff x="5001731" y="516067"/>
            <a:chExt cx="6584555" cy="5669071"/>
          </a:xfrm>
        </p:grpSpPr>
        <p:grpSp>
          <p:nvGrpSpPr>
            <p:cNvPr id="5" name="Group 4">
              <a:extLst>
                <a:ext uri="{FF2B5EF4-FFF2-40B4-BE49-F238E27FC236}">
                  <a16:creationId xmlns:a16="http://schemas.microsoft.com/office/drawing/2014/main" id="{9698F524-8726-9D49-B883-9EB04D81E8CE}"/>
                </a:ext>
              </a:extLst>
            </p:cNvPr>
            <p:cNvGrpSpPr/>
            <p:nvPr/>
          </p:nvGrpSpPr>
          <p:grpSpPr>
            <a:xfrm>
              <a:off x="5028619" y="517583"/>
              <a:ext cx="6530778" cy="5667555"/>
              <a:chOff x="-74901" y="0"/>
              <a:chExt cx="5814060" cy="5090160"/>
            </a:xfrm>
          </p:grpSpPr>
          <p:pic>
            <p:nvPicPr>
              <p:cNvPr id="9" name="Picture 8">
                <a:extLst>
                  <a:ext uri="{FF2B5EF4-FFF2-40B4-BE49-F238E27FC236}">
                    <a16:creationId xmlns:a16="http://schemas.microsoft.com/office/drawing/2014/main" id="{056B4021-EB8D-5B4A-9E2C-3F4C30ECF7D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7699" r="35041" b="5920"/>
              <a:stretch/>
            </p:blipFill>
            <p:spPr>
              <a:xfrm>
                <a:off x="-74901" y="0"/>
                <a:ext cx="5814060" cy="5090160"/>
              </a:xfrm>
              <a:prstGeom prst="rect">
                <a:avLst/>
              </a:prstGeom>
            </p:spPr>
          </p:pic>
          <p:sp>
            <p:nvSpPr>
              <p:cNvPr id="10" name="Text Box 2">
                <a:extLst>
                  <a:ext uri="{FF2B5EF4-FFF2-40B4-BE49-F238E27FC236}">
                    <a16:creationId xmlns:a16="http://schemas.microsoft.com/office/drawing/2014/main" id="{34404954-52A8-EA4D-89EA-456ACCD88C32}"/>
                  </a:ext>
                </a:extLst>
              </p:cNvPr>
              <p:cNvSpPr txBox="1">
                <a:spLocks noChangeArrowheads="1"/>
              </p:cNvSpPr>
              <p:nvPr/>
            </p:nvSpPr>
            <p:spPr bwMode="auto">
              <a:xfrm>
                <a:off x="2781939" y="1425159"/>
                <a:ext cx="2161948" cy="966803"/>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n-US" sz="2000" b="1">
                    <a:effectLst/>
                    <a:latin typeface="Calibri" panose="020F0502020204030204" pitchFamily="34" charset="0"/>
                    <a:ea typeface="Calibri" panose="020F0502020204030204" pitchFamily="34" charset="0"/>
                    <a:cs typeface="Arial" panose="020B0604020202020204" pitchFamily="34" charset="0"/>
                  </a:rPr>
                  <a:t>KLAP: </a:t>
                </a:r>
                <a:r>
                  <a:rPr lang="en-US" sz="2000" b="1"/>
                  <a:t>Knowledge of the Logical Aspects of Proof</a:t>
                </a:r>
                <a:endParaRPr lang="en-US" sz="2000" b="1">
                  <a:latin typeface="Times New Roman" panose="02020603050405020304" pitchFamily="18" charset="0"/>
                  <a:ea typeface="Times New Roman" panose="02020603050405020304" pitchFamily="18" charset="0"/>
                  <a:cs typeface="Arial" panose="020B0604020202020204" pitchFamily="34" charset="0"/>
                </a:endParaRPr>
              </a:p>
            </p:txBody>
          </p:sp>
          <p:sp>
            <p:nvSpPr>
              <p:cNvPr id="11" name="Text Box 2">
                <a:extLst>
                  <a:ext uri="{FF2B5EF4-FFF2-40B4-BE49-F238E27FC236}">
                    <a16:creationId xmlns:a16="http://schemas.microsoft.com/office/drawing/2014/main" id="{0D78F1D9-A3D1-2C43-9E52-5D4C93205A6D}"/>
                  </a:ext>
                </a:extLst>
              </p:cNvPr>
              <p:cNvSpPr txBox="1">
                <a:spLocks noChangeArrowheads="1"/>
              </p:cNvSpPr>
              <p:nvPr/>
            </p:nvSpPr>
            <p:spPr bwMode="auto">
              <a:xfrm>
                <a:off x="1889714" y="3095073"/>
                <a:ext cx="1722376" cy="1277786"/>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n-US" sz="2000" b="1">
                    <a:effectLst/>
                    <a:latin typeface="Calibri" panose="020F0502020204030204" pitchFamily="34" charset="0"/>
                    <a:ea typeface="Calibri" panose="020F0502020204030204" pitchFamily="34" charset="0"/>
                    <a:cs typeface="Arial" panose="020B0604020202020204" pitchFamily="34" charset="0"/>
                  </a:rPr>
                  <a:t>KCS-P: </a:t>
                </a:r>
                <a:r>
                  <a:rPr lang="en-US" sz="2000" b="1"/>
                  <a:t>Knowledge of Content and Students</a:t>
                </a:r>
                <a:endParaRPr lang="en-US" sz="2000" b="1">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 Box 2">
                <a:extLst>
                  <a:ext uri="{FF2B5EF4-FFF2-40B4-BE49-F238E27FC236}">
                    <a16:creationId xmlns:a16="http://schemas.microsoft.com/office/drawing/2014/main" id="{C489D5BF-E9EE-C949-B557-142E144056A2}"/>
                  </a:ext>
                </a:extLst>
              </p:cNvPr>
              <p:cNvSpPr txBox="1">
                <a:spLocks noChangeArrowheads="1"/>
              </p:cNvSpPr>
              <p:nvPr/>
            </p:nvSpPr>
            <p:spPr bwMode="auto">
              <a:xfrm rot="19639868">
                <a:off x="608587" y="2117433"/>
                <a:ext cx="1960110" cy="957108"/>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n-US" sz="2000" b="1">
                    <a:effectLst/>
                    <a:latin typeface="Calibri" panose="020F0502020204030204" pitchFamily="34" charset="0"/>
                    <a:ea typeface="Calibri" panose="020F0502020204030204" pitchFamily="34" charset="0"/>
                    <a:cs typeface="Arial" panose="020B0604020202020204" pitchFamily="34" charset="0"/>
                  </a:rPr>
                  <a:t>KCT-P: </a:t>
                </a:r>
                <a:r>
                  <a:rPr lang="en-US" sz="2000" b="1"/>
                  <a:t>Knowledge of Content and Teaching</a:t>
                </a:r>
                <a:endParaRPr lang="en-US" sz="2000" b="1">
                  <a:effectLst/>
                  <a:latin typeface="Calibri" panose="020F0502020204030204" pitchFamily="34" charset="0"/>
                  <a:ea typeface="Calibri" panose="020F0502020204030204" pitchFamily="34" charset="0"/>
                  <a:cs typeface="Arial" panose="020B0604020202020204" pitchFamily="34" charset="0"/>
                </a:endParaRPr>
              </a:p>
            </p:txBody>
          </p:sp>
        </p:grpSp>
        <p:cxnSp>
          <p:nvCxnSpPr>
            <p:cNvPr id="6" name="Straight Arrow Connector 5">
              <a:extLst>
                <a:ext uri="{FF2B5EF4-FFF2-40B4-BE49-F238E27FC236}">
                  <a16:creationId xmlns:a16="http://schemas.microsoft.com/office/drawing/2014/main" id="{0C4762DE-A093-8344-B2DD-7916BB498587}"/>
                </a:ext>
              </a:extLst>
            </p:cNvPr>
            <p:cNvCxnSpPr/>
            <p:nvPr/>
          </p:nvCxnSpPr>
          <p:spPr>
            <a:xfrm>
              <a:off x="8111566" y="3800653"/>
              <a:ext cx="3474720" cy="0"/>
            </a:xfrm>
            <a:prstGeom prst="straightConnector1">
              <a:avLst/>
            </a:prstGeom>
            <a:ln w="19050">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1746AAAA-C4B9-3F44-813A-F59134058018}"/>
                </a:ext>
              </a:extLst>
            </p:cNvPr>
            <p:cNvCxnSpPr/>
            <p:nvPr/>
          </p:nvCxnSpPr>
          <p:spPr>
            <a:xfrm flipH="1">
              <a:off x="5001731" y="3800653"/>
              <a:ext cx="3109835" cy="2279465"/>
            </a:xfrm>
            <a:prstGeom prst="straightConnector1">
              <a:avLst/>
            </a:prstGeom>
            <a:ln w="19050">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A8420389-B675-CD4A-897E-2BCE0252CADB}"/>
                </a:ext>
              </a:extLst>
            </p:cNvPr>
            <p:cNvCxnSpPr/>
            <p:nvPr/>
          </p:nvCxnSpPr>
          <p:spPr>
            <a:xfrm rot="16200000">
              <a:off x="6465646" y="2161987"/>
              <a:ext cx="3291840" cy="0"/>
            </a:xfrm>
            <a:prstGeom prst="straightConnector1">
              <a:avLst/>
            </a:prstGeom>
            <a:ln w="19050">
              <a:headEnd type="none" w="med" len="med"/>
              <a:tailEnd type="triangle" w="lg" len="lg"/>
            </a:ln>
          </p:spPr>
          <p:style>
            <a:lnRef idx="1">
              <a:schemeClr val="dk1"/>
            </a:lnRef>
            <a:fillRef idx="0">
              <a:schemeClr val="dk1"/>
            </a:fillRef>
            <a:effectRef idx="0">
              <a:schemeClr val="dk1"/>
            </a:effectRef>
            <a:fontRef idx="minor">
              <a:schemeClr val="tx1"/>
            </a:fontRef>
          </p:style>
        </p:cxnSp>
      </p:grpSp>
      <p:sp>
        <p:nvSpPr>
          <p:cNvPr id="13" name="Slide Number Placeholder 12">
            <a:extLst>
              <a:ext uri="{FF2B5EF4-FFF2-40B4-BE49-F238E27FC236}">
                <a16:creationId xmlns:a16="http://schemas.microsoft.com/office/drawing/2014/main" id="{59FE43DE-C061-6742-A34A-52E3273E0AFE}"/>
              </a:ext>
            </a:extLst>
          </p:cNvPr>
          <p:cNvSpPr>
            <a:spLocks noGrp="1"/>
          </p:cNvSpPr>
          <p:nvPr>
            <p:ph type="sldNum" sz="quarter" idx="12"/>
          </p:nvPr>
        </p:nvSpPr>
        <p:spPr/>
        <p:txBody>
          <a:bodyPr/>
          <a:lstStyle/>
          <a:p>
            <a:fld id="{98A6845F-8D60-C949-9CC4-75250DF6C7EB}" type="slidenum">
              <a:rPr lang="en-US" smtClean="0"/>
              <a:t>3</a:t>
            </a:fld>
            <a:endParaRPr lang="en-US"/>
          </a:p>
        </p:txBody>
      </p:sp>
    </p:spTree>
    <p:extLst>
      <p:ext uri="{BB962C8B-B14F-4D97-AF65-F5344CB8AC3E}">
        <p14:creationId xmlns:p14="http://schemas.microsoft.com/office/powerpoint/2010/main" val="1414675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EB98C0-B6F5-4F55-95A8-7F18B4951DAA}"/>
              </a:ext>
            </a:extLst>
          </p:cNvPr>
          <p:cNvSpPr>
            <a:spLocks noGrp="1"/>
          </p:cNvSpPr>
          <p:nvPr>
            <p:ph type="title"/>
          </p:nvPr>
        </p:nvSpPr>
        <p:spPr>
          <a:xfrm>
            <a:off x="709183" y="368362"/>
            <a:ext cx="10515600" cy="1325563"/>
          </a:xfrm>
        </p:spPr>
        <p:txBody>
          <a:bodyPr>
            <a:noAutofit/>
          </a:bodyPr>
          <a:lstStyle/>
          <a:p>
            <a:r>
              <a:rPr lang="en-US" sz="4000" b="1" dirty="0">
                <a:latin typeface="+mn-lt"/>
              </a:rPr>
              <a:t>Origins of the Current Study</a:t>
            </a:r>
            <a:endParaRPr lang="en-US" dirty="0"/>
          </a:p>
        </p:txBody>
      </p:sp>
      <p:sp>
        <p:nvSpPr>
          <p:cNvPr id="5" name="Slide Number Placeholder 4">
            <a:extLst>
              <a:ext uri="{FF2B5EF4-FFF2-40B4-BE49-F238E27FC236}">
                <a16:creationId xmlns:a16="http://schemas.microsoft.com/office/drawing/2014/main" id="{190F607F-D26C-4951-98FE-C28B3A8DD859}"/>
              </a:ext>
            </a:extLst>
          </p:cNvPr>
          <p:cNvSpPr>
            <a:spLocks noGrp="1"/>
          </p:cNvSpPr>
          <p:nvPr>
            <p:ph type="sldNum" sz="quarter" idx="12"/>
          </p:nvPr>
        </p:nvSpPr>
        <p:spPr/>
        <p:txBody>
          <a:bodyPr/>
          <a:lstStyle/>
          <a:p>
            <a:fld id="{A5C60546-1A34-1342-B9DB-19794DA5E491}" type="slidenum">
              <a:rPr lang="en-US" sz="1600" smtClean="0">
                <a:solidFill>
                  <a:schemeClr val="tx1"/>
                </a:solidFill>
              </a:rPr>
              <a:pPr/>
              <a:t>4</a:t>
            </a:fld>
            <a:endParaRPr lang="en-US" sz="1600">
              <a:solidFill>
                <a:schemeClr val="tx1"/>
              </a:solidFill>
            </a:endParaRPr>
          </a:p>
        </p:txBody>
      </p:sp>
      <p:pic>
        <p:nvPicPr>
          <p:cNvPr id="9" name="Picture 8">
            <a:extLst>
              <a:ext uri="{FF2B5EF4-FFF2-40B4-BE49-F238E27FC236}">
                <a16:creationId xmlns:a16="http://schemas.microsoft.com/office/drawing/2014/main" id="{87C6DE17-708B-8C4F-B87A-A770EFBD3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7712" y="5836015"/>
            <a:ext cx="2609387" cy="681895"/>
          </a:xfrm>
          <a:prstGeom prst="rect">
            <a:avLst/>
          </a:prstGeom>
        </p:spPr>
      </p:pic>
      <p:pic>
        <p:nvPicPr>
          <p:cNvPr id="19" name="Graphic 18" descr="Professor female outline">
            <a:extLst>
              <a:ext uri="{FF2B5EF4-FFF2-40B4-BE49-F238E27FC236}">
                <a16:creationId xmlns:a16="http://schemas.microsoft.com/office/drawing/2014/main" id="{BDDAAD88-7C14-394C-8B06-BFA40F40F3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5492" y="4026938"/>
            <a:ext cx="1113895" cy="1113895"/>
          </a:xfrm>
          <a:prstGeom prst="rect">
            <a:avLst/>
          </a:prstGeom>
        </p:spPr>
      </p:pic>
      <p:pic>
        <p:nvPicPr>
          <p:cNvPr id="21" name="Graphic 20" descr="Graduation cap outline">
            <a:extLst>
              <a:ext uri="{FF2B5EF4-FFF2-40B4-BE49-F238E27FC236}">
                <a16:creationId xmlns:a16="http://schemas.microsoft.com/office/drawing/2014/main" id="{D1F619B3-CF46-FD4C-B3A8-DFAE6A556EC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449497" y="3851791"/>
            <a:ext cx="1331494" cy="1331494"/>
          </a:xfrm>
          <a:prstGeom prst="rect">
            <a:avLst/>
          </a:prstGeom>
        </p:spPr>
      </p:pic>
      <p:pic>
        <p:nvPicPr>
          <p:cNvPr id="23" name="Graphic 22" descr="Head with gears outline">
            <a:extLst>
              <a:ext uri="{FF2B5EF4-FFF2-40B4-BE49-F238E27FC236}">
                <a16:creationId xmlns:a16="http://schemas.microsoft.com/office/drawing/2014/main" id="{49171208-E413-864B-BE8F-5CEC1CA287D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785887" y="4026938"/>
            <a:ext cx="1113895" cy="1113895"/>
          </a:xfrm>
          <a:prstGeom prst="rect">
            <a:avLst/>
          </a:prstGeom>
        </p:spPr>
      </p:pic>
      <p:sp>
        <p:nvSpPr>
          <p:cNvPr id="24" name="Rounded Rectangle 23">
            <a:extLst>
              <a:ext uri="{FF2B5EF4-FFF2-40B4-BE49-F238E27FC236}">
                <a16:creationId xmlns:a16="http://schemas.microsoft.com/office/drawing/2014/main" id="{524B6C70-0C22-6A4A-B180-B5F9463FB66F}"/>
              </a:ext>
            </a:extLst>
          </p:cNvPr>
          <p:cNvSpPr/>
          <p:nvPr/>
        </p:nvSpPr>
        <p:spPr>
          <a:xfrm>
            <a:off x="6733960" y="2940662"/>
            <a:ext cx="2652736" cy="97667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Prospective Secondary Teachers (PSTs) </a:t>
            </a:r>
          </a:p>
        </p:txBody>
      </p:sp>
      <p:sp>
        <p:nvSpPr>
          <p:cNvPr id="25" name="Rounded Rectangle 24">
            <a:extLst>
              <a:ext uri="{FF2B5EF4-FFF2-40B4-BE49-F238E27FC236}">
                <a16:creationId xmlns:a16="http://schemas.microsoft.com/office/drawing/2014/main" id="{16D1439E-B8C4-5A42-8BF7-0835BF83E616}"/>
              </a:ext>
            </a:extLst>
          </p:cNvPr>
          <p:cNvSpPr/>
          <p:nvPr/>
        </p:nvSpPr>
        <p:spPr>
          <a:xfrm>
            <a:off x="9702863" y="2887153"/>
            <a:ext cx="2284964" cy="97667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Secondary Teachers</a:t>
            </a:r>
          </a:p>
        </p:txBody>
      </p:sp>
      <p:sp>
        <p:nvSpPr>
          <p:cNvPr id="26" name="Rounded Rectangle 25">
            <a:extLst>
              <a:ext uri="{FF2B5EF4-FFF2-40B4-BE49-F238E27FC236}">
                <a16:creationId xmlns:a16="http://schemas.microsoft.com/office/drawing/2014/main" id="{974293C8-06B8-9144-99EF-91884321118E}"/>
              </a:ext>
            </a:extLst>
          </p:cNvPr>
          <p:cNvSpPr/>
          <p:nvPr/>
        </p:nvSpPr>
        <p:spPr>
          <a:xfrm>
            <a:off x="4062811" y="2944330"/>
            <a:ext cx="2346158" cy="97667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STEM Majors</a:t>
            </a:r>
          </a:p>
        </p:txBody>
      </p:sp>
      <p:sp>
        <p:nvSpPr>
          <p:cNvPr id="31" name="Content Placeholder 2">
            <a:extLst>
              <a:ext uri="{FF2B5EF4-FFF2-40B4-BE49-F238E27FC236}">
                <a16:creationId xmlns:a16="http://schemas.microsoft.com/office/drawing/2014/main" id="{CBB7E80F-0D3B-8E47-816F-D3281AC20143}"/>
              </a:ext>
            </a:extLst>
          </p:cNvPr>
          <p:cNvSpPr>
            <a:spLocks noGrp="1"/>
          </p:cNvSpPr>
          <p:nvPr>
            <p:ph idx="1"/>
          </p:nvPr>
        </p:nvSpPr>
        <p:spPr>
          <a:xfrm>
            <a:off x="709183" y="1866274"/>
            <a:ext cx="3009281" cy="4302962"/>
          </a:xfrm>
          <a:solidFill>
            <a:srgbClr val="FFF2CC"/>
          </a:solidFill>
          <a:ln w="28575">
            <a:solidFill>
              <a:schemeClr val="accent4"/>
            </a:solidFill>
          </a:ln>
        </p:spPr>
        <p:style>
          <a:lnRef idx="1">
            <a:schemeClr val="accent1"/>
          </a:lnRef>
          <a:fillRef idx="2">
            <a:schemeClr val="accent1"/>
          </a:fillRef>
          <a:effectRef idx="1">
            <a:schemeClr val="accent1"/>
          </a:effectRef>
          <a:fontRef idx="minor">
            <a:schemeClr val="dk1"/>
          </a:fontRef>
        </p:style>
        <p:txBody>
          <a:bodyPr anchor="ctr">
            <a:normAutofit/>
          </a:bodyPr>
          <a:lstStyle/>
          <a:p>
            <a:pPr>
              <a:spcBef>
                <a:spcPts val="1200"/>
              </a:spcBef>
            </a:pPr>
            <a:r>
              <a:rPr lang="en-US" sz="2200" dirty="0"/>
              <a:t>Larger study: If MKT-P valid, we should see differences in performance between groups</a:t>
            </a:r>
          </a:p>
          <a:p>
            <a:pPr>
              <a:spcBef>
                <a:spcPts val="1200"/>
              </a:spcBef>
            </a:pPr>
            <a:r>
              <a:rPr lang="en-US" sz="2200" dirty="0"/>
              <a:t>While coding the data for correctness, we noticed important </a:t>
            </a:r>
            <a:r>
              <a:rPr lang="en-US" sz="2200" b="1" dirty="0"/>
              <a:t>qualitative differences </a:t>
            </a:r>
            <a:r>
              <a:rPr lang="en-US" sz="2200" dirty="0"/>
              <a:t>between participant groups, which is the focus of this study </a:t>
            </a:r>
            <a:endParaRPr lang="en-US" sz="2200" dirty="0">
              <a:cs typeface="Calibri"/>
            </a:endParaRPr>
          </a:p>
        </p:txBody>
      </p:sp>
      <p:pic>
        <p:nvPicPr>
          <p:cNvPr id="33" name="Graphic 32" descr="List with solid fill">
            <a:extLst>
              <a:ext uri="{FF2B5EF4-FFF2-40B4-BE49-F238E27FC236}">
                <a16:creationId xmlns:a16="http://schemas.microsoft.com/office/drawing/2014/main" id="{6562C154-CFA5-E943-BCFB-1B1DD806099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97680" y="428773"/>
            <a:ext cx="1363143" cy="1501148"/>
          </a:xfrm>
          <a:prstGeom prst="rect">
            <a:avLst/>
          </a:prstGeom>
        </p:spPr>
      </p:pic>
      <p:cxnSp>
        <p:nvCxnSpPr>
          <p:cNvPr id="40" name="Straight Arrow Connector 39">
            <a:extLst>
              <a:ext uri="{FF2B5EF4-FFF2-40B4-BE49-F238E27FC236}">
                <a16:creationId xmlns:a16="http://schemas.microsoft.com/office/drawing/2014/main" id="{B1BB8FF4-89B0-E84F-B91B-739C93A1C632}"/>
              </a:ext>
            </a:extLst>
          </p:cNvPr>
          <p:cNvCxnSpPr>
            <a:cxnSpLocks/>
          </p:cNvCxnSpPr>
          <p:nvPr/>
        </p:nvCxnSpPr>
        <p:spPr>
          <a:xfrm flipH="1">
            <a:off x="6228394" y="1826468"/>
            <a:ext cx="1269286" cy="100826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A05D6919-0612-CA4E-BA2A-F9AE84BD0D37}"/>
              </a:ext>
            </a:extLst>
          </p:cNvPr>
          <p:cNvCxnSpPr>
            <a:cxnSpLocks/>
          </p:cNvCxnSpPr>
          <p:nvPr/>
        </p:nvCxnSpPr>
        <p:spPr>
          <a:xfrm>
            <a:off x="7875509" y="1883362"/>
            <a:ext cx="0" cy="10573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08BFDBED-5E29-DA4A-A7E8-4280BBBF00D0}"/>
              </a:ext>
            </a:extLst>
          </p:cNvPr>
          <p:cNvCxnSpPr>
            <a:cxnSpLocks/>
          </p:cNvCxnSpPr>
          <p:nvPr/>
        </p:nvCxnSpPr>
        <p:spPr>
          <a:xfrm>
            <a:off x="8777383" y="1826468"/>
            <a:ext cx="1290884" cy="996667"/>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52" name="Right Arrow 51">
            <a:extLst>
              <a:ext uri="{FF2B5EF4-FFF2-40B4-BE49-F238E27FC236}">
                <a16:creationId xmlns:a16="http://schemas.microsoft.com/office/drawing/2014/main" id="{C6F6A23D-6D71-8749-A87C-6BA020675EBA}"/>
              </a:ext>
            </a:extLst>
          </p:cNvPr>
          <p:cNvSpPr/>
          <p:nvPr/>
        </p:nvSpPr>
        <p:spPr>
          <a:xfrm>
            <a:off x="5085347" y="5046547"/>
            <a:ext cx="5486400" cy="664359"/>
          </a:xfrm>
          <a:prstGeom prst="rightArrow">
            <a:avLst>
              <a:gd name="adj1" fmla="val 50000"/>
              <a:gd name="adj2" fmla="val 109524"/>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Teaching Experience</a:t>
            </a:r>
          </a:p>
        </p:txBody>
      </p:sp>
      <p:cxnSp>
        <p:nvCxnSpPr>
          <p:cNvPr id="20" name="Straight Arrow Connector 19">
            <a:extLst>
              <a:ext uri="{FF2B5EF4-FFF2-40B4-BE49-F238E27FC236}">
                <a16:creationId xmlns:a16="http://schemas.microsoft.com/office/drawing/2014/main" id="{DA621CD6-2066-EC4F-82FF-C292FDBC2AF0}"/>
              </a:ext>
            </a:extLst>
          </p:cNvPr>
          <p:cNvCxnSpPr>
            <a:cxnSpLocks/>
          </p:cNvCxnSpPr>
          <p:nvPr/>
        </p:nvCxnSpPr>
        <p:spPr>
          <a:xfrm>
            <a:off x="8411727" y="1883362"/>
            <a:ext cx="0" cy="10573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6" name="Rounded Rectangular Callout 5">
            <a:extLst>
              <a:ext uri="{FF2B5EF4-FFF2-40B4-BE49-F238E27FC236}">
                <a16:creationId xmlns:a16="http://schemas.microsoft.com/office/drawing/2014/main" id="{1EEB1B11-3AFE-C44F-8F82-BCB9E11FA30E}"/>
              </a:ext>
            </a:extLst>
          </p:cNvPr>
          <p:cNvSpPr/>
          <p:nvPr/>
        </p:nvSpPr>
        <p:spPr>
          <a:xfrm>
            <a:off x="9076045" y="573260"/>
            <a:ext cx="2709579" cy="603745"/>
          </a:xfrm>
          <a:prstGeom prst="wedgeRoundRectCallout">
            <a:avLst>
              <a:gd name="adj1" fmla="val -82035"/>
              <a:gd name="adj2" fmla="val -29913"/>
              <a:gd name="adj3" fmla="val 16667"/>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ysClr val="windowText" lastClr="000000"/>
                </a:solidFill>
              </a:rPr>
              <a:t>MKT-P Instrument</a:t>
            </a:r>
          </a:p>
        </p:txBody>
      </p:sp>
    </p:spTree>
    <p:extLst>
      <p:ext uri="{BB962C8B-B14F-4D97-AF65-F5344CB8AC3E}">
        <p14:creationId xmlns:p14="http://schemas.microsoft.com/office/powerpoint/2010/main" val="65326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F8022CF-C1BC-4244-876A-27572A0F32C5}"/>
              </a:ext>
            </a:extLst>
          </p:cNvPr>
          <p:cNvSpPr txBox="1">
            <a:spLocks/>
          </p:cNvSpPr>
          <p:nvPr/>
        </p:nvSpPr>
        <p:spPr>
          <a:xfrm>
            <a:off x="1522533" y="1415578"/>
            <a:ext cx="9146934" cy="3370410"/>
          </a:xfrm>
          <a:prstGeom prst="rect">
            <a:avLst/>
          </a:prstGeom>
          <a:solidFill>
            <a:schemeClr val="accent1">
              <a:lumMod val="20000"/>
              <a:lumOff val="80000"/>
            </a:schemeClr>
          </a:solidFill>
          <a:ln w="28575" cap="flat" cmpd="sng" algn="ctr">
            <a:solidFill>
              <a:schemeClr val="accent1"/>
            </a:solidFill>
            <a:prstDash val="solid"/>
            <a:miter lim="800000"/>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endParaRPr lang="en-US" sz="3200"/>
          </a:p>
          <a:p>
            <a:pPr marL="0" indent="0">
              <a:buFont typeface="Arial" panose="020B0604020202020204" pitchFamily="34" charset="0"/>
              <a:buNone/>
            </a:pPr>
            <a:endParaRPr lang="en-US" sz="3200"/>
          </a:p>
          <a:p>
            <a:pPr marL="0" indent="0">
              <a:buFont typeface="Arial" panose="020B0604020202020204" pitchFamily="34" charset="0"/>
              <a:buNone/>
            </a:pPr>
            <a:endParaRPr lang="en-US" sz="3200"/>
          </a:p>
        </p:txBody>
      </p:sp>
      <p:sp>
        <p:nvSpPr>
          <p:cNvPr id="4" name="Title 3">
            <a:extLst>
              <a:ext uri="{FF2B5EF4-FFF2-40B4-BE49-F238E27FC236}">
                <a16:creationId xmlns:a16="http://schemas.microsoft.com/office/drawing/2014/main" id="{A3EB98C0-B6F5-4F55-95A8-7F18B4951DAA}"/>
              </a:ext>
            </a:extLst>
          </p:cNvPr>
          <p:cNvSpPr>
            <a:spLocks noGrp="1"/>
          </p:cNvSpPr>
          <p:nvPr>
            <p:ph type="title"/>
          </p:nvPr>
        </p:nvSpPr>
        <p:spPr/>
        <p:txBody>
          <a:bodyPr>
            <a:noAutofit/>
          </a:bodyPr>
          <a:lstStyle/>
          <a:p>
            <a:r>
              <a:rPr lang="en-US" sz="4000" b="1" dirty="0">
                <a:latin typeface="+mn-lt"/>
              </a:rPr>
              <a:t>MKT-P Instrument:  8 KCT-P Items </a:t>
            </a:r>
            <a:endParaRPr lang="en-US" dirty="0"/>
          </a:p>
        </p:txBody>
      </p:sp>
      <p:sp>
        <p:nvSpPr>
          <p:cNvPr id="5" name="Slide Number Placeholder 4">
            <a:extLst>
              <a:ext uri="{FF2B5EF4-FFF2-40B4-BE49-F238E27FC236}">
                <a16:creationId xmlns:a16="http://schemas.microsoft.com/office/drawing/2014/main" id="{190F607F-D26C-4951-98FE-C28B3A8DD859}"/>
              </a:ext>
            </a:extLst>
          </p:cNvPr>
          <p:cNvSpPr>
            <a:spLocks noGrp="1"/>
          </p:cNvSpPr>
          <p:nvPr>
            <p:ph type="sldNum" sz="quarter" idx="12"/>
          </p:nvPr>
        </p:nvSpPr>
        <p:spPr/>
        <p:txBody>
          <a:bodyPr/>
          <a:lstStyle/>
          <a:p>
            <a:fld id="{A5C60546-1A34-1342-B9DB-19794DA5E491}" type="slidenum">
              <a:rPr lang="en-US" sz="1600" smtClean="0">
                <a:solidFill>
                  <a:schemeClr val="tx1"/>
                </a:solidFill>
              </a:rPr>
              <a:pPr/>
              <a:t>5</a:t>
            </a:fld>
            <a:endParaRPr lang="en-US" sz="1600">
              <a:solidFill>
                <a:schemeClr val="tx1"/>
              </a:solidFill>
            </a:endParaRPr>
          </a:p>
        </p:txBody>
      </p:sp>
      <p:pic>
        <p:nvPicPr>
          <p:cNvPr id="9" name="Picture 8">
            <a:extLst>
              <a:ext uri="{FF2B5EF4-FFF2-40B4-BE49-F238E27FC236}">
                <a16:creationId xmlns:a16="http://schemas.microsoft.com/office/drawing/2014/main" id="{87C6DE17-708B-8C4F-B87A-A770EFBD3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7712" y="5836015"/>
            <a:ext cx="2609387" cy="681895"/>
          </a:xfrm>
          <a:prstGeom prst="rect">
            <a:avLst/>
          </a:prstGeom>
        </p:spPr>
      </p:pic>
      <p:pic>
        <p:nvPicPr>
          <p:cNvPr id="14" name="Picture 13">
            <a:extLst>
              <a:ext uri="{FF2B5EF4-FFF2-40B4-BE49-F238E27FC236}">
                <a16:creationId xmlns:a16="http://schemas.microsoft.com/office/drawing/2014/main" id="{D5F88479-5653-F943-8C5A-37A8C152BF66}"/>
              </a:ext>
            </a:extLst>
          </p:cNvPr>
          <p:cNvPicPr>
            <a:picLocks noChangeAspect="1"/>
          </p:cNvPicPr>
          <p:nvPr/>
        </p:nvPicPr>
        <p:blipFill>
          <a:blip r:embed="rId4"/>
          <a:stretch>
            <a:fillRect/>
          </a:stretch>
        </p:blipFill>
        <p:spPr>
          <a:xfrm>
            <a:off x="1799507" y="1702601"/>
            <a:ext cx="8592985" cy="2796363"/>
          </a:xfrm>
          <a:prstGeom prst="rect">
            <a:avLst/>
          </a:prstGeom>
          <a:ln>
            <a:solidFill>
              <a:schemeClr val="bg1">
                <a:lumMod val="75000"/>
              </a:schemeClr>
            </a:solidFill>
          </a:ln>
        </p:spPr>
      </p:pic>
      <p:sp>
        <p:nvSpPr>
          <p:cNvPr id="2" name="TextBox 1">
            <a:extLst>
              <a:ext uri="{FF2B5EF4-FFF2-40B4-BE49-F238E27FC236}">
                <a16:creationId xmlns:a16="http://schemas.microsoft.com/office/drawing/2014/main" id="{0BD3E375-232F-4549-A127-A56C1D1D1C66}"/>
              </a:ext>
            </a:extLst>
          </p:cNvPr>
          <p:cNvSpPr txBox="1"/>
          <p:nvPr/>
        </p:nvSpPr>
        <p:spPr>
          <a:xfrm>
            <a:off x="1106905" y="5999747"/>
            <a:ext cx="184731" cy="369332"/>
          </a:xfrm>
          <a:prstGeom prst="rect">
            <a:avLst/>
          </a:prstGeom>
          <a:noFill/>
        </p:spPr>
        <p:txBody>
          <a:bodyPr wrap="none" rtlCol="0">
            <a:spAutoFit/>
          </a:bodyPr>
          <a:lstStyle/>
          <a:p>
            <a:endParaRPr lang="en-US" dirty="0"/>
          </a:p>
        </p:txBody>
      </p:sp>
      <p:sp>
        <p:nvSpPr>
          <p:cNvPr id="8" name="Text Placeholder 3">
            <a:extLst>
              <a:ext uri="{FF2B5EF4-FFF2-40B4-BE49-F238E27FC236}">
                <a16:creationId xmlns:a16="http://schemas.microsoft.com/office/drawing/2014/main" id="{3CA10214-81B7-3541-87D3-8FADDD0A599F}"/>
              </a:ext>
            </a:extLst>
          </p:cNvPr>
          <p:cNvSpPr txBox="1">
            <a:spLocks/>
          </p:cNvSpPr>
          <p:nvPr/>
        </p:nvSpPr>
        <p:spPr>
          <a:xfrm>
            <a:off x="464901" y="5084226"/>
            <a:ext cx="8145699" cy="1408649"/>
          </a:xfrm>
          <a:prstGeom prst="rect">
            <a:avLst/>
          </a:prstGeom>
          <a:solidFill>
            <a:schemeClr val="accent4">
              <a:lumMod val="20000"/>
              <a:lumOff val="80000"/>
            </a:schemeClr>
          </a:solidFill>
          <a:ln w="28575">
            <a:solidFill>
              <a:schemeClr val="accent4"/>
            </a:solidFill>
          </a:ln>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en-US" sz="2400" b="1" dirty="0"/>
              <a:t>Feedback</a:t>
            </a:r>
            <a:r>
              <a:rPr lang="en-US" sz="2400" dirty="0"/>
              <a:t> on student mathematical arguments is a particular </a:t>
            </a:r>
            <a:r>
              <a:rPr lang="en-US" sz="2400" b="1" dirty="0"/>
              <a:t>task of teaching </a:t>
            </a:r>
            <a:r>
              <a:rPr lang="en-US" sz="2400" dirty="0"/>
              <a:t>specific to classroom situations involving reasoning and proof. Thus, feedback is an element of MKT-P, specifically of </a:t>
            </a:r>
            <a:r>
              <a:rPr lang="en-US" sz="2400" b="1" dirty="0"/>
              <a:t>KCT-P</a:t>
            </a:r>
          </a:p>
          <a:p>
            <a:pPr marL="0" indent="0">
              <a:spcBef>
                <a:spcPts val="1200"/>
              </a:spcBef>
              <a:buNone/>
            </a:pPr>
            <a:endParaRPr lang="en-US" sz="2400" dirty="0">
              <a:cs typeface="Calibri"/>
            </a:endParaRPr>
          </a:p>
        </p:txBody>
      </p:sp>
    </p:spTree>
    <p:extLst>
      <p:ext uri="{BB962C8B-B14F-4D97-AF65-F5344CB8AC3E}">
        <p14:creationId xmlns:p14="http://schemas.microsoft.com/office/powerpoint/2010/main" val="352239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30982-1C28-41E6-8704-022CE283AD8D}"/>
              </a:ext>
            </a:extLst>
          </p:cNvPr>
          <p:cNvSpPr>
            <a:spLocks noGrp="1"/>
          </p:cNvSpPr>
          <p:nvPr>
            <p:ph type="title"/>
          </p:nvPr>
        </p:nvSpPr>
        <p:spPr>
          <a:xfrm>
            <a:off x="838200" y="616917"/>
            <a:ext cx="10515600" cy="1325563"/>
          </a:xfrm>
        </p:spPr>
        <p:txBody>
          <a:bodyPr>
            <a:noAutofit/>
          </a:bodyPr>
          <a:lstStyle/>
          <a:p>
            <a:r>
              <a:rPr lang="en-US" sz="4000" b="1">
                <a:latin typeface="+mn-lt"/>
              </a:rPr>
              <a:t>Research Questions</a:t>
            </a:r>
          </a:p>
        </p:txBody>
      </p:sp>
      <p:sp>
        <p:nvSpPr>
          <p:cNvPr id="3" name="Content Placeholder 2">
            <a:extLst>
              <a:ext uri="{FF2B5EF4-FFF2-40B4-BE49-F238E27FC236}">
                <a16:creationId xmlns:a16="http://schemas.microsoft.com/office/drawing/2014/main" id="{B4CD4B5D-C183-4092-BF1C-9F89D8432D14}"/>
              </a:ext>
            </a:extLst>
          </p:cNvPr>
          <p:cNvSpPr>
            <a:spLocks noGrp="1"/>
          </p:cNvSpPr>
          <p:nvPr>
            <p:ph idx="1"/>
          </p:nvPr>
        </p:nvSpPr>
        <p:spPr>
          <a:xfrm>
            <a:off x="838200" y="2160103"/>
            <a:ext cx="10515600" cy="2755418"/>
          </a:xfrm>
          <a:solidFill>
            <a:schemeClr val="accent6">
              <a:lumMod val="20000"/>
              <a:lumOff val="80000"/>
            </a:schemeClr>
          </a:solidFill>
          <a:ln w="28575">
            <a:solidFill>
              <a:schemeClr val="accent6"/>
            </a:solidFill>
          </a:ln>
        </p:spPr>
        <p:style>
          <a:lnRef idx="1">
            <a:schemeClr val="accent1"/>
          </a:lnRef>
          <a:fillRef idx="2">
            <a:schemeClr val="accent1"/>
          </a:fillRef>
          <a:effectRef idx="1">
            <a:schemeClr val="accent1"/>
          </a:effectRef>
          <a:fontRef idx="minor">
            <a:schemeClr val="dk1"/>
          </a:fontRef>
        </p:style>
        <p:txBody>
          <a:bodyPr anchor="ctr">
            <a:noAutofit/>
          </a:bodyPr>
          <a:lstStyle/>
          <a:p>
            <a:pPr marL="514350" indent="-514350">
              <a:buFont typeface="+mj-lt"/>
              <a:buAutoNum type="arabicParenR"/>
            </a:pPr>
            <a:r>
              <a:rPr lang="en-US"/>
              <a:t>How does the feedback to a hypothetical student on their mathematical arguments </a:t>
            </a:r>
            <a:r>
              <a:rPr lang="en-US" b="1"/>
              <a:t>compare across</a:t>
            </a:r>
            <a:r>
              <a:rPr lang="en-US"/>
              <a:t> three groups of participants: practicing teachers, STEM majors, and PSTs.  </a:t>
            </a:r>
          </a:p>
          <a:p>
            <a:pPr marL="514350" indent="-514350">
              <a:buAutoNum type="arabicParenR"/>
            </a:pPr>
            <a:r>
              <a:rPr lang="en-US"/>
              <a:t>How does the feedback of PSTs </a:t>
            </a:r>
            <a:r>
              <a:rPr lang="en-US" b="1"/>
              <a:t>change </a:t>
            </a:r>
            <a:r>
              <a:rPr lang="en-US"/>
              <a:t>before and after participation in the capstone course </a:t>
            </a:r>
            <a:r>
              <a:rPr lang="en-US" i="1">
                <a:ea typeface="+mn-lt"/>
                <a:cs typeface="+mn-lt"/>
              </a:rPr>
              <a:t>Mathematical Reasoning and Proving for Secondary Teachers</a:t>
            </a:r>
            <a:r>
              <a:rPr lang="en-US">
                <a:ea typeface="+mn-lt"/>
                <a:cs typeface="+mn-lt"/>
              </a:rPr>
              <a:t> </a:t>
            </a:r>
            <a:r>
              <a:rPr lang="en-US"/>
              <a:t>? </a:t>
            </a:r>
            <a:endParaRPr lang="en-US">
              <a:cs typeface="Calibri"/>
            </a:endParaRPr>
          </a:p>
        </p:txBody>
      </p:sp>
      <p:sp>
        <p:nvSpPr>
          <p:cNvPr id="5" name="Slide Number Placeholder 4">
            <a:extLst>
              <a:ext uri="{FF2B5EF4-FFF2-40B4-BE49-F238E27FC236}">
                <a16:creationId xmlns:a16="http://schemas.microsoft.com/office/drawing/2014/main" id="{42CA8012-8AA7-49C1-A8BD-01B09F7B3225}"/>
              </a:ext>
            </a:extLst>
          </p:cNvPr>
          <p:cNvSpPr>
            <a:spLocks noGrp="1"/>
          </p:cNvSpPr>
          <p:nvPr>
            <p:ph type="sldNum" sz="quarter" idx="12"/>
          </p:nvPr>
        </p:nvSpPr>
        <p:spPr/>
        <p:txBody>
          <a:bodyPr/>
          <a:lstStyle/>
          <a:p>
            <a:pPr defTabSz="457200">
              <a:defRPr/>
            </a:pPr>
            <a:fld id="{A5C60546-1A34-1342-B9DB-19794DA5E491}" type="slidenum">
              <a:rPr lang="en-US" sz="1800">
                <a:solidFill>
                  <a:prstClr val="black"/>
                </a:solidFill>
                <a:latin typeface="Myriad Pro"/>
              </a:rPr>
              <a:pPr defTabSz="457200">
                <a:defRPr/>
              </a:pPr>
              <a:t>6</a:t>
            </a:fld>
            <a:endParaRPr lang="en-US" sz="1800">
              <a:solidFill>
                <a:prstClr val="black"/>
              </a:solidFill>
              <a:latin typeface="Myriad Pro"/>
            </a:endParaRPr>
          </a:p>
        </p:txBody>
      </p:sp>
      <p:pic>
        <p:nvPicPr>
          <p:cNvPr id="6" name="Picture 5">
            <a:extLst>
              <a:ext uri="{FF2B5EF4-FFF2-40B4-BE49-F238E27FC236}">
                <a16:creationId xmlns:a16="http://schemas.microsoft.com/office/drawing/2014/main" id="{9C4B8CE3-51B8-0F4A-9627-69CC2C7C93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7712" y="5857017"/>
            <a:ext cx="2609387" cy="681895"/>
          </a:xfrm>
          <a:prstGeom prst="rect">
            <a:avLst/>
          </a:prstGeom>
        </p:spPr>
      </p:pic>
    </p:spTree>
    <p:extLst>
      <p:ext uri="{BB962C8B-B14F-4D97-AF65-F5344CB8AC3E}">
        <p14:creationId xmlns:p14="http://schemas.microsoft.com/office/powerpoint/2010/main" val="416199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81CC-9CC4-4144-BA4C-AB5007449981}"/>
              </a:ext>
            </a:extLst>
          </p:cNvPr>
          <p:cNvSpPr>
            <a:spLocks noGrp="1"/>
          </p:cNvSpPr>
          <p:nvPr>
            <p:ph type="title"/>
          </p:nvPr>
        </p:nvSpPr>
        <p:spPr/>
        <p:txBody>
          <a:bodyPr/>
          <a:lstStyle/>
          <a:p>
            <a:r>
              <a:rPr lang="en-US" b="1" dirty="0">
                <a:cs typeface="Calibri Light"/>
              </a:rPr>
              <a:t>Participants &amp; Data Collection</a:t>
            </a:r>
            <a:endParaRPr lang="en-US" b="1" dirty="0"/>
          </a:p>
        </p:txBody>
      </p:sp>
      <mc:AlternateContent xmlns:mc="http://schemas.openxmlformats.org/markup-compatibility/2006">
        <mc:Choice xmlns:a14="http://schemas.microsoft.com/office/drawing/2010/main" Requires="a14">
          <p:graphicFrame>
            <p:nvGraphicFramePr>
              <p:cNvPr id="5" name="Table 5">
                <a:extLst>
                  <a:ext uri="{FF2B5EF4-FFF2-40B4-BE49-F238E27FC236}">
                    <a16:creationId xmlns:a16="http://schemas.microsoft.com/office/drawing/2014/main" id="{E333C141-6899-499E-A198-19F8E16A111F}"/>
                  </a:ext>
                </a:extLst>
              </p:cNvPr>
              <p:cNvGraphicFramePr>
                <a:graphicFrameLocks noGrp="1"/>
              </p:cNvGraphicFramePr>
              <p:nvPr>
                <p:ph idx="1"/>
                <p:extLst>
                  <p:ext uri="{D42A27DB-BD31-4B8C-83A1-F6EECF244321}">
                    <p14:modId xmlns:p14="http://schemas.microsoft.com/office/powerpoint/2010/main" val="2202433095"/>
                  </p:ext>
                </p:extLst>
              </p:nvPr>
            </p:nvGraphicFramePr>
            <p:xfrm>
              <a:off x="838200" y="1528763"/>
              <a:ext cx="10515600" cy="4632218"/>
            </p:xfrm>
            <a:graphic>
              <a:graphicData uri="http://schemas.openxmlformats.org/drawingml/2006/table">
                <a:tbl>
                  <a:tblPr firstRow="1" bandRow="1">
                    <a:tableStyleId>{ED083AE6-46FA-4A59-8FB0-9F97EB10719F}</a:tableStyleId>
                  </a:tblPr>
                  <a:tblGrid>
                    <a:gridCol w="3505200">
                      <a:extLst>
                        <a:ext uri="{9D8B030D-6E8A-4147-A177-3AD203B41FA5}">
                          <a16:colId xmlns:a16="http://schemas.microsoft.com/office/drawing/2014/main" val="2335304429"/>
                        </a:ext>
                      </a:extLst>
                    </a:gridCol>
                    <a:gridCol w="3505200">
                      <a:extLst>
                        <a:ext uri="{9D8B030D-6E8A-4147-A177-3AD203B41FA5}">
                          <a16:colId xmlns:a16="http://schemas.microsoft.com/office/drawing/2014/main" val="709776925"/>
                        </a:ext>
                      </a:extLst>
                    </a:gridCol>
                    <a:gridCol w="3505200">
                      <a:extLst>
                        <a:ext uri="{9D8B030D-6E8A-4147-A177-3AD203B41FA5}">
                          <a16:colId xmlns:a16="http://schemas.microsoft.com/office/drawing/2014/main" val="3770201558"/>
                        </a:ext>
                      </a:extLst>
                    </a:gridCol>
                  </a:tblGrid>
                  <a:tr h="459784">
                    <a:tc>
                      <a:txBody>
                        <a:bodyPr/>
                        <a:lstStyle/>
                        <a:p>
                          <a:pPr algn="ctr"/>
                          <a:r>
                            <a:rPr lang="en-US" sz="2400" b="1" dirty="0">
                              <a:solidFill>
                                <a:schemeClr val="tx1"/>
                              </a:solidFill>
                            </a:rPr>
                            <a:t>Secondary Teachers</a:t>
                          </a:r>
                        </a:p>
                      </a:txBody>
                      <a:tcPr/>
                    </a:tc>
                    <a:tc>
                      <a:txBody>
                        <a:bodyPr/>
                        <a:lstStyle/>
                        <a:p>
                          <a:pPr algn="ctr"/>
                          <a:r>
                            <a:rPr lang="en-US" sz="2400" b="1" dirty="0">
                              <a:solidFill>
                                <a:schemeClr val="tx1"/>
                              </a:solidFill>
                            </a:rPr>
                            <a:t>STEM majors</a:t>
                          </a:r>
                        </a:p>
                      </a:txBody>
                      <a:tcPr/>
                    </a:tc>
                    <a:tc>
                      <a:txBody>
                        <a:bodyPr/>
                        <a:lstStyle/>
                        <a:p>
                          <a:pPr algn="ctr"/>
                          <a:r>
                            <a:rPr lang="en-US" sz="2400" b="1" dirty="0">
                              <a:solidFill>
                                <a:schemeClr val="tx1"/>
                              </a:solidFill>
                            </a:rPr>
                            <a:t>PSTs</a:t>
                          </a:r>
                        </a:p>
                      </a:txBody>
                      <a:tcPr/>
                    </a:tc>
                    <a:extLst>
                      <a:ext uri="{0D108BD9-81ED-4DB2-BD59-A6C34878D82A}">
                        <a16:rowId xmlns:a16="http://schemas.microsoft.com/office/drawing/2014/main" val="1006680810"/>
                      </a:ext>
                    </a:extLst>
                  </a:tr>
                  <a:tr h="459784">
                    <a:tc>
                      <a:txBody>
                        <a:bodyPr/>
                        <a:lstStyle/>
                        <a:p>
                          <a:pPr algn="ctr"/>
                          <a:r>
                            <a:rPr lang="en-US" sz="2400" b="0" dirty="0"/>
                            <a:t>N=17</a:t>
                          </a:r>
                        </a:p>
                      </a:txBody>
                      <a:tcPr/>
                    </a:tc>
                    <a:tc>
                      <a:txBody>
                        <a:bodyPr/>
                        <a:lstStyle/>
                        <a:p>
                          <a:pPr algn="ctr"/>
                          <a:r>
                            <a:rPr lang="en-US" sz="2400" b="0" dirty="0"/>
                            <a:t>N=22</a:t>
                          </a:r>
                        </a:p>
                      </a:txBody>
                      <a:tcPr/>
                    </a:tc>
                    <a:tc>
                      <a:txBody>
                        <a:bodyPr/>
                        <a:lstStyle/>
                        <a:p>
                          <a:pPr algn="ctr"/>
                          <a:r>
                            <a:rPr lang="en-US" sz="2400" b="0" dirty="0"/>
                            <a:t>N=9</a:t>
                          </a:r>
                        </a:p>
                      </a:txBody>
                      <a:tcPr/>
                    </a:tc>
                    <a:extLst>
                      <a:ext uri="{0D108BD9-81ED-4DB2-BD59-A6C34878D82A}">
                        <a16:rowId xmlns:a16="http://schemas.microsoft.com/office/drawing/2014/main" val="203531043"/>
                      </a:ext>
                    </a:extLst>
                  </a:tr>
                  <a:tr h="2149429">
                    <a:tc>
                      <a:txBody>
                        <a:bodyPr/>
                        <a:lstStyle/>
                        <a:p>
                          <a:r>
                            <a:rPr lang="en-US" sz="1800" kern="1200">
                              <a:solidFill>
                                <a:schemeClr val="tx1"/>
                              </a:solidFill>
                              <a:effectLst/>
                            </a:rPr>
                            <a:t>Teaching experience ranging between 2 to 25 years (</a:t>
                          </a:r>
                          <a14:m>
                            <m:oMath xmlns:m="http://schemas.openxmlformats.org/officeDocument/2006/math">
                              <m:acc>
                                <m:accPr>
                                  <m:chr m:val="̅"/>
                                  <m:ctrlPr>
                                    <a:rPr lang="en-US" sz="1800" i="1" kern="1200">
                                      <a:solidFill>
                                        <a:schemeClr val="tx1"/>
                                      </a:solidFill>
                                      <a:effectLst/>
                                      <a:latin typeface="Cambria Math" panose="02040503050406030204" pitchFamily="18" charset="0"/>
                                    </a:rPr>
                                  </m:ctrlPr>
                                </m:accPr>
                                <m:e>
                                  <m:r>
                                    <a:rPr lang="en-US" sz="1800" kern="1200">
                                      <a:solidFill>
                                        <a:schemeClr val="tx1"/>
                                      </a:solidFill>
                                      <a:effectLst/>
                                      <a:latin typeface="Cambria Math" panose="02040503050406030204" pitchFamily="18" charset="0"/>
                                    </a:rPr>
                                    <m:t>𝑥</m:t>
                                  </m:r>
                                </m:e>
                              </m:acc>
                            </m:oMath>
                          </a14:m>
                          <a:r>
                            <a:rPr lang="en-US" sz="1800" kern="1200">
                              <a:solidFill>
                                <a:schemeClr val="tx1"/>
                              </a:solidFill>
                              <a:effectLst/>
                            </a:rPr>
                            <a:t> = 12.18, SD = 8.26) in a variety of courses: Algebra, Geometry, Calculus, etc.</a:t>
                          </a:r>
                        </a:p>
                        <a:p>
                          <a:endParaRPr lang="en-US"/>
                        </a:p>
                      </a:txBody>
                      <a:tcPr/>
                    </a:tc>
                    <a:tc>
                      <a:txBody>
                        <a:bodyPr/>
                        <a:lstStyle/>
                        <a:p>
                          <a:r>
                            <a:rPr lang="en-US" dirty="0"/>
                            <a:t>Mathematics and Computer Science majors enrolled in an introduction to proofs course (at the same university as PSTs). </a:t>
                          </a:r>
                        </a:p>
                        <a:p>
                          <a:r>
                            <a:rPr lang="en-US" dirty="0"/>
                            <a:t>Mostly 2</a:t>
                          </a:r>
                          <a:r>
                            <a:rPr lang="en-US" baseline="30000" dirty="0"/>
                            <a:t>nd</a:t>
                          </a:r>
                          <a:r>
                            <a:rPr lang="en-US" dirty="0"/>
                            <a:t> and 3</a:t>
                          </a:r>
                          <a:r>
                            <a:rPr lang="en-US" baseline="30000" dirty="0"/>
                            <a:t>rd</a:t>
                          </a:r>
                          <a:r>
                            <a:rPr lang="en-US" dirty="0"/>
                            <a:t> year students</a:t>
                          </a:r>
                        </a:p>
                      </a:txBody>
                      <a:tcPr/>
                    </a:tc>
                    <a:tc>
                      <a:txBody>
                        <a:bodyPr/>
                        <a:lstStyle/>
                        <a:p>
                          <a:r>
                            <a:rPr lang="en-US" dirty="0"/>
                            <a:t>Pursuing either high school or middle school certification, in the final year of their program, enrolled </a:t>
                          </a:r>
                          <a:r>
                            <a:rPr lang="en-US" sz="1800" dirty="0"/>
                            <a:t>in the capstone course </a:t>
                          </a:r>
                          <a:r>
                            <a:rPr lang="en-US" sz="1800" i="1" dirty="0"/>
                            <a:t>Mathematical Reasoning and Proof for Secondary Teachers </a:t>
                          </a:r>
                          <a:endParaRPr lang="en-US" sz="1800" dirty="0"/>
                        </a:p>
                      </a:txBody>
                      <a:tcPr/>
                    </a:tc>
                    <a:extLst>
                      <a:ext uri="{0D108BD9-81ED-4DB2-BD59-A6C34878D82A}">
                        <a16:rowId xmlns:a16="http://schemas.microsoft.com/office/drawing/2014/main" val="361710694"/>
                      </a:ext>
                    </a:extLst>
                  </a:tr>
                  <a:tr h="1563221">
                    <a:tc>
                      <a:txBody>
                        <a:bodyPr/>
                        <a:lstStyle/>
                        <a:p>
                          <a:r>
                            <a:rPr lang="en-US"/>
                            <a:t>Completed the MKT-P questionnaire online</a:t>
                          </a:r>
                        </a:p>
                      </a:txBody>
                      <a:tcPr/>
                    </a:tc>
                    <a:tc>
                      <a:txBody>
                        <a:bodyPr/>
                        <a:lstStyle/>
                        <a:p>
                          <a:r>
                            <a:rPr lang="en-US" dirty="0"/>
                            <a:t>Completed a paper and pencil form of the MKT-P questionnaire </a:t>
                          </a:r>
                        </a:p>
                      </a:txBody>
                      <a:tcPr/>
                    </a:tc>
                    <a:tc>
                      <a:txBody>
                        <a:bodyPr/>
                        <a:lstStyle/>
                        <a:p>
                          <a:r>
                            <a:rPr lang="en-US" dirty="0"/>
                            <a:t>Completed paper and pencil questionnaire </a:t>
                          </a:r>
                          <a:r>
                            <a:rPr lang="en-US" b="1" dirty="0"/>
                            <a:t>twice</a:t>
                          </a:r>
                          <a:r>
                            <a:rPr lang="en-US" dirty="0"/>
                            <a:t>; once ungraded on the first day of the course, and once at the end as a </a:t>
                          </a:r>
                          <a:r>
                            <a:rPr lang="en-US" b="1" i="1" dirty="0"/>
                            <a:t>graded final exam</a:t>
                          </a:r>
                        </a:p>
                      </a:txBody>
                      <a:tcPr/>
                    </a:tc>
                    <a:extLst>
                      <a:ext uri="{0D108BD9-81ED-4DB2-BD59-A6C34878D82A}">
                        <a16:rowId xmlns:a16="http://schemas.microsoft.com/office/drawing/2014/main" val="1466288402"/>
                      </a:ext>
                    </a:extLst>
                  </a:tr>
                </a:tbl>
              </a:graphicData>
            </a:graphic>
          </p:graphicFrame>
        </mc:Choice>
        <mc:Fallback>
          <p:graphicFrame>
            <p:nvGraphicFramePr>
              <p:cNvPr id="5" name="Table 5">
                <a:extLst>
                  <a:ext uri="{FF2B5EF4-FFF2-40B4-BE49-F238E27FC236}">
                    <a16:creationId xmlns:a16="http://schemas.microsoft.com/office/drawing/2014/main" id="{E333C141-6899-499E-A198-19F8E16A111F}"/>
                  </a:ext>
                </a:extLst>
              </p:cNvPr>
              <p:cNvGraphicFramePr>
                <a:graphicFrameLocks noGrp="1"/>
              </p:cNvGraphicFramePr>
              <p:nvPr>
                <p:ph idx="1"/>
                <p:extLst>
                  <p:ext uri="{D42A27DB-BD31-4B8C-83A1-F6EECF244321}">
                    <p14:modId xmlns:p14="http://schemas.microsoft.com/office/powerpoint/2010/main" val="2202433095"/>
                  </p:ext>
                </p:extLst>
              </p:nvPr>
            </p:nvGraphicFramePr>
            <p:xfrm>
              <a:off x="838200" y="1528763"/>
              <a:ext cx="10515600" cy="4632218"/>
            </p:xfrm>
            <a:graphic>
              <a:graphicData uri="http://schemas.openxmlformats.org/drawingml/2006/table">
                <a:tbl>
                  <a:tblPr firstRow="1" bandRow="1">
                    <a:tableStyleId>{ED083AE6-46FA-4A59-8FB0-9F97EB10719F}</a:tableStyleId>
                  </a:tblPr>
                  <a:tblGrid>
                    <a:gridCol w="3505200">
                      <a:extLst>
                        <a:ext uri="{9D8B030D-6E8A-4147-A177-3AD203B41FA5}">
                          <a16:colId xmlns:a16="http://schemas.microsoft.com/office/drawing/2014/main" val="2335304429"/>
                        </a:ext>
                      </a:extLst>
                    </a:gridCol>
                    <a:gridCol w="3505200">
                      <a:extLst>
                        <a:ext uri="{9D8B030D-6E8A-4147-A177-3AD203B41FA5}">
                          <a16:colId xmlns:a16="http://schemas.microsoft.com/office/drawing/2014/main" val="709776925"/>
                        </a:ext>
                      </a:extLst>
                    </a:gridCol>
                    <a:gridCol w="3505200">
                      <a:extLst>
                        <a:ext uri="{9D8B030D-6E8A-4147-A177-3AD203B41FA5}">
                          <a16:colId xmlns:a16="http://schemas.microsoft.com/office/drawing/2014/main" val="3770201558"/>
                        </a:ext>
                      </a:extLst>
                    </a:gridCol>
                  </a:tblGrid>
                  <a:tr h="459784">
                    <a:tc>
                      <a:txBody>
                        <a:bodyPr/>
                        <a:lstStyle/>
                        <a:p>
                          <a:pPr algn="ctr"/>
                          <a:r>
                            <a:rPr lang="en-US" sz="2400" b="1" dirty="0">
                              <a:solidFill>
                                <a:schemeClr val="tx1"/>
                              </a:solidFill>
                            </a:rPr>
                            <a:t>Secondary Teachers</a:t>
                          </a:r>
                        </a:p>
                      </a:txBody>
                      <a:tcPr/>
                    </a:tc>
                    <a:tc>
                      <a:txBody>
                        <a:bodyPr/>
                        <a:lstStyle/>
                        <a:p>
                          <a:pPr algn="ctr"/>
                          <a:r>
                            <a:rPr lang="en-US" sz="2400" b="1" dirty="0">
                              <a:solidFill>
                                <a:schemeClr val="tx1"/>
                              </a:solidFill>
                            </a:rPr>
                            <a:t>STEM majors</a:t>
                          </a:r>
                        </a:p>
                      </a:txBody>
                      <a:tcPr/>
                    </a:tc>
                    <a:tc>
                      <a:txBody>
                        <a:bodyPr/>
                        <a:lstStyle/>
                        <a:p>
                          <a:pPr algn="ctr"/>
                          <a:r>
                            <a:rPr lang="en-US" sz="2400" b="1" dirty="0">
                              <a:solidFill>
                                <a:schemeClr val="tx1"/>
                              </a:solidFill>
                            </a:rPr>
                            <a:t>PSTs</a:t>
                          </a:r>
                        </a:p>
                      </a:txBody>
                      <a:tcPr/>
                    </a:tc>
                    <a:extLst>
                      <a:ext uri="{0D108BD9-81ED-4DB2-BD59-A6C34878D82A}">
                        <a16:rowId xmlns:a16="http://schemas.microsoft.com/office/drawing/2014/main" val="1006680810"/>
                      </a:ext>
                    </a:extLst>
                  </a:tr>
                  <a:tr h="459784">
                    <a:tc>
                      <a:txBody>
                        <a:bodyPr/>
                        <a:lstStyle/>
                        <a:p>
                          <a:pPr algn="ctr"/>
                          <a:r>
                            <a:rPr lang="en-US" sz="2400" b="0" dirty="0"/>
                            <a:t>N=17</a:t>
                          </a:r>
                        </a:p>
                      </a:txBody>
                      <a:tcPr/>
                    </a:tc>
                    <a:tc>
                      <a:txBody>
                        <a:bodyPr/>
                        <a:lstStyle/>
                        <a:p>
                          <a:pPr algn="ctr"/>
                          <a:r>
                            <a:rPr lang="en-US" sz="2400" b="0" dirty="0"/>
                            <a:t>N=22</a:t>
                          </a:r>
                        </a:p>
                      </a:txBody>
                      <a:tcPr/>
                    </a:tc>
                    <a:tc>
                      <a:txBody>
                        <a:bodyPr/>
                        <a:lstStyle/>
                        <a:p>
                          <a:pPr algn="ctr"/>
                          <a:r>
                            <a:rPr lang="en-US" sz="2400" b="0" dirty="0"/>
                            <a:t>N=9</a:t>
                          </a:r>
                        </a:p>
                      </a:txBody>
                      <a:tcPr/>
                    </a:tc>
                    <a:extLst>
                      <a:ext uri="{0D108BD9-81ED-4DB2-BD59-A6C34878D82A}">
                        <a16:rowId xmlns:a16="http://schemas.microsoft.com/office/drawing/2014/main" val="203531043"/>
                      </a:ext>
                    </a:extLst>
                  </a:tr>
                  <a:tr h="2149429">
                    <a:tc>
                      <a:txBody>
                        <a:bodyPr/>
                        <a:lstStyle/>
                        <a:p>
                          <a:endParaRPr lang="en-US"/>
                        </a:p>
                      </a:txBody>
                      <a:tcPr>
                        <a:blipFill>
                          <a:blip r:embed="rId3"/>
                          <a:stretch>
                            <a:fillRect l="-362" t="-45562" r="-200725" b="-73964"/>
                          </a:stretch>
                        </a:blipFill>
                      </a:tcPr>
                    </a:tc>
                    <a:tc>
                      <a:txBody>
                        <a:bodyPr/>
                        <a:lstStyle/>
                        <a:p>
                          <a:r>
                            <a:rPr lang="en-US" dirty="0"/>
                            <a:t>Mathematics and Computer Science majors enrolled in an introduction to proofs course (at the same university as PSTs). </a:t>
                          </a:r>
                        </a:p>
                        <a:p>
                          <a:r>
                            <a:rPr lang="en-US" dirty="0"/>
                            <a:t>Mostly 2</a:t>
                          </a:r>
                          <a:r>
                            <a:rPr lang="en-US" baseline="30000" dirty="0"/>
                            <a:t>nd</a:t>
                          </a:r>
                          <a:r>
                            <a:rPr lang="en-US" dirty="0"/>
                            <a:t> and 3</a:t>
                          </a:r>
                          <a:r>
                            <a:rPr lang="en-US" baseline="30000" dirty="0"/>
                            <a:t>rd</a:t>
                          </a:r>
                          <a:r>
                            <a:rPr lang="en-US" dirty="0"/>
                            <a:t> year students</a:t>
                          </a:r>
                        </a:p>
                      </a:txBody>
                      <a:tcPr/>
                    </a:tc>
                    <a:tc>
                      <a:txBody>
                        <a:bodyPr/>
                        <a:lstStyle/>
                        <a:p>
                          <a:r>
                            <a:rPr lang="en-US" dirty="0"/>
                            <a:t>Pursuing either high school or middle school certification, in the final year of their program, enrolled </a:t>
                          </a:r>
                          <a:r>
                            <a:rPr lang="en-US" sz="1800" dirty="0"/>
                            <a:t>in the capstone course </a:t>
                          </a:r>
                          <a:r>
                            <a:rPr lang="en-US" sz="1800" i="1" dirty="0"/>
                            <a:t>Mathematical Reasoning and Proof for Secondary Teachers </a:t>
                          </a:r>
                          <a:endParaRPr lang="en-US" sz="1800" dirty="0"/>
                        </a:p>
                      </a:txBody>
                      <a:tcPr/>
                    </a:tc>
                    <a:extLst>
                      <a:ext uri="{0D108BD9-81ED-4DB2-BD59-A6C34878D82A}">
                        <a16:rowId xmlns:a16="http://schemas.microsoft.com/office/drawing/2014/main" val="361710694"/>
                      </a:ext>
                    </a:extLst>
                  </a:tr>
                  <a:tr h="1563221">
                    <a:tc>
                      <a:txBody>
                        <a:bodyPr/>
                        <a:lstStyle/>
                        <a:p>
                          <a:r>
                            <a:rPr lang="en-US"/>
                            <a:t>Completed the MKT-P questionnaire online</a:t>
                          </a:r>
                        </a:p>
                      </a:txBody>
                      <a:tcPr/>
                    </a:tc>
                    <a:tc>
                      <a:txBody>
                        <a:bodyPr/>
                        <a:lstStyle/>
                        <a:p>
                          <a:r>
                            <a:rPr lang="en-US" dirty="0"/>
                            <a:t>Completed a paper and pencil form of the MKT-P questionnaire </a:t>
                          </a:r>
                        </a:p>
                      </a:txBody>
                      <a:tcPr/>
                    </a:tc>
                    <a:tc>
                      <a:txBody>
                        <a:bodyPr/>
                        <a:lstStyle/>
                        <a:p>
                          <a:r>
                            <a:rPr lang="en-US" dirty="0"/>
                            <a:t>Completed paper and pencil questionnaire </a:t>
                          </a:r>
                          <a:r>
                            <a:rPr lang="en-US" b="1" dirty="0"/>
                            <a:t>twice</a:t>
                          </a:r>
                          <a:r>
                            <a:rPr lang="en-US" dirty="0"/>
                            <a:t>; once ungraded on the first day of the course, and once at the end as a </a:t>
                          </a:r>
                          <a:r>
                            <a:rPr lang="en-US" b="1" i="1" dirty="0"/>
                            <a:t>graded final exam</a:t>
                          </a:r>
                        </a:p>
                      </a:txBody>
                      <a:tcPr/>
                    </a:tc>
                    <a:extLst>
                      <a:ext uri="{0D108BD9-81ED-4DB2-BD59-A6C34878D82A}">
                        <a16:rowId xmlns:a16="http://schemas.microsoft.com/office/drawing/2014/main" val="1466288402"/>
                      </a:ext>
                    </a:extLst>
                  </a:tr>
                </a:tbl>
              </a:graphicData>
            </a:graphic>
          </p:graphicFrame>
        </mc:Fallback>
      </mc:AlternateContent>
      <p:sp>
        <p:nvSpPr>
          <p:cNvPr id="4" name="Slide Number Placeholder 3">
            <a:extLst>
              <a:ext uri="{FF2B5EF4-FFF2-40B4-BE49-F238E27FC236}">
                <a16:creationId xmlns:a16="http://schemas.microsoft.com/office/drawing/2014/main" id="{8C7C3A26-F2E4-481D-BEC7-BE01A4006A29}"/>
              </a:ext>
            </a:extLst>
          </p:cNvPr>
          <p:cNvSpPr>
            <a:spLocks noGrp="1"/>
          </p:cNvSpPr>
          <p:nvPr>
            <p:ph type="sldNum" sz="quarter" idx="12"/>
          </p:nvPr>
        </p:nvSpPr>
        <p:spPr/>
        <p:txBody>
          <a:bodyPr/>
          <a:lstStyle/>
          <a:p>
            <a:fld id="{98A6845F-8D60-C949-9CC4-75250DF6C7EB}" type="slidenum">
              <a:rPr lang="en-US" smtClean="0"/>
              <a:t>7</a:t>
            </a:fld>
            <a:endParaRPr lang="en-US"/>
          </a:p>
        </p:txBody>
      </p:sp>
    </p:spTree>
    <p:extLst>
      <p:ext uri="{BB962C8B-B14F-4D97-AF65-F5344CB8AC3E}">
        <p14:creationId xmlns:p14="http://schemas.microsoft.com/office/powerpoint/2010/main" val="41199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EB98C0-B6F5-4F55-95A8-7F18B4951DAA}"/>
              </a:ext>
            </a:extLst>
          </p:cNvPr>
          <p:cNvSpPr>
            <a:spLocks noGrp="1"/>
          </p:cNvSpPr>
          <p:nvPr>
            <p:ph type="title"/>
          </p:nvPr>
        </p:nvSpPr>
        <p:spPr/>
        <p:txBody>
          <a:bodyPr>
            <a:noAutofit/>
          </a:bodyPr>
          <a:lstStyle/>
          <a:p>
            <a:r>
              <a:rPr lang="en-US" sz="4000" b="1">
                <a:latin typeface="+mn-lt"/>
              </a:rPr>
              <a:t>Data Analysis of KCT-P Items (N=456 responses)</a:t>
            </a:r>
          </a:p>
        </p:txBody>
      </p:sp>
      <p:sp>
        <p:nvSpPr>
          <p:cNvPr id="5" name="Slide Number Placeholder 4">
            <a:extLst>
              <a:ext uri="{FF2B5EF4-FFF2-40B4-BE49-F238E27FC236}">
                <a16:creationId xmlns:a16="http://schemas.microsoft.com/office/drawing/2014/main" id="{190F607F-D26C-4951-98FE-C28B3A8DD859}"/>
              </a:ext>
            </a:extLst>
          </p:cNvPr>
          <p:cNvSpPr>
            <a:spLocks noGrp="1"/>
          </p:cNvSpPr>
          <p:nvPr>
            <p:ph type="sldNum" sz="quarter" idx="12"/>
          </p:nvPr>
        </p:nvSpPr>
        <p:spPr>
          <a:xfrm>
            <a:off x="8610600" y="6342251"/>
            <a:ext cx="2743200" cy="365125"/>
          </a:xfrm>
        </p:spPr>
        <p:txBody>
          <a:bodyPr/>
          <a:lstStyle/>
          <a:p>
            <a:fld id="{A5C60546-1A34-1342-B9DB-19794DA5E491}" type="slidenum">
              <a:rPr lang="en-US" sz="1600" smtClean="0">
                <a:solidFill>
                  <a:schemeClr val="tx1"/>
                </a:solidFill>
              </a:rPr>
              <a:pPr/>
              <a:t>8</a:t>
            </a:fld>
            <a:endParaRPr lang="en-US" sz="1600">
              <a:solidFill>
                <a:schemeClr val="tx1"/>
              </a:solidFill>
            </a:endParaRPr>
          </a:p>
        </p:txBody>
      </p:sp>
      <p:pic>
        <p:nvPicPr>
          <p:cNvPr id="9" name="Picture 8">
            <a:extLst>
              <a:ext uri="{FF2B5EF4-FFF2-40B4-BE49-F238E27FC236}">
                <a16:creationId xmlns:a16="http://schemas.microsoft.com/office/drawing/2014/main" id="{87C6DE17-708B-8C4F-B87A-A770EFBD3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6447" y="5842918"/>
            <a:ext cx="2609387" cy="681895"/>
          </a:xfrm>
          <a:prstGeom prst="rect">
            <a:avLst/>
          </a:prstGeom>
        </p:spPr>
      </p:pic>
      <p:sp>
        <p:nvSpPr>
          <p:cNvPr id="6" name="Content Placeholder 2">
            <a:extLst>
              <a:ext uri="{FF2B5EF4-FFF2-40B4-BE49-F238E27FC236}">
                <a16:creationId xmlns:a16="http://schemas.microsoft.com/office/drawing/2014/main" id="{CE1AE3AE-D801-F34F-A1CD-53246F75342D}"/>
              </a:ext>
            </a:extLst>
          </p:cNvPr>
          <p:cNvSpPr>
            <a:spLocks noGrp="1"/>
          </p:cNvSpPr>
          <p:nvPr>
            <p:ph idx="1"/>
          </p:nvPr>
        </p:nvSpPr>
        <p:spPr>
          <a:xfrm>
            <a:off x="645695" y="1585912"/>
            <a:ext cx="10708106" cy="4074443"/>
          </a:xfrm>
          <a:solidFill>
            <a:schemeClr val="accent2">
              <a:lumMod val="20000"/>
              <a:lumOff val="80000"/>
            </a:schemeClr>
          </a:solidFill>
          <a:ln w="28575">
            <a:solidFill>
              <a:schemeClr val="accent2"/>
            </a:solidFill>
          </a:ln>
        </p:spPr>
        <p:style>
          <a:lnRef idx="1">
            <a:schemeClr val="accent1"/>
          </a:lnRef>
          <a:fillRef idx="2">
            <a:schemeClr val="accent1"/>
          </a:fillRef>
          <a:effectRef idx="1">
            <a:schemeClr val="accent1"/>
          </a:effectRef>
          <a:fontRef idx="minor">
            <a:schemeClr val="dk1"/>
          </a:fontRef>
        </p:style>
        <p:txBody>
          <a:bodyPr anchor="ctr">
            <a:normAutofit/>
          </a:bodyPr>
          <a:lstStyle/>
          <a:p>
            <a:pPr>
              <a:spcBef>
                <a:spcPts val="0"/>
              </a:spcBef>
            </a:pPr>
            <a:r>
              <a:rPr lang="en-US" dirty="0"/>
              <a:t>Word count in of each response</a:t>
            </a:r>
          </a:p>
          <a:p>
            <a:pPr>
              <a:spcBef>
                <a:spcPts val="1200"/>
              </a:spcBef>
            </a:pPr>
            <a:r>
              <a:rPr lang="en-US" dirty="0"/>
              <a:t>Perspective taken by respondent</a:t>
            </a:r>
          </a:p>
          <a:p>
            <a:pPr lvl="1">
              <a:spcBef>
                <a:spcPts val="1200"/>
              </a:spcBef>
            </a:pPr>
            <a:r>
              <a:rPr lang="en-US" sz="2200" dirty="0"/>
              <a:t>1- addressing a student directly (e.g. “you are on the right track”)</a:t>
            </a:r>
          </a:p>
          <a:p>
            <a:pPr lvl="1">
              <a:spcBef>
                <a:spcPts val="1200"/>
              </a:spcBef>
            </a:pPr>
            <a:r>
              <a:rPr lang="en-US" sz="2200" dirty="0"/>
              <a:t>2- using the collective “we” (e.g., “think what we are trying to show”)</a:t>
            </a:r>
          </a:p>
          <a:p>
            <a:pPr lvl="1">
              <a:spcBef>
                <a:spcPts val="1200"/>
              </a:spcBef>
            </a:pPr>
            <a:r>
              <a:rPr lang="en-US" sz="2200" dirty="0"/>
              <a:t>3- referring to the student in the third person </a:t>
            </a:r>
          </a:p>
          <a:p>
            <a:pPr>
              <a:spcBef>
                <a:spcPts val="1200"/>
              </a:spcBef>
            </a:pPr>
            <a:r>
              <a:rPr lang="en-US" dirty="0"/>
              <a:t>Presence of questions within response</a:t>
            </a:r>
            <a:endParaRPr lang="en-US" dirty="0">
              <a:cs typeface="Calibri"/>
            </a:endParaRPr>
          </a:p>
          <a:p>
            <a:pPr>
              <a:spcBef>
                <a:spcPts val="1200"/>
              </a:spcBef>
            </a:pPr>
            <a:r>
              <a:rPr lang="en-US" dirty="0"/>
              <a:t>Types of compliments and/or critiques in the feedback</a:t>
            </a:r>
            <a:endParaRPr lang="en-US" sz="2200" dirty="0"/>
          </a:p>
        </p:txBody>
      </p:sp>
    </p:spTree>
    <p:extLst>
      <p:ext uri="{BB962C8B-B14F-4D97-AF65-F5344CB8AC3E}">
        <p14:creationId xmlns:p14="http://schemas.microsoft.com/office/powerpoint/2010/main" val="184887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EB98C0-B6F5-4F55-95A8-7F18B4951DAA}"/>
              </a:ext>
            </a:extLst>
          </p:cNvPr>
          <p:cNvSpPr>
            <a:spLocks noGrp="1"/>
          </p:cNvSpPr>
          <p:nvPr>
            <p:ph type="title"/>
          </p:nvPr>
        </p:nvSpPr>
        <p:spPr/>
        <p:txBody>
          <a:bodyPr>
            <a:noAutofit/>
          </a:bodyPr>
          <a:lstStyle/>
          <a:p>
            <a:r>
              <a:rPr lang="en-US" sz="4000" b="1" dirty="0">
                <a:latin typeface="+mn-lt"/>
              </a:rPr>
              <a:t>Word Count, Perspective, and Questions</a:t>
            </a:r>
          </a:p>
        </p:txBody>
      </p:sp>
      <p:graphicFrame>
        <p:nvGraphicFramePr>
          <p:cNvPr id="6" name="Table 6">
            <a:extLst>
              <a:ext uri="{FF2B5EF4-FFF2-40B4-BE49-F238E27FC236}">
                <a16:creationId xmlns:a16="http://schemas.microsoft.com/office/drawing/2014/main" id="{3C305906-E39E-D945-88BA-CF55DA1C6D06}"/>
              </a:ext>
            </a:extLst>
          </p:cNvPr>
          <p:cNvGraphicFramePr>
            <a:graphicFrameLocks noGrp="1"/>
          </p:cNvGraphicFramePr>
          <p:nvPr>
            <p:ph idx="1"/>
            <p:extLst>
              <p:ext uri="{D42A27DB-BD31-4B8C-83A1-F6EECF244321}">
                <p14:modId xmlns:p14="http://schemas.microsoft.com/office/powerpoint/2010/main" val="1978910886"/>
              </p:ext>
            </p:extLst>
          </p:nvPr>
        </p:nvGraphicFramePr>
        <p:xfrm>
          <a:off x="838200" y="1690688"/>
          <a:ext cx="10515600" cy="3811804"/>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724129396"/>
                    </a:ext>
                  </a:extLst>
                </a:gridCol>
                <a:gridCol w="2047775">
                  <a:extLst>
                    <a:ext uri="{9D8B030D-6E8A-4147-A177-3AD203B41FA5}">
                      <a16:colId xmlns:a16="http://schemas.microsoft.com/office/drawing/2014/main" val="2693137756"/>
                    </a:ext>
                  </a:extLst>
                </a:gridCol>
                <a:gridCol w="2158465">
                  <a:extLst>
                    <a:ext uri="{9D8B030D-6E8A-4147-A177-3AD203B41FA5}">
                      <a16:colId xmlns:a16="http://schemas.microsoft.com/office/drawing/2014/main" val="3544365387"/>
                    </a:ext>
                  </a:extLst>
                </a:gridCol>
                <a:gridCol w="2103120">
                  <a:extLst>
                    <a:ext uri="{9D8B030D-6E8A-4147-A177-3AD203B41FA5}">
                      <a16:colId xmlns:a16="http://schemas.microsoft.com/office/drawing/2014/main" val="2397097172"/>
                    </a:ext>
                  </a:extLst>
                </a:gridCol>
                <a:gridCol w="2103120">
                  <a:extLst>
                    <a:ext uri="{9D8B030D-6E8A-4147-A177-3AD203B41FA5}">
                      <a16:colId xmlns:a16="http://schemas.microsoft.com/office/drawing/2014/main" val="764217198"/>
                    </a:ext>
                  </a:extLst>
                </a:gridCol>
              </a:tblGrid>
              <a:tr h="421674">
                <a:tc>
                  <a:txBody>
                    <a:bodyPr/>
                    <a:lstStyle/>
                    <a:p>
                      <a:endParaRPr lang="en-US" dirty="0">
                        <a:solidFill>
                          <a:schemeClr val="tx1"/>
                        </a:solidFill>
                      </a:endParaRPr>
                    </a:p>
                  </a:txBody>
                  <a:tcPr/>
                </a:tc>
                <a:tc>
                  <a:txBody>
                    <a:bodyPr/>
                    <a:lstStyle/>
                    <a:p>
                      <a:r>
                        <a:rPr lang="en-US" dirty="0">
                          <a:solidFill>
                            <a:schemeClr val="tx1"/>
                          </a:solidFill>
                        </a:rPr>
                        <a:t>STEM Majors</a:t>
                      </a:r>
                    </a:p>
                  </a:txBody>
                  <a:tcPr>
                    <a:solidFill>
                      <a:schemeClr val="accent4">
                        <a:lumMod val="40000"/>
                        <a:lumOff val="60000"/>
                      </a:schemeClr>
                    </a:solidFill>
                  </a:tcPr>
                </a:tc>
                <a:tc>
                  <a:txBody>
                    <a:bodyPr/>
                    <a:lstStyle/>
                    <a:p>
                      <a:r>
                        <a:rPr lang="en-US" dirty="0">
                          <a:solidFill>
                            <a:schemeClr val="tx1"/>
                          </a:solidFill>
                        </a:rPr>
                        <a:t>PSTs-Pre</a:t>
                      </a:r>
                    </a:p>
                  </a:txBody>
                  <a:tcPr>
                    <a:solidFill>
                      <a:schemeClr val="accent4">
                        <a:lumMod val="40000"/>
                        <a:lumOff val="60000"/>
                      </a:schemeClr>
                    </a:solidFill>
                  </a:tcPr>
                </a:tc>
                <a:tc>
                  <a:txBody>
                    <a:bodyPr/>
                    <a:lstStyle/>
                    <a:p>
                      <a:r>
                        <a:rPr lang="en-US" dirty="0">
                          <a:solidFill>
                            <a:schemeClr val="tx1"/>
                          </a:solidFill>
                        </a:rPr>
                        <a:t>PSTs-Post</a:t>
                      </a:r>
                    </a:p>
                  </a:txBody>
                  <a:tcPr>
                    <a:solidFill>
                      <a:schemeClr val="accent6">
                        <a:lumMod val="40000"/>
                        <a:lumOff val="60000"/>
                      </a:schemeClr>
                    </a:solidFill>
                  </a:tcPr>
                </a:tc>
                <a:tc>
                  <a:txBody>
                    <a:bodyPr/>
                    <a:lstStyle/>
                    <a:p>
                      <a:r>
                        <a:rPr lang="en-US" dirty="0">
                          <a:solidFill>
                            <a:schemeClr val="tx1"/>
                          </a:solidFill>
                        </a:rPr>
                        <a:t>Teachers</a:t>
                      </a:r>
                    </a:p>
                  </a:txBody>
                  <a:tcPr>
                    <a:solidFill>
                      <a:schemeClr val="accent6">
                        <a:lumMod val="40000"/>
                        <a:lumOff val="60000"/>
                      </a:schemeClr>
                    </a:solidFill>
                  </a:tcPr>
                </a:tc>
                <a:extLst>
                  <a:ext uri="{0D108BD9-81ED-4DB2-BD59-A6C34878D82A}">
                    <a16:rowId xmlns:a16="http://schemas.microsoft.com/office/drawing/2014/main" val="1777486920"/>
                  </a:ext>
                </a:extLst>
              </a:tr>
              <a:tr h="1039745">
                <a:tc>
                  <a:txBody>
                    <a:bodyPr/>
                    <a:lstStyle/>
                    <a:p>
                      <a:r>
                        <a:rPr lang="en-US" sz="2000" dirty="0"/>
                        <a:t>Word Count</a:t>
                      </a:r>
                    </a:p>
                    <a:p>
                      <a:r>
                        <a:rPr lang="en-US" sz="2000" dirty="0"/>
                        <a:t>(Average words per response)</a:t>
                      </a:r>
                    </a:p>
                  </a:txBody>
                  <a:tcPr/>
                </a:tc>
                <a:tc>
                  <a:txBody>
                    <a:bodyPr/>
                    <a:lstStyle/>
                    <a:p>
                      <a:pPr algn="ctr"/>
                      <a:r>
                        <a:rPr lang="en-US" sz="2400" dirty="0"/>
                        <a:t>27.18</a:t>
                      </a:r>
                    </a:p>
                  </a:txBody>
                  <a:tcPr anchor="ctr">
                    <a:solidFill>
                      <a:schemeClr val="accent4">
                        <a:lumMod val="40000"/>
                        <a:lumOff val="60000"/>
                      </a:schemeClr>
                    </a:solidFill>
                  </a:tcPr>
                </a:tc>
                <a:tc>
                  <a:txBody>
                    <a:bodyPr/>
                    <a:lstStyle/>
                    <a:p>
                      <a:pPr algn="ctr"/>
                      <a:r>
                        <a:rPr lang="en-US" sz="2400" dirty="0"/>
                        <a:t>29.33</a:t>
                      </a:r>
                    </a:p>
                  </a:txBody>
                  <a:tcPr anchor="ctr">
                    <a:solidFill>
                      <a:schemeClr val="accent4">
                        <a:lumMod val="40000"/>
                        <a:lumOff val="60000"/>
                      </a:schemeClr>
                    </a:solidFill>
                  </a:tcPr>
                </a:tc>
                <a:tc>
                  <a:txBody>
                    <a:bodyPr/>
                    <a:lstStyle/>
                    <a:p>
                      <a:pPr algn="ctr"/>
                      <a:r>
                        <a:rPr lang="en-US" sz="2400" dirty="0">
                          <a:solidFill>
                            <a:schemeClr val="tx1"/>
                          </a:solidFill>
                        </a:rPr>
                        <a:t>48.69</a:t>
                      </a:r>
                    </a:p>
                  </a:txBody>
                  <a:tcPr anchor="ctr">
                    <a:solidFill>
                      <a:schemeClr val="accent6">
                        <a:lumMod val="40000"/>
                        <a:lumOff val="60000"/>
                      </a:schemeClr>
                    </a:solidFill>
                  </a:tcPr>
                </a:tc>
                <a:tc>
                  <a:txBody>
                    <a:bodyPr/>
                    <a:lstStyle/>
                    <a:p>
                      <a:pPr algn="ctr"/>
                      <a:r>
                        <a:rPr lang="en-US" sz="2400" dirty="0">
                          <a:solidFill>
                            <a:schemeClr val="tx1"/>
                          </a:solidFill>
                        </a:rPr>
                        <a:t>37.43</a:t>
                      </a:r>
                    </a:p>
                  </a:txBody>
                  <a:tcPr anchor="ctr">
                    <a:solidFill>
                      <a:schemeClr val="accent6">
                        <a:lumMod val="40000"/>
                        <a:lumOff val="60000"/>
                      </a:schemeClr>
                    </a:solidFill>
                  </a:tcPr>
                </a:tc>
                <a:extLst>
                  <a:ext uri="{0D108BD9-81ED-4DB2-BD59-A6C34878D82A}">
                    <a16:rowId xmlns:a16="http://schemas.microsoft.com/office/drawing/2014/main" val="3377102661"/>
                  </a:ext>
                </a:extLst>
              </a:tr>
              <a:tr h="1039745">
                <a:tc>
                  <a:txBody>
                    <a:bodyPr/>
                    <a:lstStyle/>
                    <a:p>
                      <a:r>
                        <a:rPr lang="en-US" dirty="0">
                          <a:solidFill>
                            <a:schemeClr val="tx1"/>
                          </a:solidFill>
                        </a:rPr>
                        <a:t>Perspective (Average rating per response)</a:t>
                      </a:r>
                    </a:p>
                  </a:txBody>
                  <a:tcPr/>
                </a:tc>
                <a:tc>
                  <a:txBody>
                    <a:bodyPr/>
                    <a:lstStyle/>
                    <a:p>
                      <a:pPr algn="ctr"/>
                      <a:r>
                        <a:rPr lang="en-US" sz="2400" dirty="0">
                          <a:solidFill>
                            <a:schemeClr val="tx1"/>
                          </a:solidFill>
                        </a:rPr>
                        <a:t>2.29</a:t>
                      </a:r>
                    </a:p>
                  </a:txBody>
                  <a:tcPr anchor="ctr">
                    <a:solidFill>
                      <a:schemeClr val="accent4">
                        <a:lumMod val="40000"/>
                        <a:lumOff val="60000"/>
                      </a:schemeClr>
                    </a:solidFill>
                  </a:tcPr>
                </a:tc>
                <a:tc>
                  <a:txBody>
                    <a:bodyPr/>
                    <a:lstStyle/>
                    <a:p>
                      <a:pPr algn="ctr"/>
                      <a:r>
                        <a:rPr lang="en-US" sz="2400" dirty="0">
                          <a:solidFill>
                            <a:schemeClr val="tx1"/>
                          </a:solidFill>
                        </a:rPr>
                        <a:t>2.54</a:t>
                      </a:r>
                    </a:p>
                  </a:txBody>
                  <a:tcPr anchor="ctr">
                    <a:solidFill>
                      <a:schemeClr val="accent4">
                        <a:lumMod val="40000"/>
                        <a:lumOff val="60000"/>
                      </a:schemeClr>
                    </a:solidFill>
                  </a:tcPr>
                </a:tc>
                <a:tc>
                  <a:txBody>
                    <a:bodyPr/>
                    <a:lstStyle/>
                    <a:p>
                      <a:pPr algn="ctr"/>
                      <a:r>
                        <a:rPr lang="en-US" sz="2400" dirty="0">
                          <a:solidFill>
                            <a:schemeClr val="tx1"/>
                          </a:solidFill>
                        </a:rPr>
                        <a:t>2.17</a:t>
                      </a:r>
                    </a:p>
                  </a:txBody>
                  <a:tcPr anchor="ctr">
                    <a:solidFill>
                      <a:schemeClr val="accent6">
                        <a:lumMod val="40000"/>
                        <a:lumOff val="60000"/>
                      </a:schemeClr>
                    </a:solidFill>
                  </a:tcPr>
                </a:tc>
                <a:tc>
                  <a:txBody>
                    <a:bodyPr/>
                    <a:lstStyle/>
                    <a:p>
                      <a:pPr algn="ctr"/>
                      <a:r>
                        <a:rPr lang="en-US" sz="2400" dirty="0">
                          <a:solidFill>
                            <a:schemeClr val="tx1"/>
                          </a:solidFill>
                        </a:rPr>
                        <a:t>1.87</a:t>
                      </a:r>
                    </a:p>
                  </a:txBody>
                  <a:tcPr anchor="ctr">
                    <a:solidFill>
                      <a:schemeClr val="accent6">
                        <a:lumMod val="40000"/>
                        <a:lumOff val="60000"/>
                      </a:schemeClr>
                    </a:solidFill>
                  </a:tcPr>
                </a:tc>
                <a:extLst>
                  <a:ext uri="{0D108BD9-81ED-4DB2-BD59-A6C34878D82A}">
                    <a16:rowId xmlns:a16="http://schemas.microsoft.com/office/drawing/2014/main" val="28297379"/>
                  </a:ext>
                </a:extLst>
              </a:tr>
              <a:tr h="421674">
                <a:tc>
                  <a:txBody>
                    <a:bodyPr/>
                    <a:lstStyle/>
                    <a:p>
                      <a:r>
                        <a:rPr lang="en-US" sz="2000" dirty="0">
                          <a:solidFill>
                            <a:schemeClr val="tx1"/>
                          </a:solidFill>
                        </a:rPr>
                        <a:t>Questions (% of questions in responses within each group) </a:t>
                      </a:r>
                    </a:p>
                  </a:txBody>
                  <a:tcPr/>
                </a:tc>
                <a:tc>
                  <a:txBody>
                    <a:bodyPr/>
                    <a:lstStyle/>
                    <a:p>
                      <a:pPr algn="ctr"/>
                      <a:r>
                        <a:rPr lang="en-US" sz="2400" dirty="0">
                          <a:solidFill>
                            <a:schemeClr val="tx1"/>
                          </a:solidFill>
                        </a:rPr>
                        <a:t>6%</a:t>
                      </a:r>
                    </a:p>
                  </a:txBody>
                  <a:tcPr anchor="ctr">
                    <a:solidFill>
                      <a:schemeClr val="accent4">
                        <a:lumMod val="40000"/>
                        <a:lumOff val="60000"/>
                      </a:schemeClr>
                    </a:solidFill>
                  </a:tcPr>
                </a:tc>
                <a:tc>
                  <a:txBody>
                    <a:bodyPr/>
                    <a:lstStyle/>
                    <a:p>
                      <a:pPr algn="ctr"/>
                      <a:r>
                        <a:rPr lang="en-US" sz="2400" dirty="0">
                          <a:solidFill>
                            <a:schemeClr val="tx1"/>
                          </a:solidFill>
                        </a:rPr>
                        <a:t>12%</a:t>
                      </a:r>
                    </a:p>
                  </a:txBody>
                  <a:tcPr anchor="ctr">
                    <a:solidFill>
                      <a:schemeClr val="accent4">
                        <a:lumMod val="40000"/>
                        <a:lumOff val="60000"/>
                      </a:schemeClr>
                    </a:solidFill>
                  </a:tcPr>
                </a:tc>
                <a:tc>
                  <a:txBody>
                    <a:bodyPr/>
                    <a:lstStyle/>
                    <a:p>
                      <a:pPr algn="ctr"/>
                      <a:r>
                        <a:rPr lang="en-US" sz="2400" dirty="0">
                          <a:solidFill>
                            <a:schemeClr val="tx1"/>
                          </a:solidFill>
                        </a:rPr>
                        <a:t>20%</a:t>
                      </a:r>
                    </a:p>
                  </a:txBody>
                  <a:tcPr anchor="ctr">
                    <a:solidFill>
                      <a:schemeClr val="accent6">
                        <a:lumMod val="40000"/>
                        <a:lumOff val="60000"/>
                      </a:schemeClr>
                    </a:solidFill>
                  </a:tcPr>
                </a:tc>
                <a:tc>
                  <a:txBody>
                    <a:bodyPr/>
                    <a:lstStyle/>
                    <a:p>
                      <a:pPr algn="ctr"/>
                      <a:r>
                        <a:rPr lang="en-US" sz="2400" dirty="0">
                          <a:solidFill>
                            <a:schemeClr val="tx1"/>
                          </a:solidFill>
                        </a:rPr>
                        <a:t>17%</a:t>
                      </a:r>
                    </a:p>
                  </a:txBody>
                  <a:tcPr anchor="ctr">
                    <a:solidFill>
                      <a:schemeClr val="accent6">
                        <a:lumMod val="40000"/>
                        <a:lumOff val="60000"/>
                      </a:schemeClr>
                    </a:solidFill>
                  </a:tcPr>
                </a:tc>
                <a:extLst>
                  <a:ext uri="{0D108BD9-81ED-4DB2-BD59-A6C34878D82A}">
                    <a16:rowId xmlns:a16="http://schemas.microsoft.com/office/drawing/2014/main" val="496174475"/>
                  </a:ext>
                </a:extLst>
              </a:tr>
            </a:tbl>
          </a:graphicData>
        </a:graphic>
      </p:graphicFrame>
      <p:sp>
        <p:nvSpPr>
          <p:cNvPr id="5" name="Slide Number Placeholder 4">
            <a:extLst>
              <a:ext uri="{FF2B5EF4-FFF2-40B4-BE49-F238E27FC236}">
                <a16:creationId xmlns:a16="http://schemas.microsoft.com/office/drawing/2014/main" id="{190F607F-D26C-4951-98FE-C28B3A8DD859}"/>
              </a:ext>
            </a:extLst>
          </p:cNvPr>
          <p:cNvSpPr>
            <a:spLocks noGrp="1"/>
          </p:cNvSpPr>
          <p:nvPr>
            <p:ph type="sldNum" sz="quarter" idx="12"/>
          </p:nvPr>
        </p:nvSpPr>
        <p:spPr>
          <a:xfrm>
            <a:off x="8610600" y="6310312"/>
            <a:ext cx="2743200" cy="365125"/>
          </a:xfrm>
        </p:spPr>
        <p:txBody>
          <a:bodyPr/>
          <a:lstStyle/>
          <a:p>
            <a:fld id="{A5C60546-1A34-1342-B9DB-19794DA5E491}" type="slidenum">
              <a:rPr lang="en-US" sz="1600" smtClean="0">
                <a:solidFill>
                  <a:schemeClr val="tx1"/>
                </a:solidFill>
              </a:rPr>
              <a:pPr/>
              <a:t>9</a:t>
            </a:fld>
            <a:endParaRPr lang="en-US" sz="1600" dirty="0">
              <a:solidFill>
                <a:schemeClr val="tx1"/>
              </a:solidFill>
            </a:endParaRPr>
          </a:p>
        </p:txBody>
      </p:sp>
      <p:pic>
        <p:nvPicPr>
          <p:cNvPr id="9" name="Picture 8">
            <a:extLst>
              <a:ext uri="{FF2B5EF4-FFF2-40B4-BE49-F238E27FC236}">
                <a16:creationId xmlns:a16="http://schemas.microsoft.com/office/drawing/2014/main" id="{87C6DE17-708B-8C4F-B87A-A770EFBD3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7712" y="5858240"/>
            <a:ext cx="2609387" cy="681895"/>
          </a:xfrm>
          <a:prstGeom prst="rect">
            <a:avLst/>
          </a:prstGeom>
        </p:spPr>
      </p:pic>
      <p:sp>
        <p:nvSpPr>
          <p:cNvPr id="8" name="Rounded Rectangular Callout 7">
            <a:extLst>
              <a:ext uri="{FF2B5EF4-FFF2-40B4-BE49-F238E27FC236}">
                <a16:creationId xmlns:a16="http://schemas.microsoft.com/office/drawing/2014/main" id="{5ED55837-5375-E744-930D-1523A3367C5F}"/>
              </a:ext>
            </a:extLst>
          </p:cNvPr>
          <p:cNvSpPr/>
          <p:nvPr/>
        </p:nvSpPr>
        <p:spPr>
          <a:xfrm>
            <a:off x="2005263" y="5858240"/>
            <a:ext cx="2998409" cy="793019"/>
          </a:xfrm>
          <a:prstGeom prst="wedgeRoundRectCallout">
            <a:avLst>
              <a:gd name="adj1" fmla="val 48197"/>
              <a:gd name="adj2" fmla="val -96217"/>
              <a:gd name="adj3" fmla="val 16667"/>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STEM Majors and PST-Pre are similar</a:t>
            </a:r>
          </a:p>
        </p:txBody>
      </p:sp>
      <p:sp>
        <p:nvSpPr>
          <p:cNvPr id="10" name="Rounded Rectangular Callout 9">
            <a:extLst>
              <a:ext uri="{FF2B5EF4-FFF2-40B4-BE49-F238E27FC236}">
                <a16:creationId xmlns:a16="http://schemas.microsoft.com/office/drawing/2014/main" id="{D178DEAA-A843-2242-A57E-9B7C468BFE28}"/>
              </a:ext>
            </a:extLst>
          </p:cNvPr>
          <p:cNvSpPr/>
          <p:nvPr/>
        </p:nvSpPr>
        <p:spPr>
          <a:xfrm>
            <a:off x="5510784" y="5882418"/>
            <a:ext cx="2959448" cy="793019"/>
          </a:xfrm>
          <a:prstGeom prst="wedgeRoundRectCallout">
            <a:avLst>
              <a:gd name="adj1" fmla="val 75499"/>
              <a:gd name="adj2" fmla="val -99933"/>
              <a:gd name="adj3" fmla="val 16667"/>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PSTs toward Teachers on the Post Test</a:t>
            </a:r>
          </a:p>
        </p:txBody>
      </p:sp>
    </p:spTree>
    <p:extLst>
      <p:ext uri="{BB962C8B-B14F-4D97-AF65-F5344CB8AC3E}">
        <p14:creationId xmlns:p14="http://schemas.microsoft.com/office/powerpoint/2010/main" val="1364153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14253</TotalTime>
  <Words>2013</Words>
  <Application>Microsoft Macintosh PowerPoint</Application>
  <PresentationFormat>Widescreen</PresentationFormat>
  <Paragraphs>245</Paragraphs>
  <Slides>23</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Cambria Math</vt:lpstr>
      <vt:lpstr>Myriad Pro</vt:lpstr>
      <vt:lpstr>Times New Roman</vt:lpstr>
      <vt:lpstr>Office Theme</vt:lpstr>
      <vt:lpstr>Comparing STEM Majors, Practicing and Prospective Secondary Teachers’ Feedback on Mathematical Arguments: Towards Validating MKT-Proof</vt:lpstr>
      <vt:lpstr>The Broader Research Context</vt:lpstr>
      <vt:lpstr>PowerPoint Presentation</vt:lpstr>
      <vt:lpstr>Origins of the Current Study</vt:lpstr>
      <vt:lpstr>MKT-P Instrument:  8 KCT-P Items </vt:lpstr>
      <vt:lpstr>Research Questions</vt:lpstr>
      <vt:lpstr>Participants &amp; Data Collection</vt:lpstr>
      <vt:lpstr>Data Analysis of KCT-P Items (N=456 responses)</vt:lpstr>
      <vt:lpstr>Word Count, Perspective, and Questions</vt:lpstr>
      <vt:lpstr>Compliment and Critique Types</vt:lpstr>
      <vt:lpstr>Compliment Type Analysis</vt:lpstr>
      <vt:lpstr>Compliment Type Analysis (By percent by group)</vt:lpstr>
      <vt:lpstr>Compliment Type Analysis (By percent by group)</vt:lpstr>
      <vt:lpstr>Compliment Type Analysis (By percent by group)</vt:lpstr>
      <vt:lpstr>Critique Type Analysis</vt:lpstr>
      <vt:lpstr>Critique Type Analysis (By percent by group)</vt:lpstr>
      <vt:lpstr>Critique Type Analysis (By percent by group)</vt:lpstr>
      <vt:lpstr>Critique Type Analysis (By percent by group)</vt:lpstr>
      <vt:lpstr>Summary and Discussion</vt:lpstr>
      <vt:lpstr>Thank you!  Stay in touch:</vt:lpstr>
      <vt:lpstr>Capstone Course  Mathematical Reasoning and Proving for Secondary Teachers </vt:lpstr>
      <vt:lpstr>PowerPoint Presentation</vt:lpstr>
      <vt:lpstr>Expertise: Knowledge – Dispositions –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Prospective Teachers’ Strategies to Determine Equivalence of Conditional Statements</dc:title>
  <dc:creator>McCrone, Sharon</dc:creator>
  <cp:lastModifiedBy>Rebecca Butler</cp:lastModifiedBy>
  <cp:revision>435</cp:revision>
  <dcterms:created xsi:type="dcterms:W3CDTF">2020-02-17T02:46:58Z</dcterms:created>
  <dcterms:modified xsi:type="dcterms:W3CDTF">2022-04-10T20:58:51Z</dcterms:modified>
</cp:coreProperties>
</file>