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64" r:id="rId2"/>
  </p:sldIdLst>
  <p:sldSz cx="43891200" cy="329184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120" userDrawn="1">
          <p15:clr>
            <a:srgbClr val="F26B43"/>
          </p15:clr>
        </p15:guide>
        <p15:guide id="4" pos="6720" userDrawn="1">
          <p15:clr>
            <a:srgbClr val="F26B43"/>
          </p15:clr>
        </p15:guide>
        <p15:guide id="6" pos="6552" userDrawn="1">
          <p15:clr>
            <a:srgbClr val="F26B43"/>
          </p15:clr>
        </p15:guide>
        <p15:guide id="7" pos="13176" userDrawn="1">
          <p15:clr>
            <a:srgbClr val="F26B43"/>
          </p15:clr>
        </p15:guide>
        <p15:guide id="8" pos="27480" userDrawn="1">
          <p15:clr>
            <a:srgbClr val="F26B43"/>
          </p15:clr>
        </p15:guide>
        <p15:guide id="12" orient="horz" pos="3000" userDrawn="1">
          <p15:clr>
            <a:srgbClr val="F26B43"/>
          </p15:clr>
        </p15:guide>
        <p15:guide id="13" orient="horz" pos="14304" userDrawn="1">
          <p15:clr>
            <a:srgbClr val="F26B43"/>
          </p15:clr>
        </p15:guide>
        <p15:guide id="14" orient="horz" pos="19848" userDrawn="1">
          <p15:clr>
            <a:srgbClr val="F26B43"/>
          </p15:clr>
        </p15:guide>
        <p15:guide id="21" orient="horz" pos="3600" userDrawn="1">
          <p15:clr>
            <a:srgbClr val="F26B43"/>
          </p15:clr>
        </p15:guide>
        <p15:guide id="22" pos="13368" userDrawn="1">
          <p15:clr>
            <a:srgbClr val="F26B43"/>
          </p15:clr>
        </p15:guide>
        <p15:guide id="23" orient="horz" pos="17736" userDrawn="1">
          <p15:clr>
            <a:srgbClr val="A4A3A4"/>
          </p15:clr>
        </p15:guide>
        <p15:guide id="24" orient="horz" pos="5760" userDrawn="1">
          <p15:clr>
            <a:srgbClr val="A4A3A4"/>
          </p15:clr>
        </p15:guide>
        <p15:guide id="25" pos="19488" userDrawn="1">
          <p15:clr>
            <a:srgbClr val="A4A3A4"/>
          </p15:clr>
        </p15:guide>
        <p15:guide id="26" pos="196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Luek" initials="JLL" lastIdx="7" clrIdx="0">
    <p:extLst>
      <p:ext uri="{19B8F6BF-5375-455C-9EA6-DF929625EA0E}">
        <p15:presenceInfo xmlns:p15="http://schemas.microsoft.com/office/powerpoint/2012/main" userId="Jenna Luek" providerId="None"/>
      </p:ext>
    </p:extLst>
  </p:cmAuthor>
  <p:cmAuthor id="2" name="Alexandria Hidrovo" initials="AH" lastIdx="4" clrIdx="1">
    <p:extLst>
      <p:ext uri="{19B8F6BF-5375-455C-9EA6-DF929625EA0E}">
        <p15:presenceInfo xmlns:p15="http://schemas.microsoft.com/office/powerpoint/2012/main" userId="b99c0dd38f471c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00"/>
    <a:srgbClr val="006600"/>
    <a:srgbClr val="CC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696"/>
  </p:normalViewPr>
  <p:slideViewPr>
    <p:cSldViewPr snapToGrid="0">
      <p:cViewPr varScale="1">
        <p:scale>
          <a:sx n="33" d="100"/>
          <a:sy n="33" d="100"/>
        </p:scale>
        <p:origin x="2208" y="120"/>
      </p:cViewPr>
      <p:guideLst>
        <p:guide pos="120"/>
        <p:guide pos="6720"/>
        <p:guide pos="6552"/>
        <p:guide pos="13176"/>
        <p:guide pos="27480"/>
        <p:guide orient="horz" pos="3000"/>
        <p:guide orient="horz" pos="14304"/>
        <p:guide orient="horz" pos="19848"/>
        <p:guide orient="horz" pos="3600"/>
        <p:guide pos="13368"/>
        <p:guide orient="horz" pos="17736"/>
        <p:guide orient="horz" pos="5760"/>
        <p:guide pos="19488"/>
        <p:guide pos="196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6716"/>
          </a:xfrm>
          <a:prstGeom prst="rect">
            <a:avLst/>
          </a:prstGeom>
        </p:spPr>
        <p:txBody>
          <a:bodyPr vert="horz" lIns="20089" tIns="10045" rIns="20089" bIns="10045" rtlCol="0"/>
          <a:lstStyle>
            <a:lvl1pPr algn="l">
              <a:defRPr sz="300"/>
            </a:lvl1pPr>
          </a:lstStyle>
          <a:p>
            <a:endParaRPr lang="en-US"/>
          </a:p>
        </p:txBody>
      </p:sp>
      <p:sp>
        <p:nvSpPr>
          <p:cNvPr id="3" name="Date Placeholder 2"/>
          <p:cNvSpPr>
            <a:spLocks noGrp="1"/>
          </p:cNvSpPr>
          <p:nvPr>
            <p:ph type="dt" idx="1"/>
          </p:nvPr>
        </p:nvSpPr>
        <p:spPr>
          <a:xfrm>
            <a:off x="3978020" y="0"/>
            <a:ext cx="3043343" cy="466716"/>
          </a:xfrm>
          <a:prstGeom prst="rect">
            <a:avLst/>
          </a:prstGeom>
        </p:spPr>
        <p:txBody>
          <a:bodyPr vert="horz" lIns="20089" tIns="10045" rIns="20089" bIns="10045" rtlCol="0"/>
          <a:lstStyle>
            <a:lvl1pPr algn="r">
              <a:defRPr sz="300"/>
            </a:lvl1pPr>
          </a:lstStyle>
          <a:p>
            <a:fld id="{168148BC-DD45-C045-BD9D-92563F27DD95}" type="datetimeFigureOut">
              <a:rPr lang="en-US" smtClean="0"/>
              <a:t>4/10/2022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20089" tIns="10045" rIns="20089" bIns="10045" rtlCol="0" anchor="ctr"/>
          <a:lstStyle/>
          <a:p>
            <a:endParaRPr lang="en-US"/>
          </a:p>
        </p:txBody>
      </p:sp>
      <p:sp>
        <p:nvSpPr>
          <p:cNvPr id="5" name="Notes Placeholder 4"/>
          <p:cNvSpPr>
            <a:spLocks noGrp="1"/>
          </p:cNvSpPr>
          <p:nvPr>
            <p:ph type="body" sz="quarter" idx="3"/>
          </p:nvPr>
        </p:nvSpPr>
        <p:spPr>
          <a:xfrm>
            <a:off x="702310" y="4479839"/>
            <a:ext cx="5618480" cy="3665799"/>
          </a:xfrm>
          <a:prstGeom prst="rect">
            <a:avLst/>
          </a:prstGeom>
        </p:spPr>
        <p:txBody>
          <a:bodyPr vert="horz" lIns="20089" tIns="10045" rIns="20089" bIns="100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85"/>
            <a:ext cx="3043343" cy="466715"/>
          </a:xfrm>
          <a:prstGeom prst="rect">
            <a:avLst/>
          </a:prstGeom>
        </p:spPr>
        <p:txBody>
          <a:bodyPr vert="horz" lIns="20089" tIns="10045" rIns="20089" bIns="10045" rtlCol="0" anchor="b"/>
          <a:lstStyle>
            <a:lvl1pPr algn="l">
              <a:defRPr sz="300"/>
            </a:lvl1pPr>
          </a:lstStyle>
          <a:p>
            <a:endParaRPr lang="en-US"/>
          </a:p>
        </p:txBody>
      </p:sp>
      <p:sp>
        <p:nvSpPr>
          <p:cNvPr id="7" name="Slide Number Placeholder 6"/>
          <p:cNvSpPr>
            <a:spLocks noGrp="1"/>
          </p:cNvSpPr>
          <p:nvPr>
            <p:ph type="sldNum" sz="quarter" idx="5"/>
          </p:nvPr>
        </p:nvSpPr>
        <p:spPr>
          <a:xfrm>
            <a:off x="3978020" y="8842385"/>
            <a:ext cx="3043343" cy="466715"/>
          </a:xfrm>
          <a:prstGeom prst="rect">
            <a:avLst/>
          </a:prstGeom>
        </p:spPr>
        <p:txBody>
          <a:bodyPr vert="horz" lIns="20089" tIns="10045" rIns="20089" bIns="10045" rtlCol="0" anchor="b"/>
          <a:lstStyle>
            <a:lvl1pPr algn="r">
              <a:defRPr sz="300"/>
            </a:lvl1pPr>
          </a:lstStyle>
          <a:p>
            <a:fld id="{DEBE8BC9-FD43-9844-A008-8626E44290D6}" type="slidenum">
              <a:rPr lang="en-US" smtClean="0"/>
              <a:t>‹#›</a:t>
            </a:fld>
            <a:endParaRPr lang="en-US"/>
          </a:p>
        </p:txBody>
      </p:sp>
    </p:spTree>
    <p:extLst>
      <p:ext uri="{BB962C8B-B14F-4D97-AF65-F5344CB8AC3E}">
        <p14:creationId xmlns:p14="http://schemas.microsoft.com/office/powerpoint/2010/main" val="132091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300"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DEBE8BC9-FD43-9844-A008-8626E44290D6}" type="slidenum">
              <a:rPr lang="en-US" smtClean="0"/>
              <a:t>1</a:t>
            </a:fld>
            <a:endParaRPr lang="en-US"/>
          </a:p>
        </p:txBody>
      </p:sp>
    </p:spTree>
    <p:extLst>
      <p:ext uri="{BB962C8B-B14F-4D97-AF65-F5344CB8AC3E}">
        <p14:creationId xmlns:p14="http://schemas.microsoft.com/office/powerpoint/2010/main" val="2232623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10225088"/>
            <a:ext cx="37308367" cy="7058025"/>
          </a:xfrm>
        </p:spPr>
        <p:txBody>
          <a:bodyPr/>
          <a:lstStyle/>
          <a:p>
            <a:r>
              <a:rPr lang="en-US"/>
              <a:t>Click to edit Master title style</a:t>
            </a:r>
          </a:p>
        </p:txBody>
      </p:sp>
      <p:sp>
        <p:nvSpPr>
          <p:cNvPr id="3" name="Subtitle 2"/>
          <p:cNvSpPr>
            <a:spLocks noGrp="1"/>
          </p:cNvSpPr>
          <p:nvPr>
            <p:ph type="subTitle" idx="1"/>
          </p:nvPr>
        </p:nvSpPr>
        <p:spPr>
          <a:xfrm>
            <a:off x="6582834" y="18654713"/>
            <a:ext cx="30725533" cy="8410575"/>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2A9ADFC-AFA7-4BFE-99A7-3AC4F4F8D7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8FBCEF-0F3F-4770-BEC9-164CC7890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2ED98C-06BE-426E-A609-E201CF4AA942}"/>
              </a:ext>
            </a:extLst>
          </p:cNvPr>
          <p:cNvSpPr>
            <a:spLocks noGrp="1" noChangeArrowheads="1"/>
          </p:cNvSpPr>
          <p:nvPr>
            <p:ph type="sldNum" sz="quarter" idx="12"/>
          </p:nvPr>
        </p:nvSpPr>
        <p:spPr>
          <a:ln/>
        </p:spPr>
        <p:txBody>
          <a:bodyPr/>
          <a:lstStyle>
            <a:lvl1pPr>
              <a:defRPr/>
            </a:lvl1pPr>
          </a:lstStyle>
          <a:p>
            <a:fld id="{2866D040-091C-4DEB-AE68-D74881006DC4}" type="slidenum">
              <a:rPr lang="en-US" altLang="en-US"/>
              <a:pPr/>
              <a:t>‹#›</a:t>
            </a:fld>
            <a:endParaRPr lang="en-US" altLang="en-US"/>
          </a:p>
        </p:txBody>
      </p:sp>
    </p:spTree>
    <p:extLst>
      <p:ext uri="{BB962C8B-B14F-4D97-AF65-F5344CB8AC3E}">
        <p14:creationId xmlns:p14="http://schemas.microsoft.com/office/powerpoint/2010/main" val="240736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AD2427-E5E5-4566-A632-E45E082DF9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582FF0-76E4-4390-9745-3715D41F3F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79C912-69A9-4D73-8E63-47737481E019}"/>
              </a:ext>
            </a:extLst>
          </p:cNvPr>
          <p:cNvSpPr>
            <a:spLocks noGrp="1" noChangeArrowheads="1"/>
          </p:cNvSpPr>
          <p:nvPr>
            <p:ph type="sldNum" sz="quarter" idx="12"/>
          </p:nvPr>
        </p:nvSpPr>
        <p:spPr>
          <a:ln/>
        </p:spPr>
        <p:txBody>
          <a:bodyPr/>
          <a:lstStyle>
            <a:lvl1pPr>
              <a:defRPr/>
            </a:lvl1pPr>
          </a:lstStyle>
          <a:p>
            <a:fld id="{06AEBD06-6C83-42C4-B92C-0D2DB04C4A31}" type="slidenum">
              <a:rPr lang="en-US" altLang="en-US"/>
              <a:pPr/>
              <a:t>‹#›</a:t>
            </a:fld>
            <a:endParaRPr lang="en-US" altLang="en-US"/>
          </a:p>
        </p:txBody>
      </p:sp>
    </p:spTree>
    <p:extLst>
      <p:ext uri="{BB962C8B-B14F-4D97-AF65-F5344CB8AC3E}">
        <p14:creationId xmlns:p14="http://schemas.microsoft.com/office/powerpoint/2010/main" val="113195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7" y="1319213"/>
            <a:ext cx="9874251" cy="280868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985" y="1319213"/>
            <a:ext cx="29423783" cy="280868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7B3BB0-11FF-4AF1-BA68-4687D0920D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DB85B4-343B-42A4-8480-CF6873FADA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2B9076-DD71-4233-AE7F-89F775862335}"/>
              </a:ext>
            </a:extLst>
          </p:cNvPr>
          <p:cNvSpPr>
            <a:spLocks noGrp="1" noChangeArrowheads="1"/>
          </p:cNvSpPr>
          <p:nvPr>
            <p:ph type="sldNum" sz="quarter" idx="12"/>
          </p:nvPr>
        </p:nvSpPr>
        <p:spPr>
          <a:ln/>
        </p:spPr>
        <p:txBody>
          <a:bodyPr/>
          <a:lstStyle>
            <a:lvl1pPr>
              <a:defRPr/>
            </a:lvl1pPr>
          </a:lstStyle>
          <a:p>
            <a:fld id="{45651CE5-18E2-4B39-BE6A-EDACDB65C056}" type="slidenum">
              <a:rPr lang="en-US" altLang="en-US"/>
              <a:pPr/>
              <a:t>‹#›</a:t>
            </a:fld>
            <a:endParaRPr lang="en-US" altLang="en-US"/>
          </a:p>
        </p:txBody>
      </p:sp>
    </p:spTree>
    <p:extLst>
      <p:ext uri="{BB962C8B-B14F-4D97-AF65-F5344CB8AC3E}">
        <p14:creationId xmlns:p14="http://schemas.microsoft.com/office/powerpoint/2010/main" val="183396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2EA8E2-AA5A-4EBB-B24D-C7BC0F0934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D6E711-3F69-4FEC-A611-11A8F1F843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003052-F4BA-4417-919E-03D772EBF35B}"/>
              </a:ext>
            </a:extLst>
          </p:cNvPr>
          <p:cNvSpPr>
            <a:spLocks noGrp="1" noChangeArrowheads="1"/>
          </p:cNvSpPr>
          <p:nvPr>
            <p:ph type="sldNum" sz="quarter" idx="12"/>
          </p:nvPr>
        </p:nvSpPr>
        <p:spPr>
          <a:ln/>
        </p:spPr>
        <p:txBody>
          <a:bodyPr/>
          <a:lstStyle>
            <a:lvl1pPr>
              <a:defRPr/>
            </a:lvl1pPr>
          </a:lstStyle>
          <a:p>
            <a:fld id="{AB7ACFBB-F1A0-4E55-A475-37AC8C65459F}" type="slidenum">
              <a:rPr lang="en-US" altLang="en-US"/>
              <a:pPr/>
              <a:t>‹#›</a:t>
            </a:fld>
            <a:endParaRPr lang="en-US" altLang="en-US"/>
          </a:p>
        </p:txBody>
      </p:sp>
    </p:spTree>
    <p:extLst>
      <p:ext uri="{BB962C8B-B14F-4D97-AF65-F5344CB8AC3E}">
        <p14:creationId xmlns:p14="http://schemas.microsoft.com/office/powerpoint/2010/main" val="253344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2645"/>
            <a:ext cx="37308367" cy="653891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3467101" y="13951745"/>
            <a:ext cx="37308367" cy="7200900"/>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FF7ECB05-4D68-42E4-B4E8-19671DA9A8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697112-506C-4DC2-8E26-F148C9E95E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C9DC7B-5EA9-45CE-B2F5-AADF932BF30E}"/>
              </a:ext>
            </a:extLst>
          </p:cNvPr>
          <p:cNvSpPr>
            <a:spLocks noGrp="1" noChangeArrowheads="1"/>
          </p:cNvSpPr>
          <p:nvPr>
            <p:ph type="sldNum" sz="quarter" idx="12"/>
          </p:nvPr>
        </p:nvSpPr>
        <p:spPr>
          <a:ln/>
        </p:spPr>
        <p:txBody>
          <a:bodyPr/>
          <a:lstStyle>
            <a:lvl1pPr>
              <a:defRPr/>
            </a:lvl1pPr>
          </a:lstStyle>
          <a:p>
            <a:fld id="{6B96B309-E801-4C0D-B1F0-F32E6B9F76E2}" type="slidenum">
              <a:rPr lang="en-US" altLang="en-US"/>
              <a:pPr/>
              <a:t>‹#›</a:t>
            </a:fld>
            <a:endParaRPr lang="en-US" altLang="en-US"/>
          </a:p>
        </p:txBody>
      </p:sp>
    </p:spTree>
    <p:extLst>
      <p:ext uri="{BB962C8B-B14F-4D97-AF65-F5344CB8AC3E}">
        <p14:creationId xmlns:p14="http://schemas.microsoft.com/office/powerpoint/2010/main" val="135748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984" y="7681913"/>
            <a:ext cx="19649016" cy="2172414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47201" y="7681913"/>
            <a:ext cx="19649017" cy="2172414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81403E-9B60-4CC4-BA5D-B38A2BC468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9477BF-46B9-4394-A650-2B09098A21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164E59-5702-48B5-83C1-A1301199BA23}"/>
              </a:ext>
            </a:extLst>
          </p:cNvPr>
          <p:cNvSpPr>
            <a:spLocks noGrp="1" noChangeArrowheads="1"/>
          </p:cNvSpPr>
          <p:nvPr>
            <p:ph type="sldNum" sz="quarter" idx="12"/>
          </p:nvPr>
        </p:nvSpPr>
        <p:spPr>
          <a:ln/>
        </p:spPr>
        <p:txBody>
          <a:bodyPr/>
          <a:lstStyle>
            <a:lvl1pPr>
              <a:defRPr/>
            </a:lvl1pPr>
          </a:lstStyle>
          <a:p>
            <a:fld id="{885EF7FB-BE9D-4610-87ED-56ABE89C089C}" type="slidenum">
              <a:rPr lang="en-US" altLang="en-US"/>
              <a:pPr/>
              <a:t>‹#›</a:t>
            </a:fld>
            <a:endParaRPr lang="en-US" altLang="en-US"/>
          </a:p>
        </p:txBody>
      </p:sp>
    </p:spTree>
    <p:extLst>
      <p:ext uri="{BB962C8B-B14F-4D97-AF65-F5344CB8AC3E}">
        <p14:creationId xmlns:p14="http://schemas.microsoft.com/office/powerpoint/2010/main" val="166569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985" y="7367588"/>
            <a:ext cx="19392900" cy="307181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2194985" y="10439400"/>
            <a:ext cx="19392900" cy="1896665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67" y="7367588"/>
            <a:ext cx="19399251" cy="307181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2296967" y="10439400"/>
            <a:ext cx="19399251" cy="1896665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E7AAE34-6A74-4E5A-AAAF-1854C2FBA3D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8718842-9BB6-45E8-BCD1-EE8F8A71C8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C07426B-12D9-4D5B-ADC3-DAF65158BD7A}"/>
              </a:ext>
            </a:extLst>
          </p:cNvPr>
          <p:cNvSpPr>
            <a:spLocks noGrp="1" noChangeArrowheads="1"/>
          </p:cNvSpPr>
          <p:nvPr>
            <p:ph type="sldNum" sz="quarter" idx="12"/>
          </p:nvPr>
        </p:nvSpPr>
        <p:spPr>
          <a:ln/>
        </p:spPr>
        <p:txBody>
          <a:bodyPr/>
          <a:lstStyle>
            <a:lvl1pPr>
              <a:defRPr/>
            </a:lvl1pPr>
          </a:lstStyle>
          <a:p>
            <a:fld id="{C5D65820-EBEC-4080-B1FB-CAE7E8B87DFD}" type="slidenum">
              <a:rPr lang="en-US" altLang="en-US"/>
              <a:pPr/>
              <a:t>‹#›</a:t>
            </a:fld>
            <a:endParaRPr lang="en-US" altLang="en-US"/>
          </a:p>
        </p:txBody>
      </p:sp>
    </p:spTree>
    <p:extLst>
      <p:ext uri="{BB962C8B-B14F-4D97-AF65-F5344CB8AC3E}">
        <p14:creationId xmlns:p14="http://schemas.microsoft.com/office/powerpoint/2010/main" val="292059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17E703A-13D0-4111-B847-258D8E78F5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2831D06-8BD5-4069-9FFD-3AC57B240A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4165CC4-B166-4143-BAA9-3DE9A74F497A}"/>
              </a:ext>
            </a:extLst>
          </p:cNvPr>
          <p:cNvSpPr>
            <a:spLocks noGrp="1" noChangeArrowheads="1"/>
          </p:cNvSpPr>
          <p:nvPr>
            <p:ph type="sldNum" sz="quarter" idx="12"/>
          </p:nvPr>
        </p:nvSpPr>
        <p:spPr>
          <a:ln/>
        </p:spPr>
        <p:txBody>
          <a:bodyPr/>
          <a:lstStyle>
            <a:lvl1pPr>
              <a:defRPr/>
            </a:lvl1pPr>
          </a:lstStyle>
          <a:p>
            <a:fld id="{886B8010-9767-4BC4-A1A4-42B99A4B2C65}" type="slidenum">
              <a:rPr lang="en-US" altLang="en-US"/>
              <a:pPr/>
              <a:t>‹#›</a:t>
            </a:fld>
            <a:endParaRPr lang="en-US" altLang="en-US"/>
          </a:p>
        </p:txBody>
      </p:sp>
    </p:spTree>
    <p:extLst>
      <p:ext uri="{BB962C8B-B14F-4D97-AF65-F5344CB8AC3E}">
        <p14:creationId xmlns:p14="http://schemas.microsoft.com/office/powerpoint/2010/main" val="224402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A8195E-AB0D-47BD-9569-7B0AF92D9AC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BEAFEDF-1766-41C1-9ED2-4BCF842324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56877E8-5BBF-458F-A06F-65F680F07776}"/>
              </a:ext>
            </a:extLst>
          </p:cNvPr>
          <p:cNvSpPr>
            <a:spLocks noGrp="1" noChangeArrowheads="1"/>
          </p:cNvSpPr>
          <p:nvPr>
            <p:ph type="sldNum" sz="quarter" idx="12"/>
          </p:nvPr>
        </p:nvSpPr>
        <p:spPr>
          <a:ln/>
        </p:spPr>
        <p:txBody>
          <a:bodyPr/>
          <a:lstStyle>
            <a:lvl1pPr>
              <a:defRPr/>
            </a:lvl1pPr>
          </a:lstStyle>
          <a:p>
            <a:fld id="{D7EC120D-12FB-47EE-AE97-EA26D0939161}" type="slidenum">
              <a:rPr lang="en-US" altLang="en-US"/>
              <a:pPr/>
              <a:t>‹#›</a:t>
            </a:fld>
            <a:endParaRPr lang="en-US" altLang="en-US"/>
          </a:p>
        </p:txBody>
      </p:sp>
    </p:spTree>
    <p:extLst>
      <p:ext uri="{BB962C8B-B14F-4D97-AF65-F5344CB8AC3E}">
        <p14:creationId xmlns:p14="http://schemas.microsoft.com/office/powerpoint/2010/main" val="314658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09688"/>
            <a:ext cx="14439900" cy="557927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17159817" y="1309688"/>
            <a:ext cx="24536400" cy="2809637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985" y="6888957"/>
            <a:ext cx="14439900" cy="225171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FF09A9EA-D0BD-4919-AED6-5A04E04ABD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9AE20FA-50B6-4FE4-BB6A-C645B0EF9F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C4AE439-D3E2-4C96-A265-2E60B204F24D}"/>
              </a:ext>
            </a:extLst>
          </p:cNvPr>
          <p:cNvSpPr>
            <a:spLocks noGrp="1" noChangeArrowheads="1"/>
          </p:cNvSpPr>
          <p:nvPr>
            <p:ph type="sldNum" sz="quarter" idx="12"/>
          </p:nvPr>
        </p:nvSpPr>
        <p:spPr>
          <a:ln/>
        </p:spPr>
        <p:txBody>
          <a:bodyPr/>
          <a:lstStyle>
            <a:lvl1pPr>
              <a:defRPr/>
            </a:lvl1pPr>
          </a:lstStyle>
          <a:p>
            <a:fld id="{CC89209F-4809-4E07-9B8C-72039DFAC898}" type="slidenum">
              <a:rPr lang="en-US" altLang="en-US"/>
              <a:pPr/>
              <a:t>‹#›</a:t>
            </a:fld>
            <a:endParaRPr lang="en-US" altLang="en-US"/>
          </a:p>
        </p:txBody>
      </p:sp>
    </p:spTree>
    <p:extLst>
      <p:ext uri="{BB962C8B-B14F-4D97-AF65-F5344CB8AC3E}">
        <p14:creationId xmlns:p14="http://schemas.microsoft.com/office/powerpoint/2010/main" val="35904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4" y="23043358"/>
            <a:ext cx="26335567" cy="2719388"/>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8602134" y="2940845"/>
            <a:ext cx="26335567" cy="19752468"/>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8602134" y="25762745"/>
            <a:ext cx="26335567" cy="3864768"/>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B29E9517-0ADF-49C5-8B36-1F26916093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7BFABC-5EAD-4B68-AC1F-AFBD16EC59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8C9E4B-8EB8-4ED7-9479-70B90814928C}"/>
              </a:ext>
            </a:extLst>
          </p:cNvPr>
          <p:cNvSpPr>
            <a:spLocks noGrp="1" noChangeArrowheads="1"/>
          </p:cNvSpPr>
          <p:nvPr>
            <p:ph type="sldNum" sz="quarter" idx="12"/>
          </p:nvPr>
        </p:nvSpPr>
        <p:spPr>
          <a:ln/>
        </p:spPr>
        <p:txBody>
          <a:bodyPr/>
          <a:lstStyle>
            <a:lvl1pPr>
              <a:defRPr/>
            </a:lvl1pPr>
          </a:lstStyle>
          <a:p>
            <a:fld id="{F88D1D09-617C-40F4-83EA-5DDBF9B13010}" type="slidenum">
              <a:rPr lang="en-US" altLang="en-US"/>
              <a:pPr/>
              <a:t>‹#›</a:t>
            </a:fld>
            <a:endParaRPr lang="en-US" altLang="en-US"/>
          </a:p>
        </p:txBody>
      </p:sp>
    </p:spTree>
    <p:extLst>
      <p:ext uri="{BB962C8B-B14F-4D97-AF65-F5344CB8AC3E}">
        <p14:creationId xmlns:p14="http://schemas.microsoft.com/office/powerpoint/2010/main" val="4168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727BC5-7637-4444-8628-2C734D033D7D}"/>
              </a:ext>
            </a:extLst>
          </p:cNvPr>
          <p:cNvSpPr>
            <a:spLocks noGrp="1" noChangeArrowheads="1"/>
          </p:cNvSpPr>
          <p:nvPr>
            <p:ph type="title"/>
          </p:nvPr>
        </p:nvSpPr>
        <p:spPr bwMode="auto">
          <a:xfrm>
            <a:off x="2195513" y="1319213"/>
            <a:ext cx="39500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502" tIns="156751" rIns="313502" bIns="156751"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E016AB-E09C-4F11-9314-417345B1F48E}"/>
              </a:ext>
            </a:extLst>
          </p:cNvPr>
          <p:cNvSpPr>
            <a:spLocks noGrp="1" noChangeArrowheads="1"/>
          </p:cNvSpPr>
          <p:nvPr>
            <p:ph type="body" idx="1"/>
          </p:nvPr>
        </p:nvSpPr>
        <p:spPr bwMode="auto">
          <a:xfrm>
            <a:off x="2195513" y="7681913"/>
            <a:ext cx="39500175" cy="2172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502" tIns="156751" rIns="313502" bIns="15675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4B64949-334B-4BA1-94C1-F8594C4CC42A}"/>
              </a:ext>
            </a:extLst>
          </p:cNvPr>
          <p:cNvSpPr>
            <a:spLocks noGrp="1" noChangeArrowheads="1"/>
          </p:cNvSpPr>
          <p:nvPr>
            <p:ph type="dt" sz="half" idx="2"/>
          </p:nvPr>
        </p:nvSpPr>
        <p:spPr bwMode="auto">
          <a:xfrm>
            <a:off x="2195513" y="29978350"/>
            <a:ext cx="10239375" cy="2286000"/>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eaLnBrk="1" hangingPunct="1">
              <a:defRPr sz="6400" smtClean="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0BC09350-0DB3-4766-BA28-8D0377B0F97F}"/>
              </a:ext>
            </a:extLst>
          </p:cNvPr>
          <p:cNvSpPr>
            <a:spLocks noGrp="1" noChangeArrowheads="1"/>
          </p:cNvSpPr>
          <p:nvPr>
            <p:ph type="ftr" sz="quarter" idx="3"/>
          </p:nvPr>
        </p:nvSpPr>
        <p:spPr bwMode="auto">
          <a:xfrm>
            <a:off x="14997113" y="29978350"/>
            <a:ext cx="13896975" cy="2286000"/>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ctr" eaLnBrk="1" hangingPunct="1">
              <a:defRPr sz="6400" smtClean="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DB472CB-3E11-4834-9843-9FF125412D24}"/>
              </a:ext>
            </a:extLst>
          </p:cNvPr>
          <p:cNvSpPr>
            <a:spLocks noGrp="1" noChangeArrowheads="1"/>
          </p:cNvSpPr>
          <p:nvPr>
            <p:ph type="sldNum" sz="quarter" idx="4"/>
          </p:nvPr>
        </p:nvSpPr>
        <p:spPr bwMode="auto">
          <a:xfrm>
            <a:off x="31456313" y="29978350"/>
            <a:ext cx="10239375" cy="2286000"/>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r" eaLnBrk="1" hangingPunct="1">
              <a:defRPr sz="6400"/>
            </a:lvl1pPr>
          </a:lstStyle>
          <a:p>
            <a:fld id="{5A6F9393-812B-492E-9B87-6019232D0A69}" type="slidenum">
              <a:rPr lang="en-US" altLang="en-US"/>
              <a:pPr/>
              <a:t>‹#›</a:t>
            </a:fld>
            <a:endParaRPr lang="en-US" altLang="en-US"/>
          </a:p>
        </p:txBody>
      </p:sp>
    </p:spTree>
    <p:extLst>
      <p:ext uri="{BB962C8B-B14F-4D97-AF65-F5344CB8AC3E}">
        <p14:creationId xmlns:p14="http://schemas.microsoft.com/office/powerpoint/2010/main" val="3769006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79888" rtl="0" eaLnBrk="0" fontAlgn="base" hangingPunct="0">
        <a:spcBef>
          <a:spcPct val="0"/>
        </a:spcBef>
        <a:spcAft>
          <a:spcPct val="0"/>
        </a:spcAft>
        <a:defRPr sz="20100">
          <a:solidFill>
            <a:schemeClr val="tx2"/>
          </a:solidFill>
          <a:latin typeface="+mj-lt"/>
          <a:ea typeface="MS PGothic" panose="020B0600070205080204" pitchFamily="34" charset="-128"/>
          <a:cs typeface="+mj-cs"/>
        </a:defRPr>
      </a:lvl1pPr>
      <a:lvl2pPr algn="ctr" defTabSz="4179888" rtl="0" eaLnBrk="0" fontAlgn="base" hangingPunct="0">
        <a:spcBef>
          <a:spcPct val="0"/>
        </a:spcBef>
        <a:spcAft>
          <a:spcPct val="0"/>
        </a:spcAft>
        <a:defRPr sz="20100">
          <a:solidFill>
            <a:schemeClr val="tx2"/>
          </a:solidFill>
          <a:latin typeface="Arial" charset="0"/>
          <a:ea typeface="MS PGothic" panose="020B0600070205080204" pitchFamily="34" charset="-128"/>
        </a:defRPr>
      </a:lvl2pPr>
      <a:lvl3pPr algn="ctr" defTabSz="4179888" rtl="0" eaLnBrk="0" fontAlgn="base" hangingPunct="0">
        <a:spcBef>
          <a:spcPct val="0"/>
        </a:spcBef>
        <a:spcAft>
          <a:spcPct val="0"/>
        </a:spcAft>
        <a:defRPr sz="20100">
          <a:solidFill>
            <a:schemeClr val="tx2"/>
          </a:solidFill>
          <a:latin typeface="Arial" charset="0"/>
          <a:ea typeface="MS PGothic" panose="020B0600070205080204" pitchFamily="34" charset="-128"/>
        </a:defRPr>
      </a:lvl3pPr>
      <a:lvl4pPr algn="ctr" defTabSz="4179888" rtl="0" eaLnBrk="0" fontAlgn="base" hangingPunct="0">
        <a:spcBef>
          <a:spcPct val="0"/>
        </a:spcBef>
        <a:spcAft>
          <a:spcPct val="0"/>
        </a:spcAft>
        <a:defRPr sz="20100">
          <a:solidFill>
            <a:schemeClr val="tx2"/>
          </a:solidFill>
          <a:latin typeface="Arial" charset="0"/>
          <a:ea typeface="MS PGothic" panose="020B0600070205080204" pitchFamily="34" charset="-128"/>
        </a:defRPr>
      </a:lvl4pPr>
      <a:lvl5pPr algn="ctr" defTabSz="4179888" rtl="0" eaLnBrk="0" fontAlgn="base" hangingPunct="0">
        <a:spcBef>
          <a:spcPct val="0"/>
        </a:spcBef>
        <a:spcAft>
          <a:spcPct val="0"/>
        </a:spcAft>
        <a:defRPr sz="20100">
          <a:solidFill>
            <a:schemeClr val="tx2"/>
          </a:solidFill>
          <a:latin typeface="Arial" charset="0"/>
          <a:ea typeface="MS PGothic" panose="020B0600070205080204" pitchFamily="34" charset="-128"/>
        </a:defRPr>
      </a:lvl5pPr>
      <a:lvl6pPr marL="609585" algn="ctr" defTabSz="4180313" rtl="0" fontAlgn="base">
        <a:spcBef>
          <a:spcPct val="0"/>
        </a:spcBef>
        <a:spcAft>
          <a:spcPct val="0"/>
        </a:spcAft>
        <a:defRPr sz="20133">
          <a:solidFill>
            <a:schemeClr val="tx2"/>
          </a:solidFill>
          <a:latin typeface="Arial" charset="0"/>
        </a:defRPr>
      </a:lvl6pPr>
      <a:lvl7pPr marL="1219170" algn="ctr" defTabSz="4180313" rtl="0" fontAlgn="base">
        <a:spcBef>
          <a:spcPct val="0"/>
        </a:spcBef>
        <a:spcAft>
          <a:spcPct val="0"/>
        </a:spcAft>
        <a:defRPr sz="20133">
          <a:solidFill>
            <a:schemeClr val="tx2"/>
          </a:solidFill>
          <a:latin typeface="Arial" charset="0"/>
        </a:defRPr>
      </a:lvl7pPr>
      <a:lvl8pPr marL="1828754" algn="ctr" defTabSz="4180313" rtl="0" fontAlgn="base">
        <a:spcBef>
          <a:spcPct val="0"/>
        </a:spcBef>
        <a:spcAft>
          <a:spcPct val="0"/>
        </a:spcAft>
        <a:defRPr sz="20133">
          <a:solidFill>
            <a:schemeClr val="tx2"/>
          </a:solidFill>
          <a:latin typeface="Arial" charset="0"/>
        </a:defRPr>
      </a:lvl8pPr>
      <a:lvl9pPr marL="2438339" algn="ctr" defTabSz="4180313" rtl="0" fontAlgn="base">
        <a:spcBef>
          <a:spcPct val="0"/>
        </a:spcBef>
        <a:spcAft>
          <a:spcPct val="0"/>
        </a:spcAft>
        <a:defRPr sz="20133">
          <a:solidFill>
            <a:schemeClr val="tx2"/>
          </a:solidFill>
          <a:latin typeface="Arial" charset="0"/>
        </a:defRPr>
      </a:lvl9pPr>
    </p:titleStyle>
    <p:bodyStyle>
      <a:lvl1pPr marL="1566863" indent="-1566863" algn="l" defTabSz="4179888" rtl="0" eaLnBrk="0" fontAlgn="base" hangingPunct="0">
        <a:spcBef>
          <a:spcPct val="20000"/>
        </a:spcBef>
        <a:spcAft>
          <a:spcPct val="0"/>
        </a:spcAft>
        <a:buChar char="•"/>
        <a:defRPr sz="14600">
          <a:solidFill>
            <a:schemeClr val="tx1"/>
          </a:solidFill>
          <a:latin typeface="+mn-lt"/>
          <a:ea typeface="MS PGothic" panose="020B0600070205080204" pitchFamily="34" charset="-128"/>
          <a:cs typeface="+mn-cs"/>
        </a:defRPr>
      </a:lvl1pPr>
      <a:lvl2pPr marL="3395663" indent="-1306513" algn="l" defTabSz="4179888" rtl="0" eaLnBrk="0" fontAlgn="base" hangingPunct="0">
        <a:spcBef>
          <a:spcPct val="20000"/>
        </a:spcBef>
        <a:spcAft>
          <a:spcPct val="0"/>
        </a:spcAft>
        <a:buChar char="–"/>
        <a:defRPr sz="12800">
          <a:solidFill>
            <a:schemeClr val="tx1"/>
          </a:solidFill>
          <a:latin typeface="+mn-lt"/>
          <a:ea typeface="MS PGothic" panose="020B0600070205080204" pitchFamily="34" charset="-128"/>
        </a:defRPr>
      </a:lvl2pPr>
      <a:lvl3pPr marL="5224463" indent="-1044575" algn="l" defTabSz="4179888" rtl="0" eaLnBrk="0" fontAlgn="base" hangingPunct="0">
        <a:spcBef>
          <a:spcPct val="20000"/>
        </a:spcBef>
        <a:spcAft>
          <a:spcPct val="0"/>
        </a:spcAft>
        <a:buChar char="•"/>
        <a:defRPr sz="10900">
          <a:solidFill>
            <a:schemeClr val="tx1"/>
          </a:solidFill>
          <a:latin typeface="+mn-lt"/>
          <a:ea typeface="MS PGothic" panose="020B0600070205080204" pitchFamily="34" charset="-128"/>
        </a:defRPr>
      </a:lvl3pPr>
      <a:lvl4pPr marL="7313613" indent="-1044575" algn="l" defTabSz="4179888" rtl="0" eaLnBrk="0" fontAlgn="base" hangingPunct="0">
        <a:spcBef>
          <a:spcPct val="20000"/>
        </a:spcBef>
        <a:spcAft>
          <a:spcPct val="0"/>
        </a:spcAft>
        <a:buChar char="–"/>
        <a:defRPr sz="9200">
          <a:solidFill>
            <a:schemeClr val="tx1"/>
          </a:solidFill>
          <a:latin typeface="+mn-lt"/>
          <a:ea typeface="MS PGothic" panose="020B0600070205080204" pitchFamily="34" charset="-128"/>
        </a:defRPr>
      </a:lvl4pPr>
      <a:lvl5pPr marL="9402763" indent="-1042988" algn="l" defTabSz="4179888" rtl="0" eaLnBrk="0" fontAlgn="base" hangingPunct="0">
        <a:spcBef>
          <a:spcPct val="20000"/>
        </a:spcBef>
        <a:spcAft>
          <a:spcPct val="0"/>
        </a:spcAft>
        <a:buChar char="»"/>
        <a:defRPr sz="9200">
          <a:solidFill>
            <a:schemeClr val="tx1"/>
          </a:solidFill>
          <a:latin typeface="+mn-lt"/>
          <a:ea typeface="MS PGothic" panose="020B0600070205080204" pitchFamily="34" charset="-128"/>
        </a:defRPr>
      </a:lvl5pPr>
      <a:lvl6pPr marL="10013700" indent="-1043491" algn="l" defTabSz="4180313" rtl="0" fontAlgn="base">
        <a:spcBef>
          <a:spcPct val="20000"/>
        </a:spcBef>
        <a:spcAft>
          <a:spcPct val="0"/>
        </a:spcAft>
        <a:buChar char="»"/>
        <a:defRPr sz="9200">
          <a:solidFill>
            <a:schemeClr val="tx1"/>
          </a:solidFill>
          <a:latin typeface="+mn-lt"/>
        </a:defRPr>
      </a:lvl6pPr>
      <a:lvl7pPr marL="10623285" indent="-1043491" algn="l" defTabSz="4180313" rtl="0" fontAlgn="base">
        <a:spcBef>
          <a:spcPct val="20000"/>
        </a:spcBef>
        <a:spcAft>
          <a:spcPct val="0"/>
        </a:spcAft>
        <a:buChar char="»"/>
        <a:defRPr sz="9200">
          <a:solidFill>
            <a:schemeClr val="tx1"/>
          </a:solidFill>
          <a:latin typeface="+mn-lt"/>
        </a:defRPr>
      </a:lvl7pPr>
      <a:lvl8pPr marL="11232870" indent="-1043491" algn="l" defTabSz="4180313" rtl="0" fontAlgn="base">
        <a:spcBef>
          <a:spcPct val="20000"/>
        </a:spcBef>
        <a:spcAft>
          <a:spcPct val="0"/>
        </a:spcAft>
        <a:buChar char="»"/>
        <a:defRPr sz="9200">
          <a:solidFill>
            <a:schemeClr val="tx1"/>
          </a:solidFill>
          <a:latin typeface="+mn-lt"/>
        </a:defRPr>
      </a:lvl8pPr>
      <a:lvl9pPr marL="11842455" indent="-1043491" algn="l" defTabSz="4180313" rtl="0" fontAlgn="base">
        <a:spcBef>
          <a:spcPct val="20000"/>
        </a:spcBef>
        <a:spcAft>
          <a:spcPct val="0"/>
        </a:spcAft>
        <a:buChar char="»"/>
        <a:defRPr sz="92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emf"/><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package" Target="../embeddings/Microsoft_Word_Document1.docx"/><Relationship Id="rId17" Type="http://schemas.openxmlformats.org/officeDocument/2006/relationships/image" Target="../media/image12.png"/><Relationship Id="rId2" Type="http://schemas.openxmlformats.org/officeDocument/2006/relationships/slideLayout" Target="../slideLayouts/slideLayout1.xml"/><Relationship Id="rId16"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emf"/><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package" Target="../embeddings/Microsoft_Word_Document.docx"/><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sp>
        <p:nvSpPr>
          <p:cNvPr id="269" name="Rectangle 268">
            <a:extLst>
              <a:ext uri="{FF2B5EF4-FFF2-40B4-BE49-F238E27FC236}">
                <a16:creationId xmlns:a16="http://schemas.microsoft.com/office/drawing/2014/main" id="{6D9CB879-C573-414B-B56B-2084224E6906}"/>
              </a:ext>
            </a:extLst>
          </p:cNvPr>
          <p:cNvSpPr/>
          <p:nvPr/>
        </p:nvSpPr>
        <p:spPr bwMode="auto">
          <a:xfrm>
            <a:off x="36227345" y="20306652"/>
            <a:ext cx="7208580" cy="6674048"/>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AC68A45B-B0F2-4FB9-AA2A-D0B70E80D08D}"/>
              </a:ext>
            </a:extLst>
          </p:cNvPr>
          <p:cNvSpPr/>
          <p:nvPr/>
        </p:nvSpPr>
        <p:spPr bwMode="auto">
          <a:xfrm>
            <a:off x="190585" y="20225928"/>
            <a:ext cx="35845647" cy="12248003"/>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sp>
        <p:nvSpPr>
          <p:cNvPr id="487" name="Rectangle 486">
            <a:extLst>
              <a:ext uri="{FF2B5EF4-FFF2-40B4-BE49-F238E27FC236}">
                <a16:creationId xmlns:a16="http://schemas.microsoft.com/office/drawing/2014/main" id="{F2F8A79A-3FA0-475F-90D9-6C4CA283A687}"/>
              </a:ext>
            </a:extLst>
          </p:cNvPr>
          <p:cNvSpPr/>
          <p:nvPr/>
        </p:nvSpPr>
        <p:spPr bwMode="auto">
          <a:xfrm>
            <a:off x="21574156" y="5728649"/>
            <a:ext cx="21861769" cy="13036953"/>
          </a:xfrm>
          <a:prstGeom prst="rect">
            <a:avLst/>
          </a:prstGeom>
          <a:solidFill>
            <a:schemeClr val="bg1"/>
          </a:solidFill>
          <a:ln w="19050" cap="flat" cmpd="sng" algn="ctr">
            <a:solidFill>
              <a:srgbClr val="00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A3FD0CD7-9B6B-4372-87F2-CAE16E11D0B5}"/>
              </a:ext>
            </a:extLst>
          </p:cNvPr>
          <p:cNvSpPr/>
          <p:nvPr/>
        </p:nvSpPr>
        <p:spPr bwMode="auto">
          <a:xfrm>
            <a:off x="163287" y="5727646"/>
            <a:ext cx="14120468" cy="13095876"/>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sp>
        <p:nvSpPr>
          <p:cNvPr id="266" name="Text Box 36">
            <a:extLst>
              <a:ext uri="{FF2B5EF4-FFF2-40B4-BE49-F238E27FC236}">
                <a16:creationId xmlns:a16="http://schemas.microsoft.com/office/drawing/2014/main" id="{513B2162-9E11-43D3-B78C-4F2E0EA468F4}"/>
              </a:ext>
            </a:extLst>
          </p:cNvPr>
          <p:cNvSpPr txBox="1">
            <a:spLocks noChangeArrowheads="1"/>
          </p:cNvSpPr>
          <p:nvPr/>
        </p:nvSpPr>
        <p:spPr bwMode="auto">
          <a:xfrm>
            <a:off x="163286" y="145224"/>
            <a:ext cx="43272639" cy="4063567"/>
          </a:xfrm>
          <a:prstGeom prst="roundRect">
            <a:avLst/>
          </a:prstGeom>
          <a:solidFill>
            <a:schemeClr val="accent2">
              <a:lumMod val="20000"/>
              <a:lumOff val="80000"/>
            </a:schemeClr>
          </a:solidFill>
          <a:ln w="19050">
            <a:solidFill>
              <a:schemeClr val="accent6"/>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endParaRPr kumimoji="0" lang="en-US" altLang="en-US" sz="5333" b="1" i="0" u="none" strike="noStrike" kern="1200" cap="none" spc="0" normalizeH="0" baseline="0" noProof="0" dirty="0">
              <a:ln>
                <a:noFill/>
              </a:ln>
              <a:solidFill>
                <a:srgbClr val="FFFFFF"/>
              </a:solidFill>
              <a:effectLst/>
              <a:uLnTx/>
              <a:uFillTx/>
              <a:latin typeface="Grandview" panose="020B0502040204020203" pitchFamily="34" charset="0"/>
              <a:ea typeface="Tahoma" panose="020B0604030504040204" pitchFamily="34" charset="0"/>
              <a:cs typeface="Tahoma" panose="020B0604030504040204" pitchFamily="34" charset="0"/>
            </a:endParaRPr>
          </a:p>
        </p:txBody>
      </p:sp>
      <p:sp>
        <p:nvSpPr>
          <p:cNvPr id="68" name="Text Box 36">
            <a:extLst>
              <a:ext uri="{FF2B5EF4-FFF2-40B4-BE49-F238E27FC236}">
                <a16:creationId xmlns:a16="http://schemas.microsoft.com/office/drawing/2014/main" id="{513B2162-9E11-43D3-B78C-4F2E0EA468F4}"/>
              </a:ext>
            </a:extLst>
          </p:cNvPr>
          <p:cNvSpPr txBox="1">
            <a:spLocks noChangeArrowheads="1"/>
          </p:cNvSpPr>
          <p:nvPr/>
        </p:nvSpPr>
        <p:spPr bwMode="auto">
          <a:xfrm>
            <a:off x="190585" y="4428468"/>
            <a:ext cx="14093170" cy="1147851"/>
          </a:xfrm>
          <a:prstGeom prst="roundRect">
            <a:avLst/>
          </a:prstGeom>
          <a:solidFill>
            <a:schemeClr val="accent6">
              <a:lumMod val="75000"/>
            </a:schemeClr>
          </a:solidFill>
          <a:ln w="19050">
            <a:solidFill>
              <a:srgbClr val="003300"/>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lang="en-US" altLang="en-US" sz="6600" b="1" dirty="0">
                <a:solidFill>
                  <a:srgbClr val="FFFFFF"/>
                </a:solidFill>
                <a:latin typeface="+mj-lt"/>
                <a:ea typeface="Tahoma" panose="020B0604030504040204" pitchFamily="34" charset="0"/>
                <a:cs typeface="Tahoma" panose="020B0604030504040204" pitchFamily="34" charset="0"/>
              </a:rPr>
              <a:t>Abstract</a:t>
            </a:r>
            <a:endParaRPr kumimoji="0" lang="en-US" altLang="en-US" sz="5333" b="1" i="0" u="none" strike="noStrike" kern="1200" cap="none" spc="0" normalizeH="0" baseline="0" noProof="0" dirty="0">
              <a:ln>
                <a:noFill/>
              </a:ln>
              <a:solidFill>
                <a:srgbClr val="FFFFFF"/>
              </a:solidFill>
              <a:effectLst/>
              <a:uLnTx/>
              <a:uFillTx/>
              <a:latin typeface="+mj-lt"/>
              <a:ea typeface="Tahoma" panose="020B0604030504040204" pitchFamily="34" charset="0"/>
              <a:cs typeface="Tahoma" panose="020B0604030504040204" pitchFamily="34" charset="0"/>
            </a:endParaRPr>
          </a:p>
        </p:txBody>
      </p:sp>
      <p:sp>
        <p:nvSpPr>
          <p:cNvPr id="70" name="Text Box 36">
            <a:extLst>
              <a:ext uri="{FF2B5EF4-FFF2-40B4-BE49-F238E27FC236}">
                <a16:creationId xmlns:a16="http://schemas.microsoft.com/office/drawing/2014/main" id="{8436DAEB-A136-4AF6-B0E2-780EDBD13D11}"/>
              </a:ext>
            </a:extLst>
          </p:cNvPr>
          <p:cNvSpPr txBox="1">
            <a:spLocks noChangeArrowheads="1"/>
          </p:cNvSpPr>
          <p:nvPr/>
        </p:nvSpPr>
        <p:spPr bwMode="auto">
          <a:xfrm>
            <a:off x="14525580" y="11269179"/>
            <a:ext cx="6856945" cy="1123712"/>
          </a:xfrm>
          <a:prstGeom prst="roundRect">
            <a:avLst/>
          </a:prstGeom>
          <a:solidFill>
            <a:srgbClr val="002060"/>
          </a:solidFill>
          <a:ln>
            <a:solidFill>
              <a:srgbClr val="003300"/>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wrap="square" anchor="ctr">
            <a:sp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kumimoji="0" lang="en-US" altLang="en-US" sz="6000" b="1" i="0" u="none" strike="noStrike" kern="1200" cap="none" spc="0" normalizeH="0" baseline="0" noProof="0" dirty="0">
                <a:ln>
                  <a:noFill/>
                </a:ln>
                <a:solidFill>
                  <a:srgbClr val="FFFFFF"/>
                </a:solidFill>
                <a:effectLst/>
                <a:uLnTx/>
                <a:uFillTx/>
                <a:latin typeface="+mj-lt"/>
                <a:ea typeface="Verdana" panose="020B0604030504040204" pitchFamily="34" charset="0"/>
                <a:cs typeface="Times New Roman" panose="02020603050405020304" pitchFamily="18" charset="0"/>
              </a:rPr>
              <a:t>Motivation</a:t>
            </a:r>
          </a:p>
        </p:txBody>
      </p:sp>
      <p:sp>
        <p:nvSpPr>
          <p:cNvPr id="165" name="TextBox 2">
            <a:extLst>
              <a:ext uri="{FF2B5EF4-FFF2-40B4-BE49-F238E27FC236}">
                <a16:creationId xmlns:a16="http://schemas.microsoft.com/office/drawing/2014/main" id="{AAAC1C89-9A4F-4AD5-BCC8-F12792ADE3E3}"/>
              </a:ext>
            </a:extLst>
          </p:cNvPr>
          <p:cNvSpPr txBox="1">
            <a:spLocks noChangeArrowheads="1"/>
          </p:cNvSpPr>
          <p:nvPr/>
        </p:nvSpPr>
        <p:spPr bwMode="auto">
          <a:xfrm>
            <a:off x="6435961" y="664984"/>
            <a:ext cx="326477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8600">
                <a:solidFill>
                  <a:schemeClr val="tx1"/>
                </a:solidFill>
                <a:latin typeface="Arial" panose="020B0604020202020204" pitchFamily="34" charset="0"/>
                <a:ea typeface="MS PGothic" panose="020B0600070205080204" pitchFamily="34" charset="-128"/>
              </a:defRPr>
            </a:lvl1pPr>
            <a:lvl2pPr marL="742950" indent="-285750">
              <a:defRPr sz="8600">
                <a:solidFill>
                  <a:schemeClr val="tx1"/>
                </a:solidFill>
                <a:latin typeface="Arial" panose="020B0604020202020204" pitchFamily="34" charset="0"/>
                <a:ea typeface="MS PGothic" panose="020B0600070205080204" pitchFamily="34" charset="-128"/>
              </a:defRPr>
            </a:lvl2pPr>
            <a:lvl3pPr marL="1143000" indent="-228600">
              <a:defRPr sz="8600">
                <a:solidFill>
                  <a:schemeClr val="tx1"/>
                </a:solidFill>
                <a:latin typeface="Arial" panose="020B0604020202020204" pitchFamily="34" charset="0"/>
                <a:ea typeface="MS PGothic" panose="020B0600070205080204" pitchFamily="34" charset="-128"/>
              </a:defRPr>
            </a:lvl3pPr>
            <a:lvl4pPr marL="1600200" indent="-228600">
              <a:defRPr sz="8600">
                <a:solidFill>
                  <a:schemeClr val="tx1"/>
                </a:solidFill>
                <a:latin typeface="Arial" panose="020B0604020202020204" pitchFamily="34" charset="0"/>
                <a:ea typeface="MS PGothic" panose="020B0600070205080204" pitchFamily="34" charset="-128"/>
              </a:defRPr>
            </a:lvl4pPr>
            <a:lvl5pPr marL="2057400" indent="-228600">
              <a:defRPr sz="8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600">
                <a:solidFill>
                  <a:schemeClr val="tx1"/>
                </a:solidFill>
                <a:latin typeface="Arial" panose="020B0604020202020204" pitchFamily="34" charset="0"/>
                <a:ea typeface="MS PGothic" panose="020B0600070205080204" pitchFamily="34" charset="-128"/>
              </a:defRPr>
            </a:lvl9pPr>
          </a:lstStyle>
          <a:p>
            <a:r>
              <a:rPr lang="en-US" sz="6000" b="1" dirty="0">
                <a:latin typeface="+mj-lt"/>
                <a:cs typeface="Times New Roman" panose="02020603050405020304" pitchFamily="18" charset="0"/>
              </a:rPr>
              <a:t>The Fate of SARS-CoV-2 Viral RNA in Coastal New England Wastewater Treatment Plants</a:t>
            </a:r>
            <a:endParaRPr lang="en-US" sz="6000" dirty="0">
              <a:latin typeface="+mj-lt"/>
              <a:cs typeface="Times New Roman" panose="02020603050405020304" pitchFamily="18" charset="0"/>
            </a:endParaRPr>
          </a:p>
        </p:txBody>
      </p:sp>
      <p:sp>
        <p:nvSpPr>
          <p:cNvPr id="58" name="TextBox 57">
            <a:extLst>
              <a:ext uri="{FF2B5EF4-FFF2-40B4-BE49-F238E27FC236}">
                <a16:creationId xmlns:a16="http://schemas.microsoft.com/office/drawing/2014/main" id="{9BD5C072-2D20-4A4C-99AD-F936276E8A2E}"/>
              </a:ext>
            </a:extLst>
          </p:cNvPr>
          <p:cNvSpPr txBox="1"/>
          <p:nvPr/>
        </p:nvSpPr>
        <p:spPr>
          <a:xfrm>
            <a:off x="3521515" y="1865182"/>
            <a:ext cx="36087045" cy="2462213"/>
          </a:xfrm>
          <a:prstGeom prst="rect">
            <a:avLst/>
          </a:prstGeom>
          <a:noFill/>
        </p:spPr>
        <p:txBody>
          <a:bodyPr wrap="square" rtlCol="0">
            <a:spAutoFit/>
          </a:bodyPr>
          <a:lstStyle/>
          <a:p>
            <a:pPr algn="ctr"/>
            <a:r>
              <a:rPr lang="en-US" sz="3800" dirty="0">
                <a:latin typeface="+mj-lt"/>
                <a:cs typeface="Times New Roman" panose="02020603050405020304" pitchFamily="18" charset="0"/>
              </a:rPr>
              <a:t>Mina Aghababaei</a:t>
            </a:r>
            <a:r>
              <a:rPr lang="en-US" sz="3800" baseline="30000" dirty="0">
                <a:latin typeface="+mj-lt"/>
                <a:cs typeface="Times New Roman" panose="02020603050405020304" pitchFamily="18" charset="0"/>
              </a:rPr>
              <a:t>†</a:t>
            </a:r>
            <a:r>
              <a:rPr lang="en-US" sz="3800" dirty="0">
                <a:latin typeface="+mj-lt"/>
                <a:cs typeface="Times New Roman" panose="02020603050405020304" pitchFamily="18" charset="0"/>
              </a:rPr>
              <a:t>, Fabrizio </a:t>
            </a:r>
            <a:r>
              <a:rPr lang="en-US" sz="3800" dirty="0" err="1">
                <a:latin typeface="+mj-lt"/>
                <a:cs typeface="Times New Roman" panose="02020603050405020304" pitchFamily="18" charset="0"/>
              </a:rPr>
              <a:t>Colosimo</a:t>
            </a:r>
            <a:r>
              <a:rPr lang="en-US" sz="3800" baseline="30000" dirty="0">
                <a:latin typeface="+mj-lt"/>
                <a:cs typeface="Times New Roman" panose="02020603050405020304" pitchFamily="18" charset="0"/>
              </a:rPr>
              <a:t>*</a:t>
            </a:r>
            <a:r>
              <a:rPr lang="en-US" sz="3800" dirty="0">
                <a:latin typeface="+mj-lt"/>
                <a:cs typeface="Times New Roman" panose="02020603050405020304" pitchFamily="18" charset="0"/>
              </a:rPr>
              <a:t>, James P. Malley</a:t>
            </a:r>
            <a:r>
              <a:rPr lang="en-US" sz="3800" baseline="30000" dirty="0">
                <a:latin typeface="+mj-lt"/>
                <a:cs typeface="Times New Roman" panose="02020603050405020304" pitchFamily="18" charset="0"/>
              </a:rPr>
              <a:t>†</a:t>
            </a:r>
            <a:r>
              <a:rPr lang="en-US" sz="3800" dirty="0">
                <a:latin typeface="+mj-lt"/>
                <a:cs typeface="Times New Roman" panose="02020603050405020304" pitchFamily="18" charset="0"/>
              </a:rPr>
              <a:t>, and Paula J. Mouser</a:t>
            </a:r>
            <a:r>
              <a:rPr lang="en-US" sz="3800" baseline="30000" dirty="0">
                <a:latin typeface="+mj-lt"/>
                <a:cs typeface="Times New Roman" panose="02020603050405020304" pitchFamily="18" charset="0"/>
              </a:rPr>
              <a:t>†</a:t>
            </a:r>
            <a:r>
              <a:rPr lang="en-US" sz="3800" dirty="0">
                <a:latin typeface="+mj-lt"/>
                <a:cs typeface="Times New Roman" panose="02020603050405020304" pitchFamily="18" charset="0"/>
              </a:rPr>
              <a:t> </a:t>
            </a:r>
            <a:br>
              <a:rPr lang="en-US" sz="3800" dirty="0">
                <a:latin typeface="+mj-lt"/>
                <a:cs typeface="Times New Roman" panose="02020603050405020304" pitchFamily="18" charset="0"/>
              </a:rPr>
            </a:br>
            <a:r>
              <a:rPr lang="en-US" sz="3800" dirty="0">
                <a:latin typeface="+mj-lt"/>
                <a:cs typeface="Times New Roman" panose="02020603050405020304" pitchFamily="18" charset="0"/>
              </a:rPr>
              <a:t>† Department of Civil and Environmental Engineering, University of New Hampshire, Durham, New Hampshire</a:t>
            </a:r>
          </a:p>
          <a:p>
            <a:pPr algn="ctr"/>
            <a:r>
              <a:rPr lang="en-US" sz="3800" dirty="0">
                <a:latin typeface="+mj-lt"/>
                <a:cs typeface="Times New Roman" panose="02020603050405020304" pitchFamily="18" charset="0"/>
              </a:rPr>
              <a:t>* </a:t>
            </a:r>
            <a:r>
              <a:rPr lang="en-GB" sz="3800" dirty="0">
                <a:latin typeface="+mj-lt"/>
                <a:ea typeface="Calibri" panose="020F0502020204030204" pitchFamily="34" charset="0"/>
                <a:cs typeface="Times New Roman" panose="02020603050405020304" pitchFamily="18" charset="0"/>
              </a:rPr>
              <a:t>New England </a:t>
            </a:r>
            <a:r>
              <a:rPr lang="en-GB" sz="3800" dirty="0" err="1">
                <a:latin typeface="+mj-lt"/>
                <a:ea typeface="Calibri" panose="020F0502020204030204" pitchFamily="34" charset="0"/>
                <a:cs typeface="Times New Roman" panose="02020603050405020304" pitchFamily="18" charset="0"/>
              </a:rPr>
              <a:t>Biolabs</a:t>
            </a:r>
            <a:r>
              <a:rPr lang="en-GB" sz="3800" dirty="0">
                <a:latin typeface="+mj-lt"/>
                <a:ea typeface="Calibri" panose="020F0502020204030204" pitchFamily="34" charset="0"/>
                <a:cs typeface="Times New Roman" panose="02020603050405020304" pitchFamily="18" charset="0"/>
              </a:rPr>
              <a:t>, Ipswich, Massachusetts</a:t>
            </a:r>
            <a:endParaRPr lang="en-US" sz="3800" dirty="0">
              <a:latin typeface="+mj-lt"/>
              <a:ea typeface="Calibri" panose="020F0502020204030204" pitchFamily="34" charset="0"/>
              <a:cs typeface="Times New Roman" panose="02020603050405020304" pitchFamily="18" charset="0"/>
            </a:endParaRPr>
          </a:p>
          <a:p>
            <a:pPr algn="ctr"/>
            <a:endParaRPr lang="en-US" sz="4000" dirty="0">
              <a:effectLst/>
              <a:latin typeface="+mj-lt"/>
              <a:ea typeface="Calibri" panose="020F0502020204030204" pitchFamily="34" charset="0"/>
              <a:cs typeface="Times New Roman" panose="02020603050405020304" pitchFamily="18" charset="0"/>
            </a:endParaRPr>
          </a:p>
        </p:txBody>
      </p:sp>
      <p:sp>
        <p:nvSpPr>
          <p:cNvPr id="61" name="TextBox 60">
            <a:extLst>
              <a:ext uri="{FF2B5EF4-FFF2-40B4-BE49-F238E27FC236}">
                <a16:creationId xmlns:a16="http://schemas.microsoft.com/office/drawing/2014/main" id="{D81E3B80-48A4-4588-AC52-DB3F2BA46E7D}"/>
              </a:ext>
            </a:extLst>
          </p:cNvPr>
          <p:cNvSpPr txBox="1"/>
          <p:nvPr/>
        </p:nvSpPr>
        <p:spPr>
          <a:xfrm>
            <a:off x="412790" y="5559827"/>
            <a:ext cx="13740906" cy="7478970"/>
          </a:xfrm>
          <a:prstGeom prst="rect">
            <a:avLst/>
          </a:prstGeom>
          <a:noFill/>
        </p:spPr>
        <p:txBody>
          <a:bodyPr wrap="square" rtlCol="0">
            <a:spAutoFit/>
          </a:bodyPr>
          <a:lstStyle/>
          <a:p>
            <a:r>
              <a:rPr lang="en-US" sz="2400" dirty="0"/>
              <a:t> </a:t>
            </a:r>
            <a:endParaRPr lang="en-US" sz="2400" dirty="0">
              <a:latin typeface="+mj-lt"/>
            </a:endParaRPr>
          </a:p>
          <a:p>
            <a:pPr algn="just"/>
            <a:r>
              <a:rPr lang="en-US" sz="2400" dirty="0">
                <a:cs typeface="Times New Roman" panose="02020603050405020304" pitchFamily="18" charset="0"/>
              </a:rPr>
              <a:t>Municipal sewage carries SARS-CoV-2 viruses shed in the human stool by infected individuals to wastewater treatment plants (WWTPs). It is well established that increasing prevalence of COVID-19 in a community increases the viral load in its WWTPs. Despite the fact that wastewater treatment plants serve a critical role in protecting downstream human and environmental health through removal or inactivation of the virus, little is known about the fate of the virus along the treatment train. To assess the efficacy of differing WWTP size and treatment processes (Figure 1) in viral RNA removal we quantified two SARS-CoV-2 nucleocapsid (N) biomarkers (N1 and N2) in both liquid and solids phases for multiple treatment train locations from seven coastal New England WWTPs. SARS-CoV-2 biomarkers were commonly detected in the influent, primary treated, and sludge samples (returned activated sludge, waste activated sludge, and digested sludge), and rarely detected after secondary treatment or disinfection. Solid phase biomarker concentrations were generally 400 to 4000 fold higher than those quantified from the liquid phase. </a:t>
            </a:r>
            <a:r>
              <a:rPr lang="en-US" sz="2400" dirty="0" err="1">
                <a:cs typeface="Times New Roman" panose="02020603050405020304" pitchFamily="18" charset="0"/>
              </a:rPr>
              <a:t>Sludges</a:t>
            </a:r>
            <a:r>
              <a:rPr lang="en-US" sz="2400" dirty="0">
                <a:cs typeface="Times New Roman" panose="02020603050405020304" pitchFamily="18" charset="0"/>
              </a:rPr>
              <a:t> had overall the highest concentrations, suggesting viral biomarkers accumulate or adsorb to solids during treatment. Secondary treatment and clarification removed the largest portion of viral RNA. Our results indicate that a variety of treatment train designs are efficient at achieving high removal of SARS CoV-2 RNA; therefore, viral RNA fragments cannot be detected in the secondary and treated effluent. This study demonstrates the important role municipal wastewater treatment facilities serve in reducing the discharge of SARS-CoV-2 viral fragments to the environment and highlights the need to better understand the fate of this virus in wastewater solids. </a:t>
            </a:r>
          </a:p>
        </p:txBody>
      </p:sp>
      <p:sp>
        <p:nvSpPr>
          <p:cNvPr id="67" name="Rectangle 66">
            <a:extLst>
              <a:ext uri="{FF2B5EF4-FFF2-40B4-BE49-F238E27FC236}">
                <a16:creationId xmlns:a16="http://schemas.microsoft.com/office/drawing/2014/main" id="{6D9CB879-C573-414B-B56B-2084224E6906}"/>
              </a:ext>
            </a:extLst>
          </p:cNvPr>
          <p:cNvSpPr/>
          <p:nvPr/>
        </p:nvSpPr>
        <p:spPr bwMode="auto">
          <a:xfrm>
            <a:off x="14556828" y="12544846"/>
            <a:ext cx="6856945" cy="6220756"/>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sp>
        <p:nvSpPr>
          <p:cNvPr id="501" name="TextBox 500">
            <a:extLst>
              <a:ext uri="{FF2B5EF4-FFF2-40B4-BE49-F238E27FC236}">
                <a16:creationId xmlns:a16="http://schemas.microsoft.com/office/drawing/2014/main" id="{2E74B7E8-77E4-4307-8709-18A406763E03}"/>
              </a:ext>
            </a:extLst>
          </p:cNvPr>
          <p:cNvSpPr txBox="1"/>
          <p:nvPr/>
        </p:nvSpPr>
        <p:spPr>
          <a:xfrm>
            <a:off x="339863" y="18344986"/>
            <a:ext cx="14300619" cy="400110"/>
          </a:xfrm>
          <a:prstGeom prst="rect">
            <a:avLst/>
          </a:prstGeom>
          <a:noFill/>
        </p:spPr>
        <p:txBody>
          <a:bodyPr wrap="square" rtlCol="0">
            <a:spAutoFit/>
          </a:bodyPr>
          <a:lstStyle/>
          <a:p>
            <a:pPr algn="just"/>
            <a:r>
              <a:rPr lang="en-US" sz="2000" b="1" dirty="0">
                <a:ea typeface="Tahoma" panose="020B0604030504040204" pitchFamily="34" charset="0"/>
                <a:cs typeface="Times New Roman" panose="02020603050405020304" pitchFamily="18" charset="0"/>
              </a:rPr>
              <a:t>Figure. 1</a:t>
            </a:r>
            <a:r>
              <a:rPr lang="en-US" sz="2000" dirty="0">
                <a:ea typeface="Tahoma" panose="020B0604030504040204" pitchFamily="34" charset="0"/>
                <a:cs typeface="Times New Roman" panose="02020603050405020304" pitchFamily="18" charset="0"/>
              </a:rPr>
              <a:t>. Conceptual schematic showing how SARS-CoV-2 viral particles move through wastewater treatment plants.</a:t>
            </a:r>
          </a:p>
        </p:txBody>
      </p:sp>
      <p:sp>
        <p:nvSpPr>
          <p:cNvPr id="647" name="TextBox 646">
            <a:extLst>
              <a:ext uri="{FF2B5EF4-FFF2-40B4-BE49-F238E27FC236}">
                <a16:creationId xmlns:a16="http://schemas.microsoft.com/office/drawing/2014/main" id="{855CA57B-0175-473E-87DA-DEEE9E427693}"/>
              </a:ext>
            </a:extLst>
          </p:cNvPr>
          <p:cNvSpPr txBox="1"/>
          <p:nvPr/>
        </p:nvSpPr>
        <p:spPr>
          <a:xfrm>
            <a:off x="14640481" y="12640848"/>
            <a:ext cx="6614539" cy="6124754"/>
          </a:xfrm>
          <a:prstGeom prst="rect">
            <a:avLst/>
          </a:prstGeom>
          <a:solidFill>
            <a:schemeClr val="bg1"/>
          </a:solidFill>
        </p:spPr>
        <p:txBody>
          <a:bodyPr wrap="square">
            <a:spAutoFit/>
          </a:bodyPr>
          <a:lstStyle/>
          <a:p>
            <a:pPr algn="just"/>
            <a:r>
              <a:rPr lang="en-US" sz="2800" b="1" u="sng" dirty="0"/>
              <a:t>Project Goal: </a:t>
            </a:r>
          </a:p>
          <a:p>
            <a:pPr algn="just"/>
            <a:r>
              <a:rPr lang="en-US" sz="2800" dirty="0"/>
              <a:t>Characterize the fate of SARS-CoV-2 genetic material along the treatment train in conventional wastewater treatment systems.</a:t>
            </a:r>
          </a:p>
          <a:p>
            <a:pPr algn="just"/>
            <a:endParaRPr lang="en-US" sz="2800" dirty="0"/>
          </a:p>
          <a:p>
            <a:pPr algn="just"/>
            <a:r>
              <a:rPr lang="en-US" sz="2800" b="1" u="sng" dirty="0"/>
              <a:t>Research Questions:</a:t>
            </a:r>
          </a:p>
          <a:p>
            <a:pPr marL="457200" indent="-457200" algn="just">
              <a:buAutoNum type="arabicPeriod"/>
            </a:pPr>
            <a:r>
              <a:rPr lang="en-US" sz="2800" dirty="0"/>
              <a:t>Is there a reduction in SARS-CoV-2 biomarkers in each wastewater treatment stage? </a:t>
            </a:r>
          </a:p>
          <a:p>
            <a:pPr algn="just"/>
            <a:r>
              <a:rPr lang="en-US" sz="2800" dirty="0"/>
              <a:t/>
            </a:r>
            <a:br>
              <a:rPr lang="en-US" sz="2800" dirty="0"/>
            </a:br>
            <a:r>
              <a:rPr lang="en-US" sz="2800" dirty="0"/>
              <a:t>2. How does SARS-CoV-2 partition 	between the liquid and solids fraction 	in 	wastewater?</a:t>
            </a:r>
          </a:p>
        </p:txBody>
      </p:sp>
      <p:sp>
        <p:nvSpPr>
          <p:cNvPr id="834" name="Text Box 36">
            <a:extLst>
              <a:ext uri="{FF2B5EF4-FFF2-40B4-BE49-F238E27FC236}">
                <a16:creationId xmlns:a16="http://schemas.microsoft.com/office/drawing/2014/main" id="{9F6C997A-CFAE-40A7-B865-539C36DA436A}"/>
              </a:ext>
            </a:extLst>
          </p:cNvPr>
          <p:cNvSpPr txBox="1">
            <a:spLocks noChangeArrowheads="1"/>
          </p:cNvSpPr>
          <p:nvPr/>
        </p:nvSpPr>
        <p:spPr bwMode="auto">
          <a:xfrm>
            <a:off x="21574156" y="4445440"/>
            <a:ext cx="21861770" cy="1108975"/>
          </a:xfrm>
          <a:prstGeom prst="roundRect">
            <a:avLst/>
          </a:prstGeom>
          <a:solidFill>
            <a:schemeClr val="accent6">
              <a:lumMod val="75000"/>
            </a:schemeClr>
          </a:solidFill>
          <a:ln>
            <a:solidFill>
              <a:srgbClr val="003300"/>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lang="en-US" altLang="en-US" sz="6600" b="1" dirty="0">
                <a:solidFill>
                  <a:srgbClr val="FFFFFF"/>
                </a:solidFill>
                <a:latin typeface="+mj-lt"/>
                <a:ea typeface="Tahoma" panose="020B0604030504040204" pitchFamily="34" charset="0"/>
                <a:cs typeface="Tahoma" panose="020B0604030504040204" pitchFamily="34" charset="0"/>
              </a:rPr>
              <a:t>Methods</a:t>
            </a:r>
            <a:endParaRPr kumimoji="0" lang="en-US" altLang="en-US" sz="5333" b="1" i="0" u="none" strike="noStrike" kern="1200" cap="none" spc="0" normalizeH="0" baseline="0" noProof="0" dirty="0">
              <a:ln>
                <a:noFill/>
              </a:ln>
              <a:solidFill>
                <a:srgbClr val="FFFFFF"/>
              </a:solidFill>
              <a:effectLst/>
              <a:uLnTx/>
              <a:uFillTx/>
              <a:latin typeface="+mj-lt"/>
              <a:ea typeface="Tahoma" panose="020B0604030504040204" pitchFamily="34" charset="0"/>
              <a:cs typeface="Tahoma" panose="020B0604030504040204" pitchFamily="34" charset="0"/>
            </a:endParaRPr>
          </a:p>
        </p:txBody>
      </p:sp>
      <p:sp>
        <p:nvSpPr>
          <p:cNvPr id="841" name="Text Box 36">
            <a:extLst>
              <a:ext uri="{FF2B5EF4-FFF2-40B4-BE49-F238E27FC236}">
                <a16:creationId xmlns:a16="http://schemas.microsoft.com/office/drawing/2014/main" id="{F9F7A5ED-2A3D-42AF-9F16-CB4A56B20298}"/>
              </a:ext>
            </a:extLst>
          </p:cNvPr>
          <p:cNvSpPr txBox="1">
            <a:spLocks noChangeArrowheads="1"/>
          </p:cNvSpPr>
          <p:nvPr/>
        </p:nvSpPr>
        <p:spPr bwMode="auto">
          <a:xfrm>
            <a:off x="36185230" y="18990690"/>
            <a:ext cx="7250695" cy="1114472"/>
          </a:xfrm>
          <a:prstGeom prst="roundRect">
            <a:avLst/>
          </a:prstGeom>
          <a:solidFill>
            <a:schemeClr val="accent6">
              <a:lumMod val="75000"/>
            </a:schemeClr>
          </a:solidFill>
          <a:ln>
            <a:solidFill>
              <a:srgbClr val="003300"/>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kumimoji="0" lang="en-US" altLang="en-US" sz="6000" b="1" i="0" u="none" strike="noStrike" kern="1200" cap="none" spc="0" normalizeH="0" baseline="0" noProof="0" dirty="0">
                <a:ln>
                  <a:noFill/>
                </a:ln>
                <a:solidFill>
                  <a:srgbClr val="FFFFFF"/>
                </a:solidFill>
                <a:effectLst/>
                <a:uLnTx/>
                <a:uFillTx/>
                <a:latin typeface="+mj-lt"/>
                <a:ea typeface="Tahoma" panose="020B0604030504040204" pitchFamily="34" charset="0"/>
                <a:cs typeface="Tahoma" panose="020B0604030504040204" pitchFamily="34" charset="0"/>
              </a:rPr>
              <a:t>Implications</a:t>
            </a:r>
            <a:endParaRPr kumimoji="0" lang="en-US" altLang="en-US" sz="4800" b="1" i="0" u="none" strike="noStrike" kern="1200" cap="none" spc="0" normalizeH="0" baseline="0" noProof="0" dirty="0">
              <a:ln>
                <a:noFill/>
              </a:ln>
              <a:solidFill>
                <a:srgbClr val="FFFFFF"/>
              </a:solidFill>
              <a:effectLst/>
              <a:uLnTx/>
              <a:uFillTx/>
              <a:latin typeface="+mj-lt"/>
              <a:ea typeface="Tahoma" panose="020B0604030504040204" pitchFamily="34" charset="0"/>
              <a:cs typeface="Tahoma" panose="020B0604030504040204" pitchFamily="34" charset="0"/>
            </a:endParaRPr>
          </a:p>
        </p:txBody>
      </p:sp>
      <p:pic>
        <p:nvPicPr>
          <p:cNvPr id="265" name="Picture 4" descr="Logo Downloads | Communications and Public Affairs Site">
            <a:extLst>
              <a:ext uri="{FF2B5EF4-FFF2-40B4-BE49-F238E27FC236}">
                <a16:creationId xmlns:a16="http://schemas.microsoft.com/office/drawing/2014/main" id="{767E7427-D94F-4810-97F9-FDFB3F99628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684215" y="-386987"/>
            <a:ext cx="6820122" cy="4832427"/>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2" descr="New Hampshire Sea Grant |">
            <a:extLst>
              <a:ext uri="{FF2B5EF4-FFF2-40B4-BE49-F238E27FC236}">
                <a16:creationId xmlns:a16="http://schemas.microsoft.com/office/drawing/2014/main" id="{BD23F773-10AE-4B10-98F1-C8FC011512D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12788" y="464932"/>
            <a:ext cx="5772112" cy="32579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08550" y="5818375"/>
            <a:ext cx="4257675" cy="707847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42129" y="20306652"/>
            <a:ext cx="10070345" cy="11148535"/>
          </a:xfrm>
          <a:prstGeom prst="rect">
            <a:avLst/>
          </a:prstGeom>
        </p:spPr>
      </p:pic>
      <p:sp>
        <p:nvSpPr>
          <p:cNvPr id="270" name="TextBox 269">
            <a:extLst>
              <a:ext uri="{FF2B5EF4-FFF2-40B4-BE49-F238E27FC236}">
                <a16:creationId xmlns:a16="http://schemas.microsoft.com/office/drawing/2014/main" id="{2E74B7E8-77E4-4307-8709-18A406763E03}"/>
              </a:ext>
            </a:extLst>
          </p:cNvPr>
          <p:cNvSpPr txBox="1"/>
          <p:nvPr/>
        </p:nvSpPr>
        <p:spPr>
          <a:xfrm>
            <a:off x="39000049" y="6129631"/>
            <a:ext cx="4035834" cy="1569660"/>
          </a:xfrm>
          <a:prstGeom prst="rect">
            <a:avLst/>
          </a:prstGeom>
          <a:noFill/>
        </p:spPr>
        <p:txBody>
          <a:bodyPr wrap="square" rtlCol="0">
            <a:spAutoFit/>
          </a:bodyPr>
          <a:lstStyle/>
          <a:p>
            <a:pPr algn="just"/>
            <a:r>
              <a:rPr lang="en-US" sz="2400" b="1" dirty="0">
                <a:ea typeface="Tahoma" panose="020B0604030504040204" pitchFamily="34" charset="0"/>
                <a:cs typeface="Tahoma" panose="020B0604030504040204" pitchFamily="34" charset="0"/>
              </a:rPr>
              <a:t>Figure. 2</a:t>
            </a:r>
            <a:r>
              <a:rPr lang="en-US" sz="2400" dirty="0">
                <a:ea typeface="Tahoma" panose="020B0604030504040204" pitchFamily="34" charset="0"/>
                <a:cs typeface="Tahoma" panose="020B0604030504040204" pitchFamily="34" charset="0"/>
              </a:rPr>
              <a:t>. Methods used in quantifying SARS-CoV-2 RNA in wastewater samples (liquid and solid phase). </a:t>
            </a:r>
          </a:p>
        </p:txBody>
      </p:sp>
      <p:sp>
        <p:nvSpPr>
          <p:cNvPr id="34" name="Text Box 36">
            <a:extLst>
              <a:ext uri="{FF2B5EF4-FFF2-40B4-BE49-F238E27FC236}">
                <a16:creationId xmlns:a16="http://schemas.microsoft.com/office/drawing/2014/main" id="{F08C24CA-E178-482C-9607-582ACDE73694}"/>
              </a:ext>
            </a:extLst>
          </p:cNvPr>
          <p:cNvSpPr txBox="1">
            <a:spLocks noChangeArrowheads="1"/>
          </p:cNvSpPr>
          <p:nvPr/>
        </p:nvSpPr>
        <p:spPr bwMode="auto">
          <a:xfrm>
            <a:off x="14448128" y="4428468"/>
            <a:ext cx="6930482" cy="1108975"/>
          </a:xfrm>
          <a:prstGeom prst="roundRect">
            <a:avLst/>
          </a:prstGeom>
          <a:solidFill>
            <a:schemeClr val="accent6">
              <a:lumMod val="75000"/>
            </a:schemeClr>
          </a:solidFill>
          <a:ln>
            <a:solidFill>
              <a:srgbClr val="003300"/>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lang="en-US" altLang="en-US" sz="6600" b="1" dirty="0">
                <a:solidFill>
                  <a:srgbClr val="FFFFFF"/>
                </a:solidFill>
                <a:latin typeface="+mj-lt"/>
                <a:ea typeface="Tahoma" panose="020B0604030504040204" pitchFamily="34" charset="0"/>
                <a:cs typeface="Tahoma" panose="020B0604030504040204" pitchFamily="34" charset="0"/>
              </a:rPr>
              <a:t>Background</a:t>
            </a:r>
            <a:endParaRPr kumimoji="0" lang="en-US" altLang="en-US" sz="5333" b="1" i="0" u="none" strike="noStrike" kern="1200" cap="none" spc="0" normalizeH="0" baseline="0" noProof="0" dirty="0">
              <a:ln>
                <a:noFill/>
              </a:ln>
              <a:solidFill>
                <a:srgbClr val="FFFFFF"/>
              </a:solidFill>
              <a:effectLst/>
              <a:uLnTx/>
              <a:uFillTx/>
              <a:latin typeface="+mj-lt"/>
              <a:ea typeface="Tahoma" panose="020B0604030504040204" pitchFamily="34" charset="0"/>
              <a:cs typeface="Tahoma" panose="020B0604030504040204" pitchFamily="34" charset="0"/>
            </a:endParaRPr>
          </a:p>
        </p:txBody>
      </p:sp>
      <p:sp>
        <p:nvSpPr>
          <p:cNvPr id="35" name="Rectangle 34">
            <a:extLst>
              <a:ext uri="{FF2B5EF4-FFF2-40B4-BE49-F238E27FC236}">
                <a16:creationId xmlns:a16="http://schemas.microsoft.com/office/drawing/2014/main" id="{71A19338-2410-4BA2-AFD7-C8CBAAA6CF67}"/>
              </a:ext>
            </a:extLst>
          </p:cNvPr>
          <p:cNvSpPr/>
          <p:nvPr/>
        </p:nvSpPr>
        <p:spPr bwMode="auto">
          <a:xfrm>
            <a:off x="21807001" y="13225377"/>
            <a:ext cx="7046484" cy="5372761"/>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a:p>
            <a:pPr marL="0" marR="0" indent="0" algn="l" defTabSz="3135313" rtl="0" eaLnBrk="1" fontAlgn="base" latinLnBrk="0" hangingPunct="1">
              <a:lnSpc>
                <a:spcPct val="100000"/>
              </a:lnSpc>
              <a:spcBef>
                <a:spcPct val="0"/>
              </a:spcBef>
              <a:spcAft>
                <a:spcPct val="0"/>
              </a:spcAft>
              <a:buClrTx/>
              <a:buSzTx/>
              <a:buFontTx/>
              <a:buNone/>
              <a:tabLst/>
            </a:pPr>
            <a:endParaRPr lang="en-US" sz="6200" dirty="0">
              <a:latin typeface="Arial" charset="0"/>
            </a:endParaRPr>
          </a:p>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a:p>
            <a:pPr marL="0" marR="0" indent="0" algn="l" defTabSz="3135313" rtl="0" eaLnBrk="1" fontAlgn="base" latinLnBrk="0" hangingPunct="1">
              <a:lnSpc>
                <a:spcPct val="100000"/>
              </a:lnSpc>
              <a:spcBef>
                <a:spcPct val="0"/>
              </a:spcBef>
              <a:spcAft>
                <a:spcPct val="0"/>
              </a:spcAft>
              <a:buClrTx/>
              <a:buSzTx/>
              <a:buFontTx/>
              <a:buNone/>
              <a:tabLst/>
            </a:pPr>
            <a:endParaRPr lang="en-US" sz="6200" dirty="0">
              <a:latin typeface="Arial" charset="0"/>
            </a:endParaRPr>
          </a:p>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pic>
        <p:nvPicPr>
          <p:cNvPr id="36" name="Picture 35">
            <a:extLst>
              <a:ext uri="{FF2B5EF4-FFF2-40B4-BE49-F238E27FC236}">
                <a16:creationId xmlns:a16="http://schemas.microsoft.com/office/drawing/2014/main" id="{6E5D7CAE-B59E-4B2D-BA34-A6CA6BC30BF8}"/>
              </a:ext>
            </a:extLst>
          </p:cNvPr>
          <p:cNvPicPr>
            <a:picLocks noChangeAspect="1"/>
          </p:cNvPicPr>
          <p:nvPr/>
        </p:nvPicPr>
        <p:blipFill rotWithShape="1">
          <a:blip r:embed="rId8"/>
          <a:srcRect r="61990" b="14731"/>
          <a:stretch/>
        </p:blipFill>
        <p:spPr>
          <a:xfrm>
            <a:off x="21994614" y="14694443"/>
            <a:ext cx="1103260" cy="2743842"/>
          </a:xfrm>
          <a:prstGeom prst="rect">
            <a:avLst/>
          </a:prstGeom>
        </p:spPr>
      </p:pic>
      <p:pic>
        <p:nvPicPr>
          <p:cNvPr id="37" name="Picture 36">
            <a:extLst>
              <a:ext uri="{FF2B5EF4-FFF2-40B4-BE49-F238E27FC236}">
                <a16:creationId xmlns:a16="http://schemas.microsoft.com/office/drawing/2014/main" id="{C3B2D3C5-4070-41E6-A46C-733E75168407}"/>
              </a:ext>
            </a:extLst>
          </p:cNvPr>
          <p:cNvPicPr>
            <a:picLocks noChangeAspect="1"/>
          </p:cNvPicPr>
          <p:nvPr/>
        </p:nvPicPr>
        <p:blipFill rotWithShape="1">
          <a:blip r:embed="rId8"/>
          <a:srcRect l="57961" b="14730"/>
          <a:stretch/>
        </p:blipFill>
        <p:spPr>
          <a:xfrm>
            <a:off x="23858236" y="14734781"/>
            <a:ext cx="1214713" cy="2743842"/>
          </a:xfrm>
          <a:prstGeom prst="rect">
            <a:avLst/>
          </a:prstGeom>
        </p:spPr>
      </p:pic>
      <p:sp>
        <p:nvSpPr>
          <p:cNvPr id="39" name="TextBox 38">
            <a:extLst>
              <a:ext uri="{FF2B5EF4-FFF2-40B4-BE49-F238E27FC236}">
                <a16:creationId xmlns:a16="http://schemas.microsoft.com/office/drawing/2014/main" id="{2DC38FC1-C0C9-494C-9045-8514AAAD8199}"/>
              </a:ext>
            </a:extLst>
          </p:cNvPr>
          <p:cNvSpPr txBox="1"/>
          <p:nvPr/>
        </p:nvSpPr>
        <p:spPr>
          <a:xfrm>
            <a:off x="21809172" y="14341636"/>
            <a:ext cx="1743862" cy="461665"/>
          </a:xfrm>
          <a:prstGeom prst="rect">
            <a:avLst/>
          </a:prstGeom>
          <a:noFill/>
        </p:spPr>
        <p:txBody>
          <a:bodyPr wrap="square">
            <a:spAutoFit/>
          </a:bodyPr>
          <a:lstStyle/>
          <a:p>
            <a:r>
              <a:rPr lang="en-US" sz="2400" b="1" dirty="0">
                <a:cs typeface="Times New Roman" panose="02020603050405020304" pitchFamily="18" charset="0"/>
              </a:rPr>
              <a:t>RT-qPCR</a:t>
            </a:r>
            <a:endParaRPr lang="en-US" sz="2400" b="1" dirty="0"/>
          </a:p>
        </p:txBody>
      </p:sp>
      <p:sp>
        <p:nvSpPr>
          <p:cNvPr id="40" name="TextBox 39">
            <a:extLst>
              <a:ext uri="{FF2B5EF4-FFF2-40B4-BE49-F238E27FC236}">
                <a16:creationId xmlns:a16="http://schemas.microsoft.com/office/drawing/2014/main" id="{26614373-38A5-431E-9388-96CC0F8218BA}"/>
              </a:ext>
            </a:extLst>
          </p:cNvPr>
          <p:cNvSpPr txBox="1"/>
          <p:nvPr/>
        </p:nvSpPr>
        <p:spPr>
          <a:xfrm>
            <a:off x="23557325" y="14357963"/>
            <a:ext cx="1775521" cy="461665"/>
          </a:xfrm>
          <a:prstGeom prst="rect">
            <a:avLst/>
          </a:prstGeom>
          <a:noFill/>
        </p:spPr>
        <p:txBody>
          <a:bodyPr wrap="square">
            <a:spAutoFit/>
          </a:bodyPr>
          <a:lstStyle/>
          <a:p>
            <a:r>
              <a:rPr lang="en-US" sz="2400" b="1" dirty="0">
                <a:cs typeface="Times New Roman" panose="02020603050405020304" pitchFamily="18" charset="0"/>
              </a:rPr>
              <a:t>RT-ddPCR</a:t>
            </a:r>
            <a:endParaRPr lang="en-US" sz="2400" b="1" dirty="0"/>
          </a:p>
        </p:txBody>
      </p:sp>
      <p:sp>
        <p:nvSpPr>
          <p:cNvPr id="41" name="TextBox 40">
            <a:extLst>
              <a:ext uri="{FF2B5EF4-FFF2-40B4-BE49-F238E27FC236}">
                <a16:creationId xmlns:a16="http://schemas.microsoft.com/office/drawing/2014/main" id="{D48DD09A-CE23-47B2-9073-0ED759401E39}"/>
              </a:ext>
            </a:extLst>
          </p:cNvPr>
          <p:cNvSpPr txBox="1"/>
          <p:nvPr/>
        </p:nvSpPr>
        <p:spPr>
          <a:xfrm>
            <a:off x="21714471" y="17499888"/>
            <a:ext cx="2058634" cy="861774"/>
          </a:xfrm>
          <a:prstGeom prst="rect">
            <a:avLst/>
          </a:prstGeom>
          <a:noFill/>
        </p:spPr>
        <p:txBody>
          <a:bodyPr wrap="square" rtlCol="0">
            <a:spAutoFit/>
          </a:bodyPr>
          <a:lstStyle/>
          <a:p>
            <a:pPr algn="ctr"/>
            <a:endParaRPr lang="en-US" sz="1400" dirty="0">
              <a:latin typeface="Times New Roman" panose="02020603050405020304" pitchFamily="18" charset="0"/>
              <a:cs typeface="Times New Roman" panose="02020603050405020304" pitchFamily="18" charset="0"/>
            </a:endParaRPr>
          </a:p>
          <a:p>
            <a:pPr algn="ctr"/>
            <a:r>
              <a:rPr lang="en-US" dirty="0">
                <a:cs typeface="Times New Roman" panose="02020603050405020304" pitchFamily="18" charset="0"/>
              </a:rPr>
              <a:t>One fluorescence measurement</a:t>
            </a:r>
          </a:p>
        </p:txBody>
      </p:sp>
      <p:sp>
        <p:nvSpPr>
          <p:cNvPr id="42" name="TextBox 41">
            <a:extLst>
              <a:ext uri="{FF2B5EF4-FFF2-40B4-BE49-F238E27FC236}">
                <a16:creationId xmlns:a16="http://schemas.microsoft.com/office/drawing/2014/main" id="{9AD636B3-1B7E-46CE-8EE7-30D5C95BFACD}"/>
              </a:ext>
            </a:extLst>
          </p:cNvPr>
          <p:cNvSpPr txBox="1"/>
          <p:nvPr/>
        </p:nvSpPr>
        <p:spPr>
          <a:xfrm>
            <a:off x="23423421" y="17425915"/>
            <a:ext cx="2323029" cy="1138773"/>
          </a:xfrm>
          <a:prstGeom prst="rect">
            <a:avLst/>
          </a:prstGeom>
          <a:noFill/>
        </p:spPr>
        <p:txBody>
          <a:bodyPr wrap="square" rtlCol="0">
            <a:spAutoFit/>
          </a:bodyPr>
          <a:lstStyle/>
          <a:p>
            <a:pPr algn="ctr"/>
            <a:endParaRPr lang="en-US" sz="1400" dirty="0">
              <a:latin typeface="Times New Roman" panose="02020603050405020304" pitchFamily="18" charset="0"/>
              <a:cs typeface="Times New Roman" panose="02020603050405020304" pitchFamily="18" charset="0"/>
            </a:endParaRPr>
          </a:p>
          <a:p>
            <a:pPr algn="ctr"/>
            <a:r>
              <a:rPr lang="en-US" dirty="0">
                <a:cs typeface="Times New Roman" panose="02020603050405020304" pitchFamily="18" charset="0"/>
              </a:rPr>
              <a:t>Thousands of fluorescence measurement</a:t>
            </a:r>
          </a:p>
        </p:txBody>
      </p:sp>
      <p:sp>
        <p:nvSpPr>
          <p:cNvPr id="43" name="TextBox 42">
            <a:extLst>
              <a:ext uri="{FF2B5EF4-FFF2-40B4-BE49-F238E27FC236}">
                <a16:creationId xmlns:a16="http://schemas.microsoft.com/office/drawing/2014/main" id="{2E4D47DC-4494-427C-9348-4817D094AEC2}"/>
              </a:ext>
            </a:extLst>
          </p:cNvPr>
          <p:cNvSpPr txBox="1"/>
          <p:nvPr/>
        </p:nvSpPr>
        <p:spPr>
          <a:xfrm>
            <a:off x="25044401" y="15016834"/>
            <a:ext cx="3957916" cy="2431435"/>
          </a:xfrm>
          <a:prstGeom prst="rect">
            <a:avLst/>
          </a:prstGeom>
          <a:noFill/>
        </p:spPr>
        <p:txBody>
          <a:bodyPr wrap="square" rtlCol="0">
            <a:spAutoFit/>
          </a:bodyPr>
          <a:lstStyle/>
          <a:p>
            <a:pPr algn="ctr"/>
            <a:r>
              <a:rPr lang="en-US" sz="2400" b="1" dirty="0">
                <a:cs typeface="Times New Roman" panose="02020603050405020304" pitchFamily="18" charset="0"/>
              </a:rPr>
              <a:t>ddPCR advantages:</a:t>
            </a:r>
          </a:p>
          <a:p>
            <a:pPr marL="285750" indent="-285750">
              <a:buFont typeface="Arial" panose="020B0604020202020204" pitchFamily="34" charset="0"/>
              <a:buChar char="•"/>
            </a:pPr>
            <a:r>
              <a:rPr lang="en-US" sz="2400" dirty="0">
                <a:cs typeface="Times New Roman" panose="02020603050405020304" pitchFamily="18" charset="0"/>
              </a:rPr>
              <a:t>Absolute quantification</a:t>
            </a:r>
          </a:p>
          <a:p>
            <a:pPr marL="285750" indent="-285750">
              <a:buFont typeface="Arial" panose="020B0604020202020204" pitchFamily="34" charset="0"/>
              <a:buChar char="•"/>
            </a:pPr>
            <a:r>
              <a:rPr lang="en-US" sz="2400" dirty="0">
                <a:cs typeface="Times New Roman" panose="02020603050405020304" pitchFamily="18" charset="0"/>
              </a:rPr>
              <a:t>Higher precision</a:t>
            </a:r>
          </a:p>
          <a:p>
            <a:pPr marL="285750" indent="-285750">
              <a:buFont typeface="Arial" panose="020B0604020202020204" pitchFamily="34" charset="0"/>
              <a:buChar char="•"/>
            </a:pPr>
            <a:r>
              <a:rPr lang="en-US" sz="2400" dirty="0">
                <a:cs typeface="Times New Roman" panose="02020603050405020304" pitchFamily="18" charset="0"/>
              </a:rPr>
              <a:t>Higher reproducibility</a:t>
            </a:r>
          </a:p>
          <a:p>
            <a:pPr marL="285750" indent="-285750">
              <a:buFont typeface="Arial" panose="020B0604020202020204" pitchFamily="34" charset="0"/>
              <a:buChar char="•"/>
            </a:pPr>
            <a:r>
              <a:rPr lang="en-US" sz="2400" dirty="0">
                <a:cs typeface="Times New Roman" panose="02020603050405020304" pitchFamily="18" charset="0"/>
              </a:rPr>
              <a:t>Higher sensitivity</a:t>
            </a:r>
          </a:p>
          <a:p>
            <a:pPr algn="ctr"/>
            <a:endParaRPr lang="en-US" sz="2400" dirty="0">
              <a:cs typeface="Times New Roman" panose="02020603050405020304" pitchFamily="18" charset="0"/>
            </a:endParaRPr>
          </a:p>
          <a:p>
            <a:pPr marL="285750" indent="-285750">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BFBE4815-CCCD-4E08-A1C6-0FFC9E32AAE9}"/>
              </a:ext>
            </a:extLst>
          </p:cNvPr>
          <p:cNvSpPr txBox="1"/>
          <p:nvPr/>
        </p:nvSpPr>
        <p:spPr>
          <a:xfrm>
            <a:off x="23107524" y="15861225"/>
            <a:ext cx="834035" cy="461665"/>
          </a:xfrm>
          <a:prstGeom prst="rect">
            <a:avLst/>
          </a:prstGeom>
          <a:noFill/>
        </p:spPr>
        <p:txBody>
          <a:bodyPr wrap="square">
            <a:spAutoFit/>
          </a:bodyPr>
          <a:lstStyle/>
          <a:p>
            <a:r>
              <a:rPr lang="en-US" sz="2400" dirty="0">
                <a:cs typeface="Times New Roman" panose="02020603050405020304" pitchFamily="18" charset="0"/>
              </a:rPr>
              <a:t>VS</a:t>
            </a:r>
            <a:endParaRPr lang="en-US" sz="2400" dirty="0"/>
          </a:p>
        </p:txBody>
      </p:sp>
      <p:sp>
        <p:nvSpPr>
          <p:cNvPr id="48" name="Rectangle 47">
            <a:extLst>
              <a:ext uri="{FF2B5EF4-FFF2-40B4-BE49-F238E27FC236}">
                <a16:creationId xmlns:a16="http://schemas.microsoft.com/office/drawing/2014/main" id="{FC138EDD-26C4-4407-8C22-524B72E096D9}"/>
              </a:ext>
            </a:extLst>
          </p:cNvPr>
          <p:cNvSpPr/>
          <p:nvPr/>
        </p:nvSpPr>
        <p:spPr bwMode="auto">
          <a:xfrm>
            <a:off x="14475385" y="5744464"/>
            <a:ext cx="6938388" cy="5372761"/>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a:p>
            <a:pPr marL="0" marR="0" indent="0" algn="l" defTabSz="3135313" rtl="0" eaLnBrk="1" fontAlgn="base" latinLnBrk="0" hangingPunct="1">
              <a:lnSpc>
                <a:spcPct val="100000"/>
              </a:lnSpc>
              <a:spcBef>
                <a:spcPct val="0"/>
              </a:spcBef>
              <a:spcAft>
                <a:spcPct val="0"/>
              </a:spcAft>
              <a:buClrTx/>
              <a:buSzTx/>
              <a:buFontTx/>
              <a:buNone/>
              <a:tabLst/>
            </a:pPr>
            <a:endParaRPr lang="en-US" sz="6200" dirty="0">
              <a:latin typeface="Arial" charset="0"/>
            </a:endParaRPr>
          </a:p>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a:p>
            <a:pPr marL="0" marR="0" indent="0" algn="l" defTabSz="3135313" rtl="0" eaLnBrk="1" fontAlgn="base" latinLnBrk="0" hangingPunct="1">
              <a:lnSpc>
                <a:spcPct val="100000"/>
              </a:lnSpc>
              <a:spcBef>
                <a:spcPct val="0"/>
              </a:spcBef>
              <a:spcAft>
                <a:spcPct val="0"/>
              </a:spcAft>
              <a:buClrTx/>
              <a:buSzTx/>
              <a:buFontTx/>
              <a:buNone/>
              <a:tabLst/>
            </a:pPr>
            <a:endParaRPr lang="en-US" sz="6200" dirty="0">
              <a:latin typeface="Arial" charset="0"/>
            </a:endParaRPr>
          </a:p>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pic>
        <p:nvPicPr>
          <p:cNvPr id="47" name="Picture 46" descr="Frontiers | Antivirals Against Coronaviruses: Candidate Drugs for SARS-CoV-2  Treatment? | Microbiology">
            <a:extLst>
              <a:ext uri="{FF2B5EF4-FFF2-40B4-BE49-F238E27FC236}">
                <a16:creationId xmlns:a16="http://schemas.microsoft.com/office/drawing/2014/main" id="{3EC4EB9A-B962-43BB-8C7D-35A2BE1478A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4815420" y="5824682"/>
            <a:ext cx="4653837" cy="314056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C91BA6A0-78D0-48D6-A349-F723B1EA20F4}"/>
              </a:ext>
            </a:extLst>
          </p:cNvPr>
          <p:cNvSpPr txBox="1"/>
          <p:nvPr/>
        </p:nvSpPr>
        <p:spPr>
          <a:xfrm>
            <a:off x="14563522" y="9083678"/>
            <a:ext cx="6676279" cy="1938992"/>
          </a:xfrm>
          <a:prstGeom prst="rect">
            <a:avLst/>
          </a:prstGeom>
          <a:noFill/>
        </p:spPr>
        <p:txBody>
          <a:bodyPr wrap="square">
            <a:spAutoFit/>
          </a:bodyPr>
          <a:lstStyle/>
          <a:p>
            <a:pPr marL="171450" indent="-171450" algn="just">
              <a:buFont typeface="Arial" panose="020B0604020202020204" pitchFamily="34" charset="0"/>
              <a:buChar char="•"/>
            </a:pPr>
            <a:r>
              <a:rPr lang="en-US" sz="2400" dirty="0">
                <a:cs typeface="Times New Roman" panose="02020603050405020304" pitchFamily="18" charset="0"/>
              </a:rPr>
              <a:t>The nucleocapsid (N) protein is responsible for defense and replication</a:t>
            </a:r>
          </a:p>
          <a:p>
            <a:pPr marL="171450" indent="-171450" algn="just">
              <a:buFont typeface="Arial" panose="020B0604020202020204" pitchFamily="34" charset="0"/>
              <a:buChar char="•"/>
            </a:pPr>
            <a:r>
              <a:rPr lang="en-US" sz="2400" dirty="0">
                <a:cs typeface="Times New Roman" panose="02020603050405020304" pitchFamily="18" charset="0"/>
              </a:rPr>
              <a:t>We use primers recommended by the CDC that target N1 and N2 regions of the nucleocapsid (N) gene in our assay</a:t>
            </a:r>
          </a:p>
        </p:txBody>
      </p:sp>
      <p:sp>
        <p:nvSpPr>
          <p:cNvPr id="51" name="TextBox 50">
            <a:extLst>
              <a:ext uri="{FF2B5EF4-FFF2-40B4-BE49-F238E27FC236}">
                <a16:creationId xmlns:a16="http://schemas.microsoft.com/office/drawing/2014/main" id="{0E72F6ED-6393-43C7-9D54-0AD6D442979C}"/>
              </a:ext>
            </a:extLst>
          </p:cNvPr>
          <p:cNvSpPr txBox="1"/>
          <p:nvPr/>
        </p:nvSpPr>
        <p:spPr>
          <a:xfrm>
            <a:off x="18825410" y="8116475"/>
            <a:ext cx="2319141" cy="646331"/>
          </a:xfrm>
          <a:prstGeom prst="rect">
            <a:avLst/>
          </a:prstGeom>
          <a:noFill/>
          <a:ln w="12700">
            <a:solidFill>
              <a:schemeClr val="accent2"/>
            </a:solidFill>
          </a:ln>
        </p:spPr>
        <p:txBody>
          <a:bodyPr wrap="square" rtlCol="0">
            <a:spAutoFit/>
          </a:bodyPr>
          <a:lstStyle/>
          <a:p>
            <a:r>
              <a:rPr lang="en-US" dirty="0">
                <a:cs typeface="Times New Roman" panose="02020603050405020304" pitchFamily="18" charset="0"/>
              </a:rPr>
              <a:t>Taken from Andrade Santos et al., (2020)</a:t>
            </a:r>
          </a:p>
        </p:txBody>
      </p:sp>
      <p:sp>
        <p:nvSpPr>
          <p:cNvPr id="52" name="TextBox 51">
            <a:extLst>
              <a:ext uri="{FF2B5EF4-FFF2-40B4-BE49-F238E27FC236}">
                <a16:creationId xmlns:a16="http://schemas.microsoft.com/office/drawing/2014/main" id="{815E0940-F49F-4F55-A373-6B57C9913AAC}"/>
              </a:ext>
            </a:extLst>
          </p:cNvPr>
          <p:cNvSpPr txBox="1"/>
          <p:nvPr/>
        </p:nvSpPr>
        <p:spPr>
          <a:xfrm>
            <a:off x="35895268" y="13257868"/>
            <a:ext cx="6947463" cy="4893647"/>
          </a:xfrm>
          <a:prstGeom prst="rect">
            <a:avLst/>
          </a:prstGeom>
          <a:noFill/>
          <a:ln w="19050">
            <a:solidFill>
              <a:schemeClr val="tx1"/>
            </a:solidFill>
          </a:ln>
        </p:spPr>
        <p:txBody>
          <a:bodyPr wrap="square" rtlCol="0">
            <a:spAutoFit/>
          </a:bodyPr>
          <a:lstStyle/>
          <a:p>
            <a:r>
              <a:rPr lang="en-US" sz="2400" b="1" u="sng" dirty="0">
                <a:cs typeface="Calibri" panose="020F0502020204030204" pitchFamily="34" charset="0"/>
              </a:rPr>
              <a:t>Biomarker Quantification Approach</a:t>
            </a:r>
          </a:p>
          <a:p>
            <a:endParaRPr lang="en-US" sz="2400" b="1" dirty="0">
              <a:cs typeface="Calibri" panose="020F0502020204030204" pitchFamily="34" charset="0"/>
            </a:endParaRPr>
          </a:p>
          <a:p>
            <a:r>
              <a:rPr lang="en-US" sz="2400" b="1" dirty="0">
                <a:cs typeface="Calibri" panose="020F0502020204030204" pitchFamily="34" charset="0"/>
              </a:rPr>
              <a:t>Liquids and Solids Fractionated</a:t>
            </a:r>
          </a:p>
          <a:p>
            <a:endParaRPr lang="en-US" sz="2400" b="1" dirty="0">
              <a:cs typeface="Calibri" panose="020F0502020204030204" pitchFamily="34" charset="0"/>
            </a:endParaRPr>
          </a:p>
          <a:p>
            <a:r>
              <a:rPr lang="en-US" sz="2400" b="1" dirty="0">
                <a:cs typeface="Calibri" panose="020F0502020204030204" pitchFamily="34" charset="0"/>
              </a:rPr>
              <a:t>In Liquids:</a:t>
            </a:r>
          </a:p>
          <a:p>
            <a:pPr marL="171450" indent="-171450">
              <a:buFont typeface="Wingdings" panose="05000000000000000000" pitchFamily="2" charset="2"/>
              <a:buChar char="§"/>
            </a:pPr>
            <a:r>
              <a:rPr lang="en-US" sz="2400" dirty="0">
                <a:cs typeface="Calibri" panose="020F0502020204030204" pitchFamily="34" charset="0"/>
              </a:rPr>
              <a:t>Solids removal, centrifuge</a:t>
            </a:r>
          </a:p>
          <a:p>
            <a:pPr marL="171450" indent="-171450">
              <a:buFont typeface="Wingdings" panose="05000000000000000000" pitchFamily="2" charset="2"/>
              <a:buChar char="§"/>
            </a:pPr>
            <a:r>
              <a:rPr lang="en-US" sz="2400" dirty="0">
                <a:cs typeface="Calibri" panose="020F0502020204030204" pitchFamily="34" charset="0"/>
              </a:rPr>
              <a:t>PEG/</a:t>
            </a:r>
            <a:r>
              <a:rPr lang="en-US" sz="2400" dirty="0" err="1">
                <a:cs typeface="Calibri" panose="020F0502020204030204" pitchFamily="34" charset="0"/>
              </a:rPr>
              <a:t>NaCl</a:t>
            </a:r>
            <a:r>
              <a:rPr lang="en-US" sz="2400" dirty="0">
                <a:cs typeface="Calibri" panose="020F0502020204030204" pitchFamily="34" charset="0"/>
              </a:rPr>
              <a:t> precipitation</a:t>
            </a:r>
          </a:p>
          <a:p>
            <a:pPr marL="171450" indent="-171450">
              <a:buFont typeface="Wingdings" panose="05000000000000000000" pitchFamily="2" charset="2"/>
              <a:buChar char="§"/>
            </a:pPr>
            <a:r>
              <a:rPr lang="en-US" sz="2400" dirty="0" err="1">
                <a:cs typeface="Calibri" panose="020F0502020204030204" pitchFamily="34" charset="0"/>
              </a:rPr>
              <a:t>QiaCube</a:t>
            </a:r>
            <a:r>
              <a:rPr lang="en-US" sz="2400" dirty="0">
                <a:cs typeface="Calibri" panose="020F0502020204030204" pitchFamily="34" charset="0"/>
              </a:rPr>
              <a:t> RNA extraction</a:t>
            </a:r>
          </a:p>
          <a:p>
            <a:pPr marL="171450" indent="-171450">
              <a:buFont typeface="Wingdings" panose="05000000000000000000" pitchFamily="2" charset="2"/>
              <a:buChar char="§"/>
            </a:pPr>
            <a:r>
              <a:rPr lang="en-US" sz="2400" dirty="0" err="1">
                <a:cs typeface="Calibri" panose="020F0502020204030204" pitchFamily="34" charset="0"/>
              </a:rPr>
              <a:t>ddPCR</a:t>
            </a:r>
            <a:r>
              <a:rPr lang="en-US" sz="2400" dirty="0">
                <a:cs typeface="Calibri" panose="020F0502020204030204" pitchFamily="34" charset="0"/>
              </a:rPr>
              <a:t> (N1, N2 and RP)</a:t>
            </a:r>
          </a:p>
          <a:p>
            <a:pPr marL="171450" indent="-171450">
              <a:buFont typeface="Wingdings" panose="05000000000000000000" pitchFamily="2" charset="2"/>
              <a:buChar char="§"/>
            </a:pPr>
            <a:endParaRPr lang="en-US" sz="2400" dirty="0">
              <a:cs typeface="Calibri" panose="020F0502020204030204" pitchFamily="34" charset="0"/>
            </a:endParaRPr>
          </a:p>
          <a:p>
            <a:r>
              <a:rPr lang="en-US" sz="2400" b="1" dirty="0">
                <a:cs typeface="Calibri" panose="020F0502020204030204" pitchFamily="34" charset="0"/>
              </a:rPr>
              <a:t>In Solids:</a:t>
            </a:r>
          </a:p>
          <a:p>
            <a:pPr marL="171450" indent="-171450">
              <a:buFont typeface="Wingdings" panose="05000000000000000000" pitchFamily="2" charset="2"/>
              <a:buChar char="§"/>
            </a:pPr>
            <a:r>
              <a:rPr lang="en-US" sz="2400" dirty="0" err="1">
                <a:cs typeface="Calibri" panose="020F0502020204030204" pitchFamily="34" charset="0"/>
              </a:rPr>
              <a:t>QiaCube</a:t>
            </a:r>
            <a:r>
              <a:rPr lang="en-US" sz="2400" dirty="0">
                <a:cs typeface="Calibri" panose="020F0502020204030204" pitchFamily="34" charset="0"/>
              </a:rPr>
              <a:t> RNA extraction directly from solid</a:t>
            </a:r>
          </a:p>
          <a:p>
            <a:pPr marL="171450" indent="-171450">
              <a:buFont typeface="Wingdings" panose="05000000000000000000" pitchFamily="2" charset="2"/>
              <a:buChar char="§"/>
            </a:pPr>
            <a:r>
              <a:rPr lang="en-US" sz="2400" dirty="0" err="1">
                <a:cs typeface="Calibri" panose="020F0502020204030204" pitchFamily="34" charset="0"/>
              </a:rPr>
              <a:t>ddPCR</a:t>
            </a:r>
            <a:r>
              <a:rPr lang="en-US" sz="2400" dirty="0">
                <a:cs typeface="Calibri" panose="020F0502020204030204" pitchFamily="34" charset="0"/>
              </a:rPr>
              <a:t> (N1, N2 and RP)</a:t>
            </a:r>
          </a:p>
        </p:txBody>
      </p:sp>
      <p:sp>
        <p:nvSpPr>
          <p:cNvPr id="53" name="TextBox 52">
            <a:extLst>
              <a:ext uri="{FF2B5EF4-FFF2-40B4-BE49-F238E27FC236}">
                <a16:creationId xmlns:a16="http://schemas.microsoft.com/office/drawing/2014/main" id="{CC4E945D-E39C-4B39-A063-5F8282202543}"/>
              </a:ext>
            </a:extLst>
          </p:cNvPr>
          <p:cNvSpPr txBox="1"/>
          <p:nvPr/>
        </p:nvSpPr>
        <p:spPr>
          <a:xfrm>
            <a:off x="29127975" y="13224445"/>
            <a:ext cx="6493806" cy="5086008"/>
          </a:xfrm>
          <a:prstGeom prst="rect">
            <a:avLst/>
          </a:prstGeom>
          <a:noFill/>
          <a:ln w="19050">
            <a:solidFill>
              <a:schemeClr val="accent6"/>
            </a:solidFill>
          </a:ln>
        </p:spPr>
        <p:txBody>
          <a:bodyPr wrap="square" rtlCol="0">
            <a:spAutoFit/>
          </a:bodyPr>
          <a:lstStyle/>
          <a:p>
            <a:r>
              <a:rPr lang="en-US" sz="2400" b="1" u="sng" dirty="0">
                <a:cs typeface="Calibri" panose="020F0502020204030204" pitchFamily="34" charset="0"/>
              </a:rPr>
              <a:t>Field Sample Approach</a:t>
            </a:r>
          </a:p>
          <a:p>
            <a:pPr>
              <a:spcAft>
                <a:spcPts val="300"/>
              </a:spcAft>
            </a:pPr>
            <a:r>
              <a:rPr lang="en-US" sz="2400" b="1" dirty="0">
                <a:cs typeface="Calibri" panose="020F0502020204030204" pitchFamily="34" charset="0"/>
              </a:rPr>
              <a:t>Locations:</a:t>
            </a:r>
            <a:r>
              <a:rPr lang="en-US" sz="2400" dirty="0">
                <a:cs typeface="Calibri" panose="020F0502020204030204" pitchFamily="34" charset="0"/>
              </a:rPr>
              <a:t> 7 coastal New England </a:t>
            </a:r>
            <a:br>
              <a:rPr lang="en-US" sz="2400" dirty="0">
                <a:cs typeface="Calibri" panose="020F0502020204030204" pitchFamily="34" charset="0"/>
              </a:rPr>
            </a:br>
            <a:r>
              <a:rPr lang="en-US" sz="2400" dirty="0">
                <a:cs typeface="Calibri" panose="020F0502020204030204" pitchFamily="34" charset="0"/>
              </a:rPr>
              <a:t>WWTP locations in NH, MA and ME</a:t>
            </a:r>
          </a:p>
          <a:p>
            <a:pPr>
              <a:spcAft>
                <a:spcPts val="300"/>
              </a:spcAft>
            </a:pPr>
            <a:r>
              <a:rPr lang="en-US" sz="2400" dirty="0">
                <a:cs typeface="Calibri" panose="020F0502020204030204" pitchFamily="34" charset="0"/>
              </a:rPr>
              <a:t/>
            </a:r>
            <a:br>
              <a:rPr lang="en-US" sz="2400" dirty="0">
                <a:cs typeface="Calibri" panose="020F0502020204030204" pitchFamily="34" charset="0"/>
              </a:rPr>
            </a:br>
            <a:r>
              <a:rPr lang="en-US" sz="2400" b="1" dirty="0">
                <a:cs typeface="Calibri" panose="020F0502020204030204" pitchFamily="34" charset="0"/>
              </a:rPr>
              <a:t>Populations Served: </a:t>
            </a:r>
            <a:br>
              <a:rPr lang="en-US" sz="2400" b="1" dirty="0">
                <a:cs typeface="Calibri" panose="020F0502020204030204" pitchFamily="34" charset="0"/>
              </a:rPr>
            </a:br>
            <a:r>
              <a:rPr lang="en-US" sz="2400" dirty="0">
                <a:cs typeface="Calibri" panose="020F0502020204030204" pitchFamily="34" charset="0"/>
              </a:rPr>
              <a:t>&lt;2000 to &gt;3 Mil persons</a:t>
            </a:r>
          </a:p>
          <a:p>
            <a:pPr>
              <a:spcAft>
                <a:spcPts val="300"/>
              </a:spcAft>
            </a:pPr>
            <a:r>
              <a:rPr lang="en-US" sz="2400" dirty="0">
                <a:cs typeface="Calibri" panose="020F0502020204030204" pitchFamily="34" charset="0"/>
              </a:rPr>
              <a:t/>
            </a:r>
            <a:br>
              <a:rPr lang="en-US" sz="2400" dirty="0">
                <a:cs typeface="Calibri" panose="020F0502020204030204" pitchFamily="34" charset="0"/>
              </a:rPr>
            </a:br>
            <a:r>
              <a:rPr lang="en-US" sz="2400" b="1" dirty="0">
                <a:cs typeface="Calibri" panose="020F0502020204030204" pitchFamily="34" charset="0"/>
              </a:rPr>
              <a:t>Sample Dates: </a:t>
            </a:r>
            <a:br>
              <a:rPr lang="en-US" sz="2400" b="1" dirty="0">
                <a:cs typeface="Calibri" panose="020F0502020204030204" pitchFamily="34" charset="0"/>
              </a:rPr>
            </a:br>
            <a:r>
              <a:rPr lang="en-US" sz="2400" dirty="0">
                <a:cs typeface="Calibri" panose="020F0502020204030204" pitchFamily="34" charset="0"/>
              </a:rPr>
              <a:t>Oct 2020 to Feb 2021</a:t>
            </a:r>
          </a:p>
          <a:p>
            <a:pPr>
              <a:spcAft>
                <a:spcPts val="300"/>
              </a:spcAft>
            </a:pPr>
            <a:r>
              <a:rPr lang="en-US" sz="2400" b="1" dirty="0">
                <a:cs typeface="Calibri" panose="020F0502020204030204" pitchFamily="34" charset="0"/>
              </a:rPr>
              <a:t/>
            </a:r>
            <a:br>
              <a:rPr lang="en-US" sz="2400" b="1" dirty="0">
                <a:cs typeface="Calibri" panose="020F0502020204030204" pitchFamily="34" charset="0"/>
              </a:rPr>
            </a:br>
            <a:r>
              <a:rPr lang="en-US" sz="2400" b="1" dirty="0">
                <a:cs typeface="Calibri" panose="020F0502020204030204" pitchFamily="34" charset="0"/>
              </a:rPr>
              <a:t>Sampling: </a:t>
            </a:r>
          </a:p>
          <a:p>
            <a:pPr>
              <a:spcAft>
                <a:spcPts val="300"/>
              </a:spcAft>
            </a:pPr>
            <a:r>
              <a:rPr lang="en-US" sz="2400" dirty="0">
                <a:cs typeface="Calibri" panose="020F0502020204030204" pitchFamily="34" charset="0"/>
              </a:rPr>
              <a:t>Grab samples, from influent to effluent </a:t>
            </a:r>
          </a:p>
          <a:p>
            <a:pPr>
              <a:spcAft>
                <a:spcPts val="300"/>
              </a:spcAft>
            </a:pPr>
            <a:r>
              <a:rPr lang="en-US" sz="2400" dirty="0">
                <a:cs typeface="Calibri" panose="020F0502020204030204" pitchFamily="34" charset="0"/>
              </a:rPr>
              <a:t>Collected before noon</a:t>
            </a:r>
          </a:p>
        </p:txBody>
      </p:sp>
      <p:sp>
        <p:nvSpPr>
          <p:cNvPr id="56" name="TextBox 55">
            <a:extLst>
              <a:ext uri="{FF2B5EF4-FFF2-40B4-BE49-F238E27FC236}">
                <a16:creationId xmlns:a16="http://schemas.microsoft.com/office/drawing/2014/main" id="{E76072F5-5463-43AD-B9B3-0B1350F3C0CF}"/>
              </a:ext>
            </a:extLst>
          </p:cNvPr>
          <p:cNvSpPr txBox="1"/>
          <p:nvPr/>
        </p:nvSpPr>
        <p:spPr>
          <a:xfrm>
            <a:off x="36323147" y="20510962"/>
            <a:ext cx="6712736" cy="6001643"/>
          </a:xfrm>
          <a:prstGeom prst="rect">
            <a:avLst/>
          </a:prstGeom>
          <a:solidFill>
            <a:schemeClr val="bg1"/>
          </a:solidFill>
        </p:spPr>
        <p:txBody>
          <a:bodyPr wrap="square">
            <a:spAutoFit/>
          </a:bodyPr>
          <a:lstStyle/>
          <a:p>
            <a:pPr marL="342900" indent="-342900" algn="just">
              <a:buFont typeface="Wingdings" panose="05000000000000000000" pitchFamily="2" charset="2"/>
              <a:buChar char="§"/>
            </a:pPr>
            <a:r>
              <a:rPr lang="en-US" sz="3200" dirty="0"/>
              <a:t>V</a:t>
            </a:r>
            <a:r>
              <a:rPr lang="en-US" sz="3200" b="0" i="0" u="none" strike="noStrike" dirty="0">
                <a:effectLst/>
              </a:rPr>
              <a:t>iral biomarkers decreased in the liquid phase from the influent to after the secondary clarifier.</a:t>
            </a:r>
          </a:p>
          <a:p>
            <a:pPr marL="342900" indent="-342900" algn="just">
              <a:buFont typeface="Wingdings" panose="05000000000000000000" pitchFamily="2" charset="2"/>
              <a:buChar char="§"/>
            </a:pPr>
            <a:r>
              <a:rPr lang="en-US" sz="3200" b="0" i="0" u="none" strike="noStrike" dirty="0">
                <a:effectLst/>
              </a:rPr>
              <a:t>Viral biomarkers decreased in the solids fraction from the influent to after the secondary clarifier, but were concentrated in the return and waste activated sludge at levels similar to influent</a:t>
            </a:r>
          </a:p>
          <a:p>
            <a:pPr marL="342900" indent="-342900" algn="just">
              <a:buFont typeface="Wingdings" panose="05000000000000000000" pitchFamily="2" charset="2"/>
              <a:buChar char="§"/>
            </a:pPr>
            <a:r>
              <a:rPr lang="en-US" sz="3200" b="0" i="0" u="none" strike="noStrike" dirty="0">
                <a:effectLst/>
              </a:rPr>
              <a:t>Viral particles partition to sludge 400 to 4,000x higher concentrations than liquids</a:t>
            </a:r>
          </a:p>
        </p:txBody>
      </p:sp>
      <p:sp>
        <p:nvSpPr>
          <p:cNvPr id="65" name="TextBox 64">
            <a:extLst>
              <a:ext uri="{FF2B5EF4-FFF2-40B4-BE49-F238E27FC236}">
                <a16:creationId xmlns:a16="http://schemas.microsoft.com/office/drawing/2014/main" id="{E32E505E-82FD-4B50-AEAE-0B39A4CE3E02}"/>
              </a:ext>
            </a:extLst>
          </p:cNvPr>
          <p:cNvSpPr txBox="1"/>
          <p:nvPr/>
        </p:nvSpPr>
        <p:spPr>
          <a:xfrm>
            <a:off x="18295339" y="31480586"/>
            <a:ext cx="9786634" cy="853952"/>
          </a:xfrm>
          <a:prstGeom prst="rect">
            <a:avLst/>
          </a:prstGeom>
          <a:noFill/>
        </p:spPr>
        <p:txBody>
          <a:bodyPr wrap="square">
            <a:spAutoFit/>
          </a:bodyPr>
          <a:lstStyle/>
          <a:p>
            <a:pPr algn="just">
              <a:lnSpc>
                <a:spcPct val="107000"/>
              </a:lnSpc>
              <a:spcAft>
                <a:spcPts val="800"/>
              </a:spcAft>
            </a:pPr>
            <a:r>
              <a:rPr lang="en-GB" sz="2400" b="1" dirty="0">
                <a:effectLst/>
                <a:ea typeface="Calibri" panose="020F0502020204030204" pitchFamily="34" charset="0"/>
                <a:cs typeface="Times New Roman" panose="02020603050405020304" pitchFamily="18" charset="0"/>
              </a:rPr>
              <a:t>Figure </a:t>
            </a:r>
            <a:r>
              <a:rPr lang="en-GB" sz="2400" b="1" dirty="0">
                <a:ea typeface="Calibri" panose="020F0502020204030204" pitchFamily="34" charset="0"/>
                <a:cs typeface="Times New Roman" panose="02020603050405020304" pitchFamily="18" charset="0"/>
              </a:rPr>
              <a:t>4</a:t>
            </a:r>
            <a:r>
              <a:rPr lang="en-GB" sz="2400" b="1" dirty="0">
                <a:effectLst/>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Variation in SARS-CoV-2 biomarkers in the liquid versus solid phase collected from three different wastewater treatment plants.</a:t>
            </a:r>
          </a:p>
        </p:txBody>
      </p:sp>
      <p:sp>
        <p:nvSpPr>
          <p:cNvPr id="66" name="TextBox 65">
            <a:extLst>
              <a:ext uri="{FF2B5EF4-FFF2-40B4-BE49-F238E27FC236}">
                <a16:creationId xmlns:a16="http://schemas.microsoft.com/office/drawing/2014/main" id="{44CBF683-7FC5-4742-B035-7E33A0E7F371}"/>
              </a:ext>
            </a:extLst>
          </p:cNvPr>
          <p:cNvSpPr txBox="1"/>
          <p:nvPr/>
        </p:nvSpPr>
        <p:spPr>
          <a:xfrm>
            <a:off x="28571505" y="20359741"/>
            <a:ext cx="7464727" cy="1200329"/>
          </a:xfrm>
          <a:prstGeom prst="rect">
            <a:avLst/>
          </a:prstGeom>
          <a:noFill/>
        </p:spPr>
        <p:txBody>
          <a:bodyPr wrap="square">
            <a:spAutoFit/>
          </a:bodyPr>
          <a:lstStyle/>
          <a:p>
            <a:pPr algn="just"/>
            <a:r>
              <a:rPr lang="en-GB" sz="2400" b="1" dirty="0">
                <a:effectLst/>
                <a:ea typeface="Calibri" panose="020F0502020204030204" pitchFamily="34" charset="0"/>
              </a:rPr>
              <a:t>Table 1.</a:t>
            </a:r>
            <a:r>
              <a:rPr lang="en-GB" sz="2400" dirty="0">
                <a:effectLst/>
                <a:ea typeface="Calibri" panose="020F0502020204030204" pitchFamily="34" charset="0"/>
              </a:rPr>
              <a:t> </a:t>
            </a:r>
            <a:r>
              <a:rPr lang="en-US" sz="2400" dirty="0">
                <a:ea typeface="Calibri" panose="020F0502020204030204" pitchFamily="34" charset="0"/>
              </a:rPr>
              <a:t>The sorption coefficient, Log KD, for SARS-CoV-2 virus based on the N1 and N2 biomarker counts.</a:t>
            </a:r>
            <a:endParaRPr lang="en-US" sz="2400" dirty="0"/>
          </a:p>
        </p:txBody>
      </p:sp>
      <p:sp>
        <p:nvSpPr>
          <p:cNvPr id="249" name="TextBox 248">
            <a:extLst>
              <a:ext uri="{FF2B5EF4-FFF2-40B4-BE49-F238E27FC236}">
                <a16:creationId xmlns:a16="http://schemas.microsoft.com/office/drawing/2014/main" id="{04CEB97D-924B-4138-8C84-443E70D61FDD}"/>
              </a:ext>
            </a:extLst>
          </p:cNvPr>
          <p:cNvSpPr txBox="1"/>
          <p:nvPr/>
        </p:nvSpPr>
        <p:spPr>
          <a:xfrm>
            <a:off x="642388" y="31432890"/>
            <a:ext cx="16575316" cy="830997"/>
          </a:xfrm>
          <a:prstGeom prst="rect">
            <a:avLst/>
          </a:prstGeom>
          <a:noFill/>
        </p:spPr>
        <p:txBody>
          <a:bodyPr wrap="square">
            <a:spAutoFit/>
          </a:bodyPr>
          <a:lstStyle/>
          <a:p>
            <a:pPr algn="just"/>
            <a:r>
              <a:rPr lang="en-GB" sz="2400" b="1" dirty="0">
                <a:effectLst/>
                <a:ea typeface="Calibri" panose="020F0502020204030204" pitchFamily="34" charset="0"/>
              </a:rPr>
              <a:t>Figure 3.</a:t>
            </a:r>
            <a:r>
              <a:rPr lang="en-GB" sz="2400" dirty="0">
                <a:effectLst/>
                <a:ea typeface="Calibri" panose="020F0502020204030204" pitchFamily="34" charset="0"/>
              </a:rPr>
              <a:t> </a:t>
            </a:r>
            <a:r>
              <a:rPr lang="en-US" sz="2400" dirty="0">
                <a:ea typeface="Calibri" panose="020F0502020204030204" pitchFamily="34" charset="0"/>
              </a:rPr>
              <a:t>SARS-CoV-2 RNA concentrations detected by RT-</a:t>
            </a:r>
            <a:r>
              <a:rPr lang="en-US" sz="2400" dirty="0" err="1">
                <a:ea typeface="Calibri" panose="020F0502020204030204" pitchFamily="34" charset="0"/>
              </a:rPr>
              <a:t>ddPCR</a:t>
            </a:r>
            <a:r>
              <a:rPr lang="en-US" sz="2400" dirty="0">
                <a:ea typeface="Calibri" panose="020F0502020204030204" pitchFamily="34" charset="0"/>
              </a:rPr>
              <a:t> N1 and N2 assays in both liquid and solid phase of untreated and treated wastewater from three different WWTPs.</a:t>
            </a:r>
            <a:endParaRPr lang="en-US" sz="2400" dirty="0"/>
          </a:p>
        </p:txBody>
      </p:sp>
      <p:sp>
        <p:nvSpPr>
          <p:cNvPr id="57" name="TextBox 56">
            <a:extLst>
              <a:ext uri="{FF2B5EF4-FFF2-40B4-BE49-F238E27FC236}">
                <a16:creationId xmlns:a16="http://schemas.microsoft.com/office/drawing/2014/main" id="{6F91F4B8-CDCC-4B4F-81B5-9B8CD20267E9}"/>
              </a:ext>
            </a:extLst>
          </p:cNvPr>
          <p:cNvSpPr txBox="1"/>
          <p:nvPr/>
        </p:nvSpPr>
        <p:spPr>
          <a:xfrm>
            <a:off x="21985525" y="13360388"/>
            <a:ext cx="6585980" cy="830997"/>
          </a:xfrm>
          <a:prstGeom prst="rect">
            <a:avLst/>
          </a:prstGeom>
          <a:solidFill>
            <a:schemeClr val="bg1"/>
          </a:solidFill>
        </p:spPr>
        <p:txBody>
          <a:bodyPr wrap="square">
            <a:spAutoFit/>
          </a:bodyPr>
          <a:lstStyle/>
          <a:p>
            <a:pPr algn="just"/>
            <a:r>
              <a:rPr lang="en-US" sz="2400" dirty="0"/>
              <a:t>We use molecular methods to quantify RNA  biomarkers that come from SARS-CoV-2 virus</a:t>
            </a:r>
          </a:p>
        </p:txBody>
      </p:sp>
      <p:sp>
        <p:nvSpPr>
          <p:cNvPr id="60" name="Text Box 36">
            <a:extLst>
              <a:ext uri="{FF2B5EF4-FFF2-40B4-BE49-F238E27FC236}">
                <a16:creationId xmlns:a16="http://schemas.microsoft.com/office/drawing/2014/main" id="{0EF3411E-180F-A64B-A894-D637363DD3C0}"/>
              </a:ext>
            </a:extLst>
          </p:cNvPr>
          <p:cNvSpPr txBox="1">
            <a:spLocks noChangeArrowheads="1"/>
          </p:cNvSpPr>
          <p:nvPr/>
        </p:nvSpPr>
        <p:spPr bwMode="auto">
          <a:xfrm>
            <a:off x="36227344" y="27168725"/>
            <a:ext cx="7301510" cy="1161279"/>
          </a:xfrm>
          <a:prstGeom prst="roundRect">
            <a:avLst/>
          </a:prstGeom>
          <a:solidFill>
            <a:schemeClr val="accent6">
              <a:lumMod val="75000"/>
            </a:schemeClr>
          </a:solidFill>
          <a:ln>
            <a:solidFill>
              <a:srgbClr val="003300"/>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mj-lt"/>
                <a:ea typeface="Tahoma" panose="020B0604030504040204" pitchFamily="34" charset="0"/>
                <a:cs typeface="Tahoma" panose="020B0604030504040204" pitchFamily="34" charset="0"/>
              </a:rPr>
              <a:t>Acknowledgements</a:t>
            </a:r>
            <a:endParaRPr kumimoji="0" lang="en-US" altLang="en-US" sz="4400" b="1" i="0" u="none" strike="noStrike" kern="1200" cap="none" spc="0" normalizeH="0" baseline="0" noProof="0" dirty="0">
              <a:ln>
                <a:noFill/>
              </a:ln>
              <a:solidFill>
                <a:srgbClr val="FFFFFF"/>
              </a:solidFill>
              <a:effectLst/>
              <a:uLnTx/>
              <a:uFillTx/>
              <a:latin typeface="+mj-lt"/>
              <a:ea typeface="Tahoma" panose="020B0604030504040204" pitchFamily="34" charset="0"/>
              <a:cs typeface="Tahoma" panose="020B0604030504040204" pitchFamily="34" charset="0"/>
            </a:endParaRPr>
          </a:p>
        </p:txBody>
      </p:sp>
      <p:sp>
        <p:nvSpPr>
          <p:cNvPr id="62" name="Rectangle 61">
            <a:extLst>
              <a:ext uri="{FF2B5EF4-FFF2-40B4-BE49-F238E27FC236}">
                <a16:creationId xmlns:a16="http://schemas.microsoft.com/office/drawing/2014/main" id="{ECE01C1C-E524-6848-AA03-5B24327C3CE6}"/>
              </a:ext>
            </a:extLst>
          </p:cNvPr>
          <p:cNvSpPr/>
          <p:nvPr/>
        </p:nvSpPr>
        <p:spPr bwMode="auto">
          <a:xfrm>
            <a:off x="36260672" y="28472960"/>
            <a:ext cx="7175253" cy="400097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dirty="0">
              <a:ln>
                <a:noFill/>
              </a:ln>
              <a:solidFill>
                <a:schemeClr val="tx1"/>
              </a:solidFill>
              <a:effectLst/>
              <a:latin typeface="Arial" charset="0"/>
            </a:endParaRPr>
          </a:p>
        </p:txBody>
      </p:sp>
      <p:sp>
        <p:nvSpPr>
          <p:cNvPr id="238" name="TextBox 237">
            <a:extLst>
              <a:ext uri="{FF2B5EF4-FFF2-40B4-BE49-F238E27FC236}">
                <a16:creationId xmlns:a16="http://schemas.microsoft.com/office/drawing/2014/main" id="{B13EC1A8-98BC-45E2-BAF2-2D1C65337D9B}"/>
              </a:ext>
            </a:extLst>
          </p:cNvPr>
          <p:cNvSpPr txBox="1"/>
          <p:nvPr/>
        </p:nvSpPr>
        <p:spPr>
          <a:xfrm>
            <a:off x="36349411" y="28746475"/>
            <a:ext cx="7086514" cy="3539430"/>
          </a:xfrm>
          <a:prstGeom prst="rect">
            <a:avLst/>
          </a:prstGeom>
          <a:solidFill>
            <a:schemeClr val="bg1"/>
          </a:solidFill>
        </p:spPr>
        <p:txBody>
          <a:bodyPr wrap="square">
            <a:spAutoFit/>
          </a:bodyPr>
          <a:lstStyle/>
          <a:p>
            <a:pPr algn="just"/>
            <a:r>
              <a:rPr lang="en-US" sz="3200" dirty="0"/>
              <a:t>We thank the New Hampshire Sea Grant (NHSG) and UNH STAF programs. </a:t>
            </a:r>
          </a:p>
          <a:p>
            <a:pPr algn="just"/>
            <a:endParaRPr lang="en-US" sz="3200" dirty="0"/>
          </a:p>
          <a:p>
            <a:pPr algn="just"/>
            <a:r>
              <a:rPr lang="en-US" sz="3200" dirty="0"/>
              <a:t>We greatly appreciate sampling assistance from Kellen Sawyer and wastewater treatment personnel.</a:t>
            </a:r>
          </a:p>
        </p:txBody>
      </p:sp>
      <p:sp>
        <p:nvSpPr>
          <p:cNvPr id="63" name="Text Box 36">
            <a:extLst>
              <a:ext uri="{FF2B5EF4-FFF2-40B4-BE49-F238E27FC236}">
                <a16:creationId xmlns:a16="http://schemas.microsoft.com/office/drawing/2014/main" id="{A441AAA3-5A70-E342-B3F6-659061AE19A0}"/>
              </a:ext>
            </a:extLst>
          </p:cNvPr>
          <p:cNvSpPr txBox="1">
            <a:spLocks noChangeArrowheads="1"/>
          </p:cNvSpPr>
          <p:nvPr/>
        </p:nvSpPr>
        <p:spPr bwMode="auto">
          <a:xfrm>
            <a:off x="190585" y="18975474"/>
            <a:ext cx="35845647" cy="1146706"/>
          </a:xfrm>
          <a:prstGeom prst="roundRect">
            <a:avLst/>
          </a:prstGeom>
          <a:solidFill>
            <a:schemeClr val="accent6">
              <a:lumMod val="75000"/>
            </a:schemeClr>
          </a:solidFill>
          <a:ln>
            <a:solidFill>
              <a:srgbClr val="003300"/>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lang="en-US" altLang="en-US" sz="6600" b="1" dirty="0">
                <a:solidFill>
                  <a:srgbClr val="FFFFFF"/>
                </a:solidFill>
                <a:latin typeface="+mj-lt"/>
                <a:ea typeface="Tahoma" panose="020B0604030504040204" pitchFamily="34" charset="0"/>
                <a:cs typeface="Tahoma" panose="020B0604030504040204" pitchFamily="34" charset="0"/>
              </a:rPr>
              <a:t>Results</a:t>
            </a:r>
            <a:endParaRPr kumimoji="0" lang="en-US" altLang="en-US" sz="5333" b="1" i="0" u="none" strike="noStrike" kern="1200" cap="none" spc="0" normalizeH="0" baseline="0" noProof="0" dirty="0">
              <a:ln>
                <a:noFill/>
              </a:ln>
              <a:solidFill>
                <a:srgbClr val="FFFFFF"/>
              </a:solidFill>
              <a:effectLst/>
              <a:uLnTx/>
              <a:uFillTx/>
              <a:latin typeface="+mj-lt"/>
              <a:ea typeface="Tahoma" panose="020B0604030504040204" pitchFamily="34" charset="0"/>
              <a:cs typeface="Tahoma" panose="020B0604030504040204" pitchFamily="34" charset="0"/>
            </a:endParaRPr>
          </a:p>
        </p:txBody>
      </p:sp>
      <p:graphicFrame>
        <p:nvGraphicFramePr>
          <p:cNvPr id="18" name="Object 17">
            <a:extLst>
              <a:ext uri="{FF2B5EF4-FFF2-40B4-BE49-F238E27FC236}">
                <a16:creationId xmlns:a16="http://schemas.microsoft.com/office/drawing/2014/main" id="{19FBF259-5679-40D4-889D-85A9C2F55E24}"/>
              </a:ext>
            </a:extLst>
          </p:cNvPr>
          <p:cNvGraphicFramePr>
            <a:graphicFrameLocks noChangeAspect="1"/>
          </p:cNvGraphicFramePr>
          <p:nvPr>
            <p:extLst>
              <p:ext uri="{D42A27DB-BD31-4B8C-83A1-F6EECF244321}">
                <p14:modId xmlns:p14="http://schemas.microsoft.com/office/powerpoint/2010/main" val="296179771"/>
              </p:ext>
            </p:extLst>
          </p:nvPr>
        </p:nvGraphicFramePr>
        <p:xfrm>
          <a:off x="28571505" y="21797632"/>
          <a:ext cx="10070345" cy="9584560"/>
        </p:xfrm>
        <a:graphic>
          <a:graphicData uri="http://schemas.openxmlformats.org/presentationml/2006/ole">
            <mc:AlternateContent xmlns:mc="http://schemas.openxmlformats.org/markup-compatibility/2006">
              <mc:Choice xmlns:v="urn:schemas-microsoft-com:vml" Requires="v">
                <p:oleObj spid="_x0000_s1284" name="Document" r:id="rId10" imgW="8730276" imgH="8036265" progId="Word.Document.12">
                  <p:embed/>
                </p:oleObj>
              </mc:Choice>
              <mc:Fallback>
                <p:oleObj name="Document" r:id="rId10" imgW="8730276" imgH="8036265" progId="Word.Document.12">
                  <p:embed/>
                  <p:pic>
                    <p:nvPicPr>
                      <p:cNvPr id="0" name=""/>
                      <p:cNvPicPr/>
                      <p:nvPr/>
                    </p:nvPicPr>
                    <p:blipFill>
                      <a:blip r:embed="rId11"/>
                      <a:stretch>
                        <a:fillRect/>
                      </a:stretch>
                    </p:blipFill>
                    <p:spPr>
                      <a:xfrm>
                        <a:off x="28571505" y="21797632"/>
                        <a:ext cx="10070345" cy="958456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8D57192-37A2-451A-B772-627066FF0E40}"/>
              </a:ext>
            </a:extLst>
          </p:cNvPr>
          <p:cNvGraphicFramePr>
            <a:graphicFrameLocks noChangeAspect="1"/>
          </p:cNvGraphicFramePr>
          <p:nvPr>
            <p:extLst>
              <p:ext uri="{D42A27DB-BD31-4B8C-83A1-F6EECF244321}">
                <p14:modId xmlns:p14="http://schemas.microsoft.com/office/powerpoint/2010/main" val="1548334263"/>
              </p:ext>
            </p:extLst>
          </p:nvPr>
        </p:nvGraphicFramePr>
        <p:xfrm>
          <a:off x="28681537" y="31623922"/>
          <a:ext cx="7354695" cy="886384"/>
        </p:xfrm>
        <a:graphic>
          <a:graphicData uri="http://schemas.openxmlformats.org/presentationml/2006/ole">
            <mc:AlternateContent xmlns:mc="http://schemas.openxmlformats.org/markup-compatibility/2006">
              <mc:Choice xmlns:v="urn:schemas-microsoft-com:vml" Requires="v">
                <p:oleObj spid="_x0000_s1285" name="Document" r:id="rId12" imgW="6112129" imgH="736895" progId="Word.Document.12">
                  <p:embed/>
                </p:oleObj>
              </mc:Choice>
              <mc:Fallback>
                <p:oleObj name="Document" r:id="rId12" imgW="6112129" imgH="736895" progId="Word.Document.12">
                  <p:embed/>
                  <p:pic>
                    <p:nvPicPr>
                      <p:cNvPr id="0" name=""/>
                      <p:cNvPicPr/>
                      <p:nvPr/>
                    </p:nvPicPr>
                    <p:blipFill>
                      <a:blip r:embed="rId13"/>
                      <a:stretch>
                        <a:fillRect/>
                      </a:stretch>
                    </p:blipFill>
                    <p:spPr>
                      <a:xfrm>
                        <a:off x="28681537" y="31623922"/>
                        <a:ext cx="7354695" cy="886384"/>
                      </a:xfrm>
                      <a:prstGeom prst="rect">
                        <a:avLst/>
                      </a:prstGeom>
                    </p:spPr>
                  </p:pic>
                </p:oleObj>
              </mc:Fallback>
            </mc:AlternateContent>
          </a:graphicData>
        </a:graphic>
      </p:graphicFrame>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0558" y="20301259"/>
            <a:ext cx="16253968" cy="11127507"/>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015022" y="5840556"/>
            <a:ext cx="8287685" cy="7168744"/>
          </a:xfrm>
          <a:prstGeom prst="rect">
            <a:avLst/>
          </a:prstGeom>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616549" y="5837426"/>
            <a:ext cx="4173950" cy="7059426"/>
          </a:xfrm>
          <a:prstGeom prst="rect">
            <a:avLst/>
          </a:prstGeom>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0337" y="12921917"/>
            <a:ext cx="12989782" cy="5388536"/>
          </a:xfrm>
          <a:prstGeom prst="rect">
            <a:avLst/>
          </a:prstGeom>
        </p:spPr>
      </p:pic>
    </p:spTree>
    <p:extLst>
      <p:ext uri="{BB962C8B-B14F-4D97-AF65-F5344CB8AC3E}">
        <p14:creationId xmlns:p14="http://schemas.microsoft.com/office/powerpoint/2010/main" val="29613575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6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6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1797</TotalTime>
  <Words>787</Words>
  <Application>Microsoft Office PowerPoint</Application>
  <PresentationFormat>Custom</PresentationFormat>
  <Paragraphs>72</Paragraphs>
  <Slides>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2" baseType="lpstr">
      <vt:lpstr>MS PGothic</vt:lpstr>
      <vt:lpstr>MS PGothic</vt:lpstr>
      <vt:lpstr>Arial</vt:lpstr>
      <vt:lpstr>Calibri</vt:lpstr>
      <vt:lpstr>Grandview</vt:lpstr>
      <vt:lpstr>Tahoma</vt:lpstr>
      <vt:lpstr>Times New Roman</vt:lpstr>
      <vt:lpstr>Verdana</vt:lpstr>
      <vt:lpstr>Wingdings</vt:lpstr>
      <vt:lpstr>Default Design</vt:lpstr>
      <vt:lpstr>Document</vt:lpstr>
      <vt:lpstr>PowerPoint Presentation</vt:lpstr>
    </vt:vector>
  </TitlesOfParts>
  <Company>University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Ellman, Morgan S</dc:creator>
  <cp:lastModifiedBy>Mina Aghababaei Shahrestani</cp:lastModifiedBy>
  <cp:revision>113</cp:revision>
  <cp:lastPrinted>2022-01-11T17:09:46Z</cp:lastPrinted>
  <dcterms:created xsi:type="dcterms:W3CDTF">2017-04-07T15:22:10Z</dcterms:created>
  <dcterms:modified xsi:type="dcterms:W3CDTF">2022-04-10T20:35:53Z</dcterms:modified>
</cp:coreProperties>
</file>