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3"/>
  </p:sldMasterIdLst>
  <p:sldIdLst>
    <p:sldId id="256" r:id="rId4"/>
  </p:sldIdLst>
  <p:sldSz cx="43891200" cy="32918400"/>
  <p:notesSz cx="9144000" cy="6858000"/>
  <p:defaultTextStyle>
    <a:defPPr>
      <a:defRPr lang="en-US"/>
    </a:defPPr>
    <a:lvl1pPr marL="0" algn="l" defTabSz="4301092" rtl="0" eaLnBrk="1" latinLnBrk="0" hangingPunct="1">
      <a:defRPr sz="8500" kern="1200">
        <a:solidFill>
          <a:schemeClr val="tx1"/>
        </a:solidFill>
        <a:latin typeface="+mn-lt"/>
        <a:ea typeface="+mn-ea"/>
        <a:cs typeface="+mn-cs"/>
      </a:defRPr>
    </a:lvl1pPr>
    <a:lvl2pPr marL="2150545" algn="l" defTabSz="4301092" rtl="0" eaLnBrk="1" latinLnBrk="0" hangingPunct="1">
      <a:defRPr sz="8500" kern="1200">
        <a:solidFill>
          <a:schemeClr val="tx1"/>
        </a:solidFill>
        <a:latin typeface="+mn-lt"/>
        <a:ea typeface="+mn-ea"/>
        <a:cs typeface="+mn-cs"/>
      </a:defRPr>
    </a:lvl2pPr>
    <a:lvl3pPr marL="4301092" algn="l" defTabSz="4301092" rtl="0" eaLnBrk="1" latinLnBrk="0" hangingPunct="1">
      <a:defRPr sz="8500" kern="1200">
        <a:solidFill>
          <a:schemeClr val="tx1"/>
        </a:solidFill>
        <a:latin typeface="+mn-lt"/>
        <a:ea typeface="+mn-ea"/>
        <a:cs typeface="+mn-cs"/>
      </a:defRPr>
    </a:lvl3pPr>
    <a:lvl4pPr marL="6451637" algn="l" defTabSz="4301092" rtl="0" eaLnBrk="1" latinLnBrk="0" hangingPunct="1">
      <a:defRPr sz="8500" kern="1200">
        <a:solidFill>
          <a:schemeClr val="tx1"/>
        </a:solidFill>
        <a:latin typeface="+mn-lt"/>
        <a:ea typeface="+mn-ea"/>
        <a:cs typeface="+mn-cs"/>
      </a:defRPr>
    </a:lvl4pPr>
    <a:lvl5pPr marL="8602184" algn="l" defTabSz="4301092" rtl="0" eaLnBrk="1" latinLnBrk="0" hangingPunct="1">
      <a:defRPr sz="8500" kern="1200">
        <a:solidFill>
          <a:schemeClr val="tx1"/>
        </a:solidFill>
        <a:latin typeface="+mn-lt"/>
        <a:ea typeface="+mn-ea"/>
        <a:cs typeface="+mn-cs"/>
      </a:defRPr>
    </a:lvl5pPr>
    <a:lvl6pPr marL="10752730" algn="l" defTabSz="4301092" rtl="0" eaLnBrk="1" latinLnBrk="0" hangingPunct="1">
      <a:defRPr sz="8500" kern="1200">
        <a:solidFill>
          <a:schemeClr val="tx1"/>
        </a:solidFill>
        <a:latin typeface="+mn-lt"/>
        <a:ea typeface="+mn-ea"/>
        <a:cs typeface="+mn-cs"/>
      </a:defRPr>
    </a:lvl6pPr>
    <a:lvl7pPr marL="12903275" algn="l" defTabSz="4301092" rtl="0" eaLnBrk="1" latinLnBrk="0" hangingPunct="1">
      <a:defRPr sz="8500" kern="1200">
        <a:solidFill>
          <a:schemeClr val="tx1"/>
        </a:solidFill>
        <a:latin typeface="+mn-lt"/>
        <a:ea typeface="+mn-ea"/>
        <a:cs typeface="+mn-cs"/>
      </a:defRPr>
    </a:lvl7pPr>
    <a:lvl8pPr marL="15053822" algn="l" defTabSz="4301092" rtl="0" eaLnBrk="1" latinLnBrk="0" hangingPunct="1">
      <a:defRPr sz="8500" kern="1200">
        <a:solidFill>
          <a:schemeClr val="tx1"/>
        </a:solidFill>
        <a:latin typeface="+mn-lt"/>
        <a:ea typeface="+mn-ea"/>
        <a:cs typeface="+mn-cs"/>
      </a:defRPr>
    </a:lvl8pPr>
    <a:lvl9pPr marL="17204367" algn="l" defTabSz="4301092" rtl="0" eaLnBrk="1" latinLnBrk="0" hangingPunct="1">
      <a:defRPr sz="8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0957"/>
    <a:srgbClr val="FFC9C9"/>
    <a:srgbClr val="DEC8EE"/>
    <a:srgbClr val="9ED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5854" autoAdjust="0"/>
    <p:restoredTop sz="94434" autoAdjust="0"/>
  </p:normalViewPr>
  <p:slideViewPr>
    <p:cSldViewPr snapToGrid="0">
      <p:cViewPr varScale="1">
        <p:scale>
          <a:sx n="22" d="100"/>
          <a:sy n="22" d="100"/>
        </p:scale>
        <p:origin x="2856" y="368"/>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Master" Target="slideMasters/slideMaster1.xml"/><Relationship Id="rId7"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3"/>
            <a:ext cx="37307520" cy="11460480"/>
          </a:xfrm>
        </p:spPr>
        <p:txBody>
          <a:bodyPr anchor="b"/>
          <a:lstStyle>
            <a:lvl1pPr algn="ctr">
              <a:defRPr sz="29400"/>
            </a:lvl1pPr>
          </a:lstStyle>
          <a:p>
            <a:r>
              <a:rPr lang="en-US"/>
              <a:t>Click to edit Master title style</a:t>
            </a:r>
            <a:endParaRPr lang="en-US" dirty="0"/>
          </a:p>
        </p:txBody>
      </p:sp>
      <p:sp>
        <p:nvSpPr>
          <p:cNvPr id="3" name="Subtitle 2"/>
          <p:cNvSpPr>
            <a:spLocks noGrp="1"/>
          </p:cNvSpPr>
          <p:nvPr>
            <p:ph type="subTitle" idx="1"/>
          </p:nvPr>
        </p:nvSpPr>
        <p:spPr>
          <a:xfrm>
            <a:off x="5486400" y="17289783"/>
            <a:ext cx="32918400" cy="7947657"/>
          </a:xfrm>
        </p:spPr>
        <p:txBody>
          <a:bodyPr/>
          <a:lstStyle>
            <a:lvl1pPr marL="0" indent="0" algn="ctr">
              <a:buNone/>
              <a:defRPr sz="11800"/>
            </a:lvl1pPr>
            <a:lvl2pPr marL="2240152" indent="0" algn="ctr">
              <a:buNone/>
              <a:defRPr sz="9800"/>
            </a:lvl2pPr>
            <a:lvl3pPr marL="4480304" indent="0" algn="ctr">
              <a:buNone/>
              <a:defRPr sz="8800"/>
            </a:lvl3pPr>
            <a:lvl4pPr marL="6720456" indent="0" algn="ctr">
              <a:buNone/>
              <a:defRPr sz="7800"/>
            </a:lvl4pPr>
            <a:lvl5pPr marL="8960608" indent="0" algn="ctr">
              <a:buNone/>
              <a:defRPr sz="7800"/>
            </a:lvl5pPr>
            <a:lvl6pPr marL="11200760" indent="0" algn="ctr">
              <a:buNone/>
              <a:defRPr sz="7800"/>
            </a:lvl6pPr>
            <a:lvl7pPr marL="13440912" indent="0" algn="ctr">
              <a:buNone/>
              <a:defRPr sz="7800"/>
            </a:lvl7pPr>
            <a:lvl8pPr marL="15681064" indent="0" algn="ctr">
              <a:buNone/>
              <a:defRPr sz="7800"/>
            </a:lvl8pPr>
            <a:lvl9pPr marL="17921216" indent="0" algn="ctr">
              <a:buNone/>
              <a:defRPr sz="7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55231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547499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6796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377049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51"/>
            <a:ext cx="37856160" cy="13693137"/>
          </a:xfrm>
        </p:spPr>
        <p:txBody>
          <a:bodyPr anchor="b"/>
          <a:lstStyle>
            <a:lvl1pPr>
              <a:defRPr sz="29400"/>
            </a:lvl1pPr>
          </a:lstStyle>
          <a:p>
            <a:r>
              <a:rPr lang="en-US"/>
              <a:t>Click to edit Master title style</a:t>
            </a:r>
            <a:endParaRPr lang="en-US" dirty="0"/>
          </a:p>
        </p:txBody>
      </p:sp>
      <p:sp>
        <p:nvSpPr>
          <p:cNvPr id="3" name="Text Placeholder 2"/>
          <p:cNvSpPr>
            <a:spLocks noGrp="1"/>
          </p:cNvSpPr>
          <p:nvPr>
            <p:ph type="body" idx="1"/>
          </p:nvPr>
        </p:nvSpPr>
        <p:spPr>
          <a:xfrm>
            <a:off x="2994662" y="22029431"/>
            <a:ext cx="37856160" cy="7200897"/>
          </a:xfrm>
        </p:spPr>
        <p:txBody>
          <a:bodyPr/>
          <a:lstStyle>
            <a:lvl1pPr marL="0" indent="0">
              <a:buNone/>
              <a:defRPr sz="11800">
                <a:solidFill>
                  <a:schemeClr val="tx1"/>
                </a:solidFill>
              </a:defRPr>
            </a:lvl1pPr>
            <a:lvl2pPr marL="2240152" indent="0">
              <a:buNone/>
              <a:defRPr sz="9800">
                <a:solidFill>
                  <a:schemeClr val="tx1">
                    <a:tint val="75000"/>
                  </a:schemeClr>
                </a:solidFill>
              </a:defRPr>
            </a:lvl2pPr>
            <a:lvl3pPr marL="4480304" indent="0">
              <a:buNone/>
              <a:defRPr sz="8800">
                <a:solidFill>
                  <a:schemeClr val="tx1">
                    <a:tint val="75000"/>
                  </a:schemeClr>
                </a:solidFill>
              </a:defRPr>
            </a:lvl3pPr>
            <a:lvl4pPr marL="6720456" indent="0">
              <a:buNone/>
              <a:defRPr sz="7800">
                <a:solidFill>
                  <a:schemeClr val="tx1">
                    <a:tint val="75000"/>
                  </a:schemeClr>
                </a:solidFill>
              </a:defRPr>
            </a:lvl4pPr>
            <a:lvl5pPr marL="8960608" indent="0">
              <a:buNone/>
              <a:defRPr sz="7800">
                <a:solidFill>
                  <a:schemeClr val="tx1">
                    <a:tint val="75000"/>
                  </a:schemeClr>
                </a:solidFill>
              </a:defRPr>
            </a:lvl5pPr>
            <a:lvl6pPr marL="11200760" indent="0">
              <a:buNone/>
              <a:defRPr sz="7800">
                <a:solidFill>
                  <a:schemeClr val="tx1">
                    <a:tint val="75000"/>
                  </a:schemeClr>
                </a:solidFill>
              </a:defRPr>
            </a:lvl6pPr>
            <a:lvl7pPr marL="13440912" indent="0">
              <a:buNone/>
              <a:defRPr sz="7800">
                <a:solidFill>
                  <a:schemeClr val="tx1">
                    <a:tint val="75000"/>
                  </a:schemeClr>
                </a:solidFill>
              </a:defRPr>
            </a:lvl7pPr>
            <a:lvl8pPr marL="15681064" indent="0">
              <a:buNone/>
              <a:defRPr sz="7800">
                <a:solidFill>
                  <a:schemeClr val="tx1">
                    <a:tint val="75000"/>
                  </a:schemeClr>
                </a:solidFill>
              </a:defRPr>
            </a:lvl8pPr>
            <a:lvl9pPr marL="17921216" indent="0">
              <a:buNone/>
              <a:defRPr sz="7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E81BC7-D5A5-445F-BF4D-797F02B50EB4}" type="datetimeFigureOut">
              <a:rPr lang="en-US" smtClean="0"/>
              <a:t>4/7/22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264123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E81BC7-D5A5-445F-BF4D-797F02B50EB4}" type="datetimeFigureOut">
              <a:rPr lang="en-US" smtClean="0"/>
              <a:t>4/7/22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98905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3"/>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4"/>
            <a:ext cx="18568032" cy="3954777"/>
          </a:xfrm>
        </p:spPr>
        <p:txBody>
          <a:bodyPr anchor="b"/>
          <a:lstStyle>
            <a:lvl1pPr marL="0" indent="0">
              <a:buNone/>
              <a:defRPr sz="11800" b="1"/>
            </a:lvl1pPr>
            <a:lvl2pPr marL="2240152" indent="0">
              <a:buNone/>
              <a:defRPr sz="9800" b="1"/>
            </a:lvl2pPr>
            <a:lvl3pPr marL="4480304" indent="0">
              <a:buNone/>
              <a:defRPr sz="8800" b="1"/>
            </a:lvl3pPr>
            <a:lvl4pPr marL="6720456" indent="0">
              <a:buNone/>
              <a:defRPr sz="7800" b="1"/>
            </a:lvl4pPr>
            <a:lvl5pPr marL="8960608" indent="0">
              <a:buNone/>
              <a:defRPr sz="7800" b="1"/>
            </a:lvl5pPr>
            <a:lvl6pPr marL="11200760" indent="0">
              <a:buNone/>
              <a:defRPr sz="7800" b="1"/>
            </a:lvl6pPr>
            <a:lvl7pPr marL="13440912" indent="0">
              <a:buNone/>
              <a:defRPr sz="7800" b="1"/>
            </a:lvl7pPr>
            <a:lvl8pPr marL="15681064" indent="0">
              <a:buNone/>
              <a:defRPr sz="7800" b="1"/>
            </a:lvl8pPr>
            <a:lvl9pPr marL="17921216" indent="0">
              <a:buNone/>
              <a:defRPr sz="780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4"/>
            <a:ext cx="18659477" cy="3954777"/>
          </a:xfrm>
        </p:spPr>
        <p:txBody>
          <a:bodyPr anchor="b"/>
          <a:lstStyle>
            <a:lvl1pPr marL="0" indent="0">
              <a:buNone/>
              <a:defRPr sz="11800" b="1"/>
            </a:lvl1pPr>
            <a:lvl2pPr marL="2240152" indent="0">
              <a:buNone/>
              <a:defRPr sz="9800" b="1"/>
            </a:lvl2pPr>
            <a:lvl3pPr marL="4480304" indent="0">
              <a:buNone/>
              <a:defRPr sz="8800" b="1"/>
            </a:lvl3pPr>
            <a:lvl4pPr marL="6720456" indent="0">
              <a:buNone/>
              <a:defRPr sz="7800" b="1"/>
            </a:lvl4pPr>
            <a:lvl5pPr marL="8960608" indent="0">
              <a:buNone/>
              <a:defRPr sz="7800" b="1"/>
            </a:lvl5pPr>
            <a:lvl6pPr marL="11200760" indent="0">
              <a:buNone/>
              <a:defRPr sz="7800" b="1"/>
            </a:lvl6pPr>
            <a:lvl7pPr marL="13440912" indent="0">
              <a:buNone/>
              <a:defRPr sz="7800" b="1"/>
            </a:lvl7pPr>
            <a:lvl8pPr marL="15681064" indent="0">
              <a:buNone/>
              <a:defRPr sz="7800" b="1"/>
            </a:lvl8pPr>
            <a:lvl9pPr marL="17921216" indent="0">
              <a:buNone/>
              <a:defRPr sz="780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E81BC7-D5A5-445F-BF4D-797F02B50EB4}" type="datetimeFigureOut">
              <a:rPr lang="en-US" smtClean="0"/>
              <a:t>4/7/22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874506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E81BC7-D5A5-445F-BF4D-797F02B50EB4}" type="datetimeFigureOut">
              <a:rPr lang="en-US" smtClean="0"/>
              <a:t>4/7/22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703485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81BC7-D5A5-445F-BF4D-797F02B50EB4}" type="datetimeFigureOut">
              <a:rPr lang="en-US" smtClean="0"/>
              <a:t>4/7/22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39455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700"/>
            </a:lvl1pPr>
          </a:lstStyle>
          <a:p>
            <a:r>
              <a:rPr lang="en-US"/>
              <a:t>Click to edit Master title style</a:t>
            </a:r>
            <a:endParaRPr lang="en-US" dirty="0"/>
          </a:p>
        </p:txBody>
      </p:sp>
      <p:sp>
        <p:nvSpPr>
          <p:cNvPr id="3" name="Content Placeholder 2"/>
          <p:cNvSpPr>
            <a:spLocks noGrp="1"/>
          </p:cNvSpPr>
          <p:nvPr>
            <p:ph idx="1"/>
          </p:nvPr>
        </p:nvSpPr>
        <p:spPr>
          <a:xfrm>
            <a:off x="18659477" y="4739648"/>
            <a:ext cx="22219920" cy="23393400"/>
          </a:xfrm>
        </p:spPr>
        <p:txBody>
          <a:bodyPr/>
          <a:lstStyle>
            <a:lvl1pPr>
              <a:defRPr sz="15700"/>
            </a:lvl1pPr>
            <a:lvl2pPr>
              <a:defRPr sz="13700"/>
            </a:lvl2pPr>
            <a:lvl3pPr>
              <a:defRPr sz="11800"/>
            </a:lvl3pPr>
            <a:lvl4pPr>
              <a:defRPr sz="9800"/>
            </a:lvl4pPr>
            <a:lvl5pPr>
              <a:defRPr sz="9800"/>
            </a:lvl5pPr>
            <a:lvl6pPr>
              <a:defRPr sz="9800"/>
            </a:lvl6pPr>
            <a:lvl7pPr>
              <a:defRPr sz="9800"/>
            </a:lvl7pPr>
            <a:lvl8pPr>
              <a:defRPr sz="9800"/>
            </a:lvl8pPr>
            <a:lvl9pPr>
              <a:defRPr sz="9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3"/>
          </a:xfrm>
        </p:spPr>
        <p:txBody>
          <a:bodyPr/>
          <a:lstStyle>
            <a:lvl1pPr marL="0" indent="0">
              <a:buNone/>
              <a:defRPr sz="7800"/>
            </a:lvl1pPr>
            <a:lvl2pPr marL="2240152" indent="0">
              <a:buNone/>
              <a:defRPr sz="6900"/>
            </a:lvl2pPr>
            <a:lvl3pPr marL="4480304" indent="0">
              <a:buNone/>
              <a:defRPr sz="5900"/>
            </a:lvl3pPr>
            <a:lvl4pPr marL="6720456" indent="0">
              <a:buNone/>
              <a:defRPr sz="4900"/>
            </a:lvl4pPr>
            <a:lvl5pPr marL="8960608" indent="0">
              <a:buNone/>
              <a:defRPr sz="4900"/>
            </a:lvl5pPr>
            <a:lvl6pPr marL="11200760" indent="0">
              <a:buNone/>
              <a:defRPr sz="4900"/>
            </a:lvl6pPr>
            <a:lvl7pPr marL="13440912" indent="0">
              <a:buNone/>
              <a:defRPr sz="4900"/>
            </a:lvl7pPr>
            <a:lvl8pPr marL="15681064" indent="0">
              <a:buNone/>
              <a:defRPr sz="4900"/>
            </a:lvl8pPr>
            <a:lvl9pPr marL="17921216" indent="0">
              <a:buNone/>
              <a:defRPr sz="49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61361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7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8"/>
            <a:ext cx="22219920" cy="23393400"/>
          </a:xfrm>
        </p:spPr>
        <p:txBody>
          <a:bodyPr anchor="t"/>
          <a:lstStyle>
            <a:lvl1pPr marL="0" indent="0">
              <a:buNone/>
              <a:defRPr sz="15700"/>
            </a:lvl1pPr>
            <a:lvl2pPr marL="2240152" indent="0">
              <a:buNone/>
              <a:defRPr sz="13700"/>
            </a:lvl2pPr>
            <a:lvl3pPr marL="4480304" indent="0">
              <a:buNone/>
              <a:defRPr sz="11800"/>
            </a:lvl3pPr>
            <a:lvl4pPr marL="6720456" indent="0">
              <a:buNone/>
              <a:defRPr sz="9800"/>
            </a:lvl4pPr>
            <a:lvl5pPr marL="8960608" indent="0">
              <a:buNone/>
              <a:defRPr sz="9800"/>
            </a:lvl5pPr>
            <a:lvl6pPr marL="11200760" indent="0">
              <a:buNone/>
              <a:defRPr sz="9800"/>
            </a:lvl6pPr>
            <a:lvl7pPr marL="13440912" indent="0">
              <a:buNone/>
              <a:defRPr sz="9800"/>
            </a:lvl7pPr>
            <a:lvl8pPr marL="15681064" indent="0">
              <a:buNone/>
              <a:defRPr sz="9800"/>
            </a:lvl8pPr>
            <a:lvl9pPr marL="17921216" indent="0">
              <a:buNone/>
              <a:defRPr sz="98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3"/>
          </a:xfrm>
        </p:spPr>
        <p:txBody>
          <a:bodyPr/>
          <a:lstStyle>
            <a:lvl1pPr marL="0" indent="0">
              <a:buNone/>
              <a:defRPr sz="7800"/>
            </a:lvl1pPr>
            <a:lvl2pPr marL="2240152" indent="0">
              <a:buNone/>
              <a:defRPr sz="6900"/>
            </a:lvl2pPr>
            <a:lvl3pPr marL="4480304" indent="0">
              <a:buNone/>
              <a:defRPr sz="5900"/>
            </a:lvl3pPr>
            <a:lvl4pPr marL="6720456" indent="0">
              <a:buNone/>
              <a:defRPr sz="4900"/>
            </a:lvl4pPr>
            <a:lvl5pPr marL="8960608" indent="0">
              <a:buNone/>
              <a:defRPr sz="4900"/>
            </a:lvl5pPr>
            <a:lvl6pPr marL="11200760" indent="0">
              <a:buNone/>
              <a:defRPr sz="4900"/>
            </a:lvl6pPr>
            <a:lvl7pPr marL="13440912" indent="0">
              <a:buNone/>
              <a:defRPr sz="4900"/>
            </a:lvl7pPr>
            <a:lvl8pPr marL="15681064" indent="0">
              <a:buNone/>
              <a:defRPr sz="4900"/>
            </a:lvl8pPr>
            <a:lvl9pPr marL="17921216" indent="0">
              <a:buNone/>
              <a:defRPr sz="49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4144683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3"/>
          </a:xfrm>
          <a:prstGeom prst="rect">
            <a:avLst/>
          </a:prstGeom>
        </p:spPr>
        <p:txBody>
          <a:bodyPr vert="horz" lIns="106674" tIns="53337" rIns="106674" bIns="53337"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3"/>
          </a:xfrm>
          <a:prstGeom prst="rect">
            <a:avLst/>
          </a:prstGeom>
        </p:spPr>
        <p:txBody>
          <a:bodyPr vert="horz" lIns="106674" tIns="53337" rIns="106674" bIns="5333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8"/>
            <a:ext cx="9875520" cy="1752600"/>
          </a:xfrm>
          <a:prstGeom prst="rect">
            <a:avLst/>
          </a:prstGeom>
        </p:spPr>
        <p:txBody>
          <a:bodyPr vert="horz" lIns="106674" tIns="53337" rIns="106674" bIns="53337" rtlCol="0" anchor="ctr"/>
          <a:lstStyle>
            <a:lvl1pPr algn="l">
              <a:defRPr sz="5900">
                <a:solidFill>
                  <a:schemeClr val="tx1">
                    <a:tint val="75000"/>
                  </a:schemeClr>
                </a:solidFill>
              </a:defRPr>
            </a:lvl1pPr>
          </a:lstStyle>
          <a:p>
            <a:fld id="{08E81BC7-D5A5-445F-BF4D-797F02B50EB4}" type="datetimeFigureOut">
              <a:rPr lang="en-US" smtClean="0"/>
              <a:t>4/7/22</a:t>
            </a:fld>
            <a:endParaRPr lang="en-US"/>
          </a:p>
        </p:txBody>
      </p:sp>
      <p:sp>
        <p:nvSpPr>
          <p:cNvPr id="5" name="Footer Placeholder 4"/>
          <p:cNvSpPr>
            <a:spLocks noGrp="1"/>
          </p:cNvSpPr>
          <p:nvPr>
            <p:ph type="ftr" sz="quarter" idx="3"/>
          </p:nvPr>
        </p:nvSpPr>
        <p:spPr>
          <a:xfrm>
            <a:off x="14538960" y="30510488"/>
            <a:ext cx="14813280" cy="1752600"/>
          </a:xfrm>
          <a:prstGeom prst="rect">
            <a:avLst/>
          </a:prstGeom>
        </p:spPr>
        <p:txBody>
          <a:bodyPr vert="horz" lIns="106674" tIns="53337" rIns="106674" bIns="53337" rtlCol="0" anchor="ctr"/>
          <a:lstStyle>
            <a:lvl1pPr algn="ctr">
              <a:defRPr sz="5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8"/>
            <a:ext cx="9875520" cy="1752600"/>
          </a:xfrm>
          <a:prstGeom prst="rect">
            <a:avLst/>
          </a:prstGeom>
        </p:spPr>
        <p:txBody>
          <a:bodyPr vert="horz" lIns="106674" tIns="53337" rIns="106674" bIns="53337" rtlCol="0" anchor="ctr"/>
          <a:lstStyle>
            <a:lvl1pPr algn="r">
              <a:defRPr sz="5900">
                <a:solidFill>
                  <a:schemeClr val="tx1">
                    <a:tint val="75000"/>
                  </a:schemeClr>
                </a:solidFill>
              </a:defRPr>
            </a:lvl1pPr>
          </a:lstStyle>
          <a:p>
            <a:fld id="{59152990-41B8-4C7F-B873-1D5366E1EAB8}" type="slidenum">
              <a:rPr lang="en-US" smtClean="0"/>
              <a:t>‹#›</a:t>
            </a:fld>
            <a:endParaRPr lang="en-US"/>
          </a:p>
        </p:txBody>
      </p:sp>
    </p:spTree>
    <p:extLst>
      <p:ext uri="{BB962C8B-B14F-4D97-AF65-F5344CB8AC3E}">
        <p14:creationId xmlns:p14="http://schemas.microsoft.com/office/powerpoint/2010/main" val="41131729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4480304" rtl="0" eaLnBrk="1" latinLnBrk="0" hangingPunct="1">
        <a:lnSpc>
          <a:spcPct val="90000"/>
        </a:lnSpc>
        <a:spcBef>
          <a:spcPct val="0"/>
        </a:spcBef>
        <a:buNone/>
        <a:defRPr sz="21600" kern="1200">
          <a:solidFill>
            <a:schemeClr val="tx1"/>
          </a:solidFill>
          <a:latin typeface="+mj-lt"/>
          <a:ea typeface="+mj-ea"/>
          <a:cs typeface="+mj-cs"/>
        </a:defRPr>
      </a:lvl1pPr>
    </p:titleStyle>
    <p:bodyStyle>
      <a:lvl1pPr marL="1120076" indent="-1120076" algn="l" defTabSz="4480304" rtl="0" eaLnBrk="1" latinLnBrk="0" hangingPunct="1">
        <a:lnSpc>
          <a:spcPct val="90000"/>
        </a:lnSpc>
        <a:spcBef>
          <a:spcPts val="4900"/>
        </a:spcBef>
        <a:buFont typeface="Arial" panose="020B0604020202020204" pitchFamily="34" charset="0"/>
        <a:buChar char="•"/>
        <a:defRPr sz="13700" kern="1200">
          <a:solidFill>
            <a:schemeClr val="tx1"/>
          </a:solidFill>
          <a:latin typeface="+mn-lt"/>
          <a:ea typeface="+mn-ea"/>
          <a:cs typeface="+mn-cs"/>
        </a:defRPr>
      </a:lvl1pPr>
      <a:lvl2pPr marL="3360228" indent="-1120076" algn="l" defTabSz="4480304" rtl="0" eaLnBrk="1" latinLnBrk="0" hangingPunct="1">
        <a:lnSpc>
          <a:spcPct val="90000"/>
        </a:lnSpc>
        <a:spcBef>
          <a:spcPts val="2450"/>
        </a:spcBef>
        <a:buFont typeface="Arial" panose="020B0604020202020204" pitchFamily="34" charset="0"/>
        <a:buChar char="•"/>
        <a:defRPr sz="11800" kern="1200">
          <a:solidFill>
            <a:schemeClr val="tx1"/>
          </a:solidFill>
          <a:latin typeface="+mn-lt"/>
          <a:ea typeface="+mn-ea"/>
          <a:cs typeface="+mn-cs"/>
        </a:defRPr>
      </a:lvl2pPr>
      <a:lvl3pPr marL="5600380" indent="-1120076" algn="l" defTabSz="4480304" rtl="0" eaLnBrk="1" latinLnBrk="0" hangingPunct="1">
        <a:lnSpc>
          <a:spcPct val="90000"/>
        </a:lnSpc>
        <a:spcBef>
          <a:spcPts val="2450"/>
        </a:spcBef>
        <a:buFont typeface="Arial" panose="020B0604020202020204" pitchFamily="34" charset="0"/>
        <a:buChar char="•"/>
        <a:defRPr sz="9800" kern="1200">
          <a:solidFill>
            <a:schemeClr val="tx1"/>
          </a:solidFill>
          <a:latin typeface="+mn-lt"/>
          <a:ea typeface="+mn-ea"/>
          <a:cs typeface="+mn-cs"/>
        </a:defRPr>
      </a:lvl3pPr>
      <a:lvl4pPr marL="784053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4pPr>
      <a:lvl5pPr marL="10080684"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5pPr>
      <a:lvl6pPr marL="12320836"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6pPr>
      <a:lvl7pPr marL="14560988"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7pPr>
      <a:lvl8pPr marL="16801140"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8pPr>
      <a:lvl9pPr marL="1904129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9pPr>
    </p:bodyStyle>
    <p:otherStyle>
      <a:defPPr>
        <a:defRPr lang="en-US"/>
      </a:defPPr>
      <a:lvl1pPr marL="0" algn="l" defTabSz="4480304" rtl="0" eaLnBrk="1" latinLnBrk="0" hangingPunct="1">
        <a:defRPr sz="8800" kern="1200">
          <a:solidFill>
            <a:schemeClr val="tx1"/>
          </a:solidFill>
          <a:latin typeface="+mn-lt"/>
          <a:ea typeface="+mn-ea"/>
          <a:cs typeface="+mn-cs"/>
        </a:defRPr>
      </a:lvl1pPr>
      <a:lvl2pPr marL="2240152" algn="l" defTabSz="4480304" rtl="0" eaLnBrk="1" latinLnBrk="0" hangingPunct="1">
        <a:defRPr sz="8800" kern="1200">
          <a:solidFill>
            <a:schemeClr val="tx1"/>
          </a:solidFill>
          <a:latin typeface="+mn-lt"/>
          <a:ea typeface="+mn-ea"/>
          <a:cs typeface="+mn-cs"/>
        </a:defRPr>
      </a:lvl2pPr>
      <a:lvl3pPr marL="4480304" algn="l" defTabSz="4480304" rtl="0" eaLnBrk="1" latinLnBrk="0" hangingPunct="1">
        <a:defRPr sz="8800" kern="1200">
          <a:solidFill>
            <a:schemeClr val="tx1"/>
          </a:solidFill>
          <a:latin typeface="+mn-lt"/>
          <a:ea typeface="+mn-ea"/>
          <a:cs typeface="+mn-cs"/>
        </a:defRPr>
      </a:lvl3pPr>
      <a:lvl4pPr marL="6720456" algn="l" defTabSz="4480304" rtl="0" eaLnBrk="1" latinLnBrk="0" hangingPunct="1">
        <a:defRPr sz="8800" kern="1200">
          <a:solidFill>
            <a:schemeClr val="tx1"/>
          </a:solidFill>
          <a:latin typeface="+mn-lt"/>
          <a:ea typeface="+mn-ea"/>
          <a:cs typeface="+mn-cs"/>
        </a:defRPr>
      </a:lvl4pPr>
      <a:lvl5pPr marL="8960608" algn="l" defTabSz="4480304" rtl="0" eaLnBrk="1" latinLnBrk="0" hangingPunct="1">
        <a:defRPr sz="8800" kern="1200">
          <a:solidFill>
            <a:schemeClr val="tx1"/>
          </a:solidFill>
          <a:latin typeface="+mn-lt"/>
          <a:ea typeface="+mn-ea"/>
          <a:cs typeface="+mn-cs"/>
        </a:defRPr>
      </a:lvl5pPr>
      <a:lvl6pPr marL="11200760" algn="l" defTabSz="4480304" rtl="0" eaLnBrk="1" latinLnBrk="0" hangingPunct="1">
        <a:defRPr sz="8800" kern="1200">
          <a:solidFill>
            <a:schemeClr val="tx1"/>
          </a:solidFill>
          <a:latin typeface="+mn-lt"/>
          <a:ea typeface="+mn-ea"/>
          <a:cs typeface="+mn-cs"/>
        </a:defRPr>
      </a:lvl6pPr>
      <a:lvl7pPr marL="13440912" algn="l" defTabSz="4480304" rtl="0" eaLnBrk="1" latinLnBrk="0" hangingPunct="1">
        <a:defRPr sz="8800" kern="1200">
          <a:solidFill>
            <a:schemeClr val="tx1"/>
          </a:solidFill>
          <a:latin typeface="+mn-lt"/>
          <a:ea typeface="+mn-ea"/>
          <a:cs typeface="+mn-cs"/>
        </a:defRPr>
      </a:lvl7pPr>
      <a:lvl8pPr marL="15681064" algn="l" defTabSz="4480304" rtl="0" eaLnBrk="1" latinLnBrk="0" hangingPunct="1">
        <a:defRPr sz="8800" kern="1200">
          <a:solidFill>
            <a:schemeClr val="tx1"/>
          </a:solidFill>
          <a:latin typeface="+mn-lt"/>
          <a:ea typeface="+mn-ea"/>
          <a:cs typeface="+mn-cs"/>
        </a:defRPr>
      </a:lvl8pPr>
      <a:lvl9pPr marL="17921216" algn="l" defTabSz="4480304" rtl="0" eaLnBrk="1" latinLnBrk="0" hangingPunct="1">
        <a:defRPr sz="8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9597" y="522514"/>
            <a:ext cx="43136594" cy="3947886"/>
          </a:xfrm>
          <a:solidFill>
            <a:srgbClr val="002060"/>
          </a:solidFill>
          <a:ln w="101600">
            <a:solidFill>
              <a:srgbClr val="002060"/>
            </a:solidFill>
          </a:ln>
        </p:spPr>
        <p:style>
          <a:lnRef idx="2">
            <a:schemeClr val="dk1"/>
          </a:lnRef>
          <a:fillRef idx="1">
            <a:schemeClr val="lt1"/>
          </a:fillRef>
          <a:effectRef idx="0">
            <a:schemeClr val="dk1"/>
          </a:effectRef>
          <a:fontRef idx="minor">
            <a:schemeClr val="dk1"/>
          </a:fontRef>
        </p:style>
        <p:txBody>
          <a:bodyPr anchor="ctr">
            <a:normAutofit/>
          </a:bodyPr>
          <a:lstStyle/>
          <a:p>
            <a:r>
              <a:rPr lang="en-US" sz="8400" dirty="0">
                <a:solidFill>
                  <a:schemeClr val="bg1"/>
                </a:solidFill>
                <a:latin typeface="Cambria" panose="02040503050406030204" pitchFamily="18" charset="0"/>
                <a:cs typeface="Arial" panose="020B0604020202020204" pitchFamily="34" charset="0"/>
              </a:rPr>
              <a:t>Error Detection and Correction in Object Naming in Individuals with Aphasia</a:t>
            </a:r>
            <a:br>
              <a:rPr lang="en-US" sz="8400" dirty="0">
                <a:solidFill>
                  <a:schemeClr val="bg1"/>
                </a:solidFill>
                <a:latin typeface="Cambria" panose="02040503050406030204" pitchFamily="18" charset="0"/>
                <a:cs typeface="Arial" panose="020B0604020202020204" pitchFamily="34" charset="0"/>
              </a:rPr>
            </a:br>
            <a:r>
              <a:rPr lang="en-US" sz="5600" u="sng" dirty="0">
                <a:solidFill>
                  <a:schemeClr val="bg1"/>
                </a:solidFill>
                <a:latin typeface="Cambria" panose="02040503050406030204" pitchFamily="18" charset="0"/>
                <a:cs typeface="Arial" panose="020B0604020202020204" pitchFamily="34" charset="0"/>
              </a:rPr>
              <a:t>Anne O’Donnell</a:t>
            </a:r>
            <a:br>
              <a:rPr lang="en-US" sz="5600" u="sng" dirty="0">
                <a:solidFill>
                  <a:schemeClr val="bg1"/>
                </a:solidFill>
                <a:latin typeface="Cambria" panose="02040503050406030204" pitchFamily="18" charset="0"/>
                <a:cs typeface="Arial" panose="020B0604020202020204" pitchFamily="34" charset="0"/>
              </a:rPr>
            </a:br>
            <a:r>
              <a:rPr lang="en-US" sz="4400" dirty="0">
                <a:solidFill>
                  <a:schemeClr val="bg1"/>
                </a:solidFill>
                <a:latin typeface="Cambria" panose="02040503050406030204" pitchFamily="18" charset="0"/>
                <a:cs typeface="Arial" panose="020B0604020202020204" pitchFamily="34" charset="0"/>
              </a:rPr>
              <a:t>Master’s Thesis Advisor: Dr. Amy E. Ramage, PhD, Committee: Dr. Don Robin, PhD, Dr. Kathryn Greenslade, PhD</a:t>
            </a:r>
            <a:br>
              <a:rPr lang="en-US" sz="5600" dirty="0">
                <a:solidFill>
                  <a:schemeClr val="bg1"/>
                </a:solidFill>
                <a:latin typeface="Cambria" panose="02040503050406030204" pitchFamily="18" charset="0"/>
                <a:cs typeface="Arial" panose="020B0604020202020204" pitchFamily="34" charset="0"/>
              </a:rPr>
            </a:br>
            <a:r>
              <a:rPr lang="en-US" sz="5600" i="1" dirty="0">
                <a:solidFill>
                  <a:schemeClr val="bg1"/>
                </a:solidFill>
                <a:latin typeface="Cambria" panose="02040503050406030204" pitchFamily="18" charset="0"/>
                <a:cs typeface="Arial" panose="020B0604020202020204" pitchFamily="34" charset="0"/>
              </a:rPr>
              <a:t>Communication Sciences and Disorders, University of New Hampshire, Durham, NH 03824</a:t>
            </a:r>
            <a:endParaRPr lang="en-US" sz="9300" i="1" dirty="0">
              <a:solidFill>
                <a:schemeClr val="bg1"/>
              </a:solidFill>
              <a:latin typeface="Cambria" panose="02040503050406030204" pitchFamily="18" charset="0"/>
              <a:cs typeface="Arial" panose="020B0604020202020204" pitchFamily="34" charset="0"/>
            </a:endParaRPr>
          </a:p>
        </p:txBody>
      </p:sp>
      <p:sp>
        <p:nvSpPr>
          <p:cNvPr id="6" name="Subtitle 2"/>
          <p:cNvSpPr txBox="1">
            <a:spLocks/>
          </p:cNvSpPr>
          <p:nvPr/>
        </p:nvSpPr>
        <p:spPr>
          <a:xfrm>
            <a:off x="369597" y="6318586"/>
            <a:ext cx="10914743" cy="6991779"/>
          </a:xfrm>
          <a:prstGeom prst="rect">
            <a:avLst/>
          </a:prstGeom>
          <a:noFill/>
          <a:ln>
            <a:solidFill>
              <a:srgbClr val="002060"/>
            </a:solidFill>
          </a:ln>
        </p:spPr>
        <p:txBody>
          <a:bodyPr vert="horz" lIns="106674" tIns="53337" rIns="106674" bIns="53337" rtlCol="0" anchor="t" anchorCtr="0">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457200" indent="-457200" algn="l">
              <a:lnSpc>
                <a:spcPct val="120000"/>
              </a:lnSpc>
              <a:spcBef>
                <a:spcPts val="600"/>
              </a:spcBef>
              <a:buFont typeface="Arial" panose="020B0604020202020204" pitchFamily="34" charset="0"/>
              <a:buChar char="•"/>
            </a:pPr>
            <a:r>
              <a:rPr lang="en-US" sz="2400" dirty="0">
                <a:latin typeface="Cambria" panose="02040503050406030204" pitchFamily="18" charset="0"/>
              </a:rPr>
              <a:t>Aphasia is associated with difficulties in word retrieval (i.e., selecting the correct lexical entry (lemma) or may have trouble accessing its phonological representation, both are necessary to name an item). </a:t>
            </a:r>
          </a:p>
          <a:p>
            <a:pPr marL="457200" indent="-457200" algn="l">
              <a:lnSpc>
                <a:spcPct val="120000"/>
              </a:lnSpc>
              <a:spcBef>
                <a:spcPts val="600"/>
              </a:spcBef>
              <a:buFont typeface="Arial" panose="020B0604020202020204" pitchFamily="34" charset="0"/>
              <a:buChar char="•"/>
            </a:pPr>
            <a:r>
              <a:rPr lang="en-US" sz="2400" dirty="0">
                <a:latin typeface="Cambria" panose="02040503050406030204" pitchFamily="18" charset="0"/>
              </a:rPr>
              <a:t>The type of errors, timing of detection and repair attempts, and the nature of these errors to support the models of linear processing have been investigated in neurotypical individuals and in people with aphasia (PWA).</a:t>
            </a:r>
          </a:p>
          <a:p>
            <a:pPr marL="457200" indent="-457200" algn="l">
              <a:lnSpc>
                <a:spcPct val="120000"/>
              </a:lnSpc>
              <a:spcBef>
                <a:spcPts val="600"/>
              </a:spcBef>
              <a:buFont typeface="Arial" panose="020B0604020202020204" pitchFamily="34" charset="0"/>
              <a:buChar char="•"/>
            </a:pPr>
            <a:r>
              <a:rPr lang="en-US" sz="2400" dirty="0">
                <a:latin typeface="Cambria" panose="02040503050406030204" pitchFamily="18" charset="0"/>
              </a:rPr>
              <a:t>Little research has been done to determine what happens after error detection, that is, how error detection leads to correction and where the breakdown occurs that makes an individual unable to correct errors.</a:t>
            </a:r>
          </a:p>
          <a:p>
            <a:pPr marL="457200" indent="-457200" algn="l">
              <a:lnSpc>
                <a:spcPct val="120000"/>
              </a:lnSpc>
              <a:spcBef>
                <a:spcPts val="600"/>
              </a:spcBef>
              <a:buFont typeface="Arial" panose="020B0604020202020204" pitchFamily="34" charset="0"/>
              <a:buChar char="•"/>
            </a:pPr>
            <a:r>
              <a:rPr lang="en-US" sz="2400" dirty="0">
                <a:latin typeface="Cambria" panose="02040503050406030204" pitchFamily="18" charset="0"/>
              </a:rPr>
              <a:t>Additionally, while it is widely known that PWA make a variety of errors in both language and speech, minimal research has been done to classify the types of errors and discover which errors are most likely to be detected and corrected (e.g., semantic versus phonemic errors).</a:t>
            </a:r>
          </a:p>
        </p:txBody>
      </p:sp>
      <p:sp>
        <p:nvSpPr>
          <p:cNvPr id="7" name="Subtitle 2"/>
          <p:cNvSpPr txBox="1">
            <a:spLocks/>
          </p:cNvSpPr>
          <p:nvPr/>
        </p:nvSpPr>
        <p:spPr>
          <a:xfrm>
            <a:off x="369597" y="13777877"/>
            <a:ext cx="10914743" cy="913158"/>
          </a:xfrm>
          <a:prstGeom prst="rect">
            <a:avLst/>
          </a:prstGeom>
          <a:solidFill>
            <a:srgbClr val="002060"/>
          </a:solidFill>
          <a:ln>
            <a:solidFill>
              <a:srgbClr val="002060"/>
            </a:solidFill>
          </a:ln>
        </p:spPr>
        <p:txBody>
          <a:bodyPr vert="horz" lIns="106674" tIns="53337" rIns="106674" bIns="53337"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6300" dirty="0">
                <a:solidFill>
                  <a:schemeClr val="bg1"/>
                </a:solidFill>
                <a:latin typeface="Cambria" panose="02040503050406030204" pitchFamily="18" charset="0"/>
              </a:rPr>
              <a:t> </a:t>
            </a:r>
            <a:r>
              <a:rPr lang="en-US" sz="5800" dirty="0">
                <a:solidFill>
                  <a:schemeClr val="bg1"/>
                </a:solidFill>
                <a:latin typeface="Cambria" panose="02040503050406030204" pitchFamily="18" charset="0"/>
              </a:rPr>
              <a:t>Methodology</a:t>
            </a:r>
          </a:p>
        </p:txBody>
      </p:sp>
      <p:sp>
        <p:nvSpPr>
          <p:cNvPr id="8" name="Subtitle 2"/>
          <p:cNvSpPr txBox="1">
            <a:spLocks/>
          </p:cNvSpPr>
          <p:nvPr/>
        </p:nvSpPr>
        <p:spPr>
          <a:xfrm>
            <a:off x="424122" y="23440274"/>
            <a:ext cx="10914743" cy="9319402"/>
          </a:xfrm>
          <a:prstGeom prst="rect">
            <a:avLst/>
          </a:prstGeom>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400027" indent="-400027" algn="just">
              <a:spcBef>
                <a:spcPts val="0"/>
              </a:spcBef>
              <a:buFont typeface="Arial" panose="020B0604020202020204" pitchFamily="34" charset="0"/>
              <a:buChar char="•"/>
            </a:pPr>
            <a:endParaRPr lang="en-US" sz="2900" dirty="0">
              <a:latin typeface="Cambria" panose="02040503050406030204" pitchFamily="18" charset="0"/>
            </a:endParaRPr>
          </a:p>
          <a:p>
            <a:pPr marL="400027" indent="-400027" algn="just">
              <a:spcBef>
                <a:spcPts val="0"/>
              </a:spcBef>
              <a:buFont typeface="Arial" panose="020B0604020202020204" pitchFamily="34" charset="0"/>
              <a:buChar char="•"/>
            </a:pPr>
            <a:endParaRPr lang="en-US" sz="2900" dirty="0">
              <a:latin typeface="Cambria" panose="02040503050406030204" pitchFamily="18" charset="0"/>
            </a:endParaRPr>
          </a:p>
          <a:p>
            <a:pPr algn="just">
              <a:spcBef>
                <a:spcPts val="0"/>
              </a:spcBef>
            </a:pPr>
            <a:endParaRPr lang="en-US" sz="2900" dirty="0">
              <a:latin typeface="Cambria" panose="02040503050406030204" pitchFamily="18" charset="0"/>
            </a:endParaRPr>
          </a:p>
          <a:p>
            <a:pPr algn="just">
              <a:spcBef>
                <a:spcPts val="0"/>
              </a:spcBef>
            </a:pPr>
            <a:endParaRPr lang="en-US" sz="2900" dirty="0">
              <a:latin typeface="Cambria" panose="02040503050406030204" pitchFamily="18" charset="0"/>
            </a:endParaRPr>
          </a:p>
          <a:p>
            <a:pPr algn="just">
              <a:spcBef>
                <a:spcPts val="0"/>
              </a:spcBef>
            </a:pPr>
            <a:endParaRPr lang="en-US" sz="2900" dirty="0">
              <a:latin typeface="Cambria" panose="02040503050406030204" pitchFamily="18" charset="0"/>
            </a:endParaRPr>
          </a:p>
          <a:p>
            <a:pPr marL="400027" indent="-400027" algn="just">
              <a:spcBef>
                <a:spcPts val="0"/>
              </a:spcBef>
              <a:buFont typeface="Arial" panose="020B0604020202020204" pitchFamily="34" charset="0"/>
              <a:buChar char="•"/>
            </a:pPr>
            <a:endParaRPr lang="en-US" sz="2900" dirty="0">
              <a:latin typeface="Cambria" panose="02040503050406030204" pitchFamily="18" charset="0"/>
            </a:endParaRPr>
          </a:p>
          <a:p>
            <a:pPr algn="just">
              <a:spcBef>
                <a:spcPts val="0"/>
              </a:spcBef>
            </a:pPr>
            <a:endParaRPr lang="en-US" sz="2900" dirty="0">
              <a:latin typeface="Cambria" panose="02040503050406030204" pitchFamily="18" charset="0"/>
            </a:endParaRPr>
          </a:p>
          <a:p>
            <a:pPr marL="400027" indent="-400027" algn="just">
              <a:spcBef>
                <a:spcPts val="0"/>
              </a:spcBef>
              <a:buFont typeface="Arial" panose="020B0604020202020204" pitchFamily="34" charset="0"/>
              <a:buChar char="•"/>
            </a:pPr>
            <a:endParaRPr lang="en-US" sz="2900" dirty="0">
              <a:latin typeface="Cambria" panose="02040503050406030204" pitchFamily="18" charset="0"/>
            </a:endParaRPr>
          </a:p>
          <a:p>
            <a:pPr marL="400027" indent="-400027" algn="just">
              <a:spcBef>
                <a:spcPts val="0"/>
              </a:spcBef>
              <a:buFont typeface="Arial" panose="020B0604020202020204" pitchFamily="34" charset="0"/>
              <a:buChar char="•"/>
            </a:pPr>
            <a:endParaRPr lang="en-US" sz="2900" dirty="0">
              <a:latin typeface="Cambria" panose="02040503050406030204" pitchFamily="18" charset="0"/>
            </a:endParaRPr>
          </a:p>
          <a:p>
            <a:pPr marL="400027" indent="-400027" algn="just">
              <a:spcBef>
                <a:spcPts val="0"/>
              </a:spcBef>
              <a:buFont typeface="Arial" panose="020B0604020202020204" pitchFamily="34" charset="0"/>
              <a:buChar char="•"/>
            </a:pPr>
            <a:endParaRPr lang="en-US" sz="2900" dirty="0">
              <a:latin typeface="Cambria" panose="02040503050406030204" pitchFamily="18" charset="0"/>
            </a:endParaRPr>
          </a:p>
          <a:p>
            <a:pPr algn="l">
              <a:spcBef>
                <a:spcPts val="0"/>
              </a:spcBef>
            </a:pPr>
            <a:endParaRPr lang="en-US" sz="2900" dirty="0">
              <a:latin typeface="Cambria" panose="02040503050406030204" pitchFamily="18" charset="0"/>
            </a:endParaRPr>
          </a:p>
          <a:p>
            <a:pPr algn="just">
              <a:spcBef>
                <a:spcPts val="0"/>
              </a:spcBef>
            </a:pPr>
            <a:endParaRPr lang="en-US" sz="2900" dirty="0">
              <a:latin typeface="Cambria" panose="02040503050406030204" pitchFamily="18" charset="0"/>
            </a:endParaRPr>
          </a:p>
          <a:p>
            <a:pPr algn="l">
              <a:spcBef>
                <a:spcPts val="0"/>
              </a:spcBef>
            </a:pPr>
            <a:endParaRPr lang="en-US" sz="2900" dirty="0">
              <a:latin typeface="Cambria" panose="02040503050406030204" pitchFamily="18" charset="0"/>
            </a:endParaRPr>
          </a:p>
          <a:p>
            <a:pPr algn="l">
              <a:spcBef>
                <a:spcPts val="0"/>
              </a:spcBef>
            </a:pPr>
            <a:endParaRPr lang="en-US" sz="2900" dirty="0">
              <a:latin typeface="Cambria" panose="02040503050406030204" pitchFamily="18" charset="0"/>
            </a:endParaRPr>
          </a:p>
          <a:p>
            <a:pPr algn="l">
              <a:spcBef>
                <a:spcPts val="0"/>
              </a:spcBef>
            </a:pPr>
            <a:endParaRPr lang="en-US" sz="2900" dirty="0">
              <a:latin typeface="Cambria" panose="02040503050406030204" pitchFamily="18" charset="0"/>
            </a:endParaRPr>
          </a:p>
        </p:txBody>
      </p:sp>
      <p:sp>
        <p:nvSpPr>
          <p:cNvPr id="9" name="Subtitle 2"/>
          <p:cNvSpPr txBox="1">
            <a:spLocks/>
          </p:cNvSpPr>
          <p:nvPr/>
        </p:nvSpPr>
        <p:spPr>
          <a:xfrm>
            <a:off x="12314092" y="4937912"/>
            <a:ext cx="19466628" cy="753443"/>
          </a:xfrm>
          <a:prstGeom prst="rect">
            <a:avLst/>
          </a:prstGeom>
          <a:solidFill>
            <a:srgbClr val="002060"/>
          </a:solidFill>
          <a:ln>
            <a:solidFill>
              <a:srgbClr val="002060"/>
            </a:solidFill>
          </a:ln>
        </p:spPr>
        <p:txBody>
          <a:bodyPr vert="horz" lIns="106674" tIns="53337" rIns="106674" bIns="53337"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100" dirty="0">
                <a:solidFill>
                  <a:schemeClr val="bg1"/>
                </a:solidFill>
                <a:latin typeface="Cambria" panose="02040503050406030204" pitchFamily="18" charset="0"/>
              </a:rPr>
              <a:t>Figures</a:t>
            </a:r>
          </a:p>
        </p:txBody>
      </p:sp>
      <p:sp>
        <p:nvSpPr>
          <p:cNvPr id="12" name="Subtitle 2"/>
          <p:cNvSpPr txBox="1">
            <a:spLocks/>
          </p:cNvSpPr>
          <p:nvPr/>
        </p:nvSpPr>
        <p:spPr>
          <a:xfrm>
            <a:off x="32572096" y="14854122"/>
            <a:ext cx="10914743" cy="7346821"/>
          </a:xfrm>
          <a:prstGeom prst="rect">
            <a:avLst/>
          </a:prstGeom>
          <a:noFill/>
          <a:ln>
            <a:solidFill>
              <a:srgbClr val="002060"/>
            </a:solidFill>
          </a:ln>
        </p:spPr>
        <p:txBody>
          <a:bodyPr vert="horz" lIns="106674" tIns="53337" rIns="106674" bIns="53337" rtlCol="0" anchor="ctr" anchorCtr="0">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457200" indent="-457200" algn="l">
              <a:lnSpc>
                <a:spcPct val="120000"/>
              </a:lnSpc>
              <a:spcBef>
                <a:spcPts val="600"/>
              </a:spcBef>
              <a:buFont typeface="Arial" panose="020B0604020202020204" pitchFamily="34" charset="0"/>
              <a:buChar char="•"/>
            </a:pPr>
            <a:r>
              <a:rPr lang="en-US" sz="2400" dirty="0">
                <a:latin typeface="Cambria" panose="02040503050406030204" pitchFamily="18" charset="0"/>
              </a:rPr>
              <a:t>Across the 23 participants, 14 were PWA and nine had a comorbid diagnosis of AOS (PWA+AOS).</a:t>
            </a:r>
          </a:p>
          <a:p>
            <a:pPr marL="457200" indent="-457200" algn="l">
              <a:lnSpc>
                <a:spcPct val="120000"/>
              </a:lnSpc>
              <a:spcBef>
                <a:spcPts val="600"/>
              </a:spcBef>
              <a:buFont typeface="Arial" panose="020B0604020202020204" pitchFamily="34" charset="0"/>
              <a:buChar char="•"/>
            </a:pPr>
            <a:r>
              <a:rPr lang="en-US" sz="2400" dirty="0">
                <a:latin typeface="Cambria" panose="02040503050406030204" pitchFamily="18" charset="0"/>
              </a:rPr>
              <a:t>PWA and PWA+AOS did not differ for age, </a:t>
            </a:r>
            <a:r>
              <a:rPr lang="en-US" sz="2400" i="1" dirty="0">
                <a:latin typeface="Cambria" panose="02040503050406030204" pitchFamily="18" charset="0"/>
              </a:rPr>
              <a:t>t</a:t>
            </a:r>
            <a:r>
              <a:rPr lang="en-US" sz="2400" dirty="0">
                <a:latin typeface="Cambria" panose="02040503050406030204" pitchFamily="18" charset="0"/>
              </a:rPr>
              <a:t>(21) = .279, </a:t>
            </a:r>
            <a:r>
              <a:rPr lang="en-US" sz="2400" i="1" dirty="0">
                <a:latin typeface="Cambria" panose="02040503050406030204" pitchFamily="18" charset="0"/>
              </a:rPr>
              <a:t>p</a:t>
            </a:r>
            <a:r>
              <a:rPr lang="en-US" sz="2400" dirty="0">
                <a:latin typeface="Cambria" panose="02040503050406030204" pitchFamily="18" charset="0"/>
              </a:rPr>
              <a:t> = .783; years of education </a:t>
            </a:r>
            <a:r>
              <a:rPr lang="en-US" sz="2400" i="1" dirty="0">
                <a:latin typeface="Cambria" panose="02040503050406030204" pitchFamily="18" charset="0"/>
              </a:rPr>
              <a:t>t</a:t>
            </a:r>
            <a:r>
              <a:rPr lang="en-US" sz="2400" dirty="0">
                <a:latin typeface="Cambria" panose="02040503050406030204" pitchFamily="18" charset="0"/>
              </a:rPr>
              <a:t>( 21) = .980, </a:t>
            </a:r>
            <a:r>
              <a:rPr lang="en-US" sz="2400" i="1" dirty="0">
                <a:latin typeface="Cambria" panose="02040503050406030204" pitchFamily="18" charset="0"/>
              </a:rPr>
              <a:t>p</a:t>
            </a:r>
            <a:r>
              <a:rPr lang="en-US" sz="2400" dirty="0">
                <a:latin typeface="Cambria" panose="02040503050406030204" pitchFamily="18" charset="0"/>
              </a:rPr>
              <a:t> = .338; or month post onset of stroke (</a:t>
            </a:r>
            <a:r>
              <a:rPr lang="en-US" sz="2400" i="1" dirty="0">
                <a:latin typeface="Cambria" panose="02040503050406030204" pitchFamily="18" charset="0"/>
              </a:rPr>
              <a:t>U</a:t>
            </a:r>
            <a:r>
              <a:rPr lang="en-US" sz="2400" dirty="0">
                <a:latin typeface="Cambria" panose="02040503050406030204" pitchFamily="18" charset="0"/>
              </a:rPr>
              <a:t> = 70.500, z = .473, </a:t>
            </a:r>
            <a:r>
              <a:rPr lang="en-US" sz="2400" i="1" dirty="0">
                <a:latin typeface="Cambria" panose="02040503050406030204" pitchFamily="18" charset="0"/>
              </a:rPr>
              <a:t>p</a:t>
            </a:r>
            <a:r>
              <a:rPr lang="en-US" sz="2400" dirty="0">
                <a:latin typeface="Cambria" panose="02040503050406030204" pitchFamily="18" charset="0"/>
              </a:rPr>
              <a:t> = .643).</a:t>
            </a:r>
          </a:p>
          <a:p>
            <a:pPr marL="457200" indent="-457200" algn="l">
              <a:lnSpc>
                <a:spcPct val="120000"/>
              </a:lnSpc>
              <a:spcBef>
                <a:spcPts val="600"/>
              </a:spcBef>
              <a:buFont typeface="Arial" panose="020B0604020202020204" pitchFamily="34" charset="0"/>
              <a:buChar char="•"/>
            </a:pPr>
            <a:r>
              <a:rPr lang="en-US" sz="2400" dirty="0">
                <a:latin typeface="Cambria" panose="02040503050406030204" pitchFamily="18" charset="0"/>
              </a:rPr>
              <a:t>PWA had significantly better spontaneous speech (</a:t>
            </a:r>
            <a:r>
              <a:rPr lang="en-US" sz="2400" i="1" dirty="0">
                <a:latin typeface="Cambria" panose="02040503050406030204" pitchFamily="18" charset="0"/>
              </a:rPr>
              <a:t>U</a:t>
            </a:r>
            <a:r>
              <a:rPr lang="en-US" sz="2400" dirty="0">
                <a:latin typeface="Cambria" panose="02040503050406030204" pitchFamily="18" charset="0"/>
              </a:rPr>
              <a:t> = 20.000, z = -2.719, </a:t>
            </a:r>
            <a:r>
              <a:rPr lang="en-US" sz="2400" i="1" dirty="0">
                <a:latin typeface="Cambria" panose="02040503050406030204" pitchFamily="18" charset="0"/>
              </a:rPr>
              <a:t>p</a:t>
            </a:r>
            <a:r>
              <a:rPr lang="en-US" sz="2400" dirty="0">
                <a:latin typeface="Cambria" panose="02040503050406030204" pitchFamily="18" charset="0"/>
              </a:rPr>
              <a:t> = .005), repetition (</a:t>
            </a:r>
            <a:r>
              <a:rPr lang="en-US" sz="2400" i="1" dirty="0">
                <a:latin typeface="Cambria" panose="02040503050406030204" pitchFamily="18" charset="0"/>
              </a:rPr>
              <a:t>U</a:t>
            </a:r>
            <a:r>
              <a:rPr lang="en-US" sz="2400" dirty="0">
                <a:latin typeface="Cambria" panose="02040503050406030204" pitchFamily="18" charset="0"/>
              </a:rPr>
              <a:t> = 18.000, z = -2.835, </a:t>
            </a:r>
            <a:r>
              <a:rPr lang="en-US" sz="2400" i="1" dirty="0">
                <a:latin typeface="Cambria" panose="02040503050406030204" pitchFamily="18" charset="0"/>
              </a:rPr>
              <a:t>p</a:t>
            </a:r>
            <a:r>
              <a:rPr lang="en-US" sz="2400" dirty="0">
                <a:latin typeface="Cambria" panose="02040503050406030204" pitchFamily="18" charset="0"/>
              </a:rPr>
              <a:t> = .003), naming/word finding (</a:t>
            </a:r>
            <a:r>
              <a:rPr lang="en-US" sz="2400" i="1" dirty="0">
                <a:latin typeface="Cambria" panose="02040503050406030204" pitchFamily="18" charset="0"/>
              </a:rPr>
              <a:t>U </a:t>
            </a:r>
            <a:r>
              <a:rPr lang="en-US" sz="2400" dirty="0">
                <a:latin typeface="Cambria" panose="02040503050406030204" pitchFamily="18" charset="0"/>
              </a:rPr>
              <a:t>= 23.000, z = -2.520, </a:t>
            </a:r>
            <a:r>
              <a:rPr lang="en-US" sz="2400" i="1" dirty="0">
                <a:latin typeface="Cambria" panose="02040503050406030204" pitchFamily="18" charset="0"/>
              </a:rPr>
              <a:t>p</a:t>
            </a:r>
            <a:r>
              <a:rPr lang="en-US" sz="2400" dirty="0">
                <a:latin typeface="Cambria" panose="02040503050406030204" pitchFamily="18" charset="0"/>
              </a:rPr>
              <a:t> = .011) , and fluency, </a:t>
            </a:r>
            <a:r>
              <a:rPr lang="en-US" sz="2400" i="1" dirty="0">
                <a:latin typeface="Cambria" panose="02040503050406030204" pitchFamily="18" charset="0"/>
              </a:rPr>
              <a:t>t</a:t>
            </a:r>
            <a:r>
              <a:rPr lang="en-US" sz="2400" dirty="0">
                <a:latin typeface="Cambria" panose="02040503050406030204" pitchFamily="18" charset="0"/>
              </a:rPr>
              <a:t>(21) = -4.552, </a:t>
            </a:r>
            <a:r>
              <a:rPr lang="en-US" sz="2400" i="1" dirty="0">
                <a:latin typeface="Cambria" panose="02040503050406030204" pitchFamily="18" charset="0"/>
              </a:rPr>
              <a:t>p</a:t>
            </a:r>
            <a:r>
              <a:rPr lang="en-US" sz="2400" dirty="0">
                <a:latin typeface="Cambria" panose="02040503050406030204" pitchFamily="18" charset="0"/>
              </a:rPr>
              <a:t> = &lt; .001 scores compared to participants with co-occurring AOS, but there were no significant group differences for auditory comprehension (</a:t>
            </a:r>
            <a:r>
              <a:rPr lang="en-US" sz="2400" i="1" dirty="0">
                <a:latin typeface="Cambria" panose="02040503050406030204" pitchFamily="18" charset="0"/>
              </a:rPr>
              <a:t>U</a:t>
            </a:r>
            <a:r>
              <a:rPr lang="en-US" sz="2400" dirty="0">
                <a:latin typeface="Cambria" panose="02040503050406030204" pitchFamily="18" charset="0"/>
              </a:rPr>
              <a:t> = 49.000, z = -.883, </a:t>
            </a:r>
            <a:r>
              <a:rPr lang="en-US" sz="2400" i="1" dirty="0">
                <a:latin typeface="Cambria" panose="02040503050406030204" pitchFamily="18" charset="0"/>
              </a:rPr>
              <a:t>p </a:t>
            </a:r>
            <a:r>
              <a:rPr lang="en-US" sz="2400" dirty="0">
                <a:latin typeface="Cambria" panose="02040503050406030204" pitchFamily="18" charset="0"/>
              </a:rPr>
              <a:t>= .403).</a:t>
            </a:r>
          </a:p>
          <a:p>
            <a:pPr marL="457200" indent="-457200" algn="l">
              <a:lnSpc>
                <a:spcPct val="120000"/>
              </a:lnSpc>
              <a:spcBef>
                <a:spcPts val="600"/>
              </a:spcBef>
              <a:buFont typeface="Arial" panose="020B0604020202020204" pitchFamily="34" charset="0"/>
              <a:buChar char="•"/>
            </a:pPr>
            <a:r>
              <a:rPr lang="en-US" sz="2400" dirty="0">
                <a:latin typeface="Cambria" panose="02040503050406030204" pitchFamily="18" charset="0"/>
              </a:rPr>
              <a:t>PWA and PWA+AOS did not differ for total number of errors (</a:t>
            </a:r>
            <a:r>
              <a:rPr lang="en-US" sz="2400" i="1" dirty="0">
                <a:latin typeface="Cambria" panose="02040503050406030204" pitchFamily="18" charset="0"/>
              </a:rPr>
              <a:t>U </a:t>
            </a:r>
            <a:r>
              <a:rPr lang="en-US" sz="2400" dirty="0">
                <a:latin typeface="Cambria" panose="02040503050406030204" pitchFamily="18" charset="0"/>
              </a:rPr>
              <a:t>= 73000, z = 1.167, </a:t>
            </a:r>
            <a:r>
              <a:rPr lang="en-US" sz="2400" i="1" dirty="0">
                <a:latin typeface="Cambria" panose="02040503050406030204" pitchFamily="18" charset="0"/>
              </a:rPr>
              <a:t>p</a:t>
            </a:r>
            <a:r>
              <a:rPr lang="en-US" sz="2400" dirty="0">
                <a:latin typeface="Cambria" panose="02040503050406030204" pitchFamily="18" charset="0"/>
              </a:rPr>
              <a:t> = .267).</a:t>
            </a:r>
          </a:p>
          <a:p>
            <a:pPr marL="457200" indent="-457200" algn="l">
              <a:lnSpc>
                <a:spcPct val="120000"/>
              </a:lnSpc>
              <a:spcBef>
                <a:spcPts val="600"/>
              </a:spcBef>
              <a:buFont typeface="Arial" panose="020B0604020202020204" pitchFamily="34" charset="0"/>
              <a:buChar char="•"/>
            </a:pPr>
            <a:r>
              <a:rPr lang="en-US" sz="2400" dirty="0">
                <a:latin typeface="Cambria" panose="02040503050406030204" pitchFamily="18" charset="0"/>
              </a:rPr>
              <a:t>Error detection did not significantly differ between PWA and PWA+AOS (</a:t>
            </a:r>
            <a:r>
              <a:rPr lang="en-US" sz="2400" i="1" dirty="0">
                <a:latin typeface="Cambria" panose="02040503050406030204" pitchFamily="18" charset="0"/>
              </a:rPr>
              <a:t>U</a:t>
            </a:r>
            <a:r>
              <a:rPr lang="en-US" sz="2400" dirty="0">
                <a:latin typeface="Cambria" panose="02040503050406030204" pitchFamily="18" charset="0"/>
              </a:rPr>
              <a:t> = 47.500, z = -.588, </a:t>
            </a:r>
            <a:r>
              <a:rPr lang="en-US" sz="2400" i="1" dirty="0">
                <a:latin typeface="Cambria" panose="02040503050406030204" pitchFamily="18" charset="0"/>
              </a:rPr>
              <a:t>p </a:t>
            </a:r>
            <a:r>
              <a:rPr lang="en-US" sz="2400" dirty="0">
                <a:latin typeface="Cambria" panose="02040503050406030204" pitchFamily="18" charset="0"/>
              </a:rPr>
              <a:t>= .570).</a:t>
            </a:r>
          </a:p>
          <a:p>
            <a:pPr marL="457200" indent="-457200" algn="l">
              <a:lnSpc>
                <a:spcPct val="120000"/>
              </a:lnSpc>
              <a:spcBef>
                <a:spcPts val="600"/>
              </a:spcBef>
              <a:buFont typeface="Arial" panose="020B0604020202020204" pitchFamily="34" charset="0"/>
              <a:buChar char="•"/>
            </a:pPr>
            <a:r>
              <a:rPr lang="en-US" sz="2400" dirty="0">
                <a:latin typeface="Cambria" panose="02040503050406030204" pitchFamily="18" charset="0"/>
              </a:rPr>
              <a:t>Error correction was significantly better for PWA than PWA+AOS (</a:t>
            </a:r>
            <a:r>
              <a:rPr lang="en-US" sz="2400" i="1" dirty="0">
                <a:latin typeface="Cambria" panose="02040503050406030204" pitchFamily="18" charset="0"/>
              </a:rPr>
              <a:t>U</a:t>
            </a:r>
            <a:r>
              <a:rPr lang="en-US" sz="2400" dirty="0">
                <a:latin typeface="Cambria" panose="02040503050406030204" pitchFamily="18" charset="0"/>
              </a:rPr>
              <a:t> = 19.000, z = -2.585,</a:t>
            </a:r>
            <a:r>
              <a:rPr lang="en-US" sz="2400" i="1" dirty="0">
                <a:latin typeface="Cambria" panose="02040503050406030204" pitchFamily="18" charset="0"/>
              </a:rPr>
              <a:t> p </a:t>
            </a:r>
            <a:r>
              <a:rPr lang="en-US" sz="2400" dirty="0">
                <a:latin typeface="Cambria" panose="02040503050406030204" pitchFamily="18" charset="0"/>
              </a:rPr>
              <a:t>= .010).</a:t>
            </a:r>
          </a:p>
        </p:txBody>
      </p:sp>
      <p:sp>
        <p:nvSpPr>
          <p:cNvPr id="13" name="Subtitle 2"/>
          <p:cNvSpPr txBox="1">
            <a:spLocks/>
          </p:cNvSpPr>
          <p:nvPr/>
        </p:nvSpPr>
        <p:spPr>
          <a:xfrm>
            <a:off x="369597" y="4927623"/>
            <a:ext cx="10914743" cy="913158"/>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dirty="0">
                <a:solidFill>
                  <a:schemeClr val="bg1"/>
                </a:solidFill>
                <a:latin typeface="Cambria" panose="02040503050406030204" pitchFamily="18" charset="0"/>
              </a:rPr>
              <a:t>Introduction</a:t>
            </a:r>
          </a:p>
        </p:txBody>
      </p:sp>
      <p:sp>
        <p:nvSpPr>
          <p:cNvPr id="15" name="Subtitle 2"/>
          <p:cNvSpPr txBox="1">
            <a:spLocks/>
          </p:cNvSpPr>
          <p:nvPr/>
        </p:nvSpPr>
        <p:spPr>
          <a:xfrm>
            <a:off x="32591449" y="4927623"/>
            <a:ext cx="10914743" cy="913158"/>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dirty="0">
                <a:solidFill>
                  <a:schemeClr val="bg1"/>
                </a:solidFill>
                <a:latin typeface="Cambria" panose="02040503050406030204" pitchFamily="18" charset="0"/>
              </a:rPr>
              <a:t>Aims and Hypotheses</a:t>
            </a:r>
          </a:p>
        </p:txBody>
      </p:sp>
      <p:sp>
        <p:nvSpPr>
          <p:cNvPr id="16" name="Subtitle 2"/>
          <p:cNvSpPr txBox="1">
            <a:spLocks/>
          </p:cNvSpPr>
          <p:nvPr/>
        </p:nvSpPr>
        <p:spPr>
          <a:xfrm>
            <a:off x="12300593" y="6000072"/>
            <a:ext cx="19466628" cy="7182962"/>
          </a:xfrm>
          <a:prstGeom prst="rect">
            <a:avLst/>
          </a:prstGeom>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700" dirty="0">
              <a:latin typeface="Cambria" panose="02040503050406030204" pitchFamily="18" charset="0"/>
            </a:endParaRPr>
          </a:p>
        </p:txBody>
      </p:sp>
      <p:sp>
        <p:nvSpPr>
          <p:cNvPr id="17" name="Subtitle 2"/>
          <p:cNvSpPr txBox="1">
            <a:spLocks/>
          </p:cNvSpPr>
          <p:nvPr/>
        </p:nvSpPr>
        <p:spPr>
          <a:xfrm>
            <a:off x="32552334" y="13777877"/>
            <a:ext cx="10914743" cy="913158"/>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dirty="0">
                <a:solidFill>
                  <a:schemeClr val="bg1"/>
                </a:solidFill>
                <a:latin typeface="Cambria" panose="02040503050406030204" pitchFamily="18" charset="0"/>
              </a:rPr>
              <a:t>Results</a:t>
            </a:r>
          </a:p>
        </p:txBody>
      </p:sp>
      <p:sp>
        <p:nvSpPr>
          <p:cNvPr id="19" name="Subtitle 2"/>
          <p:cNvSpPr txBox="1">
            <a:spLocks/>
          </p:cNvSpPr>
          <p:nvPr/>
        </p:nvSpPr>
        <p:spPr>
          <a:xfrm>
            <a:off x="32572096" y="6141488"/>
            <a:ext cx="10914743" cy="7041546"/>
          </a:xfrm>
          <a:prstGeom prst="rect">
            <a:avLst/>
          </a:prstGeom>
          <a:noFill/>
          <a:ln>
            <a:solidFill>
              <a:srgbClr val="002060"/>
            </a:solidFill>
          </a:ln>
        </p:spPr>
        <p:txBody>
          <a:bodyPr vert="horz" lIns="106674" tIns="53337" rIns="106674" bIns="53337" rtlCol="0" anchor="ctr" anchorCtr="0">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571500" indent="-571500" algn="l">
              <a:lnSpc>
                <a:spcPct val="120000"/>
              </a:lnSpc>
              <a:spcBef>
                <a:spcPts val="1200"/>
              </a:spcBef>
              <a:buFont typeface="Arial" panose="020B0604020202020204" pitchFamily="34" charset="0"/>
              <a:buChar char="•"/>
            </a:pPr>
            <a:endParaRPr lang="en-US" sz="2800" dirty="0">
              <a:latin typeface="Cambria" panose="02040503050406030204" pitchFamily="18" charset="0"/>
            </a:endParaRPr>
          </a:p>
          <a:p>
            <a:pPr algn="l">
              <a:lnSpc>
                <a:spcPct val="120000"/>
              </a:lnSpc>
              <a:spcBef>
                <a:spcPts val="1200"/>
              </a:spcBef>
            </a:pPr>
            <a:endParaRPr lang="en-US" sz="2800" dirty="0">
              <a:latin typeface="Cambria" panose="02040503050406030204" pitchFamily="18" charset="0"/>
            </a:endParaRPr>
          </a:p>
          <a:p>
            <a:pPr marL="571500" indent="-571500" algn="l">
              <a:lnSpc>
                <a:spcPct val="120000"/>
              </a:lnSpc>
              <a:spcBef>
                <a:spcPts val="1200"/>
              </a:spcBef>
              <a:buFont typeface="Arial" panose="020B0604020202020204" pitchFamily="34" charset="0"/>
              <a:buChar char="•"/>
            </a:pPr>
            <a:r>
              <a:rPr lang="en-US" sz="2800" dirty="0">
                <a:latin typeface="Cambria" panose="02040503050406030204" pitchFamily="18" charset="0"/>
              </a:rPr>
              <a:t>To characterize error types relative to the level of word retrieval processing per the models described above in PWA with or without comorbid AOS. </a:t>
            </a:r>
            <a:endParaRPr lang="en-US" sz="2400" dirty="0">
              <a:latin typeface="Cambria" panose="02040503050406030204" pitchFamily="18" charset="0"/>
            </a:endParaRPr>
          </a:p>
          <a:p>
            <a:pPr marL="2491740" lvl="1" algn="l">
              <a:lnSpc>
                <a:spcPct val="120000"/>
              </a:lnSpc>
              <a:spcBef>
                <a:spcPts val="1200"/>
              </a:spcBef>
              <a:buFont typeface="Arial" panose="020B0604020202020204" pitchFamily="34" charset="0"/>
              <a:buChar char="•"/>
            </a:pPr>
            <a:r>
              <a:rPr lang="en-US" sz="2400" dirty="0"/>
              <a:t>Participants with aphasia will have errors arising from lexical/sub-lexical levels of processing while those with comorbid AOS will have errors arising from later stages of processing.</a:t>
            </a:r>
          </a:p>
          <a:p>
            <a:pPr algn="l">
              <a:lnSpc>
                <a:spcPct val="120000"/>
              </a:lnSpc>
              <a:spcBef>
                <a:spcPts val="1200"/>
              </a:spcBef>
            </a:pPr>
            <a:endParaRPr lang="en-US" sz="2400" dirty="0">
              <a:latin typeface="Cambria" panose="02040503050406030204" pitchFamily="18" charset="0"/>
            </a:endParaRPr>
          </a:p>
          <a:p>
            <a:pPr marL="571500" indent="-571500" algn="l">
              <a:lnSpc>
                <a:spcPct val="120000"/>
              </a:lnSpc>
              <a:spcBef>
                <a:spcPts val="1200"/>
              </a:spcBef>
              <a:buFont typeface="Arial" panose="020B0604020202020204" pitchFamily="34" charset="0"/>
              <a:buChar char="•"/>
            </a:pPr>
            <a:r>
              <a:rPr lang="en-US" sz="2800" dirty="0">
                <a:latin typeface="Cambria" panose="02040503050406030204" pitchFamily="18" charset="0"/>
              </a:rPr>
              <a:t>To characterize the relationship between error type and the presence of error detection and/or correction.</a:t>
            </a:r>
          </a:p>
          <a:p>
            <a:pPr marL="2491740" lvl="1" indent="-571500" algn="l">
              <a:lnSpc>
                <a:spcPct val="120000"/>
              </a:lnSpc>
              <a:spcBef>
                <a:spcPts val="1200"/>
              </a:spcBef>
              <a:buFont typeface="Arial" panose="020B0604020202020204" pitchFamily="34" charset="0"/>
              <a:buChar char="•"/>
            </a:pPr>
            <a:r>
              <a:rPr lang="en-US" sz="2400" dirty="0"/>
              <a:t>Participants will have more difficulty detecting semantic-type error versus phonemic-type errors.  </a:t>
            </a:r>
          </a:p>
          <a:p>
            <a:pPr marL="571500" indent="-571500">
              <a:lnSpc>
                <a:spcPct val="120000"/>
              </a:lnSpc>
              <a:spcBef>
                <a:spcPts val="1200"/>
              </a:spcBef>
              <a:buFont typeface="Arial" panose="020B0604020202020204" pitchFamily="34" charset="0"/>
              <a:buChar char="•"/>
            </a:pPr>
            <a:endParaRPr lang="en-US" sz="2400" dirty="0">
              <a:latin typeface="Cambria" panose="02040503050406030204" pitchFamily="18" charset="0"/>
            </a:endParaRPr>
          </a:p>
          <a:p>
            <a:pPr marL="571500" indent="-571500">
              <a:lnSpc>
                <a:spcPct val="120000"/>
              </a:lnSpc>
              <a:spcBef>
                <a:spcPts val="1200"/>
              </a:spcBef>
              <a:buFont typeface="Arial" panose="020B0604020202020204" pitchFamily="34" charset="0"/>
              <a:buChar char="•"/>
            </a:pPr>
            <a:endParaRPr lang="en-US" sz="2400" dirty="0">
              <a:latin typeface="Cambria" panose="02040503050406030204" pitchFamily="18" charset="0"/>
            </a:endParaRPr>
          </a:p>
        </p:txBody>
      </p:sp>
      <p:sp>
        <p:nvSpPr>
          <p:cNvPr id="30" name="Subtitle 2"/>
          <p:cNvSpPr txBox="1">
            <a:spLocks/>
          </p:cNvSpPr>
          <p:nvPr/>
        </p:nvSpPr>
        <p:spPr>
          <a:xfrm>
            <a:off x="12125439" y="13777876"/>
            <a:ext cx="19641782" cy="868329"/>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100" dirty="0">
                <a:solidFill>
                  <a:schemeClr val="bg1"/>
                </a:solidFill>
                <a:latin typeface="Cambria" panose="02040503050406030204" pitchFamily="18" charset="0"/>
              </a:rPr>
              <a:t>Error Type Differences Between PWA and PWA+AOS</a:t>
            </a:r>
          </a:p>
        </p:txBody>
      </p:sp>
      <p:sp>
        <p:nvSpPr>
          <p:cNvPr id="33" name="Subtitle 2"/>
          <p:cNvSpPr txBox="1">
            <a:spLocks/>
          </p:cNvSpPr>
          <p:nvPr/>
        </p:nvSpPr>
        <p:spPr>
          <a:xfrm>
            <a:off x="12314092" y="23688042"/>
            <a:ext cx="19466628" cy="9071634"/>
          </a:xfrm>
          <a:prstGeom prst="rect">
            <a:avLst/>
          </a:prstGeom>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700" dirty="0">
              <a:latin typeface="Cambria" panose="02040503050406030204" pitchFamily="18" charset="0"/>
            </a:endParaRPr>
          </a:p>
        </p:txBody>
      </p:sp>
      <p:cxnSp>
        <p:nvCxnSpPr>
          <p:cNvPr id="50" name="Straight Connector 49"/>
          <p:cNvCxnSpPr/>
          <p:nvPr/>
        </p:nvCxnSpPr>
        <p:spPr>
          <a:xfrm>
            <a:off x="21780692" y="6704871"/>
            <a:ext cx="40081" cy="4489211"/>
          </a:xfrm>
          <a:prstGeom prst="line">
            <a:avLst/>
          </a:prstGeom>
          <a:ln>
            <a:solidFill>
              <a:schemeClr val="bg1">
                <a:lumMod val="75000"/>
              </a:schemeClr>
            </a:solidFill>
            <a:prstDash val="solid"/>
          </a:ln>
        </p:spPr>
        <p:style>
          <a:lnRef idx="2">
            <a:schemeClr val="dk1"/>
          </a:lnRef>
          <a:fillRef idx="0">
            <a:schemeClr val="dk1"/>
          </a:fillRef>
          <a:effectRef idx="1">
            <a:schemeClr val="dk1"/>
          </a:effectRef>
          <a:fontRef idx="minor">
            <a:schemeClr val="tx1"/>
          </a:fontRef>
        </p:style>
      </p:cxnSp>
      <p:sp>
        <p:nvSpPr>
          <p:cNvPr id="60" name="TextBox 59"/>
          <p:cNvSpPr txBox="1"/>
          <p:nvPr/>
        </p:nvSpPr>
        <p:spPr>
          <a:xfrm>
            <a:off x="12735356" y="6094618"/>
            <a:ext cx="8029084" cy="723269"/>
          </a:xfrm>
          <a:prstGeom prst="rect">
            <a:avLst/>
          </a:prstGeom>
          <a:noFill/>
        </p:spPr>
        <p:txBody>
          <a:bodyPr wrap="square" lIns="106674" tIns="53337" rIns="106674" bIns="53337" rtlCol="0">
            <a:spAutoFit/>
          </a:bodyPr>
          <a:lstStyle/>
          <a:p>
            <a:r>
              <a:rPr lang="en-US" sz="4000" dirty="0">
                <a:latin typeface="Cambria" panose="02040503050406030204" pitchFamily="18" charset="0"/>
              </a:rPr>
              <a:t>Aphasia versus Apraxia of Speech</a:t>
            </a:r>
          </a:p>
        </p:txBody>
      </p:sp>
      <p:cxnSp>
        <p:nvCxnSpPr>
          <p:cNvPr id="75" name="Straight Connector 74"/>
          <p:cNvCxnSpPr/>
          <p:nvPr/>
        </p:nvCxnSpPr>
        <p:spPr>
          <a:xfrm>
            <a:off x="21946330" y="24594277"/>
            <a:ext cx="0" cy="6616265"/>
          </a:xfrm>
          <a:prstGeom prst="line">
            <a:avLst/>
          </a:prstGeom>
          <a:ln>
            <a:solidFill>
              <a:schemeClr val="bg1">
                <a:lumMod val="75000"/>
              </a:schemeClr>
            </a:solidFill>
            <a:prstDash val="solid"/>
          </a:ln>
        </p:spPr>
        <p:style>
          <a:lnRef idx="2">
            <a:schemeClr val="dk1"/>
          </a:lnRef>
          <a:fillRef idx="0">
            <a:schemeClr val="dk1"/>
          </a:fillRef>
          <a:effectRef idx="1">
            <a:schemeClr val="dk1"/>
          </a:effectRef>
          <a:fontRef idx="minor">
            <a:schemeClr val="tx1"/>
          </a:fontRef>
        </p:style>
      </p:cxnSp>
      <p:sp>
        <p:nvSpPr>
          <p:cNvPr id="149" name="Subtitle 2"/>
          <p:cNvSpPr txBox="1">
            <a:spLocks/>
          </p:cNvSpPr>
          <p:nvPr/>
        </p:nvSpPr>
        <p:spPr>
          <a:xfrm>
            <a:off x="12333504" y="22520596"/>
            <a:ext cx="19447216" cy="786571"/>
          </a:xfrm>
          <a:prstGeom prst="rect">
            <a:avLst/>
          </a:prstGeom>
          <a:solidFill>
            <a:srgbClr val="002060"/>
          </a:solidFill>
          <a:ln>
            <a:solidFill>
              <a:srgbClr val="002060"/>
            </a:solidFill>
          </a:ln>
        </p:spPr>
        <p:txBody>
          <a:bodyPr vert="horz" lIns="106674" tIns="53337" rIns="106674" bIns="53337"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100" dirty="0">
                <a:solidFill>
                  <a:schemeClr val="bg1"/>
                </a:solidFill>
                <a:latin typeface="Cambria" panose="02040503050406030204" pitchFamily="18" charset="0"/>
              </a:rPr>
              <a:t>Error Type and Error Detection and Correction </a:t>
            </a:r>
          </a:p>
        </p:txBody>
      </p:sp>
      <p:sp>
        <p:nvSpPr>
          <p:cNvPr id="31" name="Subtitle 2"/>
          <p:cNvSpPr txBox="1">
            <a:spLocks/>
          </p:cNvSpPr>
          <p:nvPr/>
        </p:nvSpPr>
        <p:spPr>
          <a:xfrm>
            <a:off x="12333504" y="14854122"/>
            <a:ext cx="19433717" cy="7348047"/>
          </a:xfrm>
          <a:prstGeom prst="rect">
            <a:avLst/>
          </a:prstGeom>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700" dirty="0">
              <a:latin typeface="Cambria" panose="02040503050406030204" pitchFamily="18" charset="0"/>
            </a:endParaRPr>
          </a:p>
        </p:txBody>
      </p:sp>
      <p:cxnSp>
        <p:nvCxnSpPr>
          <p:cNvPr id="159" name="Straight Connector 158"/>
          <p:cNvCxnSpPr>
            <a:cxnSpLocks/>
          </p:cNvCxnSpPr>
          <p:nvPr/>
        </p:nvCxnSpPr>
        <p:spPr>
          <a:xfrm>
            <a:off x="21780692" y="15646400"/>
            <a:ext cx="0" cy="6379967"/>
          </a:xfrm>
          <a:prstGeom prst="line">
            <a:avLst/>
          </a:prstGeom>
          <a:ln>
            <a:solidFill>
              <a:schemeClr val="bg1">
                <a:lumMod val="75000"/>
              </a:schemeClr>
            </a:solidFill>
            <a:prstDash val="solid"/>
          </a:ln>
        </p:spPr>
        <p:style>
          <a:lnRef idx="2">
            <a:schemeClr val="dk1"/>
          </a:lnRef>
          <a:fillRef idx="0">
            <a:schemeClr val="dk1"/>
          </a:fillRef>
          <a:effectRef idx="1">
            <a:schemeClr val="dk1"/>
          </a:effectRef>
          <a:fontRef idx="minor">
            <a:schemeClr val="tx1"/>
          </a:fontRef>
        </p:style>
      </p:cxnSp>
      <p:pic>
        <p:nvPicPr>
          <p:cNvPr id="161" name="Picture 16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7439" y="975340"/>
            <a:ext cx="2298576" cy="3042233"/>
          </a:xfrm>
          <a:prstGeom prst="rect">
            <a:avLst/>
          </a:prstGeom>
        </p:spPr>
      </p:pic>
      <p:sp>
        <p:nvSpPr>
          <p:cNvPr id="85" name="Subtitle 2"/>
          <p:cNvSpPr txBox="1">
            <a:spLocks/>
          </p:cNvSpPr>
          <p:nvPr/>
        </p:nvSpPr>
        <p:spPr>
          <a:xfrm>
            <a:off x="32591449" y="23440275"/>
            <a:ext cx="10875629" cy="9277785"/>
          </a:xfrm>
          <a:prstGeom prst="rect">
            <a:avLst/>
          </a:prstGeom>
          <a:noFill/>
          <a:ln>
            <a:solidFill>
              <a:srgbClr val="002060"/>
            </a:solidFill>
          </a:ln>
        </p:spPr>
        <p:txBody>
          <a:bodyPr vert="horz" lIns="106674" tIns="53337" rIns="106674" bIns="53337" rtlCol="0" anchor="ctr" anchorCtr="0">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342900" algn="l">
              <a:lnSpc>
                <a:spcPct val="100000"/>
              </a:lnSpc>
              <a:spcBef>
                <a:spcPts val="1200"/>
              </a:spcBef>
            </a:pPr>
            <a:endParaRPr lang="en-US" sz="2400" dirty="0">
              <a:latin typeface="Cambria" panose="02040503050406030204" pitchFamily="18" charset="0"/>
            </a:endParaRPr>
          </a:p>
          <a:p>
            <a:pPr marL="342900" indent="-457200" algn="l">
              <a:lnSpc>
                <a:spcPct val="120000"/>
              </a:lnSpc>
              <a:spcBef>
                <a:spcPts val="600"/>
              </a:spcBef>
              <a:buFont typeface="Arial" panose="020B0604020202020204" pitchFamily="34" charset="0"/>
              <a:buChar char="•"/>
            </a:pPr>
            <a:r>
              <a:rPr lang="en-US" sz="2400" dirty="0">
                <a:latin typeface="Cambria" panose="02040503050406030204" pitchFamily="18" charset="0"/>
              </a:rPr>
              <a:t>People with motor programming difficulties (i.e., AOS), produce later-occurring errors such as phonemic paraphasias compared to PWA.</a:t>
            </a:r>
          </a:p>
          <a:p>
            <a:pPr marL="342900" indent="-457200" algn="l">
              <a:lnSpc>
                <a:spcPct val="120000"/>
              </a:lnSpc>
              <a:spcBef>
                <a:spcPts val="600"/>
              </a:spcBef>
              <a:buFont typeface="Arial" panose="020B0604020202020204" pitchFamily="34" charset="0"/>
              <a:buChar char="•"/>
            </a:pPr>
            <a:r>
              <a:rPr lang="en-US" sz="2400" dirty="0">
                <a:latin typeface="Cambria" panose="02040503050406030204" pitchFamily="18" charset="0"/>
              </a:rPr>
              <a:t>Because phonemic paraphasias share phonemes with the target word, this suggests that the errors either occurred at the lexical or sub-lexical levels in the event of a purely language error occurrence, or the motor programming level in the event of an error made by a participant with AOS.</a:t>
            </a:r>
          </a:p>
          <a:p>
            <a:pPr marL="342900" indent="-457200" algn="l">
              <a:lnSpc>
                <a:spcPct val="120000"/>
              </a:lnSpc>
              <a:spcBef>
                <a:spcPts val="600"/>
              </a:spcBef>
              <a:buFont typeface="Arial" panose="020B0604020202020204" pitchFamily="34" charset="0"/>
              <a:buChar char="•"/>
            </a:pPr>
            <a:r>
              <a:rPr lang="en-US" sz="2400" dirty="0">
                <a:latin typeface="Cambria" panose="02040503050406030204" pitchFamily="18" charset="0"/>
              </a:rPr>
              <a:t>Descriptive statistics suggest that non-phonemic-type errors (e.g., errors with a stronger semantic influence) are more likely to be detected than phonemic-influenced errors.</a:t>
            </a:r>
          </a:p>
          <a:p>
            <a:pPr marL="342900" indent="-457200" algn="l">
              <a:lnSpc>
                <a:spcPct val="120000"/>
              </a:lnSpc>
              <a:spcBef>
                <a:spcPts val="600"/>
              </a:spcBef>
              <a:buFont typeface="Arial" panose="020B0604020202020204" pitchFamily="34" charset="0"/>
              <a:buChar char="•"/>
            </a:pPr>
            <a:r>
              <a:rPr lang="en-US" sz="2400" dirty="0">
                <a:latin typeface="Cambria" panose="02040503050406030204" pitchFamily="18" charset="0"/>
              </a:rPr>
              <a:t>Phonemic-type errors are more likely to be corrected which is possibly due to existing phonemic overlap.</a:t>
            </a:r>
          </a:p>
          <a:p>
            <a:pPr marL="342900" indent="-457200" algn="l">
              <a:lnSpc>
                <a:spcPct val="120000"/>
              </a:lnSpc>
              <a:spcBef>
                <a:spcPts val="600"/>
              </a:spcBef>
              <a:buFont typeface="Arial" panose="020B0604020202020204" pitchFamily="34" charset="0"/>
              <a:buChar char="•"/>
            </a:pPr>
            <a:r>
              <a:rPr lang="en-US" sz="2400" dirty="0">
                <a:latin typeface="Cambria" panose="02040503050406030204" pitchFamily="18" charset="0"/>
              </a:rPr>
              <a:t>Given the findings of this study, the majority of PWA do not have trouble selecting the lemma, rather they were unable to apply the correct phonemes.</a:t>
            </a:r>
          </a:p>
          <a:p>
            <a:pPr marL="342900" indent="-457200" algn="l">
              <a:lnSpc>
                <a:spcPct val="120000"/>
              </a:lnSpc>
              <a:spcBef>
                <a:spcPts val="600"/>
              </a:spcBef>
              <a:buFont typeface="Arial" panose="020B0604020202020204" pitchFamily="34" charset="0"/>
              <a:buChar char="•"/>
            </a:pPr>
            <a:r>
              <a:rPr lang="en-US" sz="2400" dirty="0">
                <a:latin typeface="Cambria" panose="02040503050406030204" pitchFamily="18" charset="0"/>
              </a:rPr>
              <a:t>Aphasia treatment typically involves semantically-based approaches which target higher levels of processing than the phonemic levels and would not help this sample. Future research directions include implementation of phonemically-based treatment methods to best fit the level of processing.</a:t>
            </a:r>
          </a:p>
          <a:p>
            <a:pPr marL="342900" indent="-457200" algn="l">
              <a:lnSpc>
                <a:spcPct val="120000"/>
              </a:lnSpc>
              <a:spcBef>
                <a:spcPts val="600"/>
              </a:spcBef>
              <a:buFont typeface="Arial" panose="020B0604020202020204" pitchFamily="34" charset="0"/>
              <a:buChar char="•"/>
            </a:pPr>
            <a:r>
              <a:rPr lang="en-US" sz="2400" dirty="0">
                <a:latin typeface="Cambria" panose="02040503050406030204" pitchFamily="18" charset="0"/>
              </a:rPr>
              <a:t>Participants with AOS had more difficulty correcting errors. Thus, treating the underlying motor impairment may improve overall naming scores, possibly without explicit language treatment.</a:t>
            </a:r>
          </a:p>
          <a:p>
            <a:pPr algn="l">
              <a:lnSpc>
                <a:spcPct val="120000"/>
              </a:lnSpc>
              <a:spcBef>
                <a:spcPts val="600"/>
              </a:spcBef>
            </a:pPr>
            <a:endParaRPr lang="en-US" sz="2400" dirty="0">
              <a:latin typeface="Cambria" panose="02040503050406030204" pitchFamily="18" charset="0"/>
            </a:endParaRPr>
          </a:p>
        </p:txBody>
      </p:sp>
      <p:sp>
        <p:nvSpPr>
          <p:cNvPr id="4" name="TextBox 3"/>
          <p:cNvSpPr txBox="1"/>
          <p:nvPr/>
        </p:nvSpPr>
        <p:spPr>
          <a:xfrm>
            <a:off x="32984920" y="12216858"/>
            <a:ext cx="5657401" cy="553992"/>
          </a:xfrm>
          <a:prstGeom prst="rect">
            <a:avLst/>
          </a:prstGeom>
          <a:noFill/>
        </p:spPr>
        <p:txBody>
          <a:bodyPr wrap="square" lIns="106674" tIns="53337" rIns="106674" bIns="53337" rtlCol="0">
            <a:spAutoFit/>
          </a:bodyPr>
          <a:lstStyle/>
          <a:p>
            <a:endParaRPr lang="en-US" sz="2900" dirty="0">
              <a:latin typeface="Cambria" panose="02040503050406030204" pitchFamily="18" charset="0"/>
            </a:endParaRPr>
          </a:p>
        </p:txBody>
      </p:sp>
      <p:sp>
        <p:nvSpPr>
          <p:cNvPr id="97" name="TextBox 96"/>
          <p:cNvSpPr txBox="1"/>
          <p:nvPr/>
        </p:nvSpPr>
        <p:spPr>
          <a:xfrm>
            <a:off x="23126763" y="6213788"/>
            <a:ext cx="7534212" cy="723269"/>
          </a:xfrm>
          <a:prstGeom prst="rect">
            <a:avLst/>
          </a:prstGeom>
          <a:noFill/>
        </p:spPr>
        <p:txBody>
          <a:bodyPr wrap="square" lIns="106674" tIns="53337" rIns="106674" bIns="53337" rtlCol="0">
            <a:spAutoFit/>
          </a:bodyPr>
          <a:lstStyle/>
          <a:p>
            <a:r>
              <a:rPr lang="en-US" sz="4000" dirty="0">
                <a:latin typeface="Cambria" panose="02040503050406030204" pitchFamily="18" charset="0"/>
              </a:rPr>
              <a:t>Proposed Model of Verbal Output</a:t>
            </a:r>
          </a:p>
        </p:txBody>
      </p:sp>
      <p:sp>
        <p:nvSpPr>
          <p:cNvPr id="98" name="Subtitle 2"/>
          <p:cNvSpPr txBox="1">
            <a:spLocks/>
          </p:cNvSpPr>
          <p:nvPr/>
        </p:nvSpPr>
        <p:spPr>
          <a:xfrm>
            <a:off x="369596" y="22364030"/>
            <a:ext cx="10914743" cy="913158"/>
          </a:xfrm>
          <a:prstGeom prst="rect">
            <a:avLst/>
          </a:prstGeom>
          <a:solidFill>
            <a:srgbClr val="002060"/>
          </a:solidFill>
          <a:ln>
            <a:solidFill>
              <a:srgbClr val="002060"/>
            </a:solidFill>
          </a:ln>
        </p:spPr>
        <p:txBody>
          <a:bodyPr vert="horz" lIns="106674" tIns="53337" rIns="106674" bIns="53337"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6300" dirty="0">
                <a:solidFill>
                  <a:schemeClr val="bg1"/>
                </a:solidFill>
                <a:latin typeface="Cambria" panose="02040503050406030204" pitchFamily="18" charset="0"/>
              </a:rPr>
              <a:t> </a:t>
            </a:r>
            <a:r>
              <a:rPr lang="en-US" sz="5800" dirty="0">
                <a:solidFill>
                  <a:schemeClr val="bg1"/>
                </a:solidFill>
                <a:latin typeface="Cambria" panose="02040503050406030204" pitchFamily="18" charset="0"/>
              </a:rPr>
              <a:t>Demographics</a:t>
            </a:r>
          </a:p>
        </p:txBody>
      </p:sp>
      <p:sp>
        <p:nvSpPr>
          <p:cNvPr id="99" name="Subtitle 2"/>
          <p:cNvSpPr txBox="1">
            <a:spLocks/>
          </p:cNvSpPr>
          <p:nvPr/>
        </p:nvSpPr>
        <p:spPr>
          <a:xfrm>
            <a:off x="369597" y="14852898"/>
            <a:ext cx="10914743" cy="7348046"/>
          </a:xfrm>
          <a:prstGeom prst="rect">
            <a:avLst/>
          </a:prstGeom>
          <a:ln>
            <a:solidFill>
              <a:srgbClr val="002060"/>
            </a:solidFill>
          </a:ln>
        </p:spPr>
        <p:txBody>
          <a:bodyPr vert="horz" lIns="106674" tIns="53337" rIns="106674" bIns="53337" rtlCol="0" anchor="t" anchorCtr="0">
            <a:normAutofit fontScale="47500" lnSpcReduction="2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457200" indent="-457200" algn="l">
              <a:lnSpc>
                <a:spcPct val="140000"/>
              </a:lnSpc>
              <a:spcBef>
                <a:spcPts val="600"/>
              </a:spcBef>
              <a:buFont typeface="Arial" panose="020B0604020202020204" pitchFamily="34" charset="0"/>
              <a:buChar char="•"/>
            </a:pPr>
            <a:r>
              <a:rPr lang="en-US" sz="5100" dirty="0">
                <a:latin typeface="Cambria" panose="02040503050406030204" pitchFamily="18" charset="0"/>
              </a:rPr>
              <a:t>Two raters independently listened to 23 audio recordings of PWA, nine with comorbid AOS, and coded the first, best, and last naming attempts for each participant. </a:t>
            </a:r>
          </a:p>
          <a:p>
            <a:pPr marL="457200" indent="-457200" algn="l">
              <a:lnSpc>
                <a:spcPct val="120000"/>
              </a:lnSpc>
              <a:spcBef>
                <a:spcPts val="600"/>
              </a:spcBef>
              <a:buFont typeface="Arial" panose="020B0604020202020204" pitchFamily="34" charset="0"/>
              <a:buChar char="•"/>
            </a:pPr>
            <a:r>
              <a:rPr lang="en-US" sz="5100" dirty="0">
                <a:latin typeface="Cambria" panose="02040503050406030204" pitchFamily="18" charset="0"/>
              </a:rPr>
              <a:t>For each naming attempt, the response was transcribed verbatim and, if there was an error, transcribed phonetically and coded for error type, evidence of error detection, and presence of correction. If a cue was provided by the clinician, the type of cue and if it was presented for the first, best, or last response was also coded.</a:t>
            </a:r>
          </a:p>
          <a:p>
            <a:pPr marL="457200" indent="-457200" algn="l">
              <a:lnSpc>
                <a:spcPct val="120000"/>
              </a:lnSpc>
              <a:spcBef>
                <a:spcPts val="600"/>
              </a:spcBef>
              <a:buFont typeface="Arial" panose="020B0604020202020204" pitchFamily="34" charset="0"/>
              <a:buChar char="•"/>
            </a:pPr>
            <a:r>
              <a:rPr lang="en-US" sz="4400" dirty="0">
                <a:latin typeface="Cambria" panose="02040503050406030204" pitchFamily="18" charset="0"/>
              </a:rPr>
              <a:t> </a:t>
            </a:r>
            <a:r>
              <a:rPr lang="en-US" sz="5100" dirty="0">
                <a:latin typeface="Cambria" panose="02040503050406030204" pitchFamily="18" charset="0"/>
              </a:rPr>
              <a:t>The coding rule book as agreed upon and used by the raters included operational definitions of error types that were modified from Tochadse et al. (2018).</a:t>
            </a:r>
          </a:p>
          <a:p>
            <a:pPr marL="457200" indent="-457200" algn="l">
              <a:lnSpc>
                <a:spcPct val="120000"/>
              </a:lnSpc>
              <a:spcBef>
                <a:spcPts val="600"/>
              </a:spcBef>
              <a:buFont typeface="Arial" panose="020B0604020202020204" pitchFamily="34" charset="0"/>
              <a:buChar char="•"/>
            </a:pPr>
            <a:r>
              <a:rPr lang="en-US" sz="4400" dirty="0">
                <a:latin typeface="Cambria" panose="02040503050406030204" pitchFamily="18" charset="0"/>
              </a:rPr>
              <a:t> </a:t>
            </a:r>
            <a:r>
              <a:rPr lang="en-US" sz="5100" dirty="0">
                <a:latin typeface="Cambria" panose="02040503050406030204" pitchFamily="18" charset="0"/>
              </a:rPr>
              <a:t>All responses were assessed for the presence of error detection and correction. </a:t>
            </a:r>
          </a:p>
          <a:p>
            <a:pPr marL="457200" indent="-457200" algn="l">
              <a:lnSpc>
                <a:spcPct val="120000"/>
              </a:lnSpc>
              <a:spcBef>
                <a:spcPts val="600"/>
              </a:spcBef>
              <a:buFont typeface="Arial" panose="020B0604020202020204" pitchFamily="34" charset="0"/>
              <a:buChar char="•"/>
            </a:pPr>
            <a:r>
              <a:rPr lang="en-US" sz="5100" dirty="0">
                <a:latin typeface="Cambria" panose="02040503050406030204" pitchFamily="18" charset="0"/>
              </a:rPr>
              <a:t>Minimum agreement of Cohen’s Kappa </a:t>
            </a:r>
            <a:r>
              <a:rPr lang="en-US" sz="5100" u="sng" dirty="0">
                <a:latin typeface="Cambria" panose="02040503050406030204" pitchFamily="18" charset="0"/>
              </a:rPr>
              <a:t>&gt;</a:t>
            </a:r>
            <a:r>
              <a:rPr lang="en-US" sz="5100" dirty="0">
                <a:latin typeface="Cambria" panose="02040503050406030204" pitchFamily="18" charset="0"/>
              </a:rPr>
              <a:t>  .80 was met for all error detection/correction and error types except for error detection for participant DIS002 (Cohen’s Kappa = 0.68) and phonemic paraphasias for participant DIS050 (Cohen’s Kappa = 0.66). The raters met to achieve consensus for these two counts.</a:t>
            </a:r>
          </a:p>
        </p:txBody>
      </p:sp>
      <p:sp>
        <p:nvSpPr>
          <p:cNvPr id="104" name="TextBox 103"/>
          <p:cNvSpPr txBox="1"/>
          <p:nvPr/>
        </p:nvSpPr>
        <p:spPr>
          <a:xfrm>
            <a:off x="15729120" y="23881442"/>
            <a:ext cx="3930480" cy="723269"/>
          </a:xfrm>
          <a:prstGeom prst="rect">
            <a:avLst/>
          </a:prstGeom>
          <a:noFill/>
        </p:spPr>
        <p:txBody>
          <a:bodyPr wrap="square" lIns="106674" tIns="53337" rIns="106674" bIns="53337" rtlCol="0">
            <a:spAutoFit/>
          </a:bodyPr>
          <a:lstStyle/>
          <a:p>
            <a:r>
              <a:rPr lang="en-US" sz="4000" dirty="0">
                <a:latin typeface="Cambria" panose="02040503050406030204" pitchFamily="18" charset="0"/>
              </a:rPr>
              <a:t>Error Types</a:t>
            </a:r>
          </a:p>
        </p:txBody>
      </p:sp>
      <p:sp>
        <p:nvSpPr>
          <p:cNvPr id="106" name="TextBox 105"/>
          <p:cNvSpPr txBox="1"/>
          <p:nvPr/>
        </p:nvSpPr>
        <p:spPr>
          <a:xfrm>
            <a:off x="13092411" y="31149687"/>
            <a:ext cx="8491021" cy="1585043"/>
          </a:xfrm>
          <a:prstGeom prst="rect">
            <a:avLst/>
          </a:prstGeom>
          <a:noFill/>
        </p:spPr>
        <p:txBody>
          <a:bodyPr wrap="square" lIns="106674" tIns="53337" rIns="106674" bIns="53337" rtlCol="0">
            <a:spAutoFit/>
          </a:bodyPr>
          <a:lstStyle/>
          <a:p>
            <a:r>
              <a:rPr lang="en-US" sz="2400" dirty="0">
                <a:latin typeface="Cambria" panose="02040503050406030204" pitchFamily="18" charset="0"/>
              </a:rPr>
              <a:t>The coding rule book was established to train raters and serve as a guideline for how to code error types and presence of detection and correction.   Operational definitions are modified from Tochadse et al. (2018). </a:t>
            </a:r>
          </a:p>
        </p:txBody>
      </p:sp>
      <p:sp>
        <p:nvSpPr>
          <p:cNvPr id="107" name="TextBox 106"/>
          <p:cNvSpPr txBox="1"/>
          <p:nvPr/>
        </p:nvSpPr>
        <p:spPr>
          <a:xfrm>
            <a:off x="22237166" y="23881442"/>
            <a:ext cx="9374299" cy="723269"/>
          </a:xfrm>
          <a:prstGeom prst="rect">
            <a:avLst/>
          </a:prstGeom>
          <a:noFill/>
        </p:spPr>
        <p:txBody>
          <a:bodyPr wrap="square" lIns="106674" tIns="53337" rIns="106674" bIns="53337" rtlCol="0">
            <a:spAutoFit/>
          </a:bodyPr>
          <a:lstStyle/>
          <a:p>
            <a:r>
              <a:rPr lang="en-US" sz="4000" dirty="0">
                <a:latin typeface="Cambria" panose="02040503050406030204" pitchFamily="18" charset="0"/>
              </a:rPr>
              <a:t>Error Detection and Correction by Group </a:t>
            </a:r>
          </a:p>
        </p:txBody>
      </p:sp>
      <p:pic>
        <p:nvPicPr>
          <p:cNvPr id="23" name="Picture 22" descr="Diagram, venn diagram&#10;&#10;Description automatically generated">
            <a:extLst>
              <a:ext uri="{FF2B5EF4-FFF2-40B4-BE49-F238E27FC236}">
                <a16:creationId xmlns:a16="http://schemas.microsoft.com/office/drawing/2014/main" id="{0AF74832-FA91-414E-A331-6C6E592F9E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14781" y="7413646"/>
            <a:ext cx="8049658" cy="4774280"/>
          </a:xfrm>
          <a:prstGeom prst="rect">
            <a:avLst/>
          </a:prstGeom>
        </p:spPr>
      </p:pic>
      <p:pic>
        <p:nvPicPr>
          <p:cNvPr id="25" name="Picture 24" descr="Graphical user interface, application&#10;&#10;Description automatically generated">
            <a:extLst>
              <a:ext uri="{FF2B5EF4-FFF2-40B4-BE49-F238E27FC236}">
                <a16:creationId xmlns:a16="http://schemas.microsoft.com/office/drawing/2014/main" id="{4471FA19-77A1-A241-BDBA-FD4B9BE273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63516" y="7143408"/>
            <a:ext cx="7721600" cy="5575300"/>
          </a:xfrm>
          <a:prstGeom prst="rect">
            <a:avLst/>
          </a:prstGeom>
        </p:spPr>
      </p:pic>
      <p:pic>
        <p:nvPicPr>
          <p:cNvPr id="28" name="Picture 27" descr="Table&#10;&#10;Description automatically generated">
            <a:extLst>
              <a:ext uri="{FF2B5EF4-FFF2-40B4-BE49-F238E27FC236}">
                <a16:creationId xmlns:a16="http://schemas.microsoft.com/office/drawing/2014/main" id="{A22FCD28-FF43-2C4D-AAE5-F75AF4DDF5AB}"/>
              </a:ext>
            </a:extLst>
          </p:cNvPr>
          <p:cNvPicPr>
            <a:picLocks noChangeAspect="1"/>
          </p:cNvPicPr>
          <p:nvPr/>
        </p:nvPicPr>
        <p:blipFill rotWithShape="1">
          <a:blip r:embed="rId5">
            <a:extLst>
              <a:ext uri="{28A0092B-C50C-407E-A947-70E740481C1C}">
                <a14:useLocalDpi xmlns:a14="http://schemas.microsoft.com/office/drawing/2010/main" val="0"/>
              </a:ext>
            </a:extLst>
          </a:blip>
          <a:srcRect l="-305" t="2703"/>
          <a:stretch/>
        </p:blipFill>
        <p:spPr>
          <a:xfrm>
            <a:off x="424122" y="23881442"/>
            <a:ext cx="10772843" cy="6962348"/>
          </a:xfrm>
          <a:prstGeom prst="rect">
            <a:avLst/>
          </a:prstGeom>
        </p:spPr>
      </p:pic>
      <p:sp>
        <p:nvSpPr>
          <p:cNvPr id="37" name="Rectangle 36">
            <a:extLst>
              <a:ext uri="{FF2B5EF4-FFF2-40B4-BE49-F238E27FC236}">
                <a16:creationId xmlns:a16="http://schemas.microsoft.com/office/drawing/2014/main" id="{06192983-B3C7-8D4E-A5F2-B0019D1BED37}"/>
              </a:ext>
            </a:extLst>
          </p:cNvPr>
          <p:cNvSpPr/>
          <p:nvPr/>
        </p:nvSpPr>
        <p:spPr>
          <a:xfrm>
            <a:off x="600809" y="30883256"/>
            <a:ext cx="10914744" cy="1938992"/>
          </a:xfrm>
          <a:prstGeom prst="rect">
            <a:avLst/>
          </a:prstGeom>
        </p:spPr>
        <p:txBody>
          <a:bodyPr wrap="square">
            <a:spAutoFit/>
          </a:bodyPr>
          <a:lstStyle/>
          <a:p>
            <a:r>
              <a:rPr lang="en-US" sz="2400" dirty="0">
                <a:solidFill>
                  <a:srgbClr val="000000"/>
                </a:solidFill>
                <a:latin typeface="Cambria" panose="02040503050406030204" pitchFamily="18" charset="0"/>
              </a:rPr>
              <a:t>Demographic information and scores for each subject shows 14 PWA and nine with comorbid AOS.  Additionally, scores for all major areas of the WAB-R are included.  Of note, the naming and word finding score includes the object naming subtest as well as additional subtests and reflects more than just confrontation naming. </a:t>
            </a:r>
          </a:p>
        </p:txBody>
      </p:sp>
      <p:pic>
        <p:nvPicPr>
          <p:cNvPr id="44" name="Picture 43" descr="Chart, pie chart&#10;&#10;Description automatically generated">
            <a:extLst>
              <a:ext uri="{FF2B5EF4-FFF2-40B4-BE49-F238E27FC236}">
                <a16:creationId xmlns:a16="http://schemas.microsoft.com/office/drawing/2014/main" id="{481E3189-64E7-EB40-8570-B8ACD4F64180}"/>
              </a:ext>
            </a:extLst>
          </p:cNvPr>
          <p:cNvPicPr>
            <a:picLocks noChangeAspect="1"/>
          </p:cNvPicPr>
          <p:nvPr/>
        </p:nvPicPr>
        <p:blipFill rotWithShape="1">
          <a:blip r:embed="rId6">
            <a:extLst>
              <a:ext uri="{28A0092B-C50C-407E-A947-70E740481C1C}">
                <a14:useLocalDpi xmlns:a14="http://schemas.microsoft.com/office/drawing/2010/main" val="0"/>
              </a:ext>
            </a:extLst>
          </a:blip>
          <a:srcRect b="916"/>
          <a:stretch/>
        </p:blipFill>
        <p:spPr>
          <a:xfrm>
            <a:off x="13229138" y="15364606"/>
            <a:ext cx="7130537" cy="5923950"/>
          </a:xfrm>
          <a:prstGeom prst="rect">
            <a:avLst/>
          </a:prstGeom>
        </p:spPr>
      </p:pic>
      <p:pic>
        <p:nvPicPr>
          <p:cNvPr id="52" name="Picture 51" descr="Chart&#10;&#10;Description automatically generated">
            <a:extLst>
              <a:ext uri="{FF2B5EF4-FFF2-40B4-BE49-F238E27FC236}">
                <a16:creationId xmlns:a16="http://schemas.microsoft.com/office/drawing/2014/main" id="{61CD516A-42C4-3044-A0A1-786E93DFDA0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386204" y="24834014"/>
            <a:ext cx="8752813" cy="6049242"/>
          </a:xfrm>
          <a:prstGeom prst="rect">
            <a:avLst/>
          </a:prstGeom>
        </p:spPr>
      </p:pic>
      <p:sp>
        <p:nvSpPr>
          <p:cNvPr id="77" name="TextBox 76">
            <a:extLst>
              <a:ext uri="{FF2B5EF4-FFF2-40B4-BE49-F238E27FC236}">
                <a16:creationId xmlns:a16="http://schemas.microsoft.com/office/drawing/2014/main" id="{E013F713-9D98-1049-8169-148F5648E23F}"/>
              </a:ext>
            </a:extLst>
          </p:cNvPr>
          <p:cNvSpPr txBox="1"/>
          <p:nvPr/>
        </p:nvSpPr>
        <p:spPr>
          <a:xfrm>
            <a:off x="22407107" y="31094519"/>
            <a:ext cx="9171461" cy="1585043"/>
          </a:xfrm>
          <a:prstGeom prst="rect">
            <a:avLst/>
          </a:prstGeom>
          <a:noFill/>
        </p:spPr>
        <p:txBody>
          <a:bodyPr wrap="square" lIns="106674" tIns="53337" rIns="106674" bIns="53337" rtlCol="0">
            <a:spAutoFit/>
          </a:bodyPr>
          <a:lstStyle/>
          <a:p>
            <a:r>
              <a:rPr lang="en-US" sz="2400" dirty="0">
                <a:latin typeface="Cambria" panose="02040503050406030204" pitchFamily="18" charset="0"/>
              </a:rPr>
              <a:t>There was no significant difference for error detection between PWA and PWA+AOS.  PWA had a significantly higher percentage of error correction than PWA+AOS.  PWA+AOS had higher variability across participants for both error detection and correction than PWA.</a:t>
            </a:r>
          </a:p>
        </p:txBody>
      </p:sp>
      <p:sp>
        <p:nvSpPr>
          <p:cNvPr id="55" name="TextBox 54">
            <a:extLst>
              <a:ext uri="{FF2B5EF4-FFF2-40B4-BE49-F238E27FC236}">
                <a16:creationId xmlns:a16="http://schemas.microsoft.com/office/drawing/2014/main" id="{63C17CB0-B30E-704F-8394-568D064970BC}"/>
              </a:ext>
            </a:extLst>
          </p:cNvPr>
          <p:cNvSpPr txBox="1"/>
          <p:nvPr/>
        </p:nvSpPr>
        <p:spPr>
          <a:xfrm>
            <a:off x="13304785" y="21329863"/>
            <a:ext cx="7907467" cy="830997"/>
          </a:xfrm>
          <a:prstGeom prst="rect">
            <a:avLst/>
          </a:prstGeom>
          <a:noFill/>
        </p:spPr>
        <p:txBody>
          <a:bodyPr wrap="square" rtlCol="0">
            <a:spAutoFit/>
          </a:bodyPr>
          <a:lstStyle/>
          <a:p>
            <a:r>
              <a:rPr lang="en-US" sz="2400" dirty="0"/>
              <a:t>Only PWA made circumlocution, dysfluency, “not a” correct, and formal errors which are all early-stage errors.</a:t>
            </a:r>
          </a:p>
        </p:txBody>
      </p:sp>
      <p:sp>
        <p:nvSpPr>
          <p:cNvPr id="79" name="TextBox 78">
            <a:extLst>
              <a:ext uri="{FF2B5EF4-FFF2-40B4-BE49-F238E27FC236}">
                <a16:creationId xmlns:a16="http://schemas.microsoft.com/office/drawing/2014/main" id="{78A89C9A-529B-AB4A-86B9-2CDA46189BD7}"/>
              </a:ext>
            </a:extLst>
          </p:cNvPr>
          <p:cNvSpPr txBox="1"/>
          <p:nvPr/>
        </p:nvSpPr>
        <p:spPr>
          <a:xfrm>
            <a:off x="22701285" y="21316033"/>
            <a:ext cx="8680540" cy="830997"/>
          </a:xfrm>
          <a:prstGeom prst="rect">
            <a:avLst/>
          </a:prstGeom>
          <a:noFill/>
        </p:spPr>
        <p:txBody>
          <a:bodyPr wrap="square" rtlCol="0">
            <a:spAutoFit/>
          </a:bodyPr>
          <a:lstStyle/>
          <a:p>
            <a:r>
              <a:rPr lang="en-US" sz="2400" dirty="0"/>
              <a:t>PWA+AOS made more neologisms and phonemic paraphasias which suggests these errors occurred at a later stage of verbal output.</a:t>
            </a:r>
          </a:p>
        </p:txBody>
      </p:sp>
      <p:sp>
        <p:nvSpPr>
          <p:cNvPr id="80" name="Subtitle 2">
            <a:extLst>
              <a:ext uri="{FF2B5EF4-FFF2-40B4-BE49-F238E27FC236}">
                <a16:creationId xmlns:a16="http://schemas.microsoft.com/office/drawing/2014/main" id="{1BC0D8ED-EB64-CF45-9544-23A196999887}"/>
              </a:ext>
            </a:extLst>
          </p:cNvPr>
          <p:cNvSpPr txBox="1">
            <a:spLocks/>
          </p:cNvSpPr>
          <p:nvPr/>
        </p:nvSpPr>
        <p:spPr>
          <a:xfrm>
            <a:off x="32606862" y="22364030"/>
            <a:ext cx="10914743" cy="913158"/>
          </a:xfrm>
          <a:prstGeom prst="rect">
            <a:avLst/>
          </a:prstGeom>
          <a:solidFill>
            <a:srgbClr val="002060"/>
          </a:solidFill>
          <a:ln>
            <a:solidFill>
              <a:srgbClr val="002060"/>
            </a:solidFill>
          </a:ln>
        </p:spPr>
        <p:txBody>
          <a:bodyPr vert="horz" lIns="106674" tIns="53337" rIns="106674" bIns="53337"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6300" dirty="0">
                <a:solidFill>
                  <a:schemeClr val="bg1"/>
                </a:solidFill>
                <a:latin typeface="Cambria" panose="02040503050406030204" pitchFamily="18" charset="0"/>
              </a:rPr>
              <a:t> </a:t>
            </a:r>
            <a:r>
              <a:rPr lang="en-US" sz="5800" dirty="0">
                <a:solidFill>
                  <a:schemeClr val="bg1"/>
                </a:solidFill>
                <a:latin typeface="Cambria" panose="02040503050406030204" pitchFamily="18" charset="0"/>
              </a:rPr>
              <a:t>Conclusions</a:t>
            </a:r>
          </a:p>
        </p:txBody>
      </p:sp>
      <p:pic>
        <p:nvPicPr>
          <p:cNvPr id="57" name="Picture 56" descr="Table&#10;&#10;Description automatically generated">
            <a:extLst>
              <a:ext uri="{FF2B5EF4-FFF2-40B4-BE49-F238E27FC236}">
                <a16:creationId xmlns:a16="http://schemas.microsoft.com/office/drawing/2014/main" id="{C9367C1E-D5A2-4942-9CB5-CD18E9CFD35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304785" y="24820293"/>
            <a:ext cx="7526087" cy="6423713"/>
          </a:xfrm>
          <a:prstGeom prst="rect">
            <a:avLst/>
          </a:prstGeom>
        </p:spPr>
      </p:pic>
      <p:pic>
        <p:nvPicPr>
          <p:cNvPr id="59" name="Picture 58" descr="Chart&#10;&#10;Description automatically generated">
            <a:extLst>
              <a:ext uri="{FF2B5EF4-FFF2-40B4-BE49-F238E27FC236}">
                <a16:creationId xmlns:a16="http://schemas.microsoft.com/office/drawing/2014/main" id="{F28E7144-492E-F643-98DC-B0A1D7D61C6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531527" y="15393911"/>
            <a:ext cx="6197687" cy="5692819"/>
          </a:xfrm>
          <a:prstGeom prst="rect">
            <a:avLst/>
          </a:prstGeom>
        </p:spPr>
      </p:pic>
    </p:spTree>
    <p:extLst>
      <p:ext uri="{BB962C8B-B14F-4D97-AF65-F5344CB8AC3E}">
        <p14:creationId xmlns:p14="http://schemas.microsoft.com/office/powerpoint/2010/main" val="3760304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1966D790-D06C-4361-94B8-8BED25FA40AD}">
  <ds:schemaRefs>
    <ds:schemaRef ds:uri="ESRI.ArcGIS.Mapping.OfficeIntegration.PowerPointInfo"/>
  </ds:schemaRefs>
</ds:datastoreItem>
</file>

<file path=customXml/itemProps2.xml><?xml version="1.0" encoding="utf-8"?>
<ds:datastoreItem xmlns:ds="http://schemas.openxmlformats.org/officeDocument/2006/customXml" ds:itemID="{E8B49EBC-8012-49EB-A634-9AC004CF8E85}">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Office Theme</Template>
  <TotalTime>2407</TotalTime>
  <Words>1220</Words>
  <Application>Microsoft Macintosh PowerPoint</Application>
  <PresentationFormat>Custom</PresentationFormat>
  <Paragraphs>62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Cambria</vt:lpstr>
      <vt:lpstr>Office Theme</vt:lpstr>
      <vt:lpstr>Error Detection and Correction in Object Naming in Individuals with Aphasia Anne O’Donnell Master’s Thesis Advisor: Dr. Amy E. Ramage, PhD, Committee: Dr. Don Robin, PhD, Dr. Kathryn Greenslade, PhD Communication Sciences and Disorders, University of New Hampshire, Durham, NH 03824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Rhiannon Jacobs</dc:creator>
  <cp:lastModifiedBy>Anne O'Donnell</cp:lastModifiedBy>
  <cp:revision>153</cp:revision>
  <dcterms:created xsi:type="dcterms:W3CDTF">2016-03-05T16:55:12Z</dcterms:created>
  <dcterms:modified xsi:type="dcterms:W3CDTF">2022-04-07T16:47:22Z</dcterms:modified>
</cp:coreProperties>
</file>