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2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http://customooxmlschemas.google.com/">
      <go:slidesCustomData xmlns:go="http://customooxmlschemas.google.com/" r:id="rId18" roundtripDataSignature="AMtx7mhxNNoN8DHf5duPAR/jO3sKfM8z7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18" Type="http://customschemas.google.com/relationships/presentationmetadata" Target="metadata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2" name="Google Shape;52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1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7" name="Google Shape;157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1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7" name="Google Shape;167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1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9" name="Google Shape;179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9" name="Google Shape;59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7" name="Google Shape;77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7" name="Google Shape;87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8" name="Google Shape;98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4" name="Google Shape;114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5" name="Google Shape;125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7" name="Google Shape;137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7" name="Google Shape;147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4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14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1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23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23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2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2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1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5" name="Google Shape;15;p1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6" name="Google Shape;16;p1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6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9" name="Google Shape;19;p1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17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17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1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1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1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19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19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1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20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2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21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21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21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21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2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22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2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13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p1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5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1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6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4.png"/><Relationship Id="rId4" Type="http://schemas.openxmlformats.org/officeDocument/2006/relationships/image" Target="../media/image2.png"/><Relationship Id="rId5" Type="http://schemas.openxmlformats.org/officeDocument/2006/relationships/image" Target="../media/image1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7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6.jpg"/><Relationship Id="rId4" Type="http://schemas.openxmlformats.org/officeDocument/2006/relationships/image" Target="../media/image10.jpg"/><Relationship Id="rId5" Type="http://schemas.openxmlformats.org/officeDocument/2006/relationships/image" Target="../media/image8.png"/><Relationship Id="rId6" Type="http://schemas.openxmlformats.org/officeDocument/2006/relationships/image" Target="../media/image4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9.png"/><Relationship Id="rId4" Type="http://schemas.openxmlformats.org/officeDocument/2006/relationships/image" Target="../media/image5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2.jpg"/><Relationship Id="rId4" Type="http://schemas.openxmlformats.org/officeDocument/2006/relationships/image" Target="../media/image13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3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"/>
          <p:cNvPicPr preferRelativeResize="0"/>
          <p:nvPr/>
        </p:nvPicPr>
        <p:blipFill rotWithShape="1">
          <a:blip r:embed="rId3">
            <a:alphaModFix amt="24000"/>
          </a:blip>
          <a:srcRect b="569" l="5499" r="5508" t="24371"/>
          <a:stretch/>
        </p:blipFill>
        <p:spPr>
          <a:xfrm>
            <a:off x="0" y="0"/>
            <a:ext cx="9143998" cy="5143499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1"/>
          <p:cNvSpPr txBox="1"/>
          <p:nvPr>
            <p:ph type="ctrTitle"/>
          </p:nvPr>
        </p:nvSpPr>
        <p:spPr>
          <a:xfrm>
            <a:off x="0" y="744575"/>
            <a:ext cx="9106500" cy="16692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</a:pPr>
            <a:r>
              <a:rPr b="1" lang="en" sz="4080">
                <a:latin typeface="Cambria"/>
                <a:ea typeface="Cambria"/>
                <a:cs typeface="Cambria"/>
                <a:sym typeface="Cambria"/>
              </a:rPr>
              <a:t>Temporal dynamics of eastern oyster larvae in Great Bay Estuary, NH</a:t>
            </a:r>
            <a:endParaRPr b="1" sz="4080"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56" name="Google Shape;56;p1"/>
          <p:cNvSpPr txBox="1"/>
          <p:nvPr>
            <p:ph idx="1" type="subTitle"/>
          </p:nvPr>
        </p:nvSpPr>
        <p:spPr>
          <a:xfrm>
            <a:off x="311700" y="3053425"/>
            <a:ext cx="8520600" cy="1669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b="1" lang="en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Alyssa Stasse</a:t>
            </a:r>
            <a:endParaRPr b="1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sz="172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Matthew L.H. Cheng, Kelsey Meyer, Nicole Bumbera, Kaitlin Van Volkom, </a:t>
            </a:r>
            <a:endParaRPr sz="172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sz="172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Alix Laferriere, Jennifer A. Dijkstra, Bonnie L. Brown</a:t>
            </a:r>
            <a:endParaRPr sz="172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sz="172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Department of Biological Sciences</a:t>
            </a:r>
            <a:endParaRPr sz="172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sz="172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University of New Hampshire</a:t>
            </a:r>
            <a:endParaRPr sz="269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10"/>
          <p:cNvSpPr txBox="1"/>
          <p:nvPr>
            <p:ph type="title"/>
          </p:nvPr>
        </p:nvSpPr>
        <p:spPr>
          <a:xfrm>
            <a:off x="467300" y="532675"/>
            <a:ext cx="8364900" cy="6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3420">
                <a:latin typeface="Cambria"/>
                <a:ea typeface="Cambria"/>
                <a:cs typeface="Cambria"/>
                <a:sym typeface="Cambria"/>
              </a:rPr>
              <a:t>Future work</a:t>
            </a:r>
            <a:endParaRPr sz="3420"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60" name="Google Shape;160;p10"/>
          <p:cNvSpPr txBox="1"/>
          <p:nvPr/>
        </p:nvSpPr>
        <p:spPr>
          <a:xfrm>
            <a:off x="467300" y="0"/>
            <a:ext cx="1998000" cy="369300"/>
          </a:xfrm>
          <a:prstGeom prst="rect">
            <a:avLst/>
          </a:prstGeom>
          <a:solidFill>
            <a:srgbClr val="9FC5E8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" sz="1200" u="none" cap="none" strike="noStrik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Background</a:t>
            </a:r>
            <a:endParaRPr b="0" i="0" sz="12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61" name="Google Shape;161;p10"/>
          <p:cNvSpPr txBox="1"/>
          <p:nvPr/>
        </p:nvSpPr>
        <p:spPr>
          <a:xfrm>
            <a:off x="2465225" y="0"/>
            <a:ext cx="2075100" cy="369300"/>
          </a:xfrm>
          <a:prstGeom prst="rect">
            <a:avLst/>
          </a:prstGeom>
          <a:solidFill>
            <a:srgbClr val="C9DAF8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" sz="1200" u="none" cap="none" strike="noStrik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Methods</a:t>
            </a:r>
            <a:endParaRPr b="0" i="0" sz="12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62" name="Google Shape;162;p10"/>
          <p:cNvSpPr txBox="1"/>
          <p:nvPr/>
        </p:nvSpPr>
        <p:spPr>
          <a:xfrm>
            <a:off x="4526725" y="0"/>
            <a:ext cx="2075100" cy="369300"/>
          </a:xfrm>
          <a:prstGeom prst="rect">
            <a:avLst/>
          </a:prstGeom>
          <a:solidFill>
            <a:srgbClr val="D0E0E3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" sz="1200" u="none" cap="none" strike="noStrik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Results</a:t>
            </a:r>
            <a:endParaRPr b="0" i="0" sz="12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63" name="Google Shape;163;p10"/>
          <p:cNvSpPr txBox="1"/>
          <p:nvPr/>
        </p:nvSpPr>
        <p:spPr>
          <a:xfrm>
            <a:off x="6596400" y="0"/>
            <a:ext cx="1998000" cy="369300"/>
          </a:xfrm>
          <a:prstGeom prst="rect">
            <a:avLst/>
          </a:prstGeom>
          <a:solidFill>
            <a:srgbClr val="D9EAD3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en" sz="1200" u="none" cap="none" strike="noStrik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Discussion</a:t>
            </a:r>
            <a:endParaRPr b="1" i="0" sz="12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64" name="Google Shape;164;p10"/>
          <p:cNvSpPr txBox="1"/>
          <p:nvPr/>
        </p:nvSpPr>
        <p:spPr>
          <a:xfrm>
            <a:off x="567450" y="1455200"/>
            <a:ext cx="7779300" cy="328163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87350" lvl="0" marL="457200" marR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Calibri"/>
              <a:buChar char="●"/>
            </a:pPr>
            <a:r>
              <a:rPr b="0" i="0" lang="en" sz="2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Future studies should incorporate modeling of larval distribution, phytoplankton composition, and setting substrate/availability into larval abundance.</a:t>
            </a:r>
            <a:endParaRPr b="0" i="0" sz="2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87350" lvl="0" marL="457200" marR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Calibri"/>
              <a:buChar char="●"/>
            </a:pPr>
            <a:r>
              <a:rPr b="0" i="0" lang="en" sz="2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Genetic analyses could provide a means of identifying heritage of larvae/spat = new insight into oyster dynamics.</a:t>
            </a:r>
            <a:endParaRPr b="0" i="0" sz="2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87350" lvl="0" marL="457200" marR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Calibri"/>
              <a:buChar char="●"/>
            </a:pPr>
            <a:r>
              <a:rPr b="0" i="0" lang="en" sz="2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Are there new predators?</a:t>
            </a:r>
            <a:endParaRPr b="0" i="0" sz="2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11"/>
          <p:cNvSpPr txBox="1"/>
          <p:nvPr>
            <p:ph type="title"/>
          </p:nvPr>
        </p:nvSpPr>
        <p:spPr>
          <a:xfrm>
            <a:off x="311700" y="335200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3420">
                <a:latin typeface="Cambria"/>
                <a:ea typeface="Cambria"/>
                <a:cs typeface="Cambria"/>
                <a:sym typeface="Cambria"/>
              </a:rPr>
              <a:t>Acknowledgements</a:t>
            </a:r>
            <a:endParaRPr sz="3420"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70" name="Google Shape;170;p11"/>
          <p:cNvSpPr txBox="1"/>
          <p:nvPr/>
        </p:nvSpPr>
        <p:spPr>
          <a:xfrm>
            <a:off x="311700" y="925869"/>
            <a:ext cx="3000000" cy="2154406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n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Committee members:</a:t>
            </a:r>
            <a:endParaRPr b="1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Char char="●"/>
            </a:pPr>
            <a:r>
              <a:rPr b="0" i="0" lang="en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Bonnie Brown</a:t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Char char="●"/>
            </a:pPr>
            <a:r>
              <a:rPr b="0" i="0" lang="en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Liz Harvey</a:t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Char char="●"/>
            </a:pPr>
            <a:r>
              <a:rPr b="0" i="0" lang="en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Ray Grizzle</a:t>
            </a:r>
            <a:endParaRPr/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Char char="●"/>
            </a:pPr>
            <a:r>
              <a:rPr b="0" i="0" lang="en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Robert Atwood</a:t>
            </a:r>
            <a:endParaRPr/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Char char="●"/>
            </a:pPr>
            <a:r>
              <a:rPr b="0" i="0" lang="en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Dave Bushek</a:t>
            </a:r>
            <a:endParaRPr/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Char char="●"/>
            </a:pPr>
            <a:r>
              <a:rPr b="0" i="0" lang="en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Brianna Group</a:t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1" name="Google Shape;171;p11"/>
          <p:cNvSpPr txBox="1"/>
          <p:nvPr/>
        </p:nvSpPr>
        <p:spPr>
          <a:xfrm>
            <a:off x="369738" y="2927016"/>
            <a:ext cx="3000000" cy="1877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n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Field &amp; site:</a:t>
            </a:r>
            <a:endParaRPr b="1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Kelsey Meyer, Grant Milne, Krystin Ward, Laura Brown, Matt Cheng, Taja Sims-Harper, Alix Laferriere, Jerry Stasse, Chloe Pearson, Aliya Caldwell</a:t>
            </a:r>
            <a:endParaRPr b="0" i="0" sz="2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2" name="Google Shape;172;p11"/>
          <p:cNvSpPr txBox="1"/>
          <p:nvPr/>
        </p:nvSpPr>
        <p:spPr>
          <a:xfrm>
            <a:off x="3427775" y="1111663"/>
            <a:ext cx="3000000" cy="160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n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Data analysis:</a:t>
            </a:r>
            <a:endParaRPr b="1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Patty Jarema, Rich Smith, Chris Neefus, Matt Cheng, Carl Strickland, Andy Ackerman</a:t>
            </a:r>
            <a:endParaRPr b="0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3" name="Google Shape;173;p11"/>
          <p:cNvSpPr txBox="1"/>
          <p:nvPr/>
        </p:nvSpPr>
        <p:spPr>
          <a:xfrm>
            <a:off x="3427775" y="2712475"/>
            <a:ext cx="2745600" cy="21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0" lang="en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Lab work:</a:t>
            </a:r>
            <a:r>
              <a:rPr b="0" i="0" lang="en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​</a:t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Lauren Welch, Tallie Anne Algiere, Shimaa Ghazal, Bo-Young Lee, Kelsey Meyer, Grant Milne, Matt Cheng, Taja Sims-Harper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" name="Google Shape;174;p11"/>
          <p:cNvSpPr txBox="1"/>
          <p:nvPr/>
        </p:nvSpPr>
        <p:spPr>
          <a:xfrm>
            <a:off x="6543850" y="1111675"/>
            <a:ext cx="2508900" cy="1046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n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Logistics &amp; writing:</a:t>
            </a:r>
            <a:endParaRPr b="1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Jessica Bolker, Lisa Buchalski</a:t>
            </a:r>
            <a:endParaRPr b="0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5" name="Google Shape;175;p11"/>
          <p:cNvSpPr txBox="1"/>
          <p:nvPr/>
        </p:nvSpPr>
        <p:spPr>
          <a:xfrm>
            <a:off x="6543850" y="2747975"/>
            <a:ext cx="2508900" cy="132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n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Funding:</a:t>
            </a:r>
            <a:endParaRPr b="1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NHAES Hatch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UNH Marine Biology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NH Sea Grant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6" name="Google Shape;176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406078" y="288463"/>
            <a:ext cx="4307223" cy="885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1" name="Google Shape;181;p12"/>
          <p:cNvPicPr preferRelativeResize="0"/>
          <p:nvPr/>
        </p:nvPicPr>
        <p:blipFill rotWithShape="1">
          <a:blip r:embed="rId3">
            <a:alphaModFix amt="30000"/>
          </a:blip>
          <a:srcRect b="0" l="0" r="0" t="0"/>
          <a:stretch/>
        </p:blipFill>
        <p:spPr>
          <a:xfrm>
            <a:off x="0" y="0"/>
            <a:ext cx="9144001" cy="5143499"/>
          </a:xfrm>
          <a:prstGeom prst="rect">
            <a:avLst/>
          </a:prstGeom>
          <a:noFill/>
          <a:ln>
            <a:noFill/>
          </a:ln>
        </p:spPr>
      </p:pic>
      <p:sp>
        <p:nvSpPr>
          <p:cNvPr id="182" name="Google Shape;182;p12"/>
          <p:cNvSpPr txBox="1"/>
          <p:nvPr>
            <p:ph type="title"/>
          </p:nvPr>
        </p:nvSpPr>
        <p:spPr>
          <a:xfrm>
            <a:off x="389550" y="1687150"/>
            <a:ext cx="8364900" cy="1251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b="1" lang="en" sz="4620">
                <a:latin typeface="Cambria"/>
                <a:ea typeface="Cambria"/>
                <a:cs typeface="Cambria"/>
                <a:sym typeface="Cambria"/>
              </a:rPr>
              <a:t>Questions?</a:t>
            </a:r>
            <a:endParaRPr b="1" sz="4620"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83" name="Google Shape;183;p12"/>
          <p:cNvSpPr txBox="1"/>
          <p:nvPr/>
        </p:nvSpPr>
        <p:spPr>
          <a:xfrm>
            <a:off x="389550" y="3500325"/>
            <a:ext cx="8127000" cy="1454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b="0" i="0" lang="en" sz="2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Email: alyssa.stasse@unh.edu</a:t>
            </a:r>
            <a:endParaRPr b="0" i="0" sz="2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b="0" i="0" lang="en" sz="2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Twitter: @alyssastasse</a:t>
            </a:r>
            <a:endParaRPr b="0" i="0" sz="2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b="0" i="0" lang="en" sz="2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Paper featured in Journal of Shellfish Research</a:t>
            </a:r>
            <a:endParaRPr b="0" i="0" sz="2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2"/>
          <p:cNvSpPr/>
          <p:nvPr/>
        </p:nvSpPr>
        <p:spPr>
          <a:xfrm>
            <a:off x="549600" y="1687175"/>
            <a:ext cx="2534700" cy="2599200"/>
          </a:xfrm>
          <a:prstGeom prst="ellipse">
            <a:avLst/>
          </a:prstGeom>
          <a:solidFill>
            <a:srgbClr val="CFE2F3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t/>
            </a:r>
            <a:endParaRPr b="0" i="0" sz="25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2" name="Google Shape;62;p2"/>
          <p:cNvPicPr preferRelativeResize="0"/>
          <p:nvPr/>
        </p:nvPicPr>
        <p:blipFill rotWithShape="1">
          <a:blip r:embed="rId3">
            <a:alphaModFix amt="34000"/>
          </a:blip>
          <a:srcRect b="0" l="0" r="0" t="0"/>
          <a:stretch/>
        </p:blipFill>
        <p:spPr>
          <a:xfrm>
            <a:off x="837600" y="1975100"/>
            <a:ext cx="1857476" cy="1857476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63;p2"/>
          <p:cNvSpPr txBox="1"/>
          <p:nvPr>
            <p:ph type="title"/>
          </p:nvPr>
        </p:nvSpPr>
        <p:spPr>
          <a:xfrm>
            <a:off x="467300" y="542875"/>
            <a:ext cx="8364900" cy="86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3420">
                <a:latin typeface="Cambria"/>
                <a:ea typeface="Cambria"/>
                <a:cs typeface="Cambria"/>
                <a:sym typeface="Cambria"/>
              </a:rPr>
              <a:t>Eastern oyster ecosystem services</a:t>
            </a:r>
            <a:endParaRPr sz="3420"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64" name="Google Shape;64;p2"/>
          <p:cNvSpPr txBox="1"/>
          <p:nvPr/>
        </p:nvSpPr>
        <p:spPr>
          <a:xfrm>
            <a:off x="467300" y="0"/>
            <a:ext cx="1998000" cy="369300"/>
          </a:xfrm>
          <a:prstGeom prst="rect">
            <a:avLst/>
          </a:prstGeom>
          <a:solidFill>
            <a:srgbClr val="9FC5E8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en" sz="1200" u="none" cap="none" strike="noStrik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Background</a:t>
            </a:r>
            <a:endParaRPr b="1" i="0" sz="12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65" name="Google Shape;65;p2"/>
          <p:cNvSpPr txBox="1"/>
          <p:nvPr/>
        </p:nvSpPr>
        <p:spPr>
          <a:xfrm>
            <a:off x="2465225" y="0"/>
            <a:ext cx="2075100" cy="369300"/>
          </a:xfrm>
          <a:prstGeom prst="rect">
            <a:avLst/>
          </a:prstGeom>
          <a:solidFill>
            <a:srgbClr val="C9DAF8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" sz="1200" u="none" cap="none" strike="noStrik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Methods</a:t>
            </a:r>
            <a:endParaRPr b="0" i="0" sz="12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66" name="Google Shape;66;p2"/>
          <p:cNvSpPr txBox="1"/>
          <p:nvPr/>
        </p:nvSpPr>
        <p:spPr>
          <a:xfrm>
            <a:off x="4526725" y="0"/>
            <a:ext cx="2075100" cy="369300"/>
          </a:xfrm>
          <a:prstGeom prst="rect">
            <a:avLst/>
          </a:prstGeom>
          <a:solidFill>
            <a:srgbClr val="D0E0E3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" sz="1200" u="none" cap="none" strike="noStrik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Results</a:t>
            </a:r>
            <a:endParaRPr b="0" i="0" sz="12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67" name="Google Shape;67;p2"/>
          <p:cNvSpPr txBox="1"/>
          <p:nvPr/>
        </p:nvSpPr>
        <p:spPr>
          <a:xfrm>
            <a:off x="6596400" y="0"/>
            <a:ext cx="1998000" cy="369300"/>
          </a:xfrm>
          <a:prstGeom prst="rect">
            <a:avLst/>
          </a:prstGeom>
          <a:solidFill>
            <a:srgbClr val="D9EAD3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" sz="1200" u="none" cap="none" strike="noStrik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Discussion</a:t>
            </a:r>
            <a:endParaRPr b="0" i="0" sz="12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68" name="Google Shape;68;p2"/>
          <p:cNvSpPr/>
          <p:nvPr/>
        </p:nvSpPr>
        <p:spPr>
          <a:xfrm>
            <a:off x="3304650" y="1687175"/>
            <a:ext cx="2534700" cy="2599200"/>
          </a:xfrm>
          <a:prstGeom prst="ellipse">
            <a:avLst/>
          </a:prstGeom>
          <a:solidFill>
            <a:srgbClr val="CFE2F3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t/>
            </a:r>
            <a:endParaRPr b="0" i="0" sz="2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" name="Google Shape;69;p2"/>
          <p:cNvSpPr/>
          <p:nvPr/>
        </p:nvSpPr>
        <p:spPr>
          <a:xfrm>
            <a:off x="6059700" y="1687175"/>
            <a:ext cx="2534700" cy="2599200"/>
          </a:xfrm>
          <a:prstGeom prst="ellipse">
            <a:avLst/>
          </a:prstGeom>
          <a:solidFill>
            <a:srgbClr val="CFE2F3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t/>
            </a:r>
            <a:endParaRPr b="0" i="0" sz="2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" name="Google Shape;70;p2"/>
          <p:cNvSpPr txBox="1"/>
          <p:nvPr/>
        </p:nvSpPr>
        <p:spPr>
          <a:xfrm>
            <a:off x="837600" y="2509625"/>
            <a:ext cx="1958700" cy="954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b="0" i="0" lang="en" sz="25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Bivalve water filters</a:t>
            </a:r>
            <a:endParaRPr b="0" i="0" sz="25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1" name="Google Shape;71;p2"/>
          <p:cNvPicPr preferRelativeResize="0"/>
          <p:nvPr/>
        </p:nvPicPr>
        <p:blipFill rotWithShape="1">
          <a:blip r:embed="rId4">
            <a:alphaModFix amt="30000"/>
          </a:blip>
          <a:srcRect b="0" l="0" r="0" t="0"/>
          <a:stretch/>
        </p:blipFill>
        <p:spPr>
          <a:xfrm>
            <a:off x="3534450" y="2000675"/>
            <a:ext cx="2075100" cy="1806350"/>
          </a:xfrm>
          <a:prstGeom prst="rect">
            <a:avLst/>
          </a:prstGeom>
          <a:noFill/>
          <a:ln>
            <a:noFill/>
          </a:ln>
        </p:spPr>
      </p:pic>
      <p:sp>
        <p:nvSpPr>
          <p:cNvPr id="72" name="Google Shape;72;p2"/>
          <p:cNvSpPr txBox="1"/>
          <p:nvPr/>
        </p:nvSpPr>
        <p:spPr>
          <a:xfrm>
            <a:off x="3592650" y="2509625"/>
            <a:ext cx="1958700" cy="954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b="0" i="0" lang="en" sz="25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Habitat for juvenile fish</a:t>
            </a:r>
            <a:endParaRPr b="0" i="0" sz="25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3" name="Google Shape;73;p2"/>
          <p:cNvPicPr preferRelativeResize="0"/>
          <p:nvPr/>
        </p:nvPicPr>
        <p:blipFill rotWithShape="1">
          <a:blip r:embed="rId5">
            <a:alphaModFix amt="30000"/>
          </a:blip>
          <a:srcRect b="0" l="0" r="0" t="0"/>
          <a:stretch/>
        </p:blipFill>
        <p:spPr>
          <a:xfrm>
            <a:off x="6478775" y="2143550"/>
            <a:ext cx="1714600" cy="1714600"/>
          </a:xfrm>
          <a:prstGeom prst="rect">
            <a:avLst/>
          </a:prstGeom>
          <a:noFill/>
          <a:ln>
            <a:noFill/>
          </a:ln>
        </p:spPr>
      </p:pic>
      <p:sp>
        <p:nvSpPr>
          <p:cNvPr id="74" name="Google Shape;74;p2"/>
          <p:cNvSpPr txBox="1"/>
          <p:nvPr/>
        </p:nvSpPr>
        <p:spPr>
          <a:xfrm>
            <a:off x="6386575" y="2509625"/>
            <a:ext cx="1958700" cy="954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b="0" i="0" lang="en" sz="25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Shore protection</a:t>
            </a:r>
            <a:endParaRPr b="0" i="0" sz="25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3"/>
          <p:cNvSpPr txBox="1"/>
          <p:nvPr>
            <p:ph type="title"/>
          </p:nvPr>
        </p:nvSpPr>
        <p:spPr>
          <a:xfrm>
            <a:off x="467300" y="532675"/>
            <a:ext cx="8364900" cy="6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3420">
                <a:latin typeface="Cambria"/>
                <a:ea typeface="Cambria"/>
                <a:cs typeface="Cambria"/>
                <a:sym typeface="Cambria"/>
              </a:rPr>
              <a:t>Research objectives</a:t>
            </a:r>
            <a:endParaRPr sz="3420"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80" name="Google Shape;80;p3"/>
          <p:cNvSpPr txBox="1"/>
          <p:nvPr/>
        </p:nvSpPr>
        <p:spPr>
          <a:xfrm>
            <a:off x="467300" y="0"/>
            <a:ext cx="1998000" cy="369300"/>
          </a:xfrm>
          <a:prstGeom prst="rect">
            <a:avLst/>
          </a:prstGeom>
          <a:solidFill>
            <a:srgbClr val="9FC5E8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" sz="1200" u="none" cap="none" strike="noStrik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Background</a:t>
            </a:r>
            <a:endParaRPr b="0" i="0" sz="12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81" name="Google Shape;81;p3"/>
          <p:cNvSpPr txBox="1"/>
          <p:nvPr/>
        </p:nvSpPr>
        <p:spPr>
          <a:xfrm>
            <a:off x="2465225" y="0"/>
            <a:ext cx="2075100" cy="369300"/>
          </a:xfrm>
          <a:prstGeom prst="rect">
            <a:avLst/>
          </a:prstGeom>
          <a:solidFill>
            <a:srgbClr val="C9DAF8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en" sz="1200" u="none" cap="none" strike="noStrik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Methods</a:t>
            </a:r>
            <a:endParaRPr b="1" i="0" sz="12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82" name="Google Shape;82;p3"/>
          <p:cNvSpPr txBox="1"/>
          <p:nvPr/>
        </p:nvSpPr>
        <p:spPr>
          <a:xfrm>
            <a:off x="4526725" y="0"/>
            <a:ext cx="2075100" cy="369300"/>
          </a:xfrm>
          <a:prstGeom prst="rect">
            <a:avLst/>
          </a:prstGeom>
          <a:solidFill>
            <a:srgbClr val="D0E0E3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" sz="1200" u="none" cap="none" strike="noStrik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Results</a:t>
            </a:r>
            <a:endParaRPr b="0" i="0" sz="12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83" name="Google Shape;83;p3"/>
          <p:cNvSpPr txBox="1"/>
          <p:nvPr/>
        </p:nvSpPr>
        <p:spPr>
          <a:xfrm>
            <a:off x="6596400" y="0"/>
            <a:ext cx="1998000" cy="369300"/>
          </a:xfrm>
          <a:prstGeom prst="rect">
            <a:avLst/>
          </a:prstGeom>
          <a:solidFill>
            <a:srgbClr val="D9EAD3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" sz="1200" u="none" cap="none" strike="noStrik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Discussion</a:t>
            </a:r>
            <a:endParaRPr b="0" i="0" sz="12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84" name="Google Shape;84;p3"/>
          <p:cNvSpPr txBox="1"/>
          <p:nvPr/>
        </p:nvSpPr>
        <p:spPr>
          <a:xfrm>
            <a:off x="604100" y="1510500"/>
            <a:ext cx="7990200" cy="2750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87350" lvl="0" marL="457200" marR="0" rtl="0" algn="l">
              <a:lnSpc>
                <a:spcPct val="94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Calibri"/>
              <a:buAutoNum type="arabicPeriod"/>
            </a:pPr>
            <a:r>
              <a:rPr b="0" i="0" lang="en" sz="2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Reveal the dynamics of abundance of </a:t>
            </a:r>
            <a:r>
              <a:rPr b="0" i="1" lang="en" sz="2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C. virginica</a:t>
            </a:r>
            <a:r>
              <a:rPr b="0" i="0" lang="en" sz="2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larvae in GBE by examining changes in larval abundance.</a:t>
            </a:r>
            <a:endParaRPr b="0" i="0" sz="2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94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0" i="0" sz="2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87350" lvl="0" marL="457200" marR="0" rtl="0" algn="l">
              <a:lnSpc>
                <a:spcPct val="94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Calibri"/>
              <a:buAutoNum type="arabicPeriod"/>
            </a:pPr>
            <a:r>
              <a:rPr b="0" i="0" lang="en" sz="2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Ascertain whether there are differences in settlement across representative sites where oysters previously were abundant.</a:t>
            </a:r>
            <a:endParaRPr b="0" i="0" sz="2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4"/>
          <p:cNvSpPr txBox="1"/>
          <p:nvPr>
            <p:ph type="title"/>
          </p:nvPr>
        </p:nvSpPr>
        <p:spPr>
          <a:xfrm>
            <a:off x="467300" y="532675"/>
            <a:ext cx="8364900" cy="6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3420">
                <a:latin typeface="Cambria"/>
                <a:ea typeface="Cambria"/>
                <a:cs typeface="Cambria"/>
                <a:sym typeface="Cambria"/>
              </a:rPr>
              <a:t>Study sites in GBE</a:t>
            </a:r>
            <a:endParaRPr sz="3420"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90" name="Google Shape;90;p4"/>
          <p:cNvSpPr txBox="1"/>
          <p:nvPr/>
        </p:nvSpPr>
        <p:spPr>
          <a:xfrm>
            <a:off x="467300" y="0"/>
            <a:ext cx="1998000" cy="369300"/>
          </a:xfrm>
          <a:prstGeom prst="rect">
            <a:avLst/>
          </a:prstGeom>
          <a:solidFill>
            <a:srgbClr val="9FC5E8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" sz="1200" u="none" cap="none" strike="noStrik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Background</a:t>
            </a:r>
            <a:endParaRPr b="0" i="0" sz="12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91" name="Google Shape;91;p4"/>
          <p:cNvSpPr txBox="1"/>
          <p:nvPr/>
        </p:nvSpPr>
        <p:spPr>
          <a:xfrm>
            <a:off x="2465225" y="0"/>
            <a:ext cx="2075100" cy="369300"/>
          </a:xfrm>
          <a:prstGeom prst="rect">
            <a:avLst/>
          </a:prstGeom>
          <a:solidFill>
            <a:srgbClr val="C9DAF8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en" sz="1200" u="none" cap="none" strike="noStrik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Methods</a:t>
            </a:r>
            <a:endParaRPr b="1" i="0" sz="12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92" name="Google Shape;92;p4"/>
          <p:cNvSpPr txBox="1"/>
          <p:nvPr/>
        </p:nvSpPr>
        <p:spPr>
          <a:xfrm>
            <a:off x="4526725" y="0"/>
            <a:ext cx="2075100" cy="369300"/>
          </a:xfrm>
          <a:prstGeom prst="rect">
            <a:avLst/>
          </a:prstGeom>
          <a:solidFill>
            <a:srgbClr val="D0E0E3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" sz="1200" u="none" cap="none" strike="noStrik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Results</a:t>
            </a:r>
            <a:endParaRPr b="0" i="0" sz="12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93" name="Google Shape;93;p4"/>
          <p:cNvSpPr txBox="1"/>
          <p:nvPr/>
        </p:nvSpPr>
        <p:spPr>
          <a:xfrm>
            <a:off x="6596400" y="0"/>
            <a:ext cx="1998000" cy="369300"/>
          </a:xfrm>
          <a:prstGeom prst="rect">
            <a:avLst/>
          </a:prstGeom>
          <a:solidFill>
            <a:srgbClr val="D9EAD3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" sz="1200" u="none" cap="none" strike="noStrik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Discussion</a:t>
            </a:r>
            <a:endParaRPr b="0" i="0" sz="12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94" name="Google Shape;94;p4"/>
          <p:cNvSpPr txBox="1"/>
          <p:nvPr/>
        </p:nvSpPr>
        <p:spPr>
          <a:xfrm>
            <a:off x="622400" y="1547100"/>
            <a:ext cx="3834900" cy="333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marR="0" rtl="0" algn="l">
              <a:lnSpc>
                <a:spcPct val="94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b="0" i="0" lang="en" sz="2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OF: Oyster farm in Little Bay</a:t>
            </a:r>
            <a:endParaRPr b="0" i="0" sz="2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94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b="0" i="0" lang="en" sz="2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AP: Adams Point</a:t>
            </a:r>
            <a:endParaRPr b="0" i="0" sz="2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94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b="0" i="0" lang="en" sz="2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WP: Woodman Point</a:t>
            </a:r>
            <a:endParaRPr b="0" i="0" sz="2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94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b="0" i="0" lang="en" sz="2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NI: Nannie Island</a:t>
            </a:r>
            <a:endParaRPr b="0" i="0" sz="2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5" name="Google Shape;95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526725" y="650650"/>
            <a:ext cx="4302727" cy="42336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5"/>
          <p:cNvSpPr txBox="1"/>
          <p:nvPr>
            <p:ph type="title"/>
          </p:nvPr>
        </p:nvSpPr>
        <p:spPr>
          <a:xfrm>
            <a:off x="467300" y="532675"/>
            <a:ext cx="8364900" cy="6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3420">
                <a:latin typeface="Cambria"/>
                <a:ea typeface="Cambria"/>
                <a:cs typeface="Cambria"/>
                <a:sym typeface="Cambria"/>
              </a:rPr>
              <a:t>Field sampling</a:t>
            </a:r>
            <a:endParaRPr sz="3420"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01" name="Google Shape;101;p5"/>
          <p:cNvSpPr txBox="1"/>
          <p:nvPr/>
        </p:nvSpPr>
        <p:spPr>
          <a:xfrm>
            <a:off x="467300" y="0"/>
            <a:ext cx="1998000" cy="369300"/>
          </a:xfrm>
          <a:prstGeom prst="rect">
            <a:avLst/>
          </a:prstGeom>
          <a:solidFill>
            <a:srgbClr val="9FC5E8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" sz="1200" u="none" cap="none" strike="noStrik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Background</a:t>
            </a:r>
            <a:endParaRPr b="0" i="0" sz="12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02" name="Google Shape;102;p5"/>
          <p:cNvSpPr txBox="1"/>
          <p:nvPr/>
        </p:nvSpPr>
        <p:spPr>
          <a:xfrm>
            <a:off x="2465225" y="0"/>
            <a:ext cx="2075100" cy="369300"/>
          </a:xfrm>
          <a:prstGeom prst="rect">
            <a:avLst/>
          </a:prstGeom>
          <a:solidFill>
            <a:srgbClr val="C9DAF8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en" sz="1200" u="none" cap="none" strike="noStrik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Methods</a:t>
            </a:r>
            <a:endParaRPr b="1" i="0" sz="12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03" name="Google Shape;103;p5"/>
          <p:cNvSpPr txBox="1"/>
          <p:nvPr/>
        </p:nvSpPr>
        <p:spPr>
          <a:xfrm>
            <a:off x="4526725" y="0"/>
            <a:ext cx="2075100" cy="369300"/>
          </a:xfrm>
          <a:prstGeom prst="rect">
            <a:avLst/>
          </a:prstGeom>
          <a:solidFill>
            <a:srgbClr val="D0E0E3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" sz="1200" u="none" cap="none" strike="noStrik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Results</a:t>
            </a:r>
            <a:endParaRPr b="0" i="0" sz="12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04" name="Google Shape;104;p5"/>
          <p:cNvSpPr txBox="1"/>
          <p:nvPr/>
        </p:nvSpPr>
        <p:spPr>
          <a:xfrm>
            <a:off x="6596400" y="0"/>
            <a:ext cx="1998000" cy="369300"/>
          </a:xfrm>
          <a:prstGeom prst="rect">
            <a:avLst/>
          </a:prstGeom>
          <a:solidFill>
            <a:srgbClr val="D9EAD3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" sz="1200" u="none" cap="none" strike="noStrik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Discussion</a:t>
            </a:r>
            <a:endParaRPr b="0" i="0" sz="12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05" name="Google Shape;105;p5"/>
          <p:cNvSpPr/>
          <p:nvPr/>
        </p:nvSpPr>
        <p:spPr>
          <a:xfrm>
            <a:off x="768850" y="1339350"/>
            <a:ext cx="2251500" cy="976500"/>
          </a:xfrm>
          <a:prstGeom prst="roundRect">
            <a:avLst>
              <a:gd fmla="val 16667" name="adj"/>
            </a:avLst>
          </a:prstGeom>
          <a:solidFill>
            <a:srgbClr val="C9DAF8"/>
          </a:solidFill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b="0" i="0" lang="en" sz="25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Larval tows</a:t>
            </a:r>
            <a:endParaRPr b="0" i="0" sz="25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" name="Google Shape;106;p5"/>
          <p:cNvSpPr/>
          <p:nvPr/>
        </p:nvSpPr>
        <p:spPr>
          <a:xfrm>
            <a:off x="768850" y="2606938"/>
            <a:ext cx="2251500" cy="976500"/>
          </a:xfrm>
          <a:prstGeom prst="roundRect">
            <a:avLst>
              <a:gd fmla="val 16667" name="adj"/>
            </a:avLst>
          </a:prstGeom>
          <a:solidFill>
            <a:srgbClr val="C9DAF8"/>
          </a:solidFill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b="0" i="0" lang="en" sz="25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Spat collection</a:t>
            </a:r>
            <a:endParaRPr b="0" i="0" sz="25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" name="Google Shape;107;p5"/>
          <p:cNvSpPr/>
          <p:nvPr/>
        </p:nvSpPr>
        <p:spPr>
          <a:xfrm>
            <a:off x="768850" y="3874525"/>
            <a:ext cx="2251500" cy="976500"/>
          </a:xfrm>
          <a:prstGeom prst="roundRect">
            <a:avLst>
              <a:gd fmla="val 16667" name="adj"/>
            </a:avLst>
          </a:prstGeom>
          <a:solidFill>
            <a:srgbClr val="C9DAF8"/>
          </a:solidFill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b="0" i="0" lang="en" sz="25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Enumeration of larvae</a:t>
            </a:r>
            <a:endParaRPr b="0" i="0" sz="25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8" name="Google Shape;108;p5"/>
          <p:cNvPicPr preferRelativeResize="0"/>
          <p:nvPr/>
        </p:nvPicPr>
        <p:blipFill rotWithShape="1">
          <a:blip r:embed="rId3">
            <a:alphaModFix/>
          </a:blip>
          <a:srcRect b="35713" l="0" r="0" t="18540"/>
          <a:stretch/>
        </p:blipFill>
        <p:spPr>
          <a:xfrm>
            <a:off x="3679225" y="1339350"/>
            <a:ext cx="4685901" cy="976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" name="Google Shape;109;p5"/>
          <p:cNvPicPr preferRelativeResize="0"/>
          <p:nvPr/>
        </p:nvPicPr>
        <p:blipFill rotWithShape="1">
          <a:blip r:embed="rId4">
            <a:alphaModFix/>
          </a:blip>
          <a:srcRect b="22808" l="0" r="0" t="31625"/>
          <a:stretch/>
        </p:blipFill>
        <p:spPr>
          <a:xfrm>
            <a:off x="3679225" y="2571750"/>
            <a:ext cx="4685898" cy="976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" name="Google Shape;110;p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129667" y="3874525"/>
            <a:ext cx="1798425" cy="976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1" name="Google Shape;111;p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4181248" y="3874525"/>
            <a:ext cx="1308787" cy="976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6"/>
          <p:cNvSpPr txBox="1"/>
          <p:nvPr/>
        </p:nvSpPr>
        <p:spPr>
          <a:xfrm>
            <a:off x="467300" y="0"/>
            <a:ext cx="1998000" cy="369300"/>
          </a:xfrm>
          <a:prstGeom prst="rect">
            <a:avLst/>
          </a:prstGeom>
          <a:solidFill>
            <a:srgbClr val="9FC5E8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" sz="1200" u="none" cap="none" strike="noStrik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Background</a:t>
            </a:r>
            <a:endParaRPr b="0" i="0" sz="12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17" name="Google Shape;117;p6"/>
          <p:cNvSpPr txBox="1"/>
          <p:nvPr/>
        </p:nvSpPr>
        <p:spPr>
          <a:xfrm>
            <a:off x="2465225" y="0"/>
            <a:ext cx="2075100" cy="369300"/>
          </a:xfrm>
          <a:prstGeom prst="rect">
            <a:avLst/>
          </a:prstGeom>
          <a:solidFill>
            <a:srgbClr val="C9DAF8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" sz="1200" u="none" cap="none" strike="noStrik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Methods</a:t>
            </a:r>
            <a:endParaRPr b="0" i="0" sz="12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18" name="Google Shape;118;p6"/>
          <p:cNvSpPr txBox="1"/>
          <p:nvPr/>
        </p:nvSpPr>
        <p:spPr>
          <a:xfrm>
            <a:off x="4526725" y="0"/>
            <a:ext cx="2075100" cy="369300"/>
          </a:xfrm>
          <a:prstGeom prst="rect">
            <a:avLst/>
          </a:prstGeom>
          <a:solidFill>
            <a:srgbClr val="D0E0E3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en" sz="1200" u="none" cap="none" strike="noStrik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Results</a:t>
            </a:r>
            <a:endParaRPr b="1" i="0" sz="12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19" name="Google Shape;119;p6"/>
          <p:cNvSpPr txBox="1"/>
          <p:nvPr/>
        </p:nvSpPr>
        <p:spPr>
          <a:xfrm>
            <a:off x="6596400" y="0"/>
            <a:ext cx="1998000" cy="369300"/>
          </a:xfrm>
          <a:prstGeom prst="rect">
            <a:avLst/>
          </a:prstGeom>
          <a:solidFill>
            <a:srgbClr val="D9EAD3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" sz="1200" u="none" cap="none" strike="noStrik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Discussion</a:t>
            </a:r>
            <a:endParaRPr b="0" i="0" sz="12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pic>
        <p:nvPicPr>
          <p:cNvPr id="120" name="Google Shape;120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46475" y="571925"/>
            <a:ext cx="4933901" cy="4327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21" name="Google Shape;121;p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029275" y="2346200"/>
            <a:ext cx="451100" cy="451100"/>
          </a:xfrm>
          <a:prstGeom prst="rect">
            <a:avLst/>
          </a:prstGeom>
          <a:noFill/>
          <a:ln>
            <a:noFill/>
          </a:ln>
        </p:spPr>
      </p:pic>
      <p:sp>
        <p:nvSpPr>
          <p:cNvPr id="122" name="Google Shape;122;p6"/>
          <p:cNvSpPr txBox="1"/>
          <p:nvPr/>
        </p:nvSpPr>
        <p:spPr>
          <a:xfrm>
            <a:off x="5309100" y="1352025"/>
            <a:ext cx="3285300" cy="276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marR="0" rtl="0" algn="l">
              <a:lnSpc>
                <a:spcPct val="94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b="0" i="0" lang="en" sz="2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D-hinge larvae differed significantly between 2018 and 2020.</a:t>
            </a:r>
            <a:endParaRPr b="0" i="0" sz="2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94000"/>
              </a:lnSpc>
              <a:spcBef>
                <a:spcPts val="1000"/>
              </a:spcBef>
              <a:spcAft>
                <a:spcPts val="20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b="0" i="0" lang="en" sz="2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Veliger larvae differed significantly between 2019 and 2020.</a:t>
            </a:r>
            <a:endParaRPr b="0" i="0" sz="2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hart, box and whisker chart&#10;&#10;Description automatically generated" id="127" name="Google Shape;127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48027" y="497280"/>
            <a:ext cx="4528823" cy="4441586"/>
          </a:xfrm>
          <a:prstGeom prst="rect">
            <a:avLst/>
          </a:prstGeom>
          <a:noFill/>
          <a:ln>
            <a:noFill/>
          </a:ln>
        </p:spPr>
      </p:pic>
      <p:sp>
        <p:nvSpPr>
          <p:cNvPr id="128" name="Google Shape;128;p7"/>
          <p:cNvSpPr txBox="1"/>
          <p:nvPr/>
        </p:nvSpPr>
        <p:spPr>
          <a:xfrm>
            <a:off x="467300" y="0"/>
            <a:ext cx="1998000" cy="369300"/>
          </a:xfrm>
          <a:prstGeom prst="rect">
            <a:avLst/>
          </a:prstGeom>
          <a:solidFill>
            <a:srgbClr val="9FC5E8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" sz="1200" u="none" cap="none" strike="noStrik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Background</a:t>
            </a:r>
            <a:endParaRPr b="0" i="0" sz="12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29" name="Google Shape;129;p7"/>
          <p:cNvSpPr txBox="1"/>
          <p:nvPr/>
        </p:nvSpPr>
        <p:spPr>
          <a:xfrm>
            <a:off x="2465225" y="0"/>
            <a:ext cx="2075100" cy="369300"/>
          </a:xfrm>
          <a:prstGeom prst="rect">
            <a:avLst/>
          </a:prstGeom>
          <a:solidFill>
            <a:srgbClr val="C9DAF8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" sz="1200" u="none" cap="none" strike="noStrik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Methods</a:t>
            </a:r>
            <a:endParaRPr b="0" i="0" sz="12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30" name="Google Shape;130;p7"/>
          <p:cNvSpPr txBox="1"/>
          <p:nvPr/>
        </p:nvSpPr>
        <p:spPr>
          <a:xfrm>
            <a:off x="4526725" y="0"/>
            <a:ext cx="2075100" cy="369300"/>
          </a:xfrm>
          <a:prstGeom prst="rect">
            <a:avLst/>
          </a:prstGeom>
          <a:solidFill>
            <a:srgbClr val="D0E0E3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en" sz="1200" u="none" cap="none" strike="noStrik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Results</a:t>
            </a:r>
            <a:endParaRPr b="1" i="0" sz="12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31" name="Google Shape;131;p7"/>
          <p:cNvSpPr txBox="1"/>
          <p:nvPr/>
        </p:nvSpPr>
        <p:spPr>
          <a:xfrm>
            <a:off x="6596400" y="0"/>
            <a:ext cx="1998000" cy="369300"/>
          </a:xfrm>
          <a:prstGeom prst="rect">
            <a:avLst/>
          </a:prstGeom>
          <a:solidFill>
            <a:srgbClr val="D9EAD3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" sz="1200" u="none" cap="none" strike="noStrik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Discussion</a:t>
            </a:r>
            <a:endParaRPr b="0" i="0" sz="12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pic>
        <p:nvPicPr>
          <p:cNvPr id="132" name="Google Shape;132;p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937350" y="631750"/>
            <a:ext cx="3967273" cy="3889802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33" name="Google Shape;133;p7"/>
          <p:cNvCxnSpPr/>
          <p:nvPr/>
        </p:nvCxnSpPr>
        <p:spPr>
          <a:xfrm flipH="1" rot="10800000">
            <a:off x="4374675" y="631750"/>
            <a:ext cx="393525" cy="3285826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34" name="Google Shape;134;p7"/>
          <p:cNvCxnSpPr/>
          <p:nvPr/>
        </p:nvCxnSpPr>
        <p:spPr>
          <a:xfrm>
            <a:off x="4374675" y="4392706"/>
            <a:ext cx="796425" cy="165569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8"/>
          <p:cNvSpPr txBox="1"/>
          <p:nvPr/>
        </p:nvSpPr>
        <p:spPr>
          <a:xfrm>
            <a:off x="467300" y="0"/>
            <a:ext cx="1998000" cy="369300"/>
          </a:xfrm>
          <a:prstGeom prst="rect">
            <a:avLst/>
          </a:prstGeom>
          <a:solidFill>
            <a:srgbClr val="9FC5E8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" sz="1200" u="none" cap="none" strike="noStrik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Background</a:t>
            </a:r>
            <a:endParaRPr b="0" i="0" sz="12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40" name="Google Shape;140;p8"/>
          <p:cNvSpPr txBox="1"/>
          <p:nvPr/>
        </p:nvSpPr>
        <p:spPr>
          <a:xfrm>
            <a:off x="2465225" y="0"/>
            <a:ext cx="2075100" cy="369300"/>
          </a:xfrm>
          <a:prstGeom prst="rect">
            <a:avLst/>
          </a:prstGeom>
          <a:solidFill>
            <a:srgbClr val="C9DAF8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" sz="1200" u="none" cap="none" strike="noStrik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Methods</a:t>
            </a:r>
            <a:endParaRPr b="0" i="0" sz="12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41" name="Google Shape;141;p8"/>
          <p:cNvSpPr txBox="1"/>
          <p:nvPr/>
        </p:nvSpPr>
        <p:spPr>
          <a:xfrm>
            <a:off x="4526725" y="0"/>
            <a:ext cx="2075100" cy="369300"/>
          </a:xfrm>
          <a:prstGeom prst="rect">
            <a:avLst/>
          </a:prstGeom>
          <a:solidFill>
            <a:srgbClr val="D0E0E3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en" sz="1200" u="none" cap="none" strike="noStrik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Results</a:t>
            </a:r>
            <a:endParaRPr b="1" i="0" sz="12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42" name="Google Shape;142;p8"/>
          <p:cNvSpPr txBox="1"/>
          <p:nvPr/>
        </p:nvSpPr>
        <p:spPr>
          <a:xfrm>
            <a:off x="6596400" y="0"/>
            <a:ext cx="1998000" cy="369300"/>
          </a:xfrm>
          <a:prstGeom prst="rect">
            <a:avLst/>
          </a:prstGeom>
          <a:solidFill>
            <a:srgbClr val="D9EAD3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" sz="1200" u="none" cap="none" strike="noStrik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Discussion</a:t>
            </a:r>
            <a:endParaRPr b="0" i="0" sz="12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pic>
        <p:nvPicPr>
          <p:cNvPr id="143" name="Google Shape;143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67300" y="521700"/>
            <a:ext cx="4703726" cy="4469399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Google Shape;144;p8"/>
          <p:cNvSpPr txBox="1"/>
          <p:nvPr/>
        </p:nvSpPr>
        <p:spPr>
          <a:xfrm>
            <a:off x="5309100" y="1352025"/>
            <a:ext cx="3285300" cy="276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marR="0" rtl="0" algn="l">
              <a:lnSpc>
                <a:spcPct val="94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b="0" i="0" lang="en" sz="2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Temperature was the only physicochemical factor associated with D-hinge larvae.</a:t>
            </a:r>
            <a:endParaRPr b="0" i="0" sz="2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94000"/>
              </a:lnSpc>
              <a:spcBef>
                <a:spcPts val="1000"/>
              </a:spcBef>
              <a:spcAft>
                <a:spcPts val="20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b="0" i="0" lang="en" sz="2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</a:t>
            </a:r>
            <a:r>
              <a:rPr b="0" i="1" lang="en" sz="2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 </a:t>
            </a:r>
            <a:r>
              <a:rPr b="0" i="0" lang="en" sz="2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&lt; 0.001, </a:t>
            </a:r>
            <a:br>
              <a:rPr b="0" i="0" lang="en" sz="2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0" lang="en" sz="2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Adj. R</a:t>
            </a:r>
            <a:r>
              <a:rPr b="0" baseline="30000" i="0" lang="en" sz="2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b="0" i="0" lang="en" sz="2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= 0.5086)</a:t>
            </a:r>
            <a:endParaRPr b="0" i="0" sz="2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9"/>
          <p:cNvSpPr txBox="1"/>
          <p:nvPr>
            <p:ph type="title"/>
          </p:nvPr>
        </p:nvSpPr>
        <p:spPr>
          <a:xfrm>
            <a:off x="467300" y="532675"/>
            <a:ext cx="8364900" cy="6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3420">
                <a:latin typeface="Cambria"/>
                <a:ea typeface="Cambria"/>
                <a:cs typeface="Cambria"/>
                <a:sym typeface="Cambria"/>
              </a:rPr>
              <a:t>Significant findings</a:t>
            </a:r>
            <a:endParaRPr sz="3420"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50" name="Google Shape;150;p9"/>
          <p:cNvSpPr txBox="1"/>
          <p:nvPr/>
        </p:nvSpPr>
        <p:spPr>
          <a:xfrm>
            <a:off x="467300" y="0"/>
            <a:ext cx="1998000" cy="369300"/>
          </a:xfrm>
          <a:prstGeom prst="rect">
            <a:avLst/>
          </a:prstGeom>
          <a:solidFill>
            <a:srgbClr val="9FC5E8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" sz="1200" u="none" cap="none" strike="noStrik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Background</a:t>
            </a:r>
            <a:endParaRPr b="0" i="0" sz="12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51" name="Google Shape;151;p9"/>
          <p:cNvSpPr txBox="1"/>
          <p:nvPr/>
        </p:nvSpPr>
        <p:spPr>
          <a:xfrm>
            <a:off x="2465225" y="0"/>
            <a:ext cx="2075100" cy="369300"/>
          </a:xfrm>
          <a:prstGeom prst="rect">
            <a:avLst/>
          </a:prstGeom>
          <a:solidFill>
            <a:srgbClr val="C9DAF8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" sz="1200" u="none" cap="none" strike="noStrik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Methods</a:t>
            </a:r>
            <a:endParaRPr b="0" i="0" sz="12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52" name="Google Shape;152;p9"/>
          <p:cNvSpPr txBox="1"/>
          <p:nvPr/>
        </p:nvSpPr>
        <p:spPr>
          <a:xfrm>
            <a:off x="4526725" y="0"/>
            <a:ext cx="2075100" cy="369300"/>
          </a:xfrm>
          <a:prstGeom prst="rect">
            <a:avLst/>
          </a:prstGeom>
          <a:solidFill>
            <a:srgbClr val="D0E0E3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" sz="1200" u="none" cap="none" strike="noStrik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Results</a:t>
            </a:r>
            <a:endParaRPr b="0" i="0" sz="12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53" name="Google Shape;153;p9"/>
          <p:cNvSpPr txBox="1"/>
          <p:nvPr/>
        </p:nvSpPr>
        <p:spPr>
          <a:xfrm>
            <a:off x="6596400" y="0"/>
            <a:ext cx="1998000" cy="369300"/>
          </a:xfrm>
          <a:prstGeom prst="rect">
            <a:avLst/>
          </a:prstGeom>
          <a:solidFill>
            <a:srgbClr val="D9EAD3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en" sz="1200" u="none" cap="none" strike="noStrik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Discussion</a:t>
            </a:r>
            <a:endParaRPr b="1" i="0" sz="12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54" name="Google Shape;154;p9"/>
          <p:cNvSpPr txBox="1"/>
          <p:nvPr/>
        </p:nvSpPr>
        <p:spPr>
          <a:xfrm>
            <a:off x="467300" y="1528800"/>
            <a:ext cx="8127000" cy="328163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87350" lvl="0" marL="457200" marR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Calibri"/>
              <a:buChar char="●"/>
            </a:pPr>
            <a:r>
              <a:rPr b="0" i="0" lang="en" sz="2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Research and restoration efforts should occur earlier in the season than they currently are and should focus on variables other than larvae and spat.</a:t>
            </a:r>
            <a:endParaRPr b="0" i="0" sz="2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87350" lvl="0" marL="457200" marR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Calibri"/>
              <a:buChar char="●"/>
            </a:pPr>
            <a:r>
              <a:rPr b="0" i="0" lang="en" sz="2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Other studies show that temporal dynamics of eastern oysters are much more complicated than regression can show.</a:t>
            </a:r>
            <a:endParaRPr b="0" i="0" sz="2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87350" lvl="0" marL="457200" marR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Calibri"/>
              <a:buChar char="●"/>
            </a:pPr>
            <a:r>
              <a:rPr b="0" i="0" lang="en" sz="2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Spat numbers are decreasing in GBE.</a:t>
            </a:r>
            <a:endParaRPr b="0" i="0" sz="2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/>
</file>