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DF455-090A-4071-8B1E-1DA07E7D1A3A}" v="71" dt="2022-04-06T19:58:35.567"/>
    <p1510:client id="{FE6B0C84-D76A-845B-B5A8-72C5DD426BF7}" v="952" dt="2022-04-09T18:52:25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59C8E-2E1F-4333-8A51-42BFE30DE729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28EF7-B686-493C-8197-2030216F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38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6EE053-A197-4104-8B03-81BC93C94C98}"/>
              </a:ext>
            </a:extLst>
          </p:cNvPr>
          <p:cNvSpPr/>
          <p:nvPr userDrawn="1"/>
        </p:nvSpPr>
        <p:spPr>
          <a:xfrm>
            <a:off x="0" y="1"/>
            <a:ext cx="12192000" cy="866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46C7E-483C-43AB-B551-13D7601608DF}"/>
              </a:ext>
            </a:extLst>
          </p:cNvPr>
          <p:cNvSpPr/>
          <p:nvPr userDrawn="1"/>
        </p:nvSpPr>
        <p:spPr>
          <a:xfrm>
            <a:off x="0" y="6286500"/>
            <a:ext cx="12192000" cy="5594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22E8F6F5-A123-44E1-B1E4-D0E10BD3CA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66" y="6389672"/>
            <a:ext cx="2379579" cy="45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8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6EE053-A197-4104-8B03-81BC93C94C98}"/>
              </a:ext>
            </a:extLst>
          </p:cNvPr>
          <p:cNvSpPr/>
          <p:nvPr userDrawn="1"/>
        </p:nvSpPr>
        <p:spPr>
          <a:xfrm>
            <a:off x="0" y="1"/>
            <a:ext cx="12192000" cy="866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46C7E-483C-43AB-B551-13D7601608DF}"/>
              </a:ext>
            </a:extLst>
          </p:cNvPr>
          <p:cNvSpPr/>
          <p:nvPr userDrawn="1"/>
        </p:nvSpPr>
        <p:spPr>
          <a:xfrm>
            <a:off x="0" y="6286500"/>
            <a:ext cx="12192000" cy="5594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22E8F6F5-A123-44E1-B1E4-D0E10BD3CA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66" y="6389672"/>
            <a:ext cx="2379579" cy="45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93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6EE053-A197-4104-8B03-81BC93C94C98}"/>
              </a:ext>
            </a:extLst>
          </p:cNvPr>
          <p:cNvSpPr/>
          <p:nvPr userDrawn="1"/>
        </p:nvSpPr>
        <p:spPr>
          <a:xfrm>
            <a:off x="0" y="1"/>
            <a:ext cx="12192000" cy="866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46C7E-483C-43AB-B551-13D7601608DF}"/>
              </a:ext>
            </a:extLst>
          </p:cNvPr>
          <p:cNvSpPr/>
          <p:nvPr userDrawn="1"/>
        </p:nvSpPr>
        <p:spPr>
          <a:xfrm>
            <a:off x="0" y="6286500"/>
            <a:ext cx="12192000" cy="5594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22E8F6F5-A123-44E1-B1E4-D0E10BD3CA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66" y="6389672"/>
            <a:ext cx="2379579" cy="45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54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0021-CF74-49E2-8F2C-CF9681964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08DD2-BD8F-447F-A47E-9CFBB2163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A2738-73C5-4878-B08A-90F35E5A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F762-4B78-4B1C-9DFB-6F0AD1AFF860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F366D-7D2C-4AC6-8661-0FE184C2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2F425-E987-47BE-9B5D-988FDFE3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E5EB-EC1D-452A-B305-05166526A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7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6EE053-A197-4104-8B03-81BC93C94C98}"/>
              </a:ext>
            </a:extLst>
          </p:cNvPr>
          <p:cNvSpPr/>
          <p:nvPr userDrawn="1"/>
        </p:nvSpPr>
        <p:spPr>
          <a:xfrm>
            <a:off x="0" y="1"/>
            <a:ext cx="12192000" cy="866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446C7E-483C-43AB-B551-13D7601608DF}"/>
              </a:ext>
            </a:extLst>
          </p:cNvPr>
          <p:cNvSpPr/>
          <p:nvPr userDrawn="1"/>
        </p:nvSpPr>
        <p:spPr>
          <a:xfrm>
            <a:off x="0" y="6286500"/>
            <a:ext cx="12192000" cy="5594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22E8F6F5-A123-44E1-B1E4-D0E10BD3CA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66" y="6389672"/>
            <a:ext cx="2379579" cy="45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17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7B385E-5B73-456C-A8FA-7DB68F72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6642C-D2E4-4BB6-B317-9EC4E27F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3A15F-CE01-4CF2-8726-7749C06BF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F762-4B78-4B1C-9DFB-6F0AD1AFF860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9EC1F-61A2-426F-BBC0-634F27422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E864F-1D8C-4FDB-B0A4-9F998F7C1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E5EB-EC1D-452A-B305-05166526AD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4536E6-4D2A-4DD2-A946-A2012C4AA196}"/>
              </a:ext>
            </a:extLst>
          </p:cNvPr>
          <p:cNvSpPr/>
          <p:nvPr userDrawn="1"/>
        </p:nvSpPr>
        <p:spPr>
          <a:xfrm>
            <a:off x="0" y="1"/>
            <a:ext cx="12192000" cy="866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64D691-F316-4A23-B093-95CC294C5F8E}"/>
              </a:ext>
            </a:extLst>
          </p:cNvPr>
          <p:cNvSpPr/>
          <p:nvPr userDrawn="1"/>
        </p:nvSpPr>
        <p:spPr>
          <a:xfrm>
            <a:off x="0" y="6286500"/>
            <a:ext cx="12192000" cy="55946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8A924092-7FB4-44AF-8791-9D5BDA7F9C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66" y="6389672"/>
            <a:ext cx="2379579" cy="45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95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  <p:sldLayoutId id="2147483649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4E6C1-AFC9-4FBB-B079-EF5FC1969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8533"/>
            <a:ext cx="9144000" cy="2387600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Relationship Between Dietary Quality and Cardiometabolic Risk in a College Population</a:t>
            </a:r>
            <a:b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4CBCF-8EEC-4DE0-9660-33A435424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1824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Chris Guarino BS, Sherman J.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Bigornia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PhD, Jesse Stabile Morrell, PhD</a:t>
            </a:r>
          </a:p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Department of Agriculture, Nutrition, and Food Systems</a:t>
            </a:r>
          </a:p>
        </p:txBody>
      </p:sp>
    </p:spTree>
    <p:extLst>
      <p:ext uri="{BB962C8B-B14F-4D97-AF65-F5344CB8AC3E}">
        <p14:creationId xmlns:p14="http://schemas.microsoft.com/office/powerpoint/2010/main" val="2544707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3A3D3A-E08F-C4FE-125C-BEB85D3923FF}"/>
              </a:ext>
            </a:extLst>
          </p:cNvPr>
          <p:cNvSpPr txBox="1"/>
          <p:nvPr/>
        </p:nvSpPr>
        <p:spPr>
          <a:xfrm>
            <a:off x="1894115" y="2828471"/>
            <a:ext cx="885734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Hampshire Agriculture Experiment Station and USDA National Institute of Food and Agriculture Hatch Project 1010738, UNH Graduate School, Department of Agriculture, Nutrition and Food Systems, Brandy Moser, BS, BA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46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Thank You!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3A3D3A-E08F-C4FE-125C-BEB85D3923FF}"/>
              </a:ext>
            </a:extLst>
          </p:cNvPr>
          <p:cNvSpPr txBox="1"/>
          <p:nvPr/>
        </p:nvSpPr>
        <p:spPr>
          <a:xfrm>
            <a:off x="1894115" y="2828471"/>
            <a:ext cx="8857341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algn="ctr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490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A36B7F-12FD-412D-AEC2-D098EF516EFC}"/>
              </a:ext>
            </a:extLst>
          </p:cNvPr>
          <p:cNvSpPr/>
          <p:nvPr/>
        </p:nvSpPr>
        <p:spPr>
          <a:xfrm>
            <a:off x="2386927" y="1579006"/>
            <a:ext cx="7418146" cy="3699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33F4E-8809-4BD5-8150-BDDE0AA2DEE5}"/>
              </a:ext>
            </a:extLst>
          </p:cNvPr>
          <p:cNvSpPr txBox="1"/>
          <p:nvPr/>
        </p:nvSpPr>
        <p:spPr>
          <a:xfrm>
            <a:off x="3159018" y="1859339"/>
            <a:ext cx="5873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investigate whether diet quality is related to Metabolic Syndrome risk in students at the University of New Hampshire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8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05643" y="147555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C51DC6-04C2-4ED6-9175-503CEEB46F21}"/>
              </a:ext>
            </a:extLst>
          </p:cNvPr>
          <p:cNvSpPr/>
          <p:nvPr/>
        </p:nvSpPr>
        <p:spPr>
          <a:xfrm>
            <a:off x="4033049" y="1114236"/>
            <a:ext cx="4081494" cy="1501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581DFD-0EEE-4F10-AA39-8EC08E8EF162}"/>
              </a:ext>
            </a:extLst>
          </p:cNvPr>
          <p:cNvSpPr txBox="1"/>
          <p:nvPr/>
        </p:nvSpPr>
        <p:spPr>
          <a:xfrm>
            <a:off x="4137003" y="1181094"/>
            <a:ext cx="3917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Metabolic Syndrome (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is an umbrella term for certain factors that increase the risk of heart disease, diabetes and stroke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64445BE4-7F8E-4D16-A51D-95EE10E35DB0}"/>
              </a:ext>
            </a:extLst>
          </p:cNvPr>
          <p:cNvSpPr/>
          <p:nvPr/>
        </p:nvSpPr>
        <p:spPr>
          <a:xfrm>
            <a:off x="5886072" y="2712922"/>
            <a:ext cx="369393" cy="623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EF0A7-36DD-4ECB-BAC6-87F0948502A1}"/>
              </a:ext>
            </a:extLst>
          </p:cNvPr>
          <p:cNvSpPr/>
          <p:nvPr/>
        </p:nvSpPr>
        <p:spPr>
          <a:xfrm>
            <a:off x="3924047" y="3388674"/>
            <a:ext cx="4257107" cy="912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characterized by having ≥ three of the following five risk factors 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FC3ABE3-F60F-4013-A4CB-EAEE85452595}"/>
              </a:ext>
            </a:extLst>
          </p:cNvPr>
          <p:cNvSpPr/>
          <p:nvPr/>
        </p:nvSpPr>
        <p:spPr>
          <a:xfrm rot="3701285">
            <a:off x="2512567" y="3715717"/>
            <a:ext cx="369393" cy="1629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6E091D0-3E73-453D-B110-FE135274EA3B}"/>
              </a:ext>
            </a:extLst>
          </p:cNvPr>
          <p:cNvSpPr/>
          <p:nvPr/>
        </p:nvSpPr>
        <p:spPr>
          <a:xfrm>
            <a:off x="356581" y="4830867"/>
            <a:ext cx="1975147" cy="11765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8A7521-361D-4E83-B941-354CABF73BD0}"/>
              </a:ext>
            </a:extLst>
          </p:cNvPr>
          <p:cNvSpPr txBox="1"/>
          <p:nvPr/>
        </p:nvSpPr>
        <p:spPr>
          <a:xfrm>
            <a:off x="543480" y="5164934"/>
            <a:ext cx="15204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Fasting Plasma Glucose (FPG)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100" dirty="0">
                <a:solidFill>
                  <a:schemeClr val="bg1"/>
                </a:solidFill>
              </a:rPr>
              <a:t>100 mg/dL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762EC50-BBE3-4471-A4B2-C2CF3383EF48}"/>
              </a:ext>
            </a:extLst>
          </p:cNvPr>
          <p:cNvSpPr/>
          <p:nvPr/>
        </p:nvSpPr>
        <p:spPr>
          <a:xfrm rot="2245673">
            <a:off x="4467007" y="4329713"/>
            <a:ext cx="369393" cy="8225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A5E772-E1FE-43D2-99FA-FEA1A8C3C0CE}"/>
              </a:ext>
            </a:extLst>
          </p:cNvPr>
          <p:cNvSpPr/>
          <p:nvPr/>
        </p:nvSpPr>
        <p:spPr>
          <a:xfrm>
            <a:off x="2582978" y="5054133"/>
            <a:ext cx="2028167" cy="1123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Waist Circumference (iliac crest)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&gt;40 in. for men, &gt; 35 in. for women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A2083DE-86FB-4AD0-8EC5-5D81B9981E8F}"/>
              </a:ext>
            </a:extLst>
          </p:cNvPr>
          <p:cNvSpPr/>
          <p:nvPr/>
        </p:nvSpPr>
        <p:spPr>
          <a:xfrm>
            <a:off x="5886070" y="4406631"/>
            <a:ext cx="369393" cy="6475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06D822D-7185-4303-BFD4-4BCE16D27D97}"/>
              </a:ext>
            </a:extLst>
          </p:cNvPr>
          <p:cNvSpPr/>
          <p:nvPr/>
        </p:nvSpPr>
        <p:spPr>
          <a:xfrm>
            <a:off x="5056682" y="5144614"/>
            <a:ext cx="2028167" cy="1123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High Density Lipoprotein (HDL)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40 mg/dL for men, &lt;35 mg/dL for women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756FDE-A9A4-4C95-B808-41A13FC42F92}"/>
              </a:ext>
            </a:extLst>
          </p:cNvPr>
          <p:cNvSpPr/>
          <p:nvPr/>
        </p:nvSpPr>
        <p:spPr>
          <a:xfrm>
            <a:off x="7530386" y="5144614"/>
            <a:ext cx="2028167" cy="1123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High Density Lipoprotein (HDL)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40 mg/dL for men, &lt;35 mg/dL for women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F87B94-C05C-4A67-A22E-E2EE9B5014C0}"/>
              </a:ext>
            </a:extLst>
          </p:cNvPr>
          <p:cNvSpPr/>
          <p:nvPr/>
        </p:nvSpPr>
        <p:spPr>
          <a:xfrm>
            <a:off x="9953647" y="4924277"/>
            <a:ext cx="2028167" cy="1123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High Density Lipoprotein (HDL)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40 mg/dL for men, &lt;35 mg/dL for women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792B20B6-B832-4CEE-9361-B667F0DBB613}"/>
              </a:ext>
            </a:extLst>
          </p:cNvPr>
          <p:cNvSpPr/>
          <p:nvPr/>
        </p:nvSpPr>
        <p:spPr>
          <a:xfrm rot="19528955">
            <a:off x="7344205" y="4349586"/>
            <a:ext cx="369393" cy="8225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569EC584-AE11-404B-B597-6DEA258EBEAA}"/>
              </a:ext>
            </a:extLst>
          </p:cNvPr>
          <p:cNvSpPr/>
          <p:nvPr/>
        </p:nvSpPr>
        <p:spPr>
          <a:xfrm rot="17908283">
            <a:off x="9129043" y="3715717"/>
            <a:ext cx="369393" cy="1629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1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33F4E-8809-4BD5-8150-BDDE0AA2DEE5}"/>
              </a:ext>
            </a:extLst>
          </p:cNvPr>
          <p:cNvSpPr txBox="1"/>
          <p:nvPr/>
        </p:nvSpPr>
        <p:spPr>
          <a:xfrm>
            <a:off x="3159018" y="1859339"/>
            <a:ext cx="5873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investigate whether diet quality is related to Metabolic Syndrome risk in students at the University of New Hampshire</a:t>
            </a:r>
          </a:p>
          <a:p>
            <a:endParaRPr lang="en-US" dirty="0"/>
          </a:p>
        </p:txBody>
      </p:sp>
      <p:pic>
        <p:nvPicPr>
          <p:cNvPr id="7" name="New picture">
            <a:extLst>
              <a:ext uri="{FF2B5EF4-FFF2-40B4-BE49-F238E27FC236}">
                <a16:creationId xmlns:a16="http://schemas.microsoft.com/office/drawing/2014/main" id="{643D280A-2447-488A-AE1E-2272D50CE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400" y="1752750"/>
            <a:ext cx="9655196" cy="335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1F8743-252A-4E39-981B-B5B16140BBF3}"/>
              </a:ext>
            </a:extLst>
          </p:cNvPr>
          <p:cNvSpPr txBox="1"/>
          <p:nvPr/>
        </p:nvSpPr>
        <p:spPr>
          <a:xfrm>
            <a:off x="2042386" y="5456121"/>
            <a:ext cx="81072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0" i="1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Error bars indicate 95% CIs. Hispanic race/ethnicity includes Mexican American or other Hispanic race. Other race/ethnicity includes other non-Hispanic races, including non-Hispanic multiracial. Comparisons of prevalence estimates between age groups among the specified demographic subgroups were performed using χ</a:t>
            </a:r>
            <a:r>
              <a:rPr lang="en-US" sz="1100" b="0" i="1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b="0" i="1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tests. All comparisons yielded P &lt;.001</a:t>
            </a:r>
            <a:endParaRPr lang="en-U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BD881C-4C27-464F-AE9E-F07580CA10C7}"/>
              </a:ext>
            </a:extLst>
          </p:cNvPr>
          <p:cNvSpPr txBox="1"/>
          <p:nvPr/>
        </p:nvSpPr>
        <p:spPr>
          <a:xfrm>
            <a:off x="2931933" y="999831"/>
            <a:ext cx="6101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Wingdings"/>
              </a:rPr>
              <a:t>Trends in the Prevalence of Metabolic Syndrome in the United States, 2011-2016</a:t>
            </a:r>
            <a:r>
              <a:rPr lang="en-US" sz="1800" b="1" baseline="300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Wingdings"/>
              </a:rPr>
              <a:t>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F11541-856E-4B3C-89B9-FFDCEDB8F14A}"/>
              </a:ext>
            </a:extLst>
          </p:cNvPr>
          <p:cNvSpPr txBox="1"/>
          <p:nvPr/>
        </p:nvSpPr>
        <p:spPr>
          <a:xfrm>
            <a:off x="496562" y="6407158"/>
            <a:ext cx="7455992" cy="202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r>
              <a:rPr lang="en-US" sz="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Hirode</a:t>
            </a:r>
            <a:r>
              <a:rPr lang="en-US" sz="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G, Wong RJ. Trends in the Prevalence of Metabolic Syndrome in the United States, 2011-2016. </a:t>
            </a:r>
            <a:r>
              <a:rPr lang="en-US" sz="7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JAMA</a:t>
            </a:r>
            <a:r>
              <a:rPr lang="en-US" sz="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2020;323(24):2526-2528. doi:10.1001/jama.2020.4501</a:t>
            </a:r>
          </a:p>
        </p:txBody>
      </p:sp>
    </p:spTree>
    <p:extLst>
      <p:ext uri="{BB962C8B-B14F-4D97-AF65-F5344CB8AC3E}">
        <p14:creationId xmlns:p14="http://schemas.microsoft.com/office/powerpoint/2010/main" val="315428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16345A-3A7B-48AE-9391-97CD074D6809}"/>
              </a:ext>
            </a:extLst>
          </p:cNvPr>
          <p:cNvSpPr/>
          <p:nvPr/>
        </p:nvSpPr>
        <p:spPr>
          <a:xfrm>
            <a:off x="6867084" y="2196753"/>
            <a:ext cx="4674946" cy="2078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Background-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48026-8D96-4CC7-B182-25CF0C885A0D}"/>
              </a:ext>
            </a:extLst>
          </p:cNvPr>
          <p:cNvSpPr txBox="1"/>
          <p:nvPr/>
        </p:nvSpPr>
        <p:spPr>
          <a:xfrm>
            <a:off x="576294" y="6418240"/>
            <a:ext cx="61010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Morrell JS, Cook SB, Carey GB. Cardiovascular Fitness, Activity, and Metabolic Syndrome Among College Men and Women. </a:t>
            </a:r>
            <a:r>
              <a:rPr lang="en-US" sz="7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Metab </a:t>
            </a:r>
            <a:r>
              <a:rPr lang="en-US" sz="7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Syndr</a:t>
            </a:r>
            <a:r>
              <a:rPr lang="en-US" sz="7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Relat</a:t>
            </a:r>
            <a:r>
              <a:rPr lang="en-US" sz="7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Disord</a:t>
            </a:r>
            <a:r>
              <a:rPr lang="en-US" sz="7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2013;11(5):370-376. doi:10.1089/met.2013.0011</a:t>
            </a:r>
            <a:endParaRPr lang="en-US" sz="7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AE2D70-0420-4622-AA33-6B6098C564D5}"/>
              </a:ext>
            </a:extLst>
          </p:cNvPr>
          <p:cNvSpPr txBox="1"/>
          <p:nvPr/>
        </p:nvSpPr>
        <p:spPr>
          <a:xfrm>
            <a:off x="6927640" y="1454527"/>
            <a:ext cx="482406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Adjusted Odds Ratios (95% CI) of Having Cardiovascular Disease Risk Factors Among College Adults, 18–24 Years, with Below-Average Fitness (vs. Average or Above-Average Fitness)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C5295B-A0C4-4E76-83D9-6FB5201FAE68}"/>
              </a:ext>
            </a:extLst>
          </p:cNvPr>
          <p:cNvSpPr txBox="1"/>
          <p:nvPr/>
        </p:nvSpPr>
        <p:spPr>
          <a:xfrm>
            <a:off x="6867084" y="4376558"/>
            <a:ext cx="476124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Odds ratios (OR) calculated with logistic regression; gender served as a covariate. CI, confidence interval; HDL-C, high-density lipoprotein cholesterol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0041291-7DF4-4186-9D27-398989B4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8175" y="2371783"/>
            <a:ext cx="4234810" cy="174604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D822D66-867B-4A04-8A52-2FE0A400E1EA}"/>
              </a:ext>
            </a:extLst>
          </p:cNvPr>
          <p:cNvSpPr txBox="1"/>
          <p:nvPr/>
        </p:nvSpPr>
        <p:spPr>
          <a:xfrm>
            <a:off x="399672" y="1344350"/>
            <a:ext cx="59405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Sixty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percent of University of New Hampshire (UNH) adults age 18-24y had ≥ 1 risk factor for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(2012)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Twenty-one percent had ≥ 2, and 5% had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HDL-C &amp; Blood Pressure were the most common risk factors met by students with average and above average measures of fitness</a:t>
            </a:r>
            <a:r>
              <a:rPr lang="en-US" sz="1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6FB4F8B4-D23E-4966-AB62-4FC2D4938114}"/>
              </a:ext>
            </a:extLst>
          </p:cNvPr>
          <p:cNvSpPr/>
          <p:nvPr/>
        </p:nvSpPr>
        <p:spPr>
          <a:xfrm>
            <a:off x="3069685" y="3347578"/>
            <a:ext cx="369393" cy="1097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C073C4-87E0-428C-9D14-97FD4790FD53}"/>
              </a:ext>
            </a:extLst>
          </p:cNvPr>
          <p:cNvSpPr txBox="1"/>
          <p:nvPr/>
        </p:nvSpPr>
        <p:spPr>
          <a:xfrm>
            <a:off x="639358" y="4913841"/>
            <a:ext cx="5230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Research Question: What about students’ diets?</a:t>
            </a:r>
          </a:p>
        </p:txBody>
      </p:sp>
    </p:spTree>
    <p:extLst>
      <p:ext uri="{BB962C8B-B14F-4D97-AF65-F5344CB8AC3E}">
        <p14:creationId xmlns:p14="http://schemas.microsoft.com/office/powerpoint/2010/main" val="215433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7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48026-8D96-4CC7-B182-25CF0C885A0D}"/>
              </a:ext>
            </a:extLst>
          </p:cNvPr>
          <p:cNvSpPr txBox="1"/>
          <p:nvPr/>
        </p:nvSpPr>
        <p:spPr>
          <a:xfrm>
            <a:off x="576294" y="6418240"/>
            <a:ext cx="610104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Burke JD, Reilly RA, Morrell JS, Lofgren IE. The University of New Hampshire’s  Young Adult Health Risk Screening Initiative. J Am Diet Assoc. 2009;109(10):1751-1758. </a:t>
            </a:r>
            <a:r>
              <a:rPr lang="en-US" sz="7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10.1016/j.jada.2009.07.005</a:t>
            </a:r>
          </a:p>
          <a:p>
            <a:r>
              <a:rPr lang="en-US" sz="7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822D66-867B-4A04-8A52-2FE0A400E1EA}"/>
              </a:ext>
            </a:extLst>
          </p:cNvPr>
          <p:cNvSpPr txBox="1"/>
          <p:nvPr/>
        </p:nvSpPr>
        <p:spPr>
          <a:xfrm>
            <a:off x="102946" y="1217182"/>
            <a:ext cx="71214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College Health and Nutrition Assessment Survey (CHANAS)</a:t>
            </a:r>
            <a:r>
              <a:rPr lang="en-US" sz="16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Ongoing, cross-sectional screening project at UNH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Students were recruited from an introductory Nutrition course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Participants provided informed consent (UNH IRB #5524)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kern="1200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Metabolic Syndrome Risk Criteria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Anthropometric measurements (waist circumference, minimal and iliac crest)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Biochemical Measures using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Cholestech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-LDX 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HDL-C, FPG, TAG, BP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Anthropometric, biochemical, &amp; clinical measures were performed after an overnight fast (10-12hrs)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Diet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Collected 3-day dietary recall average using Diet and Wellness+</a:t>
            </a:r>
          </a:p>
        </p:txBody>
      </p:sp>
      <p:pic>
        <p:nvPicPr>
          <p:cNvPr id="1026" name="Picture 2" descr="Survey Says | UNH Today">
            <a:extLst>
              <a:ext uri="{FF2B5EF4-FFF2-40B4-BE49-F238E27FC236}">
                <a16:creationId xmlns:a16="http://schemas.microsoft.com/office/drawing/2014/main" id="{9BFB63CF-B897-472C-9607-D94BDF78E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442" y="3356229"/>
            <a:ext cx="4360558" cy="290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D9F09BC-21B1-4E95-81D2-7297E7E54351}"/>
              </a:ext>
            </a:extLst>
          </p:cNvPr>
          <p:cNvSpPr txBox="1"/>
          <p:nvPr/>
        </p:nvSpPr>
        <p:spPr>
          <a:xfrm>
            <a:off x="2608462" y="6043432"/>
            <a:ext cx="6101046" cy="202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Survey Says. UNH Today. Published July 22, 2021. Accessed April 6, 2022. https://www.unh.edu/unhtoday/2021/07/survey-says</a:t>
            </a:r>
          </a:p>
        </p:txBody>
      </p:sp>
    </p:spTree>
    <p:extLst>
      <p:ext uri="{BB962C8B-B14F-4D97-AF65-F5344CB8AC3E}">
        <p14:creationId xmlns:p14="http://schemas.microsoft.com/office/powerpoint/2010/main" val="412864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Modified Healthy Eating Index (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mHEI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B3A422-494F-4A1A-9B79-9871E1FBCE38}"/>
              </a:ext>
            </a:extLst>
          </p:cNvPr>
          <p:cNvSpPr txBox="1"/>
          <p:nvPr/>
        </p:nvSpPr>
        <p:spPr>
          <a:xfrm>
            <a:off x="516788" y="3136643"/>
            <a:ext cx="434693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3840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modified Healthy Eating Index (</a:t>
            </a:r>
            <a:r>
              <a:rPr lang="en-US" sz="1400" kern="1200" dirty="0" err="1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mHEI</a:t>
            </a:r>
            <a:r>
              <a:rPr lang="en-US" sz="14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score was assigned (0-100) based on HEI-2005, -2010, and -2015 categories to assess the diet quality of college students based on the Dietary Guidelines for Americans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6D63211-47F7-4E2F-9A14-91DE43002848}"/>
              </a:ext>
            </a:extLst>
          </p:cNvPr>
          <p:cNvSpPr/>
          <p:nvPr/>
        </p:nvSpPr>
        <p:spPr>
          <a:xfrm rot="16200000">
            <a:off x="5813094" y="3065070"/>
            <a:ext cx="369393" cy="1097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6">
            <a:extLst>
              <a:ext uri="{FF2B5EF4-FFF2-40B4-BE49-F238E27FC236}">
                <a16:creationId xmlns:a16="http://schemas.microsoft.com/office/drawing/2014/main" id="{F3ABD56B-6D4D-4C96-916A-C10EC74C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11657"/>
              </p:ext>
            </p:extLst>
          </p:nvPr>
        </p:nvGraphicFramePr>
        <p:xfrm>
          <a:off x="13476659" y="14532209"/>
          <a:ext cx="9691465" cy="15608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293">
                  <a:extLst>
                    <a:ext uri="{9D8B030D-6E8A-4147-A177-3AD203B41FA5}">
                      <a16:colId xmlns:a16="http://schemas.microsoft.com/office/drawing/2014/main" val="1094638761"/>
                    </a:ext>
                  </a:extLst>
                </a:gridCol>
                <a:gridCol w="1938293">
                  <a:extLst>
                    <a:ext uri="{9D8B030D-6E8A-4147-A177-3AD203B41FA5}">
                      <a16:colId xmlns:a16="http://schemas.microsoft.com/office/drawing/2014/main" val="3898720700"/>
                    </a:ext>
                  </a:extLst>
                </a:gridCol>
                <a:gridCol w="1938293">
                  <a:extLst>
                    <a:ext uri="{9D8B030D-6E8A-4147-A177-3AD203B41FA5}">
                      <a16:colId xmlns:a16="http://schemas.microsoft.com/office/drawing/2014/main" val="1551403666"/>
                    </a:ext>
                  </a:extLst>
                </a:gridCol>
                <a:gridCol w="1938293">
                  <a:extLst>
                    <a:ext uri="{9D8B030D-6E8A-4147-A177-3AD203B41FA5}">
                      <a16:colId xmlns:a16="http://schemas.microsoft.com/office/drawing/2014/main" val="3580760136"/>
                    </a:ext>
                  </a:extLst>
                </a:gridCol>
                <a:gridCol w="1938293">
                  <a:extLst>
                    <a:ext uri="{9D8B030D-6E8A-4147-A177-3AD203B41FA5}">
                      <a16:colId xmlns:a16="http://schemas.microsoft.com/office/drawing/2014/main" val="2109966113"/>
                    </a:ext>
                  </a:extLst>
                </a:gridCol>
              </a:tblGrid>
              <a:tr h="5802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Modified Healthy Eating Index (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mHEI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315776"/>
                  </a:ext>
                </a:extLst>
              </a:tr>
              <a:tr h="1839468">
                <a:tc>
                  <a:txBody>
                    <a:bodyPr/>
                    <a:lstStyle/>
                    <a:p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Criteria</a:t>
                      </a:r>
                    </a:p>
                    <a:p>
                      <a:endParaRPr lang="en-US" sz="14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 Model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for Maximum Score (per 1,000 kcal)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for Minimum 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Possible Points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501961"/>
                  </a:ext>
                </a:extLst>
              </a:tr>
              <a:tr h="95652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≥0.8 cup equivalents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69053"/>
                  </a:ext>
                </a:extLst>
              </a:tr>
              <a:tr h="139799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Vegetables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≥1.1 cup equivalents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vegetables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44760"/>
                  </a:ext>
                </a:extLst>
              </a:tr>
              <a:tr h="139799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Meat and 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≥2.5 oz equivalents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meat/beans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30783"/>
                  </a:ext>
                </a:extLst>
              </a:tr>
              <a:tr h="139799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Grains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 oz equivalents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grains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02858"/>
                  </a:ext>
                </a:extLst>
              </a:tr>
              <a:tr h="183946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Fatty Acids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(PUFAs + MUFAs)/SFAs ≥2.5</a:t>
                      </a:r>
                    </a:p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 points)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(PUFAs + MUFAs)/SFAs ≤1.2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763233"/>
                  </a:ext>
                </a:extLst>
              </a:tr>
              <a:tr h="139799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 1.3 cup equivalents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dairy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924372"/>
                  </a:ext>
                </a:extLst>
              </a:tr>
              <a:tr h="515051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Moderation Components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6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6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6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624892"/>
                  </a:ext>
                </a:extLst>
              </a:tr>
              <a:tr h="53371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≤1.1 gram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≥2.0 grams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02279"/>
                  </a:ext>
                </a:extLst>
              </a:tr>
              <a:tr h="183946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Saturated 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≤8% of energy</a:t>
                      </a:r>
                      <a:b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≥16% of energy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88501"/>
                  </a:ext>
                </a:extLst>
              </a:tr>
              <a:tr h="139799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Empty calories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≤19% of energy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 50% of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02812"/>
                  </a:ext>
                </a:extLst>
              </a:tr>
              <a:tr h="515051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74329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30D879A-DDF1-43E7-9851-865E558E1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861" y="1056962"/>
            <a:ext cx="4851953" cy="511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8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Results-Chi Square Analysis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DD2A1E-692C-4E62-82C1-FAA3ED4F8AF3}"/>
              </a:ext>
            </a:extLst>
          </p:cNvPr>
          <p:cNvSpPr txBox="1"/>
          <p:nvPr/>
        </p:nvSpPr>
        <p:spPr>
          <a:xfrm>
            <a:off x="6201502" y="5018841"/>
            <a:ext cx="6101046" cy="11079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lvl="0" indent="-457200" algn="l" defTabSz="3840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600" kern="1200" dirty="0">
              <a:solidFill>
                <a:schemeClr val="dk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 defTabSz="3840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Participants in </a:t>
            </a:r>
            <a:r>
              <a:rPr lang="en-US" sz="1600" kern="1200" dirty="0" err="1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mHEI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Q1 vs. Q4 were more likely to meet ≥2 </a:t>
            </a:r>
            <a:r>
              <a:rPr lang="en-US" sz="1600" kern="1200" dirty="0" err="1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criteria (22.7% vs. 15.0%,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600" kern="1200" baseline="300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=30.0,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 0.0001)</a:t>
            </a:r>
          </a:p>
          <a:p>
            <a:pPr marR="0" lvl="0" algn="l" defTabSz="3840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9641C3-47D6-40EE-BFE3-B680F9CB4BC1}"/>
              </a:ext>
            </a:extLst>
          </p:cNvPr>
          <p:cNvSpPr txBox="1"/>
          <p:nvPr/>
        </p:nvSpPr>
        <p:spPr>
          <a:xfrm>
            <a:off x="45956" y="5256692"/>
            <a:ext cx="615554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0" algn="ctr" defTabSz="3840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greater proportion of </a:t>
            </a:r>
            <a:r>
              <a:rPr lang="en-US" sz="1600" kern="1200" dirty="0" err="1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mHEI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Q1 v. Q4 met the criteria for fasting plasma glucose (7.4% v. 4.0%,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600" kern="1200" baseline="300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=29.0,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 0.001) and blood pressure (22.8% v. 19.1%,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600" kern="1200" baseline="300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=8.8, </a:t>
            </a:r>
            <a:r>
              <a:rPr lang="en-US" sz="1600" i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=0.04).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52591-C9AF-4D13-8E4B-8A356EAF3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022" y="1547155"/>
            <a:ext cx="3647703" cy="34144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61BB66-9307-436B-9ED6-1083E2D18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4326" y="1547155"/>
            <a:ext cx="4571809" cy="34325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DB14D-2236-4CA9-8CE3-06794F1E30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594" y="2414377"/>
            <a:ext cx="3688543" cy="2161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4CDB61-64E5-48A2-AE53-2BA797775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9320" y="4678013"/>
            <a:ext cx="476865" cy="1515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FA31EA-4619-4768-B574-518CCD644E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021" y="4931553"/>
            <a:ext cx="3647703" cy="20132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AFBDFC4-DBCD-4A0C-ADA1-9D7EA4DF9D53}"/>
              </a:ext>
            </a:extLst>
          </p:cNvPr>
          <p:cNvSpPr txBox="1"/>
          <p:nvPr/>
        </p:nvSpPr>
        <p:spPr>
          <a:xfrm>
            <a:off x="1056633" y="4880342"/>
            <a:ext cx="37210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FPG = Fasting Plasma Glucose, BP = Blood Pressure (systolic and diastolic). HDL = High-Density Lipoprotein, WC = Waist circumference , TG = Triglycerides, *</a:t>
            </a:r>
            <a:r>
              <a:rPr lang="en-US" sz="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p&lt;</a:t>
            </a:r>
            <a:r>
              <a:rPr lang="en-US" sz="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0.04, **</a:t>
            </a:r>
            <a:r>
              <a:rPr lang="en-US" sz="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p&lt;</a:t>
            </a:r>
            <a:r>
              <a:rPr lang="en-US" sz="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0.0001 </a:t>
            </a:r>
          </a:p>
        </p:txBody>
      </p:sp>
    </p:spTree>
    <p:extLst>
      <p:ext uri="{BB962C8B-B14F-4D97-AF65-F5344CB8AC3E}">
        <p14:creationId xmlns:p14="http://schemas.microsoft.com/office/powerpoint/2010/main" val="416487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A0C815-5528-428F-9DE5-1CF9AAA69C7E}"/>
              </a:ext>
            </a:extLst>
          </p:cNvPr>
          <p:cNvSpPr txBox="1"/>
          <p:nvPr/>
        </p:nvSpPr>
        <p:spPr>
          <a:xfrm>
            <a:off x="576294" y="131983"/>
            <a:ext cx="114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B78F63-EEBA-E695-5FD6-1A1B1405E054}"/>
              </a:ext>
            </a:extLst>
          </p:cNvPr>
          <p:cNvSpPr txBox="1"/>
          <p:nvPr/>
        </p:nvSpPr>
        <p:spPr>
          <a:xfrm>
            <a:off x="576294" y="1650775"/>
            <a:ext cx="10562770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with the healthiest diets met less risk factors for metabolic syndrome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with the least healthy diet more frequently met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criteria for fasting plasma glucose and blood pressure 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Our findings support a relationship between diet quality and metabolic syndrome among a representative sample from UNH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Next Step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Logistic Regression to control for association of possible confounders (age, sex, physical activity, smoking status)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69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1063</Words>
  <Application>Microsoft Office PowerPoint</Application>
  <PresentationFormat>Widescreen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Relationship Between Dietary Quality and Cardiometabolic Risk in a College Population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Guarino</dc:creator>
  <cp:lastModifiedBy>cguar12@outlook.com</cp:lastModifiedBy>
  <cp:revision>55</cp:revision>
  <dcterms:created xsi:type="dcterms:W3CDTF">2022-04-06T18:21:36Z</dcterms:created>
  <dcterms:modified xsi:type="dcterms:W3CDTF">2022-04-09T19:28:45Z</dcterms:modified>
</cp:coreProperties>
</file>