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1"/>
  </p:sldMasterIdLst>
  <p:notesMasterIdLst>
    <p:notesMasterId r:id="rId17"/>
  </p:notesMasterIdLst>
  <p:sldIdLst>
    <p:sldId id="303" r:id="rId2"/>
    <p:sldId id="257" r:id="rId3"/>
    <p:sldId id="260" r:id="rId4"/>
    <p:sldId id="302" r:id="rId5"/>
    <p:sldId id="278" r:id="rId6"/>
    <p:sldId id="298" r:id="rId7"/>
    <p:sldId id="272" r:id="rId8"/>
    <p:sldId id="274" r:id="rId9"/>
    <p:sldId id="271" r:id="rId10"/>
    <p:sldId id="279" r:id="rId11"/>
    <p:sldId id="294" r:id="rId12"/>
    <p:sldId id="292" r:id="rId13"/>
    <p:sldId id="293" r:id="rId14"/>
    <p:sldId id="296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erine Kirk" initials="KK" lastIdx="1" clrIdx="0">
    <p:extLst>
      <p:ext uri="{19B8F6BF-5375-455C-9EA6-DF929625EA0E}">
        <p15:presenceInfo xmlns:p15="http://schemas.microsoft.com/office/powerpoint/2012/main" userId="Katherine Kir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33FF"/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1" autoAdjust="0"/>
    <p:restoredTop sz="90909" autoAdjust="0"/>
  </p:normalViewPr>
  <p:slideViewPr>
    <p:cSldViewPr snapToGrid="0">
      <p:cViewPr>
        <p:scale>
          <a:sx n="78" d="100"/>
          <a:sy n="78" d="100"/>
        </p:scale>
        <p:origin x="131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719D7-E612-4C87-B758-A1953EF09E81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67666-250A-4BFD-AFC4-D9EA01590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67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smtClean="0"/>
              <a:t>Our objective for</a:t>
            </a:r>
            <a:r>
              <a:rPr lang="en-US" b="0" i="0" baseline="0" dirty="0" smtClean="0"/>
              <a:t> this study was to observe shear instabilities of tidal currents in Hampton Inlet, which is located along the NH coastline.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smtClean="0"/>
              <a:t>We hypothesized that </a:t>
            </a:r>
            <a:r>
              <a:rPr lang="en-US" i="0" dirty="0" smtClean="0"/>
              <a:t>currents in narrow channels can have horizontal velocity gradients that produce instabilities in the flow that can lead to the spinoff of large eddies.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Here we are looking at tidally driven currents versus in the nearshore where wave breaking drives the long shore currents.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7666-250A-4BFD-AFC4-D9EA01590B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06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V: not linear </a:t>
            </a:r>
            <a:r>
              <a:rPr lang="en-US" dirty="0" smtClean="0">
                <a:sym typeface="Wingdings" panose="05000000000000000000" pitchFamily="2" charset="2"/>
              </a:rPr>
              <a:t> possibly due to </a:t>
            </a:r>
            <a:r>
              <a:rPr lang="en-US" dirty="0" err="1" smtClean="0">
                <a:sym typeface="Wingdings" panose="05000000000000000000" pitchFamily="2" charset="2"/>
              </a:rPr>
              <a:t>voriticies</a:t>
            </a:r>
            <a:r>
              <a:rPr lang="en-US" dirty="0" smtClean="0">
                <a:sym typeface="Wingdings" panose="05000000000000000000" pitchFamily="2" charset="2"/>
              </a:rPr>
              <a:t> shedding off bridge</a:t>
            </a:r>
            <a:r>
              <a:rPr lang="en-US" baseline="0" dirty="0" smtClean="0">
                <a:sym typeface="Wingdings" panose="05000000000000000000" pitchFamily="2" charset="2"/>
              </a:rPr>
              <a:t> pilings and/or complications due to topography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7666-250A-4BFD-AFC4-D9EA01590B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5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7666-250A-4BFD-AFC4-D9EA01590B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2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Deployment: 5/25/2021</a:t>
            </a:r>
            <a:r>
              <a:rPr lang="en-US" baseline="0" dirty="0" smtClean="0"/>
              <a:t> – </a:t>
            </a:r>
            <a:r>
              <a:rPr lang="en-US" baseline="0" dirty="0" smtClean="0"/>
              <a:t>06/1/2021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7666-250A-4BFD-AFC4-D9EA01590B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0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Deployment: 5/25/2021</a:t>
            </a:r>
            <a:r>
              <a:rPr lang="en-US" baseline="0" dirty="0" smtClean="0"/>
              <a:t> – 06/1/2021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7666-250A-4BFD-AFC4-D9EA01590B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39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Spring tide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Nearly</a:t>
            </a:r>
            <a:r>
              <a:rPr lang="en-US" baseline="0" dirty="0" smtClean="0"/>
              <a:t> 4 m tidal range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Station 6 waves reach ~ 1.3 m. Station 2 waves reach up to about 50 cm but are primarily less than 20 cm </a:t>
            </a:r>
            <a:r>
              <a:rPr lang="en-US" baseline="0" dirty="0" smtClean="0">
                <a:sym typeface="Wingdings" panose="05000000000000000000" pitchFamily="2" charset="2"/>
              </a:rPr>
              <a:t> 2 orders of magnitude difference than the offshore waves (~ 3.5 m vs 30 cm)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sym typeface="Wingdings" panose="05000000000000000000" pitchFamily="2" charset="2"/>
              </a:rPr>
              <a:t>Wave </a:t>
            </a:r>
            <a:r>
              <a:rPr lang="en-US" baseline="0" dirty="0" err="1" smtClean="0">
                <a:sym typeface="Wingdings" panose="05000000000000000000" pitchFamily="2" charset="2"/>
              </a:rPr>
              <a:t>dir</a:t>
            </a:r>
            <a:r>
              <a:rPr lang="en-US" baseline="0" dirty="0" smtClean="0">
                <a:sym typeface="Wingdings" panose="05000000000000000000" pitchFamily="2" charset="2"/>
              </a:rPr>
              <a:t> @ 90 </a:t>
            </a:r>
            <a:r>
              <a:rPr lang="en-US" baseline="0" dirty="0" err="1" smtClean="0">
                <a:sym typeface="Wingdings" panose="05000000000000000000" pitchFamily="2" charset="2"/>
              </a:rPr>
              <a:t>deg</a:t>
            </a:r>
            <a:r>
              <a:rPr lang="en-US" baseline="0" dirty="0" smtClean="0">
                <a:sym typeface="Wingdings" panose="05000000000000000000" pitchFamily="2" charset="2"/>
              </a:rPr>
              <a:t>  coming straight into inlet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7666-250A-4BFD-AFC4-D9EA01590B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22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Sampled at 1 Hz. Time </a:t>
            </a:r>
            <a:r>
              <a:rPr lang="en-US" dirty="0" err="1" smtClean="0">
                <a:sym typeface="Wingdings" panose="05000000000000000000" pitchFamily="2" charset="2"/>
              </a:rPr>
              <a:t>avg</a:t>
            </a:r>
            <a:r>
              <a:rPr lang="en-US" dirty="0" smtClean="0">
                <a:sym typeface="Wingdings" panose="05000000000000000000" pitchFamily="2" charset="2"/>
              </a:rPr>
              <a:t> 10 sec. Bin avg. for ADCPs. 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QCd</a:t>
            </a:r>
            <a:r>
              <a:rPr lang="en-US" dirty="0" smtClean="0">
                <a:sym typeface="Wingdings" panose="05000000000000000000" pitchFamily="2" charset="2"/>
              </a:rPr>
              <a:t> &amp; quadratic </a:t>
            </a:r>
            <a:r>
              <a:rPr lang="en-US" dirty="0" err="1" smtClean="0">
                <a:sym typeface="Wingdings" panose="05000000000000000000" pitchFamily="2" charset="2"/>
              </a:rPr>
              <a:t>detrended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Run 11: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5/29/2021 23:00:00 – 05/30/2021 02:45:00, duration: 03:45:00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/>
              <a:t>Length of array (2 – 5 stations): ~101 m </a:t>
            </a:r>
          </a:p>
          <a:p>
            <a:r>
              <a:rPr lang="en-US" dirty="0" smtClean="0"/>
              <a:t>Min lag spacing remains at 18.5 m</a:t>
            </a:r>
          </a:p>
          <a:p>
            <a:endParaRPr lang="en-US" dirty="0" smtClean="0"/>
          </a:p>
          <a:p>
            <a:r>
              <a:rPr lang="en-US" dirty="0" smtClean="0"/>
              <a:t>Mean u = -0.2375,</a:t>
            </a:r>
            <a:r>
              <a:rPr lang="en-US" baseline="0" dirty="0" smtClean="0"/>
              <a:t> </a:t>
            </a:r>
            <a:r>
              <a:rPr lang="en-US" dirty="0" smtClean="0"/>
              <a:t> -0.1954,</a:t>
            </a:r>
            <a:r>
              <a:rPr lang="en-US" baseline="0" dirty="0" smtClean="0"/>
              <a:t> </a:t>
            </a:r>
            <a:r>
              <a:rPr lang="en-US" dirty="0" smtClean="0"/>
              <a:t>-0.0611,</a:t>
            </a:r>
            <a:r>
              <a:rPr lang="en-US" baseline="0" dirty="0" smtClean="0"/>
              <a:t> </a:t>
            </a:r>
            <a:r>
              <a:rPr lang="en-US" dirty="0" smtClean="0"/>
              <a:t>-0.0246</a:t>
            </a:r>
          </a:p>
          <a:p>
            <a:r>
              <a:rPr lang="en-US" dirty="0" smtClean="0"/>
              <a:t>Mean v =  0.1118    0.0761    0.0774    0.0409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7666-250A-4BFD-AFC4-D9EA01590B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23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ym typeface="Wingdings" panose="05000000000000000000" pitchFamily="2" charset="2"/>
              </a:rPr>
              <a:t>Spectra: 8 ensembles, 1 band, and </a:t>
            </a:r>
            <a:r>
              <a:rPr lang="en-US" dirty="0" err="1" smtClean="0">
                <a:sym typeface="Wingdings" panose="05000000000000000000" pitchFamily="2" charset="2"/>
              </a:rPr>
              <a:t>Hanning</a:t>
            </a:r>
            <a:r>
              <a:rPr lang="en-US" dirty="0" smtClean="0">
                <a:sym typeface="Wingdings" panose="05000000000000000000" pitchFamily="2" charset="2"/>
              </a:rPr>
              <a:t> window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7666-250A-4BFD-AFC4-D9EA01590B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94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Cross-Spectral Matrix: 8 ensembles, 1 band, Kaiser window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Use IMLEs to calculate k-f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7666-250A-4BFD-AFC4-D9EA01590B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0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2C46A-B6CF-4653-A330-2E1E7986F047}" type="datetime1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36BE-C10E-46DF-938A-073A544A7323}" type="datetime1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8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D93D6-7907-489D-B283-0C6EAECF2158}" type="datetime1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1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4651-542C-46DD-ABCE-FEBE92ABEFA6}" type="datetime1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9CE4-5226-4E2C-AD98-C5E2EC124BDF}" type="datetime1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0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7ECF-F9B3-42D3-9776-78DF32CE5E1E}" type="datetime1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7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E08D9-DA32-479F-AE99-4334F848A9AD}" type="datetime1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2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6673-2925-4EB9-A4A9-6212BF2F2037}" type="datetime1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9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93AEF-27C5-4AAE-95F8-9A38838D1047}" type="datetime1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5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52E-F31A-4525-83E3-04F058E7C843}" type="datetime1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3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C9FD-B8C8-422E-8EEB-0255ECD67E07}" type="datetime1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2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D08AE-3C78-4003-810F-CDD371312D55}" type="datetime1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320A7-655D-4D09-97C3-DCC583D85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0017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of Shear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Instabilities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Hampton Inlet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59" y="2864401"/>
            <a:ext cx="59877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Katie Kirk</a:t>
            </a:r>
            <a:r>
              <a:rPr lang="en-US" sz="2800" baseline="30000" dirty="0">
                <a:solidFill>
                  <a:schemeClr val="bg1"/>
                </a:solidFill>
              </a:rPr>
              <a:t>1,2</a:t>
            </a:r>
            <a:r>
              <a:rPr lang="en-US" sz="2800" dirty="0">
                <a:solidFill>
                  <a:schemeClr val="bg1"/>
                </a:solidFill>
              </a:rPr>
              <a:t>, Dr. Thomas Lippmann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</a:p>
          <a:p>
            <a:r>
              <a:rPr lang="en-US" sz="2000" dirty="0">
                <a:solidFill>
                  <a:schemeClr val="bg1"/>
                </a:solidFill>
              </a:rPr>
              <a:t>1. </a:t>
            </a:r>
            <a:r>
              <a:rPr lang="en-US" sz="2000" dirty="0" smtClean="0">
                <a:solidFill>
                  <a:schemeClr val="bg1"/>
                </a:solidFill>
              </a:rPr>
              <a:t>UNH, </a:t>
            </a:r>
            <a:r>
              <a:rPr lang="en-US" sz="2000" dirty="0">
                <a:solidFill>
                  <a:schemeClr val="bg1"/>
                </a:solidFill>
              </a:rPr>
              <a:t>Department of Earth Sciences</a:t>
            </a:r>
          </a:p>
          <a:p>
            <a:pPr marL="228600" indent="-228600"/>
            <a:r>
              <a:rPr lang="en-US" sz="2000" dirty="0">
                <a:solidFill>
                  <a:schemeClr val="bg1"/>
                </a:solidFill>
              </a:rPr>
              <a:t>2. NOAA Center for Operational Oceanographic Products &amp; Services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2" y="5663543"/>
            <a:ext cx="5826493" cy="975962"/>
          </a:xfrm>
          <a:prstGeom prst="rect">
            <a:avLst/>
          </a:prstGeom>
        </p:spPr>
      </p:pic>
      <p:pic>
        <p:nvPicPr>
          <p:cNvPr id="1026" name="Picture 2" descr="Official NOAA emblem: A white gull-like form separates a dark blue field that represents the sky from a lighter blue field that represents water. A &quot;NOAA&quot; wordmark, made of white custom text, is placed in the dark blue field. The text &quot;National Oceanic and Atmospheric Administration U.S. Department of Commerce&quot; circumscribes the image on a white background.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175" y="5663543"/>
            <a:ext cx="975962" cy="9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2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348"/>
            <a:ext cx="12192000" cy="10057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marL="682625"/>
            <a:r>
              <a:rPr lang="en-US" sz="4000" b="1" dirty="0" smtClean="0">
                <a:solidFill>
                  <a:schemeClr val="bg1"/>
                </a:solidFill>
              </a:rPr>
              <a:t>Current Meter Array Observations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bg1"/>
                </a:solidFill>
              </a:rPr>
              <a:t>Flood tide, Stations 2 - 5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r="8407"/>
          <a:stretch/>
        </p:blipFill>
        <p:spPr>
          <a:xfrm>
            <a:off x="14852" y="1846269"/>
            <a:ext cx="8531152" cy="438265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730196" y="3141625"/>
            <a:ext cx="3356345" cy="2617252"/>
            <a:chOff x="8730196" y="3141625"/>
            <a:chExt cx="3356345" cy="2617252"/>
          </a:xfrm>
        </p:grpSpPr>
        <p:grpSp>
          <p:nvGrpSpPr>
            <p:cNvPr id="9" name="Group 8"/>
            <p:cNvGrpSpPr/>
            <p:nvPr/>
          </p:nvGrpSpPr>
          <p:grpSpPr>
            <a:xfrm>
              <a:off x="8730196" y="3141625"/>
              <a:ext cx="3356345" cy="2617252"/>
              <a:chOff x="8730196" y="3141625"/>
              <a:chExt cx="3356345" cy="2617252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8730196" y="3141625"/>
                <a:ext cx="3356345" cy="2617252"/>
                <a:chOff x="8742700" y="151846"/>
                <a:chExt cx="3356345" cy="2617252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8742700" y="151846"/>
                  <a:ext cx="3356345" cy="2617252"/>
                  <a:chOff x="111537" y="1977656"/>
                  <a:chExt cx="3971364" cy="2902687"/>
                </a:xfrm>
              </p:grpSpPr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6834" t="933" r="4234" b="4639"/>
                  <a:stretch/>
                </p:blipFill>
                <p:spPr>
                  <a:xfrm>
                    <a:off x="111537" y="1977656"/>
                    <a:ext cx="3971364" cy="2902687"/>
                  </a:xfrm>
                  <a:prstGeom prst="rect">
                    <a:avLst/>
                  </a:prstGeom>
                </p:spPr>
              </p:pic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569036" y="3179136"/>
                    <a:ext cx="2222156" cy="708053"/>
                    <a:chOff x="569036" y="3179136"/>
                    <a:chExt cx="2222156" cy="708053"/>
                  </a:xfrm>
                </p:grpSpPr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569036" y="3179136"/>
                      <a:ext cx="38789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887992" y="3242444"/>
                      <a:ext cx="38789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1071306" y="3290659"/>
                      <a:ext cx="38789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1220109" y="3393636"/>
                      <a:ext cx="38789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1953991" y="3444462"/>
                      <a:ext cx="38789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1391862" y="3405844"/>
                      <a:ext cx="38789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2403297" y="3517857"/>
                      <a:ext cx="38789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9" name="Right Arrow 48"/>
                <p:cNvSpPr/>
                <p:nvPr/>
              </p:nvSpPr>
              <p:spPr>
                <a:xfrm rot="13168896">
                  <a:off x="11280631" y="1902784"/>
                  <a:ext cx="675770" cy="361322"/>
                </a:xfrm>
                <a:prstGeom prst="rightArrow">
                  <a:avLst>
                    <a:gd name="adj1" fmla="val 38898"/>
                    <a:gd name="adj2" fmla="val 50000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9670407" y="4063632"/>
                <a:ext cx="6735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101 m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>
              <a:off x="9592448" y="4267096"/>
              <a:ext cx="449781" cy="1473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9553700" y="4187306"/>
              <a:ext cx="91790" cy="1323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9996334" y="4355707"/>
              <a:ext cx="91790" cy="1323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2170833" y="1217476"/>
            <a:ext cx="6974611" cy="4523670"/>
            <a:chOff x="2181465" y="1217476"/>
            <a:chExt cx="6974611" cy="452367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9" r="7047" b="2669"/>
            <a:stretch/>
          </p:blipFill>
          <p:spPr>
            <a:xfrm>
              <a:off x="4368172" y="1219686"/>
              <a:ext cx="4787904" cy="414604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181465" y="2211464"/>
              <a:ext cx="1286538" cy="3529682"/>
            </a:xfrm>
            <a:prstGeom prst="rect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3466679" y="3890908"/>
              <a:ext cx="884380" cy="85397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4363427" y="1217476"/>
              <a:ext cx="4792649" cy="4148254"/>
            </a:xfrm>
            <a:prstGeom prst="rect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944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r="6479"/>
          <a:stretch/>
        </p:blipFill>
        <p:spPr>
          <a:xfrm>
            <a:off x="1925046" y="1365226"/>
            <a:ext cx="5390707" cy="5029200"/>
          </a:xfrm>
          <a:prstGeom prst="rect">
            <a:avLst/>
          </a:prstGeom>
        </p:spPr>
      </p:pic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3815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marL="914400"/>
            <a:r>
              <a:rPr lang="en-US" sz="4000" b="1" dirty="0" smtClean="0">
                <a:solidFill>
                  <a:schemeClr val="bg1"/>
                </a:solidFill>
              </a:rPr>
              <a:t>Velocity Spectrum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Flood tide, Stations 2 - 5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997455" y="2552162"/>
            <a:ext cx="3356345" cy="2617252"/>
            <a:chOff x="8742700" y="151846"/>
            <a:chExt cx="3356345" cy="2617252"/>
          </a:xfrm>
        </p:grpSpPr>
        <p:grpSp>
          <p:nvGrpSpPr>
            <p:cNvPr id="19" name="Group 18"/>
            <p:cNvGrpSpPr/>
            <p:nvPr/>
          </p:nvGrpSpPr>
          <p:grpSpPr>
            <a:xfrm>
              <a:off x="8742700" y="151846"/>
              <a:ext cx="3356345" cy="2617252"/>
              <a:chOff x="111537" y="1977656"/>
              <a:chExt cx="3971364" cy="290268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/>
              <a:srcRect l="6834" t="933" r="4234" b="4639"/>
              <a:stretch/>
            </p:blipFill>
            <p:spPr>
              <a:xfrm>
                <a:off x="111537" y="1977656"/>
                <a:ext cx="3971364" cy="2902687"/>
              </a:xfrm>
              <a:prstGeom prst="rect">
                <a:avLst/>
              </a:prstGeom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569036" y="3179136"/>
                <a:ext cx="2222156" cy="708053"/>
                <a:chOff x="569036" y="3179136"/>
                <a:chExt cx="2222156" cy="708053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569036" y="3179136"/>
                  <a:ext cx="3878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887992" y="3242444"/>
                  <a:ext cx="3878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071306" y="3290659"/>
                  <a:ext cx="3878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3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220109" y="3393636"/>
                  <a:ext cx="3878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1953991" y="3444462"/>
                  <a:ext cx="3878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391862" y="3405844"/>
                  <a:ext cx="3878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2403297" y="3517857"/>
                  <a:ext cx="3878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7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0" name="Right Arrow 19"/>
            <p:cNvSpPr/>
            <p:nvPr/>
          </p:nvSpPr>
          <p:spPr>
            <a:xfrm rot="13168896">
              <a:off x="11280631" y="1902784"/>
              <a:ext cx="675770" cy="361322"/>
            </a:xfrm>
            <a:prstGeom prst="rightArrow">
              <a:avLst>
                <a:gd name="adj1" fmla="val 38898"/>
                <a:gd name="adj2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951645" y="3478106"/>
            <a:ext cx="673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101 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8873686" y="3681570"/>
            <a:ext cx="449781" cy="147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834938" y="3601780"/>
            <a:ext cx="91790" cy="1323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9277572" y="3770181"/>
            <a:ext cx="91790" cy="1323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3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38152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marL="914400"/>
            <a:r>
              <a:rPr lang="en-US" sz="4000" b="1" dirty="0" smtClean="0">
                <a:solidFill>
                  <a:schemeClr val="bg1"/>
                </a:solidFill>
              </a:rPr>
              <a:t>Velocity to Pressure Variance Ratio, R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Flood Tide, Stations 2 - 5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853089" y="2269539"/>
                <a:ext cx="4357892" cy="3232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Lippmann et al. (1999)</a:t>
                </a:r>
                <a:endParaRPr lang="en-US" dirty="0"/>
              </a:p>
              <a:p>
                <a:endParaRPr lang="en-US" b="0" i="1" dirty="0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+ </m:t>
                              </m:r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num>
                            <m:den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 smtClean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≈ 1, gravity waves dominate</a:t>
                </a: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 shear instabilities dominate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089" y="2269539"/>
                <a:ext cx="4357892" cy="3232423"/>
              </a:xfrm>
              <a:prstGeom prst="rect">
                <a:avLst/>
              </a:prstGeom>
              <a:blipFill>
                <a:blip r:embed="rId2"/>
                <a:stretch>
                  <a:fillRect l="-1119" t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2" y="1620180"/>
            <a:ext cx="6216907" cy="46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666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 marL="914400"/>
            <a:r>
              <a:rPr lang="en-US" sz="3200" b="1" dirty="0" smtClean="0">
                <a:solidFill>
                  <a:schemeClr val="bg1"/>
                </a:solidFill>
              </a:rPr>
              <a:t>Wavenumber-Frequency Spectra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Flood Tide, Stations 2 - 5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" t="1857" r="3869" b="6835"/>
          <a:stretch/>
        </p:blipFill>
        <p:spPr>
          <a:xfrm>
            <a:off x="2988983" y="1056934"/>
            <a:ext cx="4438654" cy="566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1857" r="6730" b="6160"/>
          <a:stretch/>
        </p:blipFill>
        <p:spPr>
          <a:xfrm>
            <a:off x="7395003" y="1033655"/>
            <a:ext cx="4338340" cy="57110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8490" y="2314576"/>
            <a:ext cx="2728809" cy="2286000"/>
            <a:chOff x="118490" y="2314576"/>
            <a:chExt cx="2728809" cy="2286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7" t="4505" r="15509" b="6866"/>
            <a:stretch/>
          </p:blipFill>
          <p:spPr>
            <a:xfrm>
              <a:off x="118490" y="2314576"/>
              <a:ext cx="2728809" cy="2286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447718" y="2455310"/>
              <a:ext cx="357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2447718" y="2455310"/>
              <a:ext cx="0" cy="36933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Left Arrow 13"/>
          <p:cNvSpPr/>
          <p:nvPr/>
        </p:nvSpPr>
        <p:spPr>
          <a:xfrm rot="1845878">
            <a:off x="1407210" y="3320449"/>
            <a:ext cx="353544" cy="274252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37854" y="5262207"/>
            <a:ext cx="100149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Westward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12040" y="5260691"/>
            <a:ext cx="100149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Eastward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31851" y="5260691"/>
            <a:ext cx="100149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Eastward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0518" y="5260691"/>
            <a:ext cx="100149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Westward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14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192000" cy="93566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/>
            <a:r>
              <a:rPr lang="en-US" sz="3200" b="1" dirty="0" smtClean="0">
                <a:solidFill>
                  <a:schemeClr val="bg1"/>
                </a:solidFill>
              </a:rPr>
              <a:t>Wavenumber-Frequency Spectra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Ebb Tide, Stations 1 - 5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" b="6160"/>
          <a:stretch/>
        </p:blipFill>
        <p:spPr>
          <a:xfrm>
            <a:off x="2847299" y="935666"/>
            <a:ext cx="4631225" cy="5785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7215615" y="924091"/>
            <a:ext cx="4732559" cy="57973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8490" y="2314576"/>
            <a:ext cx="2728809" cy="2286000"/>
            <a:chOff x="118490" y="2314576"/>
            <a:chExt cx="2728809" cy="2286000"/>
          </a:xfrm>
        </p:grpSpPr>
        <p:grpSp>
          <p:nvGrpSpPr>
            <p:cNvPr id="7" name="Group 6"/>
            <p:cNvGrpSpPr/>
            <p:nvPr/>
          </p:nvGrpSpPr>
          <p:grpSpPr>
            <a:xfrm>
              <a:off x="118490" y="2314576"/>
              <a:ext cx="2728809" cy="2286000"/>
              <a:chOff x="204215" y="2314576"/>
              <a:chExt cx="2728809" cy="22860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17" t="4505" r="15509" b="6866"/>
              <a:stretch/>
            </p:blipFill>
            <p:spPr>
              <a:xfrm>
                <a:off x="204215" y="2314576"/>
                <a:ext cx="2728809" cy="2286000"/>
              </a:xfrm>
              <a:prstGeom prst="rect">
                <a:avLst/>
              </a:prstGeom>
            </p:spPr>
          </p:pic>
          <p:sp>
            <p:nvSpPr>
              <p:cNvPr id="9" name="Left Arrow 8"/>
              <p:cNvSpPr/>
              <p:nvPr/>
            </p:nvSpPr>
            <p:spPr>
              <a:xfrm rot="12340059">
                <a:off x="1453600" y="3364437"/>
                <a:ext cx="353544" cy="274252"/>
              </a:xfrm>
              <a:prstGeom prst="leftArrow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447718" y="2455310"/>
              <a:ext cx="357188" cy="369332"/>
              <a:chOff x="2422759" y="2441023"/>
              <a:chExt cx="357188" cy="3693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422759" y="2441023"/>
                <a:ext cx="3571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2422759" y="2441023"/>
                <a:ext cx="0" cy="36933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/>
          <p:cNvSpPr txBox="1"/>
          <p:nvPr/>
        </p:nvSpPr>
        <p:spPr>
          <a:xfrm>
            <a:off x="3457779" y="5205057"/>
            <a:ext cx="100149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Westward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5204" y="5220477"/>
            <a:ext cx="100149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Westward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906" y="5205057"/>
            <a:ext cx="100149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Eastward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11548" y="5221609"/>
            <a:ext cx="100149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Eastward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pPr marL="736600"/>
            <a:r>
              <a:rPr lang="en-US" b="1" dirty="0" smtClean="0">
                <a:solidFill>
                  <a:schemeClr val="bg1"/>
                </a:solidFill>
              </a:rPr>
              <a:t>Conclusions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6137"/>
            <a:ext cx="10515600" cy="478021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presence of shear instabilities of tidal currents were observed in a bounded inlet using an array of current meters.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Clearly distinctive motions from low mode gravity waves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Instabilities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show progressive characteristics &amp; propagate in the direction of the tidal current.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Velocity to pressure variance ratios (R) show the infragravity band is dominated with rigid-lid-like motions, consistent with instabilities.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shear instability range of wavenumbers &amp; frequencies observed is consistent with analytical solutions.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13231" y="478115"/>
            <a:ext cx="223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kkirk@ccom.unh.edu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1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75450" y="1290593"/>
            <a:ext cx="4360524" cy="4944979"/>
            <a:chOff x="175450" y="1290593"/>
            <a:chExt cx="4360524" cy="49449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691" t="4666" b="1923"/>
            <a:stretch/>
          </p:blipFill>
          <p:spPr>
            <a:xfrm>
              <a:off x="175450" y="1290593"/>
              <a:ext cx="4360524" cy="494497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A71B9D-C8ED-854E-87C6-2550B1AE2169}"/>
                </a:ext>
              </a:extLst>
            </p:cNvPr>
            <p:cNvSpPr txBox="1"/>
            <p:nvPr/>
          </p:nvSpPr>
          <p:spPr>
            <a:xfrm>
              <a:off x="1415441" y="2255349"/>
              <a:ext cx="57446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UNH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5343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pPr marL="736600"/>
            <a:r>
              <a:rPr lang="en-US" b="1" dirty="0" smtClean="0">
                <a:solidFill>
                  <a:schemeClr val="bg1"/>
                </a:solidFill>
              </a:rPr>
              <a:t>Shear Instabilities</a:t>
            </a:r>
            <a:endParaRPr lang="en-US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147665" y="4399649"/>
                <a:ext cx="6925870" cy="190169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Current Shear,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Far Infragravity </a:t>
                </a:r>
                <a:r>
                  <a:rPr lang="en-US" sz="2400" dirty="0"/>
                  <a:t>frequencies: 10</a:t>
                </a:r>
                <a:r>
                  <a:rPr lang="en-US" sz="2400" baseline="30000" dirty="0"/>
                  <a:t>-3</a:t>
                </a:r>
                <a:r>
                  <a:rPr lang="en-US" sz="2400" dirty="0"/>
                  <a:t> – 10</a:t>
                </a:r>
                <a:r>
                  <a:rPr lang="en-US" sz="2400" baseline="30000" dirty="0"/>
                  <a:t>-2</a:t>
                </a:r>
                <a:r>
                  <a:rPr lang="en-US" sz="2400" dirty="0"/>
                  <a:t> Hz </a:t>
                </a: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Alongshore progressive periods &amp; wavelengths: O(10</a:t>
                </a:r>
                <a:r>
                  <a:rPr lang="en-US" sz="2400" baseline="30000" dirty="0" smtClean="0"/>
                  <a:t>2</a:t>
                </a:r>
                <a:r>
                  <a:rPr lang="en-US" sz="2400" dirty="0" smtClean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47665" y="4399649"/>
                <a:ext cx="6925870" cy="1901691"/>
              </a:xfrm>
              <a:blipFill>
                <a:blip r:embed="rId4"/>
                <a:stretch>
                  <a:fillRect l="-1319" r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UNH GRC 2022 - K.Kirk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2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719857" y="1459875"/>
            <a:ext cx="7472143" cy="2621637"/>
            <a:chOff x="4417328" y="878010"/>
            <a:chExt cx="7472143" cy="2621637"/>
          </a:xfrm>
        </p:grpSpPr>
        <p:grpSp>
          <p:nvGrpSpPr>
            <p:cNvPr id="11" name="Group 10"/>
            <p:cNvGrpSpPr/>
            <p:nvPr/>
          </p:nvGrpSpPr>
          <p:grpSpPr>
            <a:xfrm>
              <a:off x="4417328" y="878010"/>
              <a:ext cx="7472143" cy="2303208"/>
              <a:chOff x="528857" y="1847851"/>
              <a:chExt cx="6386293" cy="195765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28" b="52184"/>
              <a:stretch/>
            </p:blipFill>
            <p:spPr>
              <a:xfrm>
                <a:off x="528857" y="1847851"/>
                <a:ext cx="6386293" cy="1957653"/>
              </a:xfrm>
              <a:prstGeom prst="rect">
                <a:avLst/>
              </a:prstGeom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V="1">
                <a:off x="2646708" y="2413776"/>
                <a:ext cx="723900" cy="1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2803871" y="2156372"/>
                    <a:ext cx="409575" cy="2574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i="1" baseline="-25000" dirty="0">
                      <a:solidFill>
                        <a:srgbClr val="FF33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03871" y="2156372"/>
                    <a:ext cx="409575" cy="2574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0896" y="3070060"/>
              <a:ext cx="3025007" cy="429587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031251" y="3047602"/>
            <a:ext cx="3382759" cy="3047370"/>
            <a:chOff x="1031251" y="3047602"/>
            <a:chExt cx="3382759" cy="3047370"/>
          </a:xfrm>
        </p:grpSpPr>
        <p:grpSp>
          <p:nvGrpSpPr>
            <p:cNvPr id="39" name="Group 38"/>
            <p:cNvGrpSpPr/>
            <p:nvPr/>
          </p:nvGrpSpPr>
          <p:grpSpPr>
            <a:xfrm>
              <a:off x="1031251" y="3047602"/>
              <a:ext cx="3382759" cy="3047370"/>
              <a:chOff x="1031251" y="3047602"/>
              <a:chExt cx="3382759" cy="3047370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2188520" y="3047602"/>
                <a:ext cx="534111" cy="417991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1251" y="3548610"/>
                <a:ext cx="3382759" cy="2546362"/>
              </a:xfrm>
              <a:prstGeom prst="rect">
                <a:avLst/>
              </a:prstGeom>
              <a:ln w="38100">
                <a:solidFill>
                  <a:srgbClr val="FFFF00"/>
                </a:solidFill>
              </a:ln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A71B9D-C8ED-854E-87C6-2550B1AE2169}"/>
                  </a:ext>
                </a:extLst>
              </p:cNvPr>
              <p:cNvSpPr txBox="1"/>
              <p:nvPr/>
            </p:nvSpPr>
            <p:spPr>
              <a:xfrm>
                <a:off x="1989908" y="3593805"/>
                <a:ext cx="1390103" cy="33855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600" dirty="0"/>
                  <a:t>Hampton Inlet</a:t>
                </a: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 flipH="1">
              <a:off x="2367076" y="4244469"/>
              <a:ext cx="459366" cy="100614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809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"/>
            <a:ext cx="12192000" cy="1157431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pPr marL="627063"/>
            <a:r>
              <a:rPr lang="en-US" b="1" dirty="0" smtClean="0">
                <a:solidFill>
                  <a:schemeClr val="bg1"/>
                </a:solidFill>
              </a:rPr>
              <a:t>Implications of Shear Instabilities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3" y="1901807"/>
            <a:ext cx="4991100" cy="3811600"/>
          </a:xfrm>
        </p:spPr>
        <p:txBody>
          <a:bodyPr>
            <a:normAutofit/>
          </a:bodyPr>
          <a:lstStyle/>
          <a:p>
            <a:r>
              <a:rPr lang="en-US" dirty="0" smtClean="0"/>
              <a:t>Meandering </a:t>
            </a:r>
            <a:r>
              <a:rPr lang="en-US" dirty="0"/>
              <a:t>of the tidal </a:t>
            </a:r>
            <a:r>
              <a:rPr lang="en-US" dirty="0" smtClean="0"/>
              <a:t>current</a:t>
            </a:r>
          </a:p>
          <a:p>
            <a:endParaRPr lang="en-US" dirty="0" smtClean="0"/>
          </a:p>
          <a:p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en-US" dirty="0" smtClean="0">
                <a:sym typeface="Wingdings" panose="05000000000000000000" pitchFamily="2" charset="2"/>
              </a:rPr>
              <a:t>ransport </a:t>
            </a:r>
            <a:r>
              <a:rPr lang="en-US" dirty="0">
                <a:sym typeface="Wingdings" panose="05000000000000000000" pitchFamily="2" charset="2"/>
              </a:rPr>
              <a:t>in the estuary and on ecosystem </a:t>
            </a:r>
            <a:r>
              <a:rPr lang="en-US" dirty="0" smtClean="0">
                <a:sym typeface="Wingdings" panose="05000000000000000000" pitchFamily="2" charset="2"/>
              </a:rPr>
              <a:t>dynamics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Renewable </a:t>
            </a:r>
            <a:r>
              <a:rPr lang="en-US" dirty="0">
                <a:sym typeface="Wingdings" panose="05000000000000000000" pitchFamily="2" charset="2"/>
              </a:rPr>
              <a:t>energy initiatives due to mixing of momentum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91150" y="2204981"/>
            <a:ext cx="6438900" cy="2505075"/>
            <a:chOff x="5391150" y="2204981"/>
            <a:chExt cx="6438900" cy="250507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t="17557" r="7292" b="11655"/>
            <a:stretch/>
          </p:blipFill>
          <p:spPr>
            <a:xfrm>
              <a:off x="5391150" y="2204981"/>
              <a:ext cx="6438900" cy="250507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296150" y="2204981"/>
              <a:ext cx="2971800" cy="277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82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4</a:t>
            </a:fld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19890" y="-3457294"/>
            <a:ext cx="6798651" cy="1012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verage"/>
              </a:rPr>
              <a:t>W</a:t>
            </a: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63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12223628" cy="88862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36600"/>
            <a:r>
              <a:rPr lang="en-US" b="1" dirty="0" smtClean="0">
                <a:solidFill>
                  <a:schemeClr val="bg1"/>
                </a:solidFill>
              </a:rPr>
              <a:t>      Hampton / Seabrook Inlet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3"/>
          <a:stretch/>
        </p:blipFill>
        <p:spPr>
          <a:xfrm>
            <a:off x="6091595" y="1626561"/>
            <a:ext cx="6052493" cy="3791541"/>
          </a:xfrm>
        </p:spPr>
      </p:pic>
      <p:grpSp>
        <p:nvGrpSpPr>
          <p:cNvPr id="36" name="Group 35"/>
          <p:cNvGrpSpPr/>
          <p:nvPr/>
        </p:nvGrpSpPr>
        <p:grpSpPr>
          <a:xfrm>
            <a:off x="141307" y="1626561"/>
            <a:ext cx="5932848" cy="3769223"/>
            <a:chOff x="124472" y="1627025"/>
            <a:chExt cx="5932848" cy="3769223"/>
          </a:xfrm>
        </p:grpSpPr>
        <p:grpSp>
          <p:nvGrpSpPr>
            <p:cNvPr id="19" name="Group 18"/>
            <p:cNvGrpSpPr/>
            <p:nvPr/>
          </p:nvGrpSpPr>
          <p:grpSpPr>
            <a:xfrm>
              <a:off x="124472" y="1627025"/>
              <a:ext cx="5932848" cy="3769223"/>
              <a:chOff x="5092938" y="1700698"/>
              <a:chExt cx="6205141" cy="385152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092938" y="1700698"/>
                <a:ext cx="6136183" cy="3851526"/>
                <a:chOff x="5092938" y="1700698"/>
                <a:chExt cx="6136183" cy="3851526"/>
              </a:xfrm>
            </p:grpSpPr>
            <p:pic>
              <p:nvPicPr>
                <p:cNvPr id="1034" name="Picture 10" descr="https://lh3.googleusercontent.com/wIeHzqvkCGQlmfShduP5-bxfssgiZGJB-0C2fIgwmZ6GGaLAm4TBpCoRVynM5uGQ2zDmsRUSvaRBcDsY627sG_38UP6n4l4RL9fFQ84o8rbQ6XvDs3C8Gk972dTnvbsAIHrwMbGTOgQ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555"/>
                <a:stretch/>
              </p:blipFill>
              <p:spPr bwMode="auto">
                <a:xfrm>
                  <a:off x="5092938" y="1700698"/>
                  <a:ext cx="6120924" cy="38515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5" name="Group 14"/>
                <p:cNvGrpSpPr/>
                <p:nvPr/>
              </p:nvGrpSpPr>
              <p:grpSpPr>
                <a:xfrm>
                  <a:off x="10546324" y="4967448"/>
                  <a:ext cx="682797" cy="307777"/>
                  <a:chOff x="10546324" y="4967448"/>
                  <a:chExt cx="682797" cy="307777"/>
                </a:xfrm>
              </p:grpSpPr>
              <p:sp>
                <p:nvSpPr>
                  <p:cNvPr id="12" name="Rectangle 11"/>
                  <p:cNvSpPr/>
                  <p:nvPr/>
                </p:nvSpPr>
                <p:spPr>
                  <a:xfrm>
                    <a:off x="10707307" y="4967448"/>
                    <a:ext cx="521814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b="1" dirty="0" smtClean="0">
                        <a:solidFill>
                          <a:srgbClr val="FFFFFF"/>
                        </a:solidFill>
                        <a:latin typeface="Average"/>
                      </a:rPr>
                      <a:t>W</a:t>
                    </a:r>
                    <a:endParaRPr lang="en-US" b="1" dirty="0"/>
                  </a:p>
                </p:txBody>
              </p:sp>
              <p:sp>
                <p:nvSpPr>
                  <p:cNvPr id="14" name="Up Arrow 13"/>
                  <p:cNvSpPr/>
                  <p:nvPr/>
                </p:nvSpPr>
                <p:spPr>
                  <a:xfrm>
                    <a:off x="10546324" y="5008273"/>
                    <a:ext cx="169556" cy="181238"/>
                  </a:xfrm>
                  <a:prstGeom prst="upArrow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7" name="TextBox 16"/>
              <p:cNvSpPr txBox="1"/>
              <p:nvPr/>
            </p:nvSpPr>
            <p:spPr>
              <a:xfrm>
                <a:off x="10167779" y="5264546"/>
                <a:ext cx="11303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m</a:t>
                </a:r>
                <a:r>
                  <a:rPr lang="en-US" sz="1200" dirty="0" smtClean="0">
                    <a:solidFill>
                      <a:schemeClr val="bg1">
                        <a:lumMod val="50000"/>
                      </a:schemeClr>
                    </a:solidFill>
                  </a:rPr>
                  <a:t>arinas.com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05094" y="2010718"/>
              <a:ext cx="1079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90000"/>
                    </a:schemeClr>
                  </a:solidFill>
                </a:rPr>
                <a:t>Hampton</a:t>
              </a:r>
              <a:endParaRPr lang="en-US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29466" y="2010718"/>
              <a:ext cx="1079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90000"/>
                    </a:schemeClr>
                  </a:solidFill>
                </a:rPr>
                <a:t>Seabrook</a:t>
              </a:r>
              <a:endParaRPr lang="en-US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842545" y="1247435"/>
            <a:ext cx="9818345" cy="4858128"/>
            <a:chOff x="1842545" y="1247435"/>
            <a:chExt cx="9818345" cy="4858128"/>
          </a:xfrm>
        </p:grpSpPr>
        <p:sp>
          <p:nvSpPr>
            <p:cNvPr id="30" name="Oval 29"/>
            <p:cNvSpPr/>
            <p:nvPr/>
          </p:nvSpPr>
          <p:spPr>
            <a:xfrm>
              <a:off x="6549802" y="3439226"/>
              <a:ext cx="393700" cy="571651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8098342" y="3390674"/>
              <a:ext cx="393700" cy="571651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9855200" y="3365275"/>
              <a:ext cx="323850" cy="444726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0179050" y="3365275"/>
              <a:ext cx="323850" cy="444726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0820581" y="3267663"/>
              <a:ext cx="323850" cy="444726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1426130" y="3184130"/>
              <a:ext cx="234760" cy="362289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842545" y="1247435"/>
              <a:ext cx="4750385" cy="4858128"/>
              <a:chOff x="1857073" y="1222036"/>
              <a:chExt cx="4750385" cy="4858128"/>
            </a:xfrm>
          </p:grpSpPr>
          <p:pic>
            <p:nvPicPr>
              <p:cNvPr id="28" name="Picture 2" descr="https://lh4.googleusercontent.com/xac5R1zg6deqdlgROj4IlinYICJqDWh6YZXNw6v6KFBmld8iYzBfbE530gkMzIssHJMm3Qt0XlUVpdzf_-RVPn_IuPX01LOWlP9HoohckczVZtnqff0vtSK69b298JfC603JXsIsmMQ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7073" y="1222036"/>
                <a:ext cx="3643596" cy="4858128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1" name="Straight Arrow Connector 20"/>
              <p:cNvCxnSpPr>
                <a:stCxn id="30" idx="1"/>
              </p:cNvCxnSpPr>
              <p:nvPr/>
            </p:nvCxnSpPr>
            <p:spPr>
              <a:xfrm flipH="1" flipV="1">
                <a:off x="5574632" y="2320225"/>
                <a:ext cx="1032826" cy="1202717"/>
              </a:xfrm>
              <a:prstGeom prst="straightConnector1">
                <a:avLst/>
              </a:prstGeom>
              <a:ln w="28575">
                <a:solidFill>
                  <a:schemeClr val="accent4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013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3351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pPr marL="395288"/>
            <a:r>
              <a:rPr lang="en-US" b="1" dirty="0" smtClean="0">
                <a:solidFill>
                  <a:schemeClr val="bg1"/>
                </a:solidFill>
              </a:rPr>
              <a:t>Hampton Inlet Observations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27215" r="5957" b="18722"/>
          <a:stretch/>
        </p:blipFill>
        <p:spPr>
          <a:xfrm>
            <a:off x="287192" y="1155748"/>
            <a:ext cx="6257468" cy="4887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44660" y="1155748"/>
            <a:ext cx="54988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Along-channel Array:</a:t>
            </a:r>
          </a:p>
          <a:p>
            <a:pPr marL="577850" indent="-342900">
              <a:buFont typeface="Arial" panose="020B0604020202020204" pitchFamily="34" charset="0"/>
              <a:buChar char="•"/>
            </a:pPr>
            <a:r>
              <a:rPr lang="en-US" sz="2000" dirty="0"/>
              <a:t>Following </a:t>
            </a:r>
            <a:r>
              <a:rPr lang="en-US" sz="2000" dirty="0" err="1"/>
              <a:t>Oltman</a:t>
            </a:r>
            <a:r>
              <a:rPr lang="en-US" sz="2000" dirty="0"/>
              <a:t>-Shay et al. 1989</a:t>
            </a:r>
            <a:endParaRPr lang="en-US" sz="2000" b="1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7 current meters (ADCPs &amp; ADVs)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Deployed at ~ 3 m below NAVD88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Length of array: 389.3 m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Min lag spacing: 18.5 </a:t>
            </a:r>
            <a:r>
              <a:rPr lang="en-US" sz="2000" dirty="0" smtClean="0"/>
              <a:t>m</a:t>
            </a:r>
            <a:endParaRPr lang="en-US" sz="20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Deployment duration: 6 days = 12 tidal cycles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1 Hz sampling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Bathymetry: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/>
              <a:t>Sonar &amp; GPS surveys pre- &amp; post- deployments</a:t>
            </a:r>
          </a:p>
          <a:p>
            <a:endParaRPr lang="en-US" sz="2000" dirty="0"/>
          </a:p>
          <a:p>
            <a:r>
              <a:rPr lang="en-US" sz="2000" b="1" dirty="0" smtClean="0"/>
              <a:t>Cross-channel Transects: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4 lines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ADCP tows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13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65954" y="1207691"/>
            <a:ext cx="6014040" cy="4568921"/>
            <a:chOff x="937744" y="1821502"/>
            <a:chExt cx="5496861" cy="4404033"/>
          </a:xfrm>
        </p:grpSpPr>
        <p:grpSp>
          <p:nvGrpSpPr>
            <p:cNvPr id="8" name="Group 7"/>
            <p:cNvGrpSpPr/>
            <p:nvPr/>
          </p:nvGrpSpPr>
          <p:grpSpPr>
            <a:xfrm>
              <a:off x="937744" y="1821502"/>
              <a:ext cx="5496861" cy="4404033"/>
              <a:chOff x="937744" y="1821502"/>
              <a:chExt cx="5496861" cy="4404033"/>
            </a:xfrm>
          </p:grpSpPr>
          <p:pic>
            <p:nvPicPr>
              <p:cNvPr id="11" name="Picture 4" descr="https://lh4.googleusercontent.com/J-7CnwM-TDOSJG42a8Bz8ltYn2Ehyb6MD7LOevlXwo2ULtzS4Lpk9dYJaqe7JRRkPQQc69mVoAqHb5ZOjzLaMuzTvlqvbDjw4iJpX_LA-_IW9BexnwXpLXrWfjBD2CBcZSADnrpxv7w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7744" y="1821502"/>
                <a:ext cx="5496861" cy="44040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1790700" y="2072957"/>
                <a:ext cx="3265396" cy="3184524"/>
                <a:chOff x="1790700" y="2072957"/>
                <a:chExt cx="3265396" cy="318452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1790700" y="2667001"/>
                  <a:ext cx="419100" cy="2066924"/>
                </a:xfrm>
                <a:prstGeom prst="line">
                  <a:avLst/>
                </a:prstGeom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2381250" y="2762251"/>
                  <a:ext cx="400050" cy="1895474"/>
                </a:xfrm>
                <a:prstGeom prst="line">
                  <a:avLst/>
                </a:prstGeom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2781300" y="2914651"/>
                  <a:ext cx="933449" cy="2247580"/>
                </a:xfrm>
                <a:prstGeom prst="line">
                  <a:avLst/>
                </a:prstGeom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3486150" y="3095625"/>
                  <a:ext cx="1209675" cy="2161856"/>
                </a:xfrm>
                <a:prstGeom prst="line">
                  <a:avLst/>
                </a:prstGeom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1870355" y="2072957"/>
                  <a:ext cx="666750" cy="340519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Line 1</a:t>
                  </a:r>
                  <a:endParaRPr lang="en-US" sz="14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590799" y="2162331"/>
                  <a:ext cx="704850" cy="340519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Line 2</a:t>
                  </a:r>
                  <a:endParaRPr lang="en-US" sz="14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428580" y="2318381"/>
                  <a:ext cx="704850" cy="340519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Line 3</a:t>
                  </a:r>
                  <a:endParaRPr lang="en-US" sz="14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351246" y="2494360"/>
                  <a:ext cx="704850" cy="340519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Line 4</a:t>
                  </a:r>
                  <a:endParaRPr lang="en-US" sz="14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895475" y="3942851"/>
                  <a:ext cx="33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247900" y="4007276"/>
                  <a:ext cx="33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462212" y="4072684"/>
                  <a:ext cx="33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</a:rPr>
                    <a:t>3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668306" y="4176553"/>
                  <a:ext cx="30218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809875" y="4188508"/>
                  <a:ext cx="33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</p:grpSp>
        </p:grpSp>
        <p:sp>
          <p:nvSpPr>
            <p:cNvPr id="9" name="TextBox 8"/>
            <p:cNvSpPr txBox="1"/>
            <p:nvPr/>
          </p:nvSpPr>
          <p:spPr>
            <a:xfrm>
              <a:off x="3471863" y="4237039"/>
              <a:ext cx="33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20252" y="4345830"/>
              <a:ext cx="33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0" y="0"/>
            <a:ext cx="12192000" cy="99335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95288"/>
            <a:r>
              <a:rPr lang="en-US" b="1" dirty="0" smtClean="0">
                <a:solidFill>
                  <a:schemeClr val="bg1"/>
                </a:solidFill>
              </a:rPr>
              <a:t>Hampton Inlet Observations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44660" y="1155748"/>
            <a:ext cx="54988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Along-channel Array:</a:t>
            </a:r>
          </a:p>
          <a:p>
            <a:pPr marL="577850" indent="-342900">
              <a:buFont typeface="Arial" panose="020B0604020202020204" pitchFamily="34" charset="0"/>
              <a:buChar char="•"/>
            </a:pPr>
            <a:r>
              <a:rPr lang="en-US" sz="2000" dirty="0"/>
              <a:t>Following </a:t>
            </a:r>
            <a:r>
              <a:rPr lang="en-US" sz="2000" dirty="0" err="1"/>
              <a:t>Oltman</a:t>
            </a:r>
            <a:r>
              <a:rPr lang="en-US" sz="2000" dirty="0"/>
              <a:t>-Shay et al. 1989</a:t>
            </a:r>
            <a:endParaRPr lang="en-US" sz="2000" b="1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7 current meters (ADCPs &amp; ADVs)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Deployed at ~ 3 m below NAVD88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Length of array: 389.3 m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Min lag spacing: 18.5 </a:t>
            </a:r>
            <a:r>
              <a:rPr lang="en-US" sz="2000" dirty="0" smtClean="0"/>
              <a:t>m</a:t>
            </a:r>
            <a:endParaRPr lang="en-US" sz="20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Deployment duration: 6 days = 12 tidal cycles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1 Hz sampling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Bathymetry: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/>
              <a:t>Sonar &amp; GPS surveys pre- &amp; post- deployments</a:t>
            </a:r>
          </a:p>
          <a:p>
            <a:endParaRPr lang="en-US" sz="2000" dirty="0"/>
          </a:p>
          <a:p>
            <a:r>
              <a:rPr lang="en-US" sz="2000" b="1" dirty="0" smtClean="0"/>
              <a:t>Cross-channel Transects: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4 lines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ADCP tows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16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33" y="1561673"/>
            <a:ext cx="6119467" cy="448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1673"/>
            <a:ext cx="6119467" cy="4480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4895" y="1144810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Flood Tide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9828" y="1192341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Ebb Tide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12223628" cy="88862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36600"/>
            <a:r>
              <a:rPr lang="en-US" b="1" dirty="0" smtClean="0">
                <a:solidFill>
                  <a:schemeClr val="bg1"/>
                </a:solidFill>
              </a:rPr>
              <a:t>Cross-Inlet ADCP Transects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7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UNH GRC 2022 - K.Kirk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20A7-655D-4D09-97C3-DCC583D85C37}" type="slidenum">
              <a:rPr lang="en-US" smtClean="0"/>
              <a:t>8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1411397"/>
            <a:ext cx="12192000" cy="4787895"/>
            <a:chOff x="0" y="1411397"/>
            <a:chExt cx="12192000" cy="47878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61673"/>
              <a:ext cx="6119467" cy="44805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707" y="1411397"/>
              <a:ext cx="6386293" cy="4787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867525" y="1411397"/>
              <a:ext cx="790575" cy="341204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3939822" y="1581999"/>
              <a:ext cx="2844800" cy="1353114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454895" y="1144810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Flood Tide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223628" cy="888623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marL="736600"/>
            <a:r>
              <a:rPr lang="en-US" b="1" dirty="0" smtClean="0">
                <a:solidFill>
                  <a:schemeClr val="bg1"/>
                </a:solidFill>
              </a:rPr>
              <a:t>Cross-Inlet ADCP Transects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07013" y="3668169"/>
            <a:ext cx="109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Seabrook, 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214290" y="3668169"/>
            <a:ext cx="113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Hampton, 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397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351" y="907295"/>
            <a:ext cx="3630915" cy="2902195"/>
            <a:chOff x="606831" y="2997877"/>
            <a:chExt cx="3396716" cy="27304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1778" r="365"/>
            <a:stretch/>
          </p:blipFill>
          <p:spPr>
            <a:xfrm>
              <a:off x="606831" y="2997877"/>
              <a:ext cx="3396716" cy="27304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02705" y="3572978"/>
              <a:ext cx="1152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Isle of Shoals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78777" y="4289911"/>
              <a:ext cx="1304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Jeffrey’s Ledge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(NDBC 44098)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88209" y="3981264"/>
              <a:ext cx="1326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Hampton Inlet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4003548" y="6538912"/>
            <a:ext cx="4114800" cy="365125"/>
          </a:xfrm>
        </p:spPr>
        <p:txBody>
          <a:bodyPr/>
          <a:lstStyle/>
          <a:p>
            <a:r>
              <a:rPr lang="en-US" smtClean="0"/>
              <a:t>UNH GRC 2022 - K.Kirk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783574" y="6569929"/>
            <a:ext cx="2743200" cy="365125"/>
          </a:xfrm>
        </p:spPr>
        <p:txBody>
          <a:bodyPr/>
          <a:lstStyle/>
          <a:p>
            <a:fld id="{99621706-593F-48E8-89AD-4BAF2858A779}" type="slidenum">
              <a:rPr lang="en-US" smtClean="0"/>
              <a:t>9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363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marL="798513"/>
            <a:r>
              <a:rPr lang="en-US" sz="4000" b="1" dirty="0" smtClean="0">
                <a:solidFill>
                  <a:schemeClr val="bg1"/>
                </a:solidFill>
              </a:rPr>
              <a:t>Ancillary Data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85616" y="783639"/>
            <a:ext cx="8493554" cy="6028471"/>
            <a:chOff x="3698446" y="829529"/>
            <a:chExt cx="8493554" cy="60284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8" t="2222" r="4565" b="6296"/>
            <a:stretch/>
          </p:blipFill>
          <p:spPr>
            <a:xfrm>
              <a:off x="3698446" y="829529"/>
              <a:ext cx="8493554" cy="6028471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0218674" y="1007114"/>
              <a:ext cx="1750022" cy="261610"/>
              <a:chOff x="7554660" y="423234"/>
              <a:chExt cx="1750022" cy="26161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7888806" y="423234"/>
                <a:ext cx="14158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Array Deployment</a:t>
                </a:r>
                <a:endParaRPr lang="en-US" sz="11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554660" y="533720"/>
                <a:ext cx="334146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266466" y="3979076"/>
            <a:ext cx="3071856" cy="2590853"/>
            <a:chOff x="409983" y="4065657"/>
            <a:chExt cx="3071856" cy="2590853"/>
          </a:xfrm>
        </p:grpSpPr>
        <p:grpSp>
          <p:nvGrpSpPr>
            <p:cNvPr id="6" name="Group 5"/>
            <p:cNvGrpSpPr/>
            <p:nvPr/>
          </p:nvGrpSpPr>
          <p:grpSpPr>
            <a:xfrm>
              <a:off x="409983" y="4065657"/>
              <a:ext cx="3071856" cy="2590853"/>
              <a:chOff x="364088" y="3979076"/>
              <a:chExt cx="3071856" cy="259085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088" y="3979076"/>
                <a:ext cx="3071856" cy="2590853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A71B9D-C8ED-854E-87C6-2550B1AE2169}"/>
                  </a:ext>
                </a:extLst>
              </p:cNvPr>
              <p:cNvSpPr txBox="1"/>
              <p:nvPr/>
            </p:nvSpPr>
            <p:spPr>
              <a:xfrm>
                <a:off x="1308454" y="4102732"/>
                <a:ext cx="1264726" cy="30777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dirty="0"/>
                  <a:t>Hampton Inlet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262783" y="5098210"/>
              <a:ext cx="3647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59056" y="5246707"/>
              <a:ext cx="3647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22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15673</TotalTime>
  <Words>876</Words>
  <Application>Microsoft Office PowerPoint</Application>
  <PresentationFormat>Widescreen</PresentationFormat>
  <Paragraphs>191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Average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PowerPoint Presentation</vt:lpstr>
      <vt:lpstr>Shear Instabilities</vt:lpstr>
      <vt:lpstr>Implications of Shear Instabilities</vt:lpstr>
      <vt:lpstr>PowerPoint Presentation</vt:lpstr>
      <vt:lpstr>Hampton Inlet Observations</vt:lpstr>
      <vt:lpstr>PowerPoint Presentation</vt:lpstr>
      <vt:lpstr>PowerPoint Presentation</vt:lpstr>
      <vt:lpstr>Cross-Inlet ADCP Transects</vt:lpstr>
      <vt:lpstr>Ancillary Data</vt:lpstr>
      <vt:lpstr>Current Meter Array Observations Flood tide, Stations 2 - 5</vt:lpstr>
      <vt:lpstr>Velocity Spectrum Flood tide, Stations 2 - 5</vt:lpstr>
      <vt:lpstr>Velocity to Pressure Variance Ratio, R Flood Tide, Stations 2 - 5</vt:lpstr>
      <vt:lpstr>Wavenumber-Frequency Spectra Flood Tide, Stations 2 - 5</vt:lpstr>
      <vt:lpstr>PowerPoint Presentation</vt:lpstr>
      <vt:lpstr>Conclusions</vt:lpstr>
    </vt:vector>
  </TitlesOfParts>
  <Company>University of New Hampshire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4090-Observations of Shear Instabilities in a Tidal Inlet</dc:title>
  <dc:creator>Katherine Kirk</dc:creator>
  <cp:lastModifiedBy>Katherine Kirk</cp:lastModifiedBy>
  <cp:revision>178</cp:revision>
  <dcterms:created xsi:type="dcterms:W3CDTF">2021-12-28T17:59:17Z</dcterms:created>
  <dcterms:modified xsi:type="dcterms:W3CDTF">2022-04-09T15:20:17Z</dcterms:modified>
</cp:coreProperties>
</file>