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3"/>
  </p:sldMasterIdLst>
  <p:sldIdLst>
    <p:sldId id="256" r:id="rId4"/>
  </p:sldIdLst>
  <p:sldSz cx="36576000" cy="29260800"/>
  <p:notesSz cx="9144000" cy="6858000"/>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216">
          <p15:clr>
            <a:srgbClr val="A4A3A4"/>
          </p15:clr>
        </p15:guide>
        <p15:guide id="2" pos="115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071" autoAdjust="0"/>
    <p:restoredTop sz="94434" autoAdjust="0"/>
  </p:normalViewPr>
  <p:slideViewPr>
    <p:cSldViewPr snapToGrid="0">
      <p:cViewPr varScale="1">
        <p:scale>
          <a:sx n="26" d="100"/>
          <a:sy n="26" d="100"/>
        </p:scale>
        <p:origin x="2856" y="320"/>
      </p:cViewPr>
      <p:guideLst>
        <p:guide orient="horz" pos="9216"/>
        <p:guide pos="1152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788749"/>
            <a:ext cx="31089600" cy="10187093"/>
          </a:xfrm>
        </p:spPr>
        <p:txBody>
          <a:bodyPr anchor="b"/>
          <a:lstStyle>
            <a:lvl1pPr algn="ctr">
              <a:defRPr sz="25200"/>
            </a:lvl1pPr>
          </a:lstStyle>
          <a:p>
            <a:r>
              <a:rPr lang="en-US"/>
              <a:t>Click to edit Master title style</a:t>
            </a:r>
            <a:endParaRPr lang="en-US" dirty="0"/>
          </a:p>
        </p:txBody>
      </p:sp>
      <p:sp>
        <p:nvSpPr>
          <p:cNvPr id="3" name="Subtitle 2"/>
          <p:cNvSpPr>
            <a:spLocks noGrp="1"/>
          </p:cNvSpPr>
          <p:nvPr>
            <p:ph type="subTitle" idx="1"/>
          </p:nvPr>
        </p:nvSpPr>
        <p:spPr>
          <a:xfrm>
            <a:off x="4572000" y="15368696"/>
            <a:ext cx="27432000" cy="7064584"/>
          </a:xfrm>
        </p:spPr>
        <p:txBody>
          <a:bodyPr/>
          <a:lstStyle>
            <a:lvl1pPr marL="0" indent="0" algn="ctr">
              <a:buNone/>
              <a:defRPr sz="10080"/>
            </a:lvl1pPr>
            <a:lvl2pPr marL="1920240" indent="0" algn="ctr">
              <a:buNone/>
              <a:defRPr sz="8400"/>
            </a:lvl2pPr>
            <a:lvl3pPr marL="3840480" indent="0" algn="ctr">
              <a:buNone/>
              <a:defRPr sz="7560"/>
            </a:lvl3pPr>
            <a:lvl4pPr marL="5760720" indent="0" algn="ctr">
              <a:buNone/>
              <a:defRPr sz="6720"/>
            </a:lvl4pPr>
            <a:lvl5pPr marL="7680960" indent="0" algn="ctr">
              <a:buNone/>
              <a:defRPr sz="6720"/>
            </a:lvl5pPr>
            <a:lvl6pPr marL="9601200" indent="0" algn="ctr">
              <a:buNone/>
              <a:defRPr sz="6720"/>
            </a:lvl6pPr>
            <a:lvl7pPr marL="11521440" indent="0" algn="ctr">
              <a:buNone/>
              <a:defRPr sz="6720"/>
            </a:lvl7pPr>
            <a:lvl8pPr marL="13441680" indent="0" algn="ctr">
              <a:buNone/>
              <a:defRPr sz="6720"/>
            </a:lvl8pPr>
            <a:lvl9pPr marL="15361920" indent="0" algn="ctr">
              <a:buNone/>
              <a:defRPr sz="672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5474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557867"/>
            <a:ext cx="7886700" cy="2479717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2" y="1557867"/>
            <a:ext cx="23202900" cy="247971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679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37704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7294889"/>
            <a:ext cx="31546800" cy="12171677"/>
          </a:xfrm>
        </p:spPr>
        <p:txBody>
          <a:bodyPr anchor="b"/>
          <a:lstStyle>
            <a:lvl1pPr>
              <a:defRPr sz="25200"/>
            </a:lvl1pPr>
          </a:lstStyle>
          <a:p>
            <a:r>
              <a:rPr lang="en-US"/>
              <a:t>Click to edit Master title style</a:t>
            </a:r>
            <a:endParaRPr lang="en-US" dirty="0"/>
          </a:p>
        </p:txBody>
      </p:sp>
      <p:sp>
        <p:nvSpPr>
          <p:cNvPr id="3" name="Text Placeholder 2"/>
          <p:cNvSpPr>
            <a:spLocks noGrp="1"/>
          </p:cNvSpPr>
          <p:nvPr>
            <p:ph type="body" idx="1"/>
          </p:nvPr>
        </p:nvSpPr>
        <p:spPr>
          <a:xfrm>
            <a:off x="2495552" y="19581716"/>
            <a:ext cx="31546800" cy="6400797"/>
          </a:xfrm>
        </p:spPr>
        <p:txBody>
          <a:bodyPr/>
          <a:lstStyle>
            <a:lvl1pPr marL="0" indent="0">
              <a:buNone/>
              <a:defRPr sz="10080">
                <a:solidFill>
                  <a:schemeClr val="tx1"/>
                </a:solidFill>
              </a:defRPr>
            </a:lvl1pPr>
            <a:lvl2pPr marL="1920240" indent="0">
              <a:buNone/>
              <a:defRPr sz="8400">
                <a:solidFill>
                  <a:schemeClr val="tx1">
                    <a:tint val="75000"/>
                  </a:schemeClr>
                </a:solidFill>
              </a:defRPr>
            </a:lvl2pPr>
            <a:lvl3pPr marL="3840480" indent="0">
              <a:buNone/>
              <a:defRPr sz="7560">
                <a:solidFill>
                  <a:schemeClr val="tx1">
                    <a:tint val="75000"/>
                  </a:schemeClr>
                </a:solidFill>
              </a:defRPr>
            </a:lvl3pPr>
            <a:lvl4pPr marL="5760720" indent="0">
              <a:buNone/>
              <a:defRPr sz="6720">
                <a:solidFill>
                  <a:schemeClr val="tx1">
                    <a:tint val="75000"/>
                  </a:schemeClr>
                </a:solidFill>
              </a:defRPr>
            </a:lvl4pPr>
            <a:lvl5pPr marL="7680960" indent="0">
              <a:buNone/>
              <a:defRPr sz="6720">
                <a:solidFill>
                  <a:schemeClr val="tx1">
                    <a:tint val="75000"/>
                  </a:schemeClr>
                </a:solidFill>
              </a:defRPr>
            </a:lvl5pPr>
            <a:lvl6pPr marL="9601200" indent="0">
              <a:buNone/>
              <a:defRPr sz="6720">
                <a:solidFill>
                  <a:schemeClr val="tx1">
                    <a:tint val="75000"/>
                  </a:schemeClr>
                </a:solidFill>
              </a:defRPr>
            </a:lvl6pPr>
            <a:lvl7pPr marL="11521440" indent="0">
              <a:buNone/>
              <a:defRPr sz="6720">
                <a:solidFill>
                  <a:schemeClr val="tx1">
                    <a:tint val="75000"/>
                  </a:schemeClr>
                </a:solidFill>
              </a:defRPr>
            </a:lvl7pPr>
            <a:lvl8pPr marL="13441680" indent="0">
              <a:buNone/>
              <a:defRPr sz="6720">
                <a:solidFill>
                  <a:schemeClr val="tx1">
                    <a:tint val="75000"/>
                  </a:schemeClr>
                </a:solidFill>
              </a:defRPr>
            </a:lvl8pPr>
            <a:lvl9pPr marL="15361920" indent="0">
              <a:buNone/>
              <a:defRPr sz="672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4/8/22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6412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7789333"/>
            <a:ext cx="15544800" cy="18565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81BC7-D5A5-445F-BF4D-797F02B50EB4}" type="datetimeFigureOut">
              <a:rPr lang="en-US" smtClean="0"/>
              <a:t>4/8/22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989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557873"/>
            <a:ext cx="31546800" cy="5655736"/>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8" y="7172963"/>
            <a:ext cx="15473360" cy="351535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4" name="Content Placeholder 3"/>
          <p:cNvSpPr>
            <a:spLocks noGrp="1"/>
          </p:cNvSpPr>
          <p:nvPr>
            <p:ph sz="half" idx="2"/>
          </p:nvPr>
        </p:nvSpPr>
        <p:spPr>
          <a:xfrm>
            <a:off x="2519368" y="10688320"/>
            <a:ext cx="15473360"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2" y="7172963"/>
            <a:ext cx="15549564" cy="3515357"/>
          </a:xfrm>
        </p:spPr>
        <p:txBody>
          <a:bodyPr anchor="b"/>
          <a:lstStyle>
            <a:lvl1pPr marL="0" indent="0">
              <a:buNone/>
              <a:defRPr sz="10080" b="1"/>
            </a:lvl1pPr>
            <a:lvl2pPr marL="1920240" indent="0">
              <a:buNone/>
              <a:defRPr sz="8400" b="1"/>
            </a:lvl2pPr>
            <a:lvl3pPr marL="3840480" indent="0">
              <a:buNone/>
              <a:defRPr sz="7560" b="1"/>
            </a:lvl3pPr>
            <a:lvl4pPr marL="5760720" indent="0">
              <a:buNone/>
              <a:defRPr sz="6720" b="1"/>
            </a:lvl4pPr>
            <a:lvl5pPr marL="7680960" indent="0">
              <a:buNone/>
              <a:defRPr sz="6720" b="1"/>
            </a:lvl5pPr>
            <a:lvl6pPr marL="9601200" indent="0">
              <a:buNone/>
              <a:defRPr sz="6720" b="1"/>
            </a:lvl6pPr>
            <a:lvl7pPr marL="11521440" indent="0">
              <a:buNone/>
              <a:defRPr sz="6720" b="1"/>
            </a:lvl7pPr>
            <a:lvl8pPr marL="13441680" indent="0">
              <a:buNone/>
              <a:defRPr sz="6720" b="1"/>
            </a:lvl8pPr>
            <a:lvl9pPr marL="15361920" indent="0">
              <a:buNone/>
              <a:defRPr sz="6720" b="1"/>
            </a:lvl9pPr>
          </a:lstStyle>
          <a:p>
            <a:pPr lvl="0"/>
            <a:r>
              <a:rPr lang="en-US"/>
              <a:t>Click to edit Master text styles</a:t>
            </a:r>
          </a:p>
        </p:txBody>
      </p:sp>
      <p:sp>
        <p:nvSpPr>
          <p:cNvPr id="6" name="Content Placeholder 5"/>
          <p:cNvSpPr>
            <a:spLocks noGrp="1"/>
          </p:cNvSpPr>
          <p:nvPr>
            <p:ph sz="quarter" idx="4"/>
          </p:nvPr>
        </p:nvSpPr>
        <p:spPr>
          <a:xfrm>
            <a:off x="18516602" y="10688320"/>
            <a:ext cx="15549564" cy="15720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81BC7-D5A5-445F-BF4D-797F02B50EB4}" type="datetimeFigureOut">
              <a:rPr lang="en-US" smtClean="0"/>
              <a:t>4/8/22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745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81BC7-D5A5-445F-BF4D-797F02B50EB4}" type="datetimeFigureOut">
              <a:rPr lang="en-US" smtClean="0"/>
              <a:t>4/8/22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70348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4/8/22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39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3440"/>
            </a:lvl1pPr>
          </a:lstStyle>
          <a:p>
            <a:r>
              <a:rPr lang="en-US"/>
              <a:t>Click to edit Master title style</a:t>
            </a:r>
            <a:endParaRPr lang="en-US" dirty="0"/>
          </a:p>
        </p:txBody>
      </p:sp>
      <p:sp>
        <p:nvSpPr>
          <p:cNvPr id="3" name="Content Placeholder 2"/>
          <p:cNvSpPr>
            <a:spLocks noGrp="1"/>
          </p:cNvSpPr>
          <p:nvPr>
            <p:ph idx="1"/>
          </p:nvPr>
        </p:nvSpPr>
        <p:spPr>
          <a:xfrm>
            <a:off x="15549564" y="4213020"/>
            <a:ext cx="18516600" cy="20794133"/>
          </a:xfrm>
        </p:spPr>
        <p:txBody>
          <a:bodyPr/>
          <a:lstStyle>
            <a:lvl1pPr>
              <a:defRPr sz="13440"/>
            </a:lvl1pPr>
            <a:lvl2pPr>
              <a:defRPr sz="11760"/>
            </a:lvl2pPr>
            <a:lvl3pPr>
              <a:defRPr sz="10080"/>
            </a:lvl3pPr>
            <a:lvl4pPr>
              <a:defRPr sz="8400"/>
            </a:lvl4pPr>
            <a:lvl5pPr>
              <a:defRPr sz="8400"/>
            </a:lvl5pPr>
            <a:lvl6pPr>
              <a:defRPr sz="8400"/>
            </a:lvl6pPr>
            <a:lvl7pPr>
              <a:defRPr sz="8400"/>
            </a:lvl7pPr>
            <a:lvl8pPr>
              <a:defRPr sz="8400"/>
            </a:lvl8pPr>
            <a:lvl9pPr>
              <a:defRPr sz="8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4" y="8778240"/>
            <a:ext cx="11796712" cy="16262776"/>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61361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950720"/>
            <a:ext cx="11796712" cy="6827520"/>
          </a:xfrm>
        </p:spPr>
        <p:txBody>
          <a:bodyPr anchor="b"/>
          <a:lstStyle>
            <a:lvl1pPr>
              <a:defRPr sz="1344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4213020"/>
            <a:ext cx="18516600" cy="20794133"/>
          </a:xfrm>
        </p:spPr>
        <p:txBody>
          <a:bodyPr anchor="t"/>
          <a:lstStyle>
            <a:lvl1pPr marL="0" indent="0">
              <a:buNone/>
              <a:defRPr sz="13440"/>
            </a:lvl1pPr>
            <a:lvl2pPr marL="1920240" indent="0">
              <a:buNone/>
              <a:defRPr sz="11760"/>
            </a:lvl2pPr>
            <a:lvl3pPr marL="3840480" indent="0">
              <a:buNone/>
              <a:defRPr sz="10080"/>
            </a:lvl3pPr>
            <a:lvl4pPr marL="5760720" indent="0">
              <a:buNone/>
              <a:defRPr sz="8400"/>
            </a:lvl4pPr>
            <a:lvl5pPr marL="7680960" indent="0">
              <a:buNone/>
              <a:defRPr sz="8400"/>
            </a:lvl5pPr>
            <a:lvl6pPr marL="9601200" indent="0">
              <a:buNone/>
              <a:defRPr sz="8400"/>
            </a:lvl6pPr>
            <a:lvl7pPr marL="11521440" indent="0">
              <a:buNone/>
              <a:defRPr sz="8400"/>
            </a:lvl7pPr>
            <a:lvl8pPr marL="13441680" indent="0">
              <a:buNone/>
              <a:defRPr sz="8400"/>
            </a:lvl8pPr>
            <a:lvl9pPr marL="15361920" indent="0">
              <a:buNone/>
              <a:defRPr sz="8400"/>
            </a:lvl9pPr>
          </a:lstStyle>
          <a:p>
            <a:r>
              <a:rPr lang="en-US"/>
              <a:t>Click icon to add picture</a:t>
            </a:r>
            <a:endParaRPr lang="en-US" dirty="0"/>
          </a:p>
        </p:txBody>
      </p:sp>
      <p:sp>
        <p:nvSpPr>
          <p:cNvPr id="4" name="Text Placeholder 3"/>
          <p:cNvSpPr>
            <a:spLocks noGrp="1"/>
          </p:cNvSpPr>
          <p:nvPr>
            <p:ph type="body" sz="half" idx="2"/>
          </p:nvPr>
        </p:nvSpPr>
        <p:spPr>
          <a:xfrm>
            <a:off x="2519364" y="8778240"/>
            <a:ext cx="11796712" cy="16262776"/>
          </a:xfrm>
        </p:spPr>
        <p:txBody>
          <a:bodyPr/>
          <a:lstStyle>
            <a:lvl1pPr marL="0" indent="0">
              <a:buNone/>
              <a:defRPr sz="6720"/>
            </a:lvl1pPr>
            <a:lvl2pPr marL="1920240" indent="0">
              <a:buNone/>
              <a:defRPr sz="5880"/>
            </a:lvl2pPr>
            <a:lvl3pPr marL="3840480" indent="0">
              <a:buNone/>
              <a:defRPr sz="5040"/>
            </a:lvl3pPr>
            <a:lvl4pPr marL="5760720" indent="0">
              <a:buNone/>
              <a:defRPr sz="4200"/>
            </a:lvl4pPr>
            <a:lvl5pPr marL="7680960" indent="0">
              <a:buNone/>
              <a:defRPr sz="4200"/>
            </a:lvl5pPr>
            <a:lvl6pPr marL="9601200" indent="0">
              <a:buNone/>
              <a:defRPr sz="4200"/>
            </a:lvl6pPr>
            <a:lvl7pPr marL="11521440" indent="0">
              <a:buNone/>
              <a:defRPr sz="4200"/>
            </a:lvl7pPr>
            <a:lvl8pPr marL="13441680" indent="0">
              <a:buNone/>
              <a:defRPr sz="4200"/>
            </a:lvl8pPr>
            <a:lvl9pPr marL="15361920" indent="0">
              <a:buNone/>
              <a:defRPr sz="42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4/8/22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4468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557873"/>
            <a:ext cx="31546800" cy="565573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7789333"/>
            <a:ext cx="31546800" cy="1856570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7120433"/>
            <a:ext cx="8229600" cy="1557867"/>
          </a:xfrm>
          <a:prstGeom prst="rect">
            <a:avLst/>
          </a:prstGeom>
        </p:spPr>
        <p:txBody>
          <a:bodyPr vert="horz" lIns="91440" tIns="45720" rIns="91440" bIns="45720" rtlCol="0" anchor="ctr"/>
          <a:lstStyle>
            <a:lvl1pPr algn="l">
              <a:defRPr sz="5040">
                <a:solidFill>
                  <a:schemeClr val="tx1">
                    <a:tint val="75000"/>
                  </a:schemeClr>
                </a:solidFill>
              </a:defRPr>
            </a:lvl1pPr>
          </a:lstStyle>
          <a:p>
            <a:fld id="{08E81BC7-D5A5-445F-BF4D-797F02B50EB4}" type="datetimeFigureOut">
              <a:rPr lang="en-US" smtClean="0"/>
              <a:t>4/8/22</a:t>
            </a:fld>
            <a:endParaRPr lang="en-US"/>
          </a:p>
        </p:txBody>
      </p:sp>
      <p:sp>
        <p:nvSpPr>
          <p:cNvPr id="5" name="Footer Placeholder 4"/>
          <p:cNvSpPr>
            <a:spLocks noGrp="1"/>
          </p:cNvSpPr>
          <p:nvPr>
            <p:ph type="ftr" sz="quarter" idx="3"/>
          </p:nvPr>
        </p:nvSpPr>
        <p:spPr>
          <a:xfrm>
            <a:off x="12115800" y="27120433"/>
            <a:ext cx="12344400" cy="1557867"/>
          </a:xfrm>
          <a:prstGeom prst="rect">
            <a:avLst/>
          </a:prstGeom>
        </p:spPr>
        <p:txBody>
          <a:bodyPr vert="horz" lIns="91440" tIns="45720" rIns="91440" bIns="45720" rtlCol="0" anchor="ctr"/>
          <a:lstStyle>
            <a:lvl1pPr algn="ctr">
              <a:defRPr sz="504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7120433"/>
            <a:ext cx="8229600" cy="1557867"/>
          </a:xfrm>
          <a:prstGeom prst="rect">
            <a:avLst/>
          </a:prstGeom>
        </p:spPr>
        <p:txBody>
          <a:bodyPr vert="horz" lIns="91440" tIns="45720" rIns="91440" bIns="45720" rtlCol="0" anchor="ctr"/>
          <a:lstStyle>
            <a:lvl1pPr algn="r">
              <a:defRPr sz="504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3840480" rtl="0" eaLnBrk="1" latinLnBrk="0" hangingPunct="1">
        <a:lnSpc>
          <a:spcPct val="90000"/>
        </a:lnSpc>
        <a:spcBef>
          <a:spcPct val="0"/>
        </a:spcBef>
        <a:buNone/>
        <a:defRPr sz="18480" kern="1200">
          <a:solidFill>
            <a:schemeClr val="tx1"/>
          </a:solidFill>
          <a:latin typeface="+mj-lt"/>
          <a:ea typeface="+mj-ea"/>
          <a:cs typeface="+mj-cs"/>
        </a:defRPr>
      </a:lvl1pPr>
    </p:titleStyle>
    <p:bodyStyle>
      <a:lvl1pPr marL="960120" indent="-960120" algn="l" defTabSz="3840480" rtl="0" eaLnBrk="1" latinLnBrk="0" hangingPunct="1">
        <a:lnSpc>
          <a:spcPct val="90000"/>
        </a:lnSpc>
        <a:spcBef>
          <a:spcPts val="4200"/>
        </a:spcBef>
        <a:buFont typeface="Arial" panose="020B0604020202020204" pitchFamily="34" charset="0"/>
        <a:buChar char="•"/>
        <a:defRPr sz="11760" kern="1200">
          <a:solidFill>
            <a:schemeClr val="tx1"/>
          </a:solidFill>
          <a:latin typeface="+mn-lt"/>
          <a:ea typeface="+mn-ea"/>
          <a:cs typeface="+mn-cs"/>
        </a:defRPr>
      </a:lvl1pPr>
      <a:lvl2pPr marL="2880360" indent="-960120" algn="l" defTabSz="3840480" rtl="0" eaLnBrk="1" latinLnBrk="0" hangingPunct="1">
        <a:lnSpc>
          <a:spcPct val="90000"/>
        </a:lnSpc>
        <a:spcBef>
          <a:spcPts val="2100"/>
        </a:spcBef>
        <a:buFont typeface="Arial" panose="020B0604020202020204" pitchFamily="34" charset="0"/>
        <a:buChar char="•"/>
        <a:defRPr sz="10080" kern="1200">
          <a:solidFill>
            <a:schemeClr val="tx1"/>
          </a:solidFill>
          <a:latin typeface="+mn-lt"/>
          <a:ea typeface="+mn-ea"/>
          <a:cs typeface="+mn-cs"/>
        </a:defRPr>
      </a:lvl2pPr>
      <a:lvl3pPr marL="4800600" indent="-960120" algn="l" defTabSz="3840480" rtl="0" eaLnBrk="1" latinLnBrk="0" hangingPunct="1">
        <a:lnSpc>
          <a:spcPct val="90000"/>
        </a:lnSpc>
        <a:spcBef>
          <a:spcPts val="2100"/>
        </a:spcBef>
        <a:buFont typeface="Arial" panose="020B0604020202020204" pitchFamily="34" charset="0"/>
        <a:buChar char="•"/>
        <a:defRPr sz="8400" kern="1200">
          <a:solidFill>
            <a:schemeClr val="tx1"/>
          </a:solidFill>
          <a:latin typeface="+mn-lt"/>
          <a:ea typeface="+mn-ea"/>
          <a:cs typeface="+mn-cs"/>
        </a:defRPr>
      </a:lvl3pPr>
      <a:lvl4pPr marL="67208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4pPr>
      <a:lvl5pPr marL="864108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5pPr>
      <a:lvl6pPr marL="1056132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6pPr>
      <a:lvl7pPr marL="1248156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7pPr>
      <a:lvl8pPr marL="1440180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8pPr>
      <a:lvl9pPr marL="16322040" indent="-960120" algn="l" defTabSz="3840480" rtl="0" eaLnBrk="1" latinLnBrk="0" hangingPunct="1">
        <a:lnSpc>
          <a:spcPct val="90000"/>
        </a:lnSpc>
        <a:spcBef>
          <a:spcPts val="2100"/>
        </a:spcBef>
        <a:buFont typeface="Arial" panose="020B0604020202020204" pitchFamily="34" charset="0"/>
        <a:buChar char="•"/>
        <a:defRPr sz="7560" kern="1200">
          <a:solidFill>
            <a:schemeClr val="tx1"/>
          </a:solidFill>
          <a:latin typeface="+mn-lt"/>
          <a:ea typeface="+mn-ea"/>
          <a:cs typeface="+mn-cs"/>
        </a:defRPr>
      </a:lvl9pPr>
    </p:bodyStyle>
    <p:otherStyle>
      <a:defPPr>
        <a:defRPr lang="en-US"/>
      </a:defPPr>
      <a:lvl1pPr marL="0" algn="l" defTabSz="3840480" rtl="0" eaLnBrk="1" latinLnBrk="0" hangingPunct="1">
        <a:defRPr sz="7560" kern="1200">
          <a:solidFill>
            <a:schemeClr val="tx1"/>
          </a:solidFill>
          <a:latin typeface="+mn-lt"/>
          <a:ea typeface="+mn-ea"/>
          <a:cs typeface="+mn-cs"/>
        </a:defRPr>
      </a:lvl1pPr>
      <a:lvl2pPr marL="1920240" algn="l" defTabSz="3840480" rtl="0" eaLnBrk="1" latinLnBrk="0" hangingPunct="1">
        <a:defRPr sz="7560" kern="1200">
          <a:solidFill>
            <a:schemeClr val="tx1"/>
          </a:solidFill>
          <a:latin typeface="+mn-lt"/>
          <a:ea typeface="+mn-ea"/>
          <a:cs typeface="+mn-cs"/>
        </a:defRPr>
      </a:lvl2pPr>
      <a:lvl3pPr marL="3840480" algn="l" defTabSz="3840480" rtl="0" eaLnBrk="1" latinLnBrk="0" hangingPunct="1">
        <a:defRPr sz="7560" kern="1200">
          <a:solidFill>
            <a:schemeClr val="tx1"/>
          </a:solidFill>
          <a:latin typeface="+mn-lt"/>
          <a:ea typeface="+mn-ea"/>
          <a:cs typeface="+mn-cs"/>
        </a:defRPr>
      </a:lvl3pPr>
      <a:lvl4pPr marL="5760720" algn="l" defTabSz="3840480" rtl="0" eaLnBrk="1" latinLnBrk="0" hangingPunct="1">
        <a:defRPr sz="7560" kern="1200">
          <a:solidFill>
            <a:schemeClr val="tx1"/>
          </a:solidFill>
          <a:latin typeface="+mn-lt"/>
          <a:ea typeface="+mn-ea"/>
          <a:cs typeface="+mn-cs"/>
        </a:defRPr>
      </a:lvl4pPr>
      <a:lvl5pPr marL="7680960" algn="l" defTabSz="3840480" rtl="0" eaLnBrk="1" latinLnBrk="0" hangingPunct="1">
        <a:defRPr sz="7560" kern="1200">
          <a:solidFill>
            <a:schemeClr val="tx1"/>
          </a:solidFill>
          <a:latin typeface="+mn-lt"/>
          <a:ea typeface="+mn-ea"/>
          <a:cs typeface="+mn-cs"/>
        </a:defRPr>
      </a:lvl5pPr>
      <a:lvl6pPr marL="9601200" algn="l" defTabSz="3840480" rtl="0" eaLnBrk="1" latinLnBrk="0" hangingPunct="1">
        <a:defRPr sz="7560" kern="1200">
          <a:solidFill>
            <a:schemeClr val="tx1"/>
          </a:solidFill>
          <a:latin typeface="+mn-lt"/>
          <a:ea typeface="+mn-ea"/>
          <a:cs typeface="+mn-cs"/>
        </a:defRPr>
      </a:lvl6pPr>
      <a:lvl7pPr marL="11521440" algn="l" defTabSz="3840480" rtl="0" eaLnBrk="1" latinLnBrk="0" hangingPunct="1">
        <a:defRPr sz="7560" kern="1200">
          <a:solidFill>
            <a:schemeClr val="tx1"/>
          </a:solidFill>
          <a:latin typeface="+mn-lt"/>
          <a:ea typeface="+mn-ea"/>
          <a:cs typeface="+mn-cs"/>
        </a:defRPr>
      </a:lvl7pPr>
      <a:lvl8pPr marL="13441680" algn="l" defTabSz="3840480" rtl="0" eaLnBrk="1" latinLnBrk="0" hangingPunct="1">
        <a:defRPr sz="7560" kern="1200">
          <a:solidFill>
            <a:schemeClr val="tx1"/>
          </a:solidFill>
          <a:latin typeface="+mn-lt"/>
          <a:ea typeface="+mn-ea"/>
          <a:cs typeface="+mn-cs"/>
        </a:defRPr>
      </a:lvl8pPr>
      <a:lvl9pPr marL="15361920" algn="l" defTabSz="3840480" rtl="0" eaLnBrk="1" latinLnBrk="0" hangingPunct="1">
        <a:defRPr sz="75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ctrTitle"/>
              </p:nvPr>
            </p:nvSpPr>
            <p:spPr>
              <a:xfrm>
                <a:off x="307997" y="464457"/>
                <a:ext cx="35947162" cy="3509232"/>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6600" dirty="0">
                    <a:solidFill>
                      <a:schemeClr val="bg1"/>
                    </a:solidFill>
                    <a:latin typeface="Cambria" panose="02040503050406030204" pitchFamily="18" charset="0"/>
                    <a:cs typeface="Arial" panose="020B0604020202020204" pitchFamily="34" charset="0"/>
                  </a:rPr>
                  <a:t>Factors that Predict Juvenile Diversion Success and Continued Contact</a:t>
                </a:r>
                <a:br>
                  <a:rPr lang="en-US" sz="6600" dirty="0">
                    <a:solidFill>
                      <a:schemeClr val="bg1"/>
                    </a:solidFill>
                    <a:latin typeface="Cambria" panose="02040503050406030204" pitchFamily="18" charset="0"/>
                    <a:cs typeface="Arial" panose="020B0604020202020204" pitchFamily="34" charset="0"/>
                  </a:rPr>
                </a:br>
                <a:r>
                  <a:rPr lang="en-US" sz="6600" dirty="0">
                    <a:solidFill>
                      <a:schemeClr val="bg1"/>
                    </a:solidFill>
                    <a:latin typeface="Cambria" panose="02040503050406030204" pitchFamily="18" charset="0"/>
                    <a:cs typeface="Arial" panose="020B0604020202020204" pitchFamily="34" charset="0"/>
                  </a:rPr>
                  <a:t> with Law Enforcement</a:t>
                </a:r>
                <a:br>
                  <a:rPr lang="en-US" sz="6000" dirty="0">
                    <a:solidFill>
                      <a:schemeClr val="bg1"/>
                    </a:solidFill>
                    <a:latin typeface="Cambria" panose="02040503050406030204" pitchFamily="18" charset="0"/>
                    <a:cs typeface="Arial" panose="020B0604020202020204" pitchFamily="34" charset="0"/>
                  </a:rPr>
                </a:br>
                <a:r>
                  <a:rPr lang="en-US" sz="3200" dirty="0">
                    <a:solidFill>
                      <a:schemeClr val="bg1"/>
                    </a:solidFill>
                    <a:latin typeface="Cambria" panose="02040503050406030204" pitchFamily="18" charset="0"/>
                  </a:rPr>
                  <a:t>Matthew Brown</a:t>
                </a:r>
                <a:r>
                  <a:rPr lang="en-US" sz="3200" baseline="30000" dirty="0">
                    <a:solidFill>
                      <a:schemeClr val="bg1"/>
                    </a:solidFill>
                    <a:latin typeface="Cambria" panose="02040503050406030204" pitchFamily="18" charset="0"/>
                  </a:rPr>
                  <a:t>1</a:t>
                </a:r>
                <a:r>
                  <a:rPr lang="en-US" sz="3200" dirty="0">
                    <a:solidFill>
                      <a:schemeClr val="bg1"/>
                    </a:solidFill>
                    <a:latin typeface="Cambria" panose="02040503050406030204" pitchFamily="18" charset="0"/>
                  </a:rPr>
                  <a:t>, Caleigh Bousquin</a:t>
                </a:r>
                <a:r>
                  <a:rPr lang="en-US" sz="3200" baseline="30000" dirty="0">
                    <a:solidFill>
                      <a:schemeClr val="bg1"/>
                    </a:solidFill>
                    <a:latin typeface="Cambria" panose="02040503050406030204" pitchFamily="18" charset="0"/>
                  </a:rPr>
                  <a:t>1</a:t>
                </a:r>
                <a:r>
                  <a:rPr lang="en-US" sz="3200" dirty="0">
                    <a:solidFill>
                      <a:schemeClr val="bg1"/>
                    </a:solidFill>
                    <a:latin typeface="Cambria" panose="02040503050406030204" pitchFamily="18" charset="0"/>
                  </a:rPr>
                  <a:t>, Stephanie Schiller</a:t>
                </a:r>
                <a:r>
                  <a:rPr lang="en-US" sz="3200" baseline="30000" dirty="0">
                    <a:solidFill>
                      <a:schemeClr val="bg1"/>
                    </a:solidFill>
                    <a:latin typeface="Cambria" panose="02040503050406030204" pitchFamily="18" charset="0"/>
                  </a:rPr>
                  <a:t>1</a:t>
                </a:r>
                <a:r>
                  <a:rPr lang="en-US" sz="3200" dirty="0">
                    <a:solidFill>
                      <a:schemeClr val="bg1"/>
                    </a:solidFill>
                    <a:latin typeface="Cambria" panose="02040503050406030204" pitchFamily="18" charset="0"/>
                  </a:rPr>
                  <a:t>, Madison Truax</a:t>
                </a:r>
                <a:r>
                  <a:rPr lang="en-US" sz="3200" baseline="30000" dirty="0">
                    <a:solidFill>
                      <a:schemeClr val="bg1"/>
                    </a:solidFill>
                    <a:latin typeface="Cambria" panose="02040503050406030204" pitchFamily="18" charset="0"/>
                  </a:rPr>
                  <a:t>1</a:t>
                </a:r>
                <a:r>
                  <a:rPr lang="en-US" sz="3200" dirty="0">
                    <a:solidFill>
                      <a:schemeClr val="bg1"/>
                    </a:solidFill>
                    <a:latin typeface="Cambria" panose="02040503050406030204" pitchFamily="18" charset="0"/>
                  </a:rPr>
                  <a:t>, Hayden Harrington</a:t>
                </a:r>
                <a:r>
                  <a:rPr lang="en-US" sz="3200" baseline="30000" dirty="0">
                    <a:solidFill>
                      <a:schemeClr val="bg1"/>
                    </a:solidFill>
                    <a:latin typeface="Cambria" panose="02040503050406030204" pitchFamily="18" charset="0"/>
                  </a:rPr>
                  <a:t>1</a:t>
                </a:r>
                <a:r>
                  <a:rPr lang="en-US" sz="3200" dirty="0">
                    <a:solidFill>
                      <a:schemeClr val="bg1"/>
                    </a:solidFill>
                    <a:latin typeface="Cambria" panose="02040503050406030204" pitchFamily="18" charset="0"/>
                  </a:rPr>
                  <a:t>, Kristen Graham</a:t>
                </a:r>
                <a:r>
                  <a:rPr lang="en-US" sz="3200" baseline="30000" dirty="0">
                    <a:solidFill>
                      <a:schemeClr val="bg1"/>
                    </a:solidFill>
                    <a:latin typeface="Cambria" panose="02040503050406030204" pitchFamily="18" charset="0"/>
                  </a:rPr>
                  <a:t>1</a:t>
                </a:r>
                <a:r>
                  <a:rPr lang="en-US" sz="3200" dirty="0">
                    <a:solidFill>
                      <a:schemeClr val="bg1"/>
                    </a:solidFill>
                    <a:latin typeface="Cambria" panose="02040503050406030204" pitchFamily="18" charset="0"/>
                  </a:rPr>
                  <a:t>, Meghan Montgomery</a:t>
                </a:r>
                <a:r>
                  <a:rPr lang="en-US" sz="3200" baseline="30000" dirty="0">
                    <a:solidFill>
                      <a:schemeClr val="bg1"/>
                    </a:solidFill>
                    <a:latin typeface="Cambria" panose="02040503050406030204" pitchFamily="18" charset="0"/>
                  </a:rPr>
                  <a:t>1</a:t>
                </a:r>
                <a:r>
                  <a:rPr lang="en-US" sz="3200" dirty="0">
                    <a:solidFill>
                      <a:schemeClr val="bg1"/>
                    </a:solidFill>
                    <a:latin typeface="Cambria" panose="02040503050406030204" pitchFamily="18" charset="0"/>
                  </a:rPr>
                  <a:t>, </a:t>
                </a:r>
                <a:br>
                  <a:rPr lang="en-US" sz="3200" dirty="0">
                    <a:solidFill>
                      <a:schemeClr val="bg1"/>
                    </a:solidFill>
                    <a:latin typeface="Cambria" panose="02040503050406030204" pitchFamily="18" charset="0"/>
                  </a:rPr>
                </a:br>
                <a:r>
                  <a:rPr lang="en-US" sz="3200" dirty="0">
                    <a:solidFill>
                      <a:schemeClr val="bg1"/>
                    </a:solidFill>
                    <a:latin typeface="Cambria" panose="02040503050406030204" pitchFamily="18" charset="0"/>
                  </a:rPr>
                  <a:t>Donna Perkins, Ph.D</a:t>
                </a:r>
                <a:r>
                  <a:rPr lang="en-US" sz="3200" baseline="30000" dirty="0">
                    <a:solidFill>
                      <a:schemeClr val="bg1"/>
                    </a:solidFill>
                    <a:latin typeface="Cambria" panose="02040503050406030204" pitchFamily="18" charset="0"/>
                  </a:rPr>
                  <a:t>.1,</a:t>
                </a:r>
                <a:r>
                  <a:rPr lang="en-US" sz="3200" dirty="0">
                    <a:solidFill>
                      <a:schemeClr val="bg1"/>
                    </a:solidFill>
                    <a:latin typeface="Cambria" panose="02040503050406030204" pitchFamily="18" charset="0"/>
                  </a:rPr>
                  <a:t> Sgt. Det. Elizabeth Turner</a:t>
                </a:r>
                <a14:m>
                  <m:oMath xmlns:m="http://schemas.openxmlformats.org/officeDocument/2006/math">
                    <m:r>
                      <a:rPr lang="en-US" sz="3200" i="1" baseline="30000">
                        <a:solidFill>
                          <a:schemeClr val="bg1"/>
                        </a:solidFill>
                        <a:latin typeface="Cambria Math" panose="02040503050406030204" pitchFamily="18" charset="0"/>
                      </a:rPr>
                      <m:t>2</m:t>
                    </m:r>
                  </m:oMath>
                </a14:m>
                <a:br>
                  <a:rPr lang="en-US" sz="3200" i="1" dirty="0">
                    <a:solidFill>
                      <a:schemeClr val="bg1"/>
                    </a:solidFill>
                    <a:latin typeface="Cambria" panose="02040503050406030204" pitchFamily="18" charset="0"/>
                    <a:cs typeface="Arial" panose="020B0604020202020204" pitchFamily="34" charset="0"/>
                  </a:rPr>
                </a:br>
                <a:r>
                  <a:rPr lang="en-US" sz="3200" i="1" baseline="30000" dirty="0">
                    <a:solidFill>
                      <a:schemeClr val="bg1"/>
                    </a:solidFill>
                  </a:rPr>
                  <a:t>1</a:t>
                </a:r>
                <a:r>
                  <a:rPr lang="en-US" sz="3200" i="1" dirty="0">
                    <a:solidFill>
                      <a:schemeClr val="bg1"/>
                    </a:solidFill>
                  </a:rPr>
                  <a:t>Department of Justice Studies University of New Hampshire, </a:t>
                </a:r>
                <a:r>
                  <a:rPr lang="en-US" sz="3200" i="1" baseline="30000" dirty="0">
                    <a:solidFill>
                      <a:schemeClr val="bg1"/>
                    </a:solidFill>
                  </a:rPr>
                  <a:t>2</a:t>
                </a:r>
                <a:r>
                  <a:rPr lang="en-US" sz="3200" i="1" dirty="0">
                    <a:solidFill>
                      <a:schemeClr val="bg1"/>
                    </a:solidFill>
                  </a:rPr>
                  <a:t>Rochester Police Department</a:t>
                </a:r>
                <a:endParaRPr lang="en-US" sz="3200" i="1" dirty="0">
                  <a:solidFill>
                    <a:schemeClr val="bg1"/>
                  </a:solidFill>
                  <a:latin typeface="Cambria" panose="02040503050406030204" pitchFamily="18" charset="0"/>
                  <a:cs typeface="Arial" panose="020B0604020202020204" pitchFamily="34" charset="0"/>
                </a:endParaRPr>
              </a:p>
            </p:txBody>
          </p:sp>
        </mc:Choice>
        <mc:Fallback xmlns="">
          <p:sp>
            <p:nvSpPr>
              <p:cNvPr id="2" name="Title 1"/>
              <p:cNvSpPr>
                <a:spLocks noGrp="1" noRot="1" noChangeAspect="1" noMove="1" noResize="1" noEditPoints="1" noAdjustHandles="1" noChangeArrowheads="1" noChangeShapeType="1" noTextEdit="1"/>
              </p:cNvSpPr>
              <p:nvPr>
                <p:ph type="ctrTitle"/>
              </p:nvPr>
            </p:nvSpPr>
            <p:spPr>
              <a:xfrm>
                <a:off x="307997" y="464457"/>
                <a:ext cx="35947162" cy="3509232"/>
              </a:xfrm>
              <a:blipFill>
                <a:blip r:embed="rId2"/>
                <a:stretch>
                  <a:fillRect t="-3147"/>
                </a:stretch>
              </a:blipFill>
              <a:ln w="101600">
                <a:solidFill>
                  <a:srgbClr val="002060"/>
                </a:solidFill>
              </a:ln>
            </p:spPr>
            <p:txBody>
              <a:bodyPr/>
              <a:lstStyle/>
              <a:p>
                <a:r>
                  <a:rPr lang="en-US">
                    <a:noFill/>
                  </a:rPr>
                  <a:t> </a:t>
                </a:r>
              </a:p>
            </p:txBody>
          </p:sp>
        </mc:Fallback>
      </mc:AlternateContent>
      <p:sp>
        <p:nvSpPr>
          <p:cNvPr id="7" name="Subtitle 2"/>
          <p:cNvSpPr txBox="1">
            <a:spLocks/>
          </p:cNvSpPr>
          <p:nvPr/>
        </p:nvSpPr>
        <p:spPr>
          <a:xfrm>
            <a:off x="353437" y="13565697"/>
            <a:ext cx="9095619" cy="811696"/>
          </a:xfrm>
          <a:prstGeom prst="rect">
            <a:avLst/>
          </a:prstGeom>
          <a:solidFill>
            <a:srgbClr val="002060"/>
          </a:solidFill>
          <a:ln>
            <a:solidFill>
              <a:srgbClr val="002060"/>
            </a:solidFill>
          </a:ln>
        </p:spPr>
        <p:txBody>
          <a:bodyPr vert="horz" lIns="91440" tIns="45720" rIns="91440" bIns="45720"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400" dirty="0">
                <a:solidFill>
                  <a:schemeClr val="bg1"/>
                </a:solidFill>
                <a:latin typeface="Cambria" panose="02040503050406030204" pitchFamily="18" charset="0"/>
              </a:rPr>
              <a:t>Goals</a:t>
            </a:r>
            <a:endParaRPr lang="en-US" sz="5000" dirty="0">
              <a:solidFill>
                <a:schemeClr val="bg1"/>
              </a:solidFill>
              <a:latin typeface="Cambria" panose="02040503050406030204" pitchFamily="18" charset="0"/>
            </a:endParaRPr>
          </a:p>
        </p:txBody>
      </p:sp>
      <p:sp>
        <p:nvSpPr>
          <p:cNvPr id="9" name="Subtitle 2"/>
          <p:cNvSpPr txBox="1">
            <a:spLocks/>
          </p:cNvSpPr>
          <p:nvPr/>
        </p:nvSpPr>
        <p:spPr>
          <a:xfrm>
            <a:off x="10261743" y="4389255"/>
            <a:ext cx="16368152" cy="62301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r>
              <a:rPr lang="en-US" sz="4400" dirty="0">
                <a:solidFill>
                  <a:schemeClr val="bg1"/>
                </a:solidFill>
                <a:latin typeface="Cambria" panose="02040503050406030204" pitchFamily="18" charset="0"/>
              </a:rPr>
              <a:t>                 Hypothesis 1b:  	                       Hypothesis 2a:</a:t>
            </a:r>
          </a:p>
        </p:txBody>
      </p:sp>
      <p:sp>
        <p:nvSpPr>
          <p:cNvPr id="12" name="Subtitle 2"/>
          <p:cNvSpPr txBox="1">
            <a:spLocks/>
          </p:cNvSpPr>
          <p:nvPr/>
        </p:nvSpPr>
        <p:spPr>
          <a:xfrm>
            <a:off x="27172384" y="15018422"/>
            <a:ext cx="9095619" cy="6261796"/>
          </a:xfrm>
          <a:prstGeom prst="rect">
            <a:avLst/>
          </a:prstGeom>
          <a:noFill/>
          <a:ln>
            <a:solidFill>
              <a:srgbClr val="002060"/>
            </a:solidFill>
          </a:ln>
        </p:spPr>
        <p:txBody>
          <a:bodyPr vert="horz" lIns="91440" tIns="45720" rIns="91440" bIns="45720"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200" b="1" dirty="0">
                <a:latin typeface="Cambria" panose="02040503050406030204" pitchFamily="18" charset="0"/>
              </a:rPr>
              <a:t>This study provides useful insight into:</a:t>
            </a:r>
          </a:p>
          <a:p>
            <a:pPr algn="l">
              <a:spcBef>
                <a:spcPts val="0"/>
              </a:spcBef>
            </a:pPr>
            <a:endParaRPr lang="en-US" sz="3200" b="1" dirty="0">
              <a:latin typeface="Cambria" panose="02040503050406030204" pitchFamily="18" charset="0"/>
            </a:endParaRPr>
          </a:p>
          <a:p>
            <a:pPr marL="457200" indent="-457200" algn="l">
              <a:spcBef>
                <a:spcPts val="0"/>
              </a:spcBef>
              <a:buFont typeface="Arial" panose="020B0604020202020204" pitchFamily="34" charset="0"/>
              <a:buChar char="•"/>
            </a:pPr>
            <a:r>
              <a:rPr lang="en-US" sz="3200" dirty="0">
                <a:latin typeface="Cambria" panose="02040503050406030204" pitchFamily="18" charset="0"/>
              </a:rPr>
              <a:t>The role of diversion in continued involvement in the juvenile justice system </a:t>
            </a:r>
          </a:p>
          <a:p>
            <a:pPr marL="457200" indent="-457200" algn="l">
              <a:spcBef>
                <a:spcPts val="0"/>
              </a:spcBef>
              <a:buFont typeface="Arial" panose="020B0604020202020204" pitchFamily="34" charset="0"/>
              <a:buChar char="•"/>
            </a:pPr>
            <a:r>
              <a:rPr lang="en-US" sz="3200" dirty="0">
                <a:latin typeface="Cambria" panose="02040503050406030204" pitchFamily="18" charset="0"/>
              </a:rPr>
              <a:t>Factors that predict successful completion of diversion program </a:t>
            </a:r>
          </a:p>
          <a:p>
            <a:pPr marL="457200" indent="-457200" algn="l">
              <a:spcBef>
                <a:spcPts val="0"/>
              </a:spcBef>
              <a:buFont typeface="Arial" panose="020B0604020202020204" pitchFamily="34" charset="0"/>
              <a:buChar char="•"/>
            </a:pPr>
            <a:r>
              <a:rPr lang="en-US" sz="3200" dirty="0">
                <a:latin typeface="Cambria" panose="02040503050406030204" pitchFamily="18" charset="0"/>
              </a:rPr>
              <a:t>Important implications of these findings for professionals and other stakeholders who work with at-risk juveniles in NH</a:t>
            </a:r>
          </a:p>
          <a:p>
            <a:pPr marL="457200" indent="-457200" algn="l">
              <a:spcBef>
                <a:spcPts val="0"/>
              </a:spcBef>
              <a:buFont typeface="Arial" panose="020B0604020202020204" pitchFamily="34" charset="0"/>
              <a:buChar char="•"/>
            </a:pPr>
            <a:r>
              <a:rPr lang="en-US" sz="3200" dirty="0">
                <a:latin typeface="Cambria" panose="02040503050406030204" pitchFamily="18" charset="0"/>
              </a:rPr>
              <a:t>Findings suggest recent changes to the Juvenile Justice System in NH toward a more restorative justice focus, rather than strictly a punitive focus, has merit.</a:t>
            </a:r>
          </a:p>
        </p:txBody>
      </p:sp>
      <p:sp>
        <p:nvSpPr>
          <p:cNvPr id="13" name="Subtitle 2"/>
          <p:cNvSpPr txBox="1">
            <a:spLocks/>
          </p:cNvSpPr>
          <p:nvPr/>
        </p:nvSpPr>
        <p:spPr>
          <a:xfrm>
            <a:off x="307997" y="4380109"/>
            <a:ext cx="9095619" cy="811696"/>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Background</a:t>
            </a:r>
          </a:p>
        </p:txBody>
      </p:sp>
      <p:sp>
        <p:nvSpPr>
          <p:cNvPr id="15" name="Subtitle 2"/>
          <p:cNvSpPr txBox="1">
            <a:spLocks/>
          </p:cNvSpPr>
          <p:nvPr/>
        </p:nvSpPr>
        <p:spPr>
          <a:xfrm>
            <a:off x="27159540" y="4380109"/>
            <a:ext cx="9095619" cy="811696"/>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Methodology</a:t>
            </a:r>
          </a:p>
        </p:txBody>
      </p:sp>
      <p:sp>
        <p:nvSpPr>
          <p:cNvPr id="16" name="Subtitle 2"/>
          <p:cNvSpPr txBox="1">
            <a:spLocks/>
          </p:cNvSpPr>
          <p:nvPr/>
        </p:nvSpPr>
        <p:spPr>
          <a:xfrm>
            <a:off x="10250494" y="5333397"/>
            <a:ext cx="8156224" cy="6384855"/>
          </a:xfrm>
          <a:prstGeom prst="rect">
            <a:avLst/>
          </a:prstGeom>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200" dirty="0">
              <a:latin typeface="Cambria" panose="02040503050406030204" pitchFamily="18" charset="0"/>
            </a:endParaRPr>
          </a:p>
        </p:txBody>
      </p:sp>
      <p:sp>
        <p:nvSpPr>
          <p:cNvPr id="17" name="Subtitle 2"/>
          <p:cNvSpPr txBox="1">
            <a:spLocks/>
          </p:cNvSpPr>
          <p:nvPr/>
        </p:nvSpPr>
        <p:spPr>
          <a:xfrm>
            <a:off x="27126944" y="13836530"/>
            <a:ext cx="9095619" cy="811696"/>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000" dirty="0">
                <a:solidFill>
                  <a:schemeClr val="bg1"/>
                </a:solidFill>
                <a:latin typeface="Cambria" panose="02040503050406030204" pitchFamily="18" charset="0"/>
              </a:rPr>
              <a:t>Conclusions</a:t>
            </a:r>
          </a:p>
        </p:txBody>
      </p:sp>
      <p:sp>
        <p:nvSpPr>
          <p:cNvPr id="18" name="Subtitle 2"/>
          <p:cNvSpPr txBox="1">
            <a:spLocks/>
          </p:cNvSpPr>
          <p:nvPr/>
        </p:nvSpPr>
        <p:spPr>
          <a:xfrm>
            <a:off x="27172384" y="21521249"/>
            <a:ext cx="9095619" cy="56322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000" dirty="0">
                <a:solidFill>
                  <a:schemeClr val="bg1"/>
                </a:solidFill>
                <a:latin typeface="Cambria" panose="02040503050406030204" pitchFamily="18" charset="0"/>
              </a:rPr>
              <a:t>Acknowledgements</a:t>
            </a:r>
          </a:p>
        </p:txBody>
      </p:sp>
      <p:sp>
        <p:nvSpPr>
          <p:cNvPr id="30" name="Subtitle 2"/>
          <p:cNvSpPr txBox="1">
            <a:spLocks/>
          </p:cNvSpPr>
          <p:nvPr/>
        </p:nvSpPr>
        <p:spPr>
          <a:xfrm>
            <a:off x="10104532" y="12247001"/>
            <a:ext cx="16575720" cy="771848"/>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dirty="0">
                <a:solidFill>
                  <a:schemeClr val="bg1"/>
                </a:solidFill>
                <a:latin typeface="Cambria" panose="02040503050406030204" pitchFamily="18" charset="0"/>
              </a:rPr>
              <a:t> Hypothesis 3b:</a:t>
            </a:r>
          </a:p>
        </p:txBody>
      </p:sp>
      <p:sp>
        <p:nvSpPr>
          <p:cNvPr id="32" name="Subtitle 2"/>
          <p:cNvSpPr txBox="1">
            <a:spLocks/>
          </p:cNvSpPr>
          <p:nvPr/>
        </p:nvSpPr>
        <p:spPr>
          <a:xfrm>
            <a:off x="10239414" y="20056390"/>
            <a:ext cx="16368152" cy="62301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dirty="0">
                <a:solidFill>
                  <a:schemeClr val="bg1"/>
                </a:solidFill>
                <a:latin typeface="Cambria" panose="02040503050406030204" pitchFamily="18" charset="0"/>
              </a:rPr>
              <a:t>sTAMD Simulations</a:t>
            </a:r>
          </a:p>
        </p:txBody>
      </p:sp>
      <p:sp>
        <p:nvSpPr>
          <p:cNvPr id="33" name="Subtitle 2"/>
          <p:cNvSpPr txBox="1">
            <a:spLocks/>
          </p:cNvSpPr>
          <p:nvPr/>
        </p:nvSpPr>
        <p:spPr>
          <a:xfrm>
            <a:off x="10044378" y="21056037"/>
            <a:ext cx="16585517" cy="7506800"/>
          </a:xfrm>
          <a:prstGeom prst="rect">
            <a:avLst/>
          </a:prstGeom>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200" dirty="0">
              <a:latin typeface="Cambria" panose="02040503050406030204" pitchFamily="18" charset="0"/>
            </a:endParaRPr>
          </a:p>
        </p:txBody>
      </p:sp>
      <p:sp>
        <p:nvSpPr>
          <p:cNvPr id="60" name="TextBox 59"/>
          <p:cNvSpPr txBox="1"/>
          <p:nvPr/>
        </p:nvSpPr>
        <p:spPr>
          <a:xfrm>
            <a:off x="10239414" y="5417438"/>
            <a:ext cx="8167305" cy="1477328"/>
          </a:xfrm>
          <a:prstGeom prst="rect">
            <a:avLst/>
          </a:prstGeom>
          <a:noFill/>
        </p:spPr>
        <p:txBody>
          <a:bodyPr wrap="square" rtlCol="0">
            <a:spAutoFit/>
          </a:bodyPr>
          <a:lstStyle/>
          <a:p>
            <a:r>
              <a:rPr lang="en" sz="3000" b="1" dirty="0">
                <a:latin typeface="Cambria" panose="02040503050406030204" pitchFamily="18" charset="0"/>
                <a:ea typeface="Times New Roman"/>
                <a:cs typeface="Times New Roman"/>
                <a:sym typeface="Times New Roman"/>
              </a:rPr>
              <a:t>Poisson Regression Predicting Number of Arrests After Diversion Referral from Number of Arrests Before Diversion Referral:</a:t>
            </a:r>
            <a:endParaRPr lang="en-US" sz="3000" dirty="0">
              <a:latin typeface="Cambria" panose="02040503050406030204" pitchFamily="18" charset="0"/>
            </a:endParaRPr>
          </a:p>
        </p:txBody>
      </p:sp>
      <p:sp>
        <p:nvSpPr>
          <p:cNvPr id="149" name="Subtitle 2"/>
          <p:cNvSpPr txBox="1">
            <a:spLocks/>
          </p:cNvSpPr>
          <p:nvPr/>
        </p:nvSpPr>
        <p:spPr>
          <a:xfrm>
            <a:off x="10104532" y="20074569"/>
            <a:ext cx="16503034" cy="745238"/>
          </a:xfrm>
          <a:prstGeom prst="rect">
            <a:avLst/>
          </a:prstGeom>
          <a:solidFill>
            <a:srgbClr val="002060"/>
          </a:solidFill>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400" dirty="0">
                <a:solidFill>
                  <a:schemeClr val="bg1"/>
                </a:solidFill>
                <a:latin typeface="Cambria" panose="02040503050406030204" pitchFamily="18" charset="0"/>
              </a:rPr>
              <a:t>Hypothesis 4a:</a:t>
            </a:r>
          </a:p>
        </p:txBody>
      </p:sp>
      <p:sp>
        <p:nvSpPr>
          <p:cNvPr id="31" name="Subtitle 2"/>
          <p:cNvSpPr txBox="1">
            <a:spLocks/>
          </p:cNvSpPr>
          <p:nvPr/>
        </p:nvSpPr>
        <p:spPr>
          <a:xfrm>
            <a:off x="10104532" y="13473464"/>
            <a:ext cx="16541540" cy="6261796"/>
          </a:xfrm>
          <a:prstGeom prst="rect">
            <a:avLst/>
          </a:prstGeom>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200" dirty="0">
              <a:latin typeface="Cambria" panose="02040503050406030204" pitchFamily="18" charset="0"/>
            </a:endParaRPr>
          </a:p>
        </p:txBody>
      </p:sp>
      <p:pic>
        <p:nvPicPr>
          <p:cNvPr id="161" name="Picture 16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85318" y="1100805"/>
            <a:ext cx="1915480" cy="2704207"/>
          </a:xfrm>
          <a:prstGeom prst="rect">
            <a:avLst/>
          </a:prstGeom>
        </p:spPr>
      </p:pic>
      <p:sp>
        <p:nvSpPr>
          <p:cNvPr id="85" name="Subtitle 2"/>
          <p:cNvSpPr txBox="1">
            <a:spLocks/>
          </p:cNvSpPr>
          <p:nvPr/>
        </p:nvSpPr>
        <p:spPr>
          <a:xfrm>
            <a:off x="27126945" y="25918510"/>
            <a:ext cx="9095619" cy="2607335"/>
          </a:xfrm>
          <a:prstGeom prst="rect">
            <a:avLst/>
          </a:prstGeom>
          <a:noFill/>
          <a:ln>
            <a:solidFill>
              <a:srgbClr val="002060"/>
            </a:solidFill>
          </a:ln>
        </p:spPr>
        <p:txBody>
          <a:bodyPr vert="horz" lIns="91440" tIns="45720" rIns="91440" bIns="45720" rtlCol="0" anchor="t">
            <a:normAutofit fontScale="25000" lnSpcReduction="2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4800" dirty="0" err="1">
                <a:latin typeface="Cambria" panose="02040503050406030204" pitchFamily="18" charset="0"/>
              </a:rPr>
              <a:t>Behken</a:t>
            </a:r>
            <a:r>
              <a:rPr lang="en-US" sz="4800" dirty="0">
                <a:latin typeface="Cambria" panose="02040503050406030204" pitchFamily="18" charset="0"/>
              </a:rPr>
              <a:t>, M., Bort, A., </a:t>
            </a:r>
            <a:r>
              <a:rPr lang="en-US" sz="4800" dirty="0" err="1">
                <a:latin typeface="Cambria" panose="02040503050406030204" pitchFamily="18" charset="0"/>
              </a:rPr>
              <a:t>Borbon</a:t>
            </a:r>
            <a:r>
              <a:rPr lang="en-US" sz="4800" dirty="0">
                <a:latin typeface="Cambria" panose="02040503050406030204" pitchFamily="18" charset="0"/>
              </a:rPr>
              <a:t>, M. (2017). “Race and Gender Recidivism Differences Among Juvenile Mental Health Court Graduates”. Juvenile &amp; Family Court Journal. 68(2), 19-31.</a:t>
            </a:r>
          </a:p>
          <a:p>
            <a:pPr algn="l">
              <a:spcBef>
                <a:spcPts val="0"/>
              </a:spcBef>
            </a:pPr>
            <a:r>
              <a:rPr lang="en-US" sz="4800" dirty="0">
                <a:latin typeface="Cambria" panose="02040503050406030204" pitchFamily="18" charset="0"/>
              </a:rPr>
              <a:t>Bernburg, J. G., &amp; </a:t>
            </a:r>
            <a:r>
              <a:rPr lang="en-US" sz="4800" dirty="0" err="1">
                <a:latin typeface="Cambria" panose="02040503050406030204" pitchFamily="18" charset="0"/>
              </a:rPr>
              <a:t>Krohn</a:t>
            </a:r>
            <a:r>
              <a:rPr lang="en-US" sz="4800" dirty="0">
                <a:latin typeface="Cambria" panose="02040503050406030204" pitchFamily="18" charset="0"/>
              </a:rPr>
              <a:t>, M. D. (2003). “Labeling, life chances, and </a:t>
            </a:r>
            <a:r>
              <a:rPr lang="en-US" sz="4800" dirty="0" err="1">
                <a:latin typeface="Cambria" panose="02040503050406030204" pitchFamily="18" charset="0"/>
              </a:rPr>
              <a:t>adultcrime</a:t>
            </a:r>
            <a:r>
              <a:rPr lang="en-US" sz="4800" dirty="0">
                <a:latin typeface="Cambria" panose="02040503050406030204" pitchFamily="18" charset="0"/>
              </a:rPr>
              <a:t>: The Direct and Indirect Effects of Official Intervention in </a:t>
            </a:r>
            <a:r>
              <a:rPr lang="en-US" sz="4800" dirty="0" err="1">
                <a:latin typeface="Cambria" panose="02040503050406030204" pitchFamily="18" charset="0"/>
              </a:rPr>
              <a:t>Adolescenceon</a:t>
            </a:r>
            <a:r>
              <a:rPr lang="en-US" sz="4800" dirty="0">
                <a:latin typeface="Cambria" panose="02040503050406030204" pitchFamily="18" charset="0"/>
              </a:rPr>
              <a:t> Crime in Early Adulthood”. Criminology.41, 1287–1318.</a:t>
            </a:r>
          </a:p>
          <a:p>
            <a:pPr algn="l">
              <a:spcBef>
                <a:spcPts val="0"/>
              </a:spcBef>
            </a:pPr>
            <a:r>
              <a:rPr lang="en-US" sz="4800" dirty="0">
                <a:latin typeface="Cambria" panose="02040503050406030204" pitchFamily="18" charset="0"/>
              </a:rPr>
              <a:t>Campbell, J. &amp;Retzlaff, P. (2000). “Juvenile Diversion Interventions: Participant Description and Outcomes.” Journal of Offender Rehabilitation.32 (1-2),57-73.</a:t>
            </a:r>
          </a:p>
          <a:p>
            <a:pPr algn="l">
              <a:spcBef>
                <a:spcPts val="0"/>
              </a:spcBef>
            </a:pPr>
            <a:r>
              <a:rPr lang="en-US" sz="4800" dirty="0">
                <a:latin typeface="Cambria" panose="02040503050406030204" pitchFamily="18" charset="0"/>
              </a:rPr>
              <a:t>Carney, M. &amp;</a:t>
            </a:r>
            <a:r>
              <a:rPr lang="en-US" sz="4800" dirty="0" err="1">
                <a:latin typeface="Cambria" panose="02040503050406030204" pitchFamily="18" charset="0"/>
              </a:rPr>
              <a:t>Buttell</a:t>
            </a:r>
            <a:r>
              <a:rPr lang="en-US" sz="4800" dirty="0">
                <a:latin typeface="Cambria" panose="02040503050406030204" pitchFamily="18" charset="0"/>
              </a:rPr>
              <a:t>, F. (2003). “Reducing Juvenile Recidivism: Evaluating the Wraparound Services Model”. Research on Social Work Practice.13,551-568.</a:t>
            </a:r>
          </a:p>
          <a:p>
            <a:pPr algn="l">
              <a:spcBef>
                <a:spcPts val="0"/>
              </a:spcBef>
            </a:pPr>
            <a:r>
              <a:rPr lang="en-US" sz="4800" dirty="0">
                <a:latin typeface="Cambria" panose="02040503050406030204" pitchFamily="18" charset="0"/>
              </a:rPr>
              <a:t>Cauffman, E., </a:t>
            </a:r>
            <a:r>
              <a:rPr lang="en-US" sz="4800" dirty="0" err="1">
                <a:latin typeface="Cambria" panose="02040503050406030204" pitchFamily="18" charset="0"/>
              </a:rPr>
              <a:t>Beardslee</a:t>
            </a:r>
            <a:r>
              <a:rPr lang="en-US" sz="4800" dirty="0">
                <a:latin typeface="Cambria" panose="02040503050406030204" pitchFamily="18" charset="0"/>
              </a:rPr>
              <a:t>, J., Fine, A., Frick, P. and Steinberg, L. (2021). “Crossroads in Juvenile Justice: The Impact of Initial Processing Decision on Youth 5 Years after First Arrest. Development and psychopathology”. 33(2), 700-713.</a:t>
            </a:r>
          </a:p>
          <a:p>
            <a:pPr algn="l">
              <a:spcBef>
                <a:spcPts val="0"/>
              </a:spcBef>
            </a:pPr>
            <a:r>
              <a:rPr lang="en-US" sz="4800" dirty="0">
                <a:latin typeface="Cambria" panose="02040503050406030204" pitchFamily="18" charset="0"/>
              </a:rPr>
              <a:t>Champion, Dean John. 2006. Research Methods for Criminal Justice and Criminology.</a:t>
            </a:r>
          </a:p>
          <a:p>
            <a:pPr algn="l">
              <a:spcBef>
                <a:spcPts val="0"/>
              </a:spcBef>
            </a:pPr>
            <a:r>
              <a:rPr lang="en-US" sz="4800" dirty="0" err="1">
                <a:latin typeface="Cambria" panose="02040503050406030204" pitchFamily="18" charset="0"/>
              </a:rPr>
              <a:t>Cocozza</a:t>
            </a:r>
            <a:r>
              <a:rPr lang="en-US" sz="4800" dirty="0">
                <a:latin typeface="Cambria" panose="02040503050406030204" pitchFamily="18" charset="0"/>
              </a:rPr>
              <a:t>, J., </a:t>
            </a:r>
            <a:r>
              <a:rPr lang="en-US" sz="4800" dirty="0" err="1">
                <a:latin typeface="Cambria" panose="02040503050406030204" pitchFamily="18" charset="0"/>
              </a:rPr>
              <a:t>Veysey</a:t>
            </a:r>
            <a:r>
              <a:rPr lang="en-US" sz="4800" dirty="0">
                <a:latin typeface="Cambria" panose="02040503050406030204" pitchFamily="18" charset="0"/>
              </a:rPr>
              <a:t>, B., Chapin, D., Dembo, R., </a:t>
            </a:r>
            <a:r>
              <a:rPr lang="en-US" sz="4800" dirty="0" err="1">
                <a:latin typeface="Cambria" panose="02040503050406030204" pitchFamily="18" charset="0"/>
              </a:rPr>
              <a:t>Walters,W</a:t>
            </a:r>
            <a:r>
              <a:rPr lang="en-US" sz="4800" dirty="0">
                <a:latin typeface="Cambria" panose="02040503050406030204" pitchFamily="18" charset="0"/>
              </a:rPr>
              <a:t>., Farina, S.(2005). “Diversion from the Juvenile Justice System: The Miami-Dade Juvenile Assessment Center Post-Arrest Diversion Program”. 40 (7),935-95.</a:t>
            </a:r>
          </a:p>
          <a:p>
            <a:pPr algn="l">
              <a:spcBef>
                <a:spcPts val="0"/>
              </a:spcBef>
            </a:pPr>
            <a:r>
              <a:rPr lang="en-US" sz="4800" dirty="0">
                <a:latin typeface="Cambria" panose="02040503050406030204" pitchFamily="18" charset="0"/>
              </a:rPr>
              <a:t>Conrad, S., </a:t>
            </a:r>
            <a:r>
              <a:rPr lang="en-US" sz="4800" dirty="0" err="1">
                <a:latin typeface="Cambria" panose="02040503050406030204" pitchFamily="18" charset="0"/>
              </a:rPr>
              <a:t>Tolou</a:t>
            </a:r>
            <a:r>
              <a:rPr lang="en-US" sz="4800" dirty="0">
                <a:latin typeface="Cambria" panose="02040503050406030204" pitchFamily="18" charset="0"/>
              </a:rPr>
              <a:t>-Shams, M., </a:t>
            </a:r>
            <a:r>
              <a:rPr lang="en-US" sz="4800" dirty="0" err="1">
                <a:latin typeface="Cambria" panose="02040503050406030204" pitchFamily="18" charset="0"/>
              </a:rPr>
              <a:t>Rizzo,C</a:t>
            </a:r>
            <a:r>
              <a:rPr lang="en-US" sz="4800" dirty="0">
                <a:latin typeface="Cambria" panose="02040503050406030204" pitchFamily="18" charset="0"/>
              </a:rPr>
              <a:t>., </a:t>
            </a:r>
            <a:r>
              <a:rPr lang="en-US" sz="4800" dirty="0" err="1">
                <a:latin typeface="Cambria" panose="02040503050406030204" pitchFamily="18" charset="0"/>
              </a:rPr>
              <a:t>Placella</a:t>
            </a:r>
            <a:r>
              <a:rPr lang="en-US" sz="4800" dirty="0">
                <a:latin typeface="Cambria" panose="02040503050406030204" pitchFamily="18" charset="0"/>
              </a:rPr>
              <a:t>, N., Brown, L. (2014). “Gender Differences in Recidivism Rates for Juvenile Justice Youth: The Impact of Sexual Abuse”. Law and Human Behavior. 38(4), 305-314.</a:t>
            </a:r>
          </a:p>
          <a:p>
            <a:pPr algn="l">
              <a:spcBef>
                <a:spcPts val="0"/>
              </a:spcBef>
            </a:pPr>
            <a:r>
              <a:rPr lang="en-US" sz="4800" dirty="0">
                <a:latin typeface="Cambria" panose="02040503050406030204" pitchFamily="18" charset="0"/>
              </a:rPr>
              <a:t>Davidson, J. (2005). Evaluation Methodology Basics; The Nuts and Bolts of Sound Evaluation. Sage Publications Inc.</a:t>
            </a:r>
          </a:p>
          <a:p>
            <a:pPr algn="l">
              <a:spcBef>
                <a:spcPts val="0"/>
              </a:spcBef>
            </a:pPr>
            <a:r>
              <a:rPr lang="en-US" sz="4800" dirty="0">
                <a:latin typeface="Cambria" panose="02040503050406030204" pitchFamily="18" charset="0"/>
              </a:rPr>
              <a:t>Moffitt, T., Caspi, A., Harrington, H., Milne, B. (2002). “Males on the Life-Course-Persistent and Adolescence-Limited Antisocial Pathways: Follow-up at Age 26 Years”. Development and Psychopathology. (14),179-207.</a:t>
            </a:r>
          </a:p>
          <a:p>
            <a:pPr algn="l">
              <a:spcBef>
                <a:spcPts val="0"/>
              </a:spcBef>
            </a:pPr>
            <a:r>
              <a:rPr lang="en-US" sz="4800" dirty="0">
                <a:latin typeface="Cambria" panose="02040503050406030204" pitchFamily="18" charset="0"/>
              </a:rPr>
              <a:t>Pogrebin, M., Poole, E., Regoli, R. (1984). “Constructing and Implementing a Model Juvenile </a:t>
            </a:r>
            <a:r>
              <a:rPr lang="en-US" sz="4800" dirty="0" err="1">
                <a:latin typeface="Cambria" panose="02040503050406030204" pitchFamily="18" charset="0"/>
              </a:rPr>
              <a:t>DiversionProgram</a:t>
            </a:r>
            <a:r>
              <a:rPr lang="en-US" sz="4800" dirty="0">
                <a:latin typeface="Cambria" panose="02040503050406030204" pitchFamily="18" charset="0"/>
              </a:rPr>
              <a:t>”. Youth and Society 15,305-324.</a:t>
            </a:r>
          </a:p>
          <a:p>
            <a:pPr algn="l"/>
            <a:endParaRPr lang="en-US" sz="3200" dirty="0">
              <a:latin typeface="Cambria" panose="02040503050406030204" pitchFamily="18" charset="0"/>
            </a:endParaRPr>
          </a:p>
        </p:txBody>
      </p:sp>
      <p:sp>
        <p:nvSpPr>
          <p:cNvPr id="4" name="TextBox 3"/>
          <p:cNvSpPr txBox="1"/>
          <p:nvPr/>
        </p:nvSpPr>
        <p:spPr>
          <a:xfrm>
            <a:off x="27487433" y="10859429"/>
            <a:ext cx="4714501" cy="484626"/>
          </a:xfrm>
          <a:prstGeom prst="rect">
            <a:avLst/>
          </a:prstGeom>
          <a:noFill/>
        </p:spPr>
        <p:txBody>
          <a:bodyPr wrap="square" rtlCol="0">
            <a:spAutoFit/>
          </a:bodyPr>
          <a:lstStyle/>
          <a:p>
            <a:endParaRPr lang="en-US" sz="2500" dirty="0">
              <a:latin typeface="Cambria" panose="02040503050406030204" pitchFamily="18" charset="0"/>
            </a:endParaRPr>
          </a:p>
        </p:txBody>
      </p:sp>
      <p:sp>
        <p:nvSpPr>
          <p:cNvPr id="27" name="Rectangle 26"/>
          <p:cNvSpPr/>
          <p:nvPr/>
        </p:nvSpPr>
        <p:spPr>
          <a:xfrm>
            <a:off x="48853460" y="-12088385"/>
            <a:ext cx="3265913" cy="31770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4000" dirty="0">
              <a:solidFill>
                <a:schemeClr val="tx1"/>
              </a:solidFill>
            </a:endParaRPr>
          </a:p>
        </p:txBody>
      </p:sp>
      <p:sp>
        <p:nvSpPr>
          <p:cNvPr id="98" name="Subtitle 2"/>
          <p:cNvSpPr txBox="1">
            <a:spLocks/>
          </p:cNvSpPr>
          <p:nvPr/>
        </p:nvSpPr>
        <p:spPr>
          <a:xfrm>
            <a:off x="307997" y="21397012"/>
            <a:ext cx="9171563" cy="811696"/>
          </a:xfrm>
          <a:prstGeom prst="rect">
            <a:avLst/>
          </a:prstGeom>
          <a:solidFill>
            <a:srgbClr val="002060"/>
          </a:solidFill>
          <a:ln>
            <a:solidFill>
              <a:srgbClr val="002060"/>
            </a:solidFill>
          </a:ln>
        </p:spPr>
        <p:txBody>
          <a:bodyPr vert="horz" lIns="91440" tIns="45720" rIns="91440" bIns="45720"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400" dirty="0">
                <a:solidFill>
                  <a:schemeClr val="bg1"/>
                </a:solidFill>
                <a:latin typeface="Cambria" panose="02040503050406030204" pitchFamily="18" charset="0"/>
              </a:rPr>
              <a:t>Further Research</a:t>
            </a:r>
            <a:endParaRPr lang="en-US" sz="5000" dirty="0">
              <a:solidFill>
                <a:schemeClr val="bg1"/>
              </a:solidFill>
              <a:latin typeface="Cambria" panose="02040503050406030204" pitchFamily="18" charset="0"/>
            </a:endParaRPr>
          </a:p>
        </p:txBody>
      </p:sp>
      <p:sp>
        <p:nvSpPr>
          <p:cNvPr id="100" name="TextBox 99"/>
          <p:cNvSpPr txBox="1"/>
          <p:nvPr/>
        </p:nvSpPr>
        <p:spPr>
          <a:xfrm>
            <a:off x="18613872" y="5394054"/>
            <a:ext cx="8032199" cy="2000548"/>
          </a:xfrm>
          <a:prstGeom prst="rect">
            <a:avLst/>
          </a:prstGeom>
          <a:noFill/>
        </p:spPr>
        <p:txBody>
          <a:bodyPr wrap="square" rtlCol="0">
            <a:spAutoFit/>
          </a:bodyPr>
          <a:lstStyle/>
          <a:p>
            <a:r>
              <a:rPr lang="en-US" sz="3000" b="1" dirty="0">
                <a:latin typeface="Cambria" panose="02040503050406030204" pitchFamily="18" charset="0"/>
                <a:ea typeface="Times New Roman"/>
                <a:cs typeface="Times New Roman"/>
                <a:sym typeface="Times New Roman"/>
              </a:rPr>
              <a:t>Regression Predicting Number of Police Contacts After Diversion Referral Based on Completion Status:</a:t>
            </a:r>
          </a:p>
          <a:p>
            <a:endParaRPr lang="en-US" sz="3400" dirty="0">
              <a:latin typeface="Cambria" panose="02040503050406030204" pitchFamily="18" charset="0"/>
            </a:endParaRPr>
          </a:p>
        </p:txBody>
      </p:sp>
      <p:sp>
        <p:nvSpPr>
          <p:cNvPr id="103" name="TextBox 102"/>
          <p:cNvSpPr txBox="1"/>
          <p:nvPr/>
        </p:nvSpPr>
        <p:spPr>
          <a:xfrm>
            <a:off x="10327337" y="13516144"/>
            <a:ext cx="15575146" cy="1077218"/>
          </a:xfrm>
          <a:prstGeom prst="rect">
            <a:avLst/>
          </a:prstGeom>
          <a:noFill/>
        </p:spPr>
        <p:txBody>
          <a:bodyPr wrap="square" rtlCol="0">
            <a:spAutoFit/>
          </a:bodyPr>
          <a:lstStyle/>
          <a:p>
            <a:r>
              <a:rPr lang="en" sz="3200" b="1" dirty="0">
                <a:latin typeface="Times New Roman"/>
                <a:ea typeface="Times New Roman"/>
                <a:cs typeface="Times New Roman"/>
                <a:sym typeface="Times New Roman"/>
              </a:rPr>
              <a:t>Poisson Regression Predicting Number of Arrests After Diversion Referral Based on the Interaction between Age of First Police Contact and Completion Status</a:t>
            </a:r>
            <a:endParaRPr lang="en-US" sz="3000" dirty="0">
              <a:latin typeface="Cambria" panose="02040503050406030204" pitchFamily="18" charset="0"/>
            </a:endParaRPr>
          </a:p>
        </p:txBody>
      </p:sp>
      <p:sp>
        <p:nvSpPr>
          <p:cNvPr id="104" name="TextBox 103"/>
          <p:cNvSpPr txBox="1"/>
          <p:nvPr/>
        </p:nvSpPr>
        <p:spPr>
          <a:xfrm>
            <a:off x="10327335" y="21144686"/>
            <a:ext cx="15776607" cy="1538883"/>
          </a:xfrm>
          <a:prstGeom prst="rect">
            <a:avLst/>
          </a:prstGeom>
          <a:noFill/>
        </p:spPr>
        <p:txBody>
          <a:bodyPr wrap="square" rtlCol="0">
            <a:spAutoFit/>
          </a:bodyPr>
          <a:lstStyle/>
          <a:p>
            <a:r>
              <a:rPr lang="en" sz="3000" b="1" dirty="0">
                <a:latin typeface="Cambria" panose="02040503050406030204" pitchFamily="18" charset="0"/>
                <a:ea typeface="Times New Roman"/>
                <a:cs typeface="Times New Roman"/>
                <a:sym typeface="Times New Roman"/>
              </a:rPr>
              <a:t>Binary Logistic Regression Predicting Completion Status from Number of Police Contact Before Diversion Referral:</a:t>
            </a:r>
            <a:endParaRPr lang="en-US" sz="3000" dirty="0">
              <a:latin typeface="Cambria" panose="02040503050406030204" pitchFamily="18" charset="0"/>
            </a:endParaRPr>
          </a:p>
          <a:p>
            <a:endParaRPr lang="en-US" sz="3400" dirty="0">
              <a:latin typeface="Cambria" panose="02040503050406030204" pitchFamily="18" charset="0"/>
            </a:endParaRPr>
          </a:p>
        </p:txBody>
      </p:sp>
      <p:sp>
        <p:nvSpPr>
          <p:cNvPr id="108" name="Subtitle 2"/>
          <p:cNvSpPr txBox="1">
            <a:spLocks/>
          </p:cNvSpPr>
          <p:nvPr/>
        </p:nvSpPr>
        <p:spPr>
          <a:xfrm>
            <a:off x="27172384" y="22419032"/>
            <a:ext cx="9095619" cy="2461659"/>
          </a:xfrm>
          <a:prstGeom prst="rect">
            <a:avLst/>
          </a:prstGeom>
          <a:noFill/>
          <a:ln>
            <a:solidFill>
              <a:srgbClr val="002060"/>
            </a:solidFill>
          </a:ln>
        </p:spPr>
        <p:txBody>
          <a:bodyPr vert="horz" lIns="91440" tIns="45720" rIns="91440" bIns="45720"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000" dirty="0">
                <a:latin typeface="Cambria" panose="02040503050406030204" pitchFamily="18" charset="0"/>
              </a:rPr>
              <a:t>We would like to thank the hardworking members of the Rochester NH Police Department. Specifically, we would like to acknowledge Sergeant Det. Elizabeth Turner, Nicole </a:t>
            </a:r>
            <a:r>
              <a:rPr lang="en-US" sz="3000" dirty="0" err="1">
                <a:latin typeface="Cambria" panose="02040503050406030204" pitchFamily="18" charset="0"/>
              </a:rPr>
              <a:t>Rodler</a:t>
            </a:r>
            <a:r>
              <a:rPr lang="en-US" sz="3000" dirty="0">
                <a:latin typeface="Cambria" panose="02040503050406030204" pitchFamily="18" charset="0"/>
              </a:rPr>
              <a:t>, Lt. Anne Gould and Chief of Police Paul Toussaint for their dedication to the youths of Rochester. </a:t>
            </a:r>
          </a:p>
          <a:p>
            <a:pPr algn="l">
              <a:spcBef>
                <a:spcPts val="0"/>
              </a:spcBef>
            </a:pPr>
            <a:endParaRPr lang="en-US" sz="3200" dirty="0">
              <a:latin typeface="Cambria" panose="02040503050406030204" pitchFamily="18" charset="0"/>
            </a:endParaRPr>
          </a:p>
        </p:txBody>
      </p:sp>
      <p:pic>
        <p:nvPicPr>
          <p:cNvPr id="1026" name="Picture 2" descr="Rochester NH Police Department - Home">
            <a:extLst>
              <a:ext uri="{FF2B5EF4-FFF2-40B4-BE49-F238E27FC236}">
                <a16:creationId xmlns:a16="http://schemas.microsoft.com/office/drawing/2014/main" id="{2A366E9D-E306-0348-A2FE-3D8502044AB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873430" y="896397"/>
            <a:ext cx="2482964" cy="2908615"/>
          </a:xfrm>
          <a:prstGeom prst="rect">
            <a:avLst/>
          </a:prstGeom>
          <a:noFill/>
          <a:extLst>
            <a:ext uri="{909E8E84-426E-40DD-AFC4-6F175D3DCCD1}">
              <a14:hiddenFill xmlns:a14="http://schemas.microsoft.com/office/drawing/2010/main">
                <a:solidFill>
                  <a:srgbClr val="FFFFFF"/>
                </a:solidFill>
              </a14:hiddenFill>
            </a:ext>
          </a:extLst>
        </p:spPr>
      </p:pic>
      <p:pic>
        <p:nvPicPr>
          <p:cNvPr id="52" name="Google Shape;390;p61">
            <a:extLst>
              <a:ext uri="{FF2B5EF4-FFF2-40B4-BE49-F238E27FC236}">
                <a16:creationId xmlns:a16="http://schemas.microsoft.com/office/drawing/2014/main" id="{57278011-8FB3-8040-AC0F-28270859918E}"/>
              </a:ext>
            </a:extLst>
          </p:cNvPr>
          <p:cNvPicPr preferRelativeResize="0"/>
          <p:nvPr/>
        </p:nvPicPr>
        <p:blipFill>
          <a:blip r:embed="rId5">
            <a:alphaModFix/>
          </a:blip>
          <a:stretch>
            <a:fillRect/>
          </a:stretch>
        </p:blipFill>
        <p:spPr>
          <a:xfrm>
            <a:off x="18611998" y="23802438"/>
            <a:ext cx="7860686" cy="4760400"/>
          </a:xfrm>
          <a:prstGeom prst="rect">
            <a:avLst/>
          </a:prstGeom>
          <a:noFill/>
          <a:ln>
            <a:noFill/>
          </a:ln>
        </p:spPr>
      </p:pic>
      <p:pic>
        <p:nvPicPr>
          <p:cNvPr id="53" name="Google Shape;384;p60">
            <a:extLst>
              <a:ext uri="{FF2B5EF4-FFF2-40B4-BE49-F238E27FC236}">
                <a16:creationId xmlns:a16="http://schemas.microsoft.com/office/drawing/2014/main" id="{535C9C61-3D28-6840-B83F-F6E6A90157A5}"/>
              </a:ext>
            </a:extLst>
          </p:cNvPr>
          <p:cNvPicPr preferRelativeResize="0"/>
          <p:nvPr/>
        </p:nvPicPr>
        <p:blipFill>
          <a:blip r:embed="rId6">
            <a:alphaModFix/>
          </a:blip>
          <a:stretch>
            <a:fillRect/>
          </a:stretch>
        </p:blipFill>
        <p:spPr>
          <a:xfrm>
            <a:off x="10503494" y="22518624"/>
            <a:ext cx="8076195" cy="5861416"/>
          </a:xfrm>
          <a:prstGeom prst="rect">
            <a:avLst/>
          </a:prstGeom>
          <a:noFill/>
          <a:ln>
            <a:noFill/>
          </a:ln>
        </p:spPr>
      </p:pic>
      <p:pic>
        <p:nvPicPr>
          <p:cNvPr id="56" name="Google Shape;327;p51">
            <a:extLst>
              <a:ext uri="{FF2B5EF4-FFF2-40B4-BE49-F238E27FC236}">
                <a16:creationId xmlns:a16="http://schemas.microsoft.com/office/drawing/2014/main" id="{9E648D3C-8983-F94B-8E98-8AD89AEB550A}"/>
              </a:ext>
            </a:extLst>
          </p:cNvPr>
          <p:cNvPicPr preferRelativeResize="0"/>
          <p:nvPr/>
        </p:nvPicPr>
        <p:blipFill>
          <a:blip r:embed="rId7">
            <a:alphaModFix/>
          </a:blip>
          <a:stretch>
            <a:fillRect/>
          </a:stretch>
        </p:blipFill>
        <p:spPr>
          <a:xfrm>
            <a:off x="10277920" y="6894766"/>
            <a:ext cx="7822435" cy="4823486"/>
          </a:xfrm>
          <a:prstGeom prst="rect">
            <a:avLst/>
          </a:prstGeom>
          <a:noFill/>
          <a:ln>
            <a:noFill/>
          </a:ln>
        </p:spPr>
      </p:pic>
      <p:sp>
        <p:nvSpPr>
          <p:cNvPr id="57" name="Subtitle 2">
            <a:extLst>
              <a:ext uri="{FF2B5EF4-FFF2-40B4-BE49-F238E27FC236}">
                <a16:creationId xmlns:a16="http://schemas.microsoft.com/office/drawing/2014/main" id="{937A20E5-9946-8340-8FDA-EA0DDA6C7104}"/>
              </a:ext>
            </a:extLst>
          </p:cNvPr>
          <p:cNvSpPr txBox="1">
            <a:spLocks/>
          </p:cNvSpPr>
          <p:nvPr/>
        </p:nvSpPr>
        <p:spPr>
          <a:xfrm>
            <a:off x="18615678" y="5333397"/>
            <a:ext cx="8014217" cy="6384855"/>
          </a:xfrm>
          <a:prstGeom prst="rect">
            <a:avLst/>
          </a:prstGeom>
          <a:ln>
            <a:solidFill>
              <a:srgbClr val="002060"/>
            </a:solidFill>
          </a:ln>
        </p:spPr>
        <p:txBody>
          <a:bodyPr vert="horz" lIns="91440" tIns="45720" rIns="91440" bIns="45720"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200" dirty="0">
              <a:latin typeface="Cambria" panose="02040503050406030204" pitchFamily="18" charset="0"/>
            </a:endParaRPr>
          </a:p>
        </p:txBody>
      </p:sp>
      <p:pic>
        <p:nvPicPr>
          <p:cNvPr id="59" name="Google Shape;334;p52">
            <a:extLst>
              <a:ext uri="{FF2B5EF4-FFF2-40B4-BE49-F238E27FC236}">
                <a16:creationId xmlns:a16="http://schemas.microsoft.com/office/drawing/2014/main" id="{BCA5BE06-4911-EC43-9C67-7E089A35ACFE}"/>
              </a:ext>
            </a:extLst>
          </p:cNvPr>
          <p:cNvPicPr preferRelativeResize="0"/>
          <p:nvPr/>
        </p:nvPicPr>
        <p:blipFill>
          <a:blip r:embed="rId8">
            <a:alphaModFix/>
          </a:blip>
          <a:stretch>
            <a:fillRect/>
          </a:stretch>
        </p:blipFill>
        <p:spPr>
          <a:xfrm>
            <a:off x="18750738" y="6894766"/>
            <a:ext cx="7721946" cy="4823486"/>
          </a:xfrm>
          <a:prstGeom prst="rect">
            <a:avLst/>
          </a:prstGeom>
          <a:noFill/>
          <a:ln>
            <a:noFill/>
          </a:ln>
        </p:spPr>
      </p:pic>
      <p:pic>
        <p:nvPicPr>
          <p:cNvPr id="61" name="Google Shape;371;p58">
            <a:extLst>
              <a:ext uri="{FF2B5EF4-FFF2-40B4-BE49-F238E27FC236}">
                <a16:creationId xmlns:a16="http://schemas.microsoft.com/office/drawing/2014/main" id="{673FFBB1-EA9A-344B-9EC8-428A5FB8FEC4}"/>
              </a:ext>
            </a:extLst>
          </p:cNvPr>
          <p:cNvPicPr preferRelativeResize="0"/>
          <p:nvPr/>
        </p:nvPicPr>
        <p:blipFill>
          <a:blip r:embed="rId9">
            <a:alphaModFix/>
          </a:blip>
          <a:stretch>
            <a:fillRect/>
          </a:stretch>
        </p:blipFill>
        <p:spPr>
          <a:xfrm>
            <a:off x="10503494" y="14768591"/>
            <a:ext cx="7723600" cy="4791440"/>
          </a:xfrm>
          <a:prstGeom prst="rect">
            <a:avLst/>
          </a:prstGeom>
          <a:noFill/>
          <a:ln>
            <a:noFill/>
          </a:ln>
        </p:spPr>
      </p:pic>
      <p:pic>
        <p:nvPicPr>
          <p:cNvPr id="63" name="Google Shape;378;p59">
            <a:extLst>
              <a:ext uri="{FF2B5EF4-FFF2-40B4-BE49-F238E27FC236}">
                <a16:creationId xmlns:a16="http://schemas.microsoft.com/office/drawing/2014/main" id="{A0ACA699-1658-DB42-BD37-99A9D8AACBFF}"/>
              </a:ext>
            </a:extLst>
          </p:cNvPr>
          <p:cNvPicPr preferRelativeResize="0"/>
          <p:nvPr/>
        </p:nvPicPr>
        <p:blipFill>
          <a:blip r:embed="rId10">
            <a:alphaModFix/>
          </a:blip>
          <a:stretch>
            <a:fillRect/>
          </a:stretch>
        </p:blipFill>
        <p:spPr>
          <a:xfrm>
            <a:off x="18288000" y="14629336"/>
            <a:ext cx="8184685" cy="4411935"/>
          </a:xfrm>
          <a:prstGeom prst="rect">
            <a:avLst/>
          </a:prstGeom>
          <a:noFill/>
          <a:ln>
            <a:noFill/>
          </a:ln>
        </p:spPr>
      </p:pic>
      <p:sp>
        <p:nvSpPr>
          <p:cNvPr id="21" name="TextBox 20">
            <a:extLst>
              <a:ext uri="{FF2B5EF4-FFF2-40B4-BE49-F238E27FC236}">
                <a16:creationId xmlns:a16="http://schemas.microsoft.com/office/drawing/2014/main" id="{C8CC2C85-3D42-F849-907C-F7C1673F37D3}"/>
              </a:ext>
            </a:extLst>
          </p:cNvPr>
          <p:cNvSpPr txBox="1"/>
          <p:nvPr/>
        </p:nvSpPr>
        <p:spPr>
          <a:xfrm>
            <a:off x="18579689" y="18993051"/>
            <a:ext cx="8100563" cy="707886"/>
          </a:xfrm>
          <a:prstGeom prst="rect">
            <a:avLst/>
          </a:prstGeom>
          <a:noFill/>
        </p:spPr>
        <p:txBody>
          <a:bodyPr wrap="square" rtlCol="0">
            <a:spAutoFit/>
          </a:bodyPr>
          <a:lstStyle/>
          <a:p>
            <a:r>
              <a:rPr lang="en-US" sz="2000" i="1" dirty="0">
                <a:latin typeface="Cambria" panose="02040503050406030204" pitchFamily="18" charset="0"/>
              </a:rPr>
              <a:t>Figure 1: Interaction between </a:t>
            </a:r>
            <a:r>
              <a:rPr lang="en" sz="2000" i="1" dirty="0">
                <a:solidFill>
                  <a:schemeClr val="dk1"/>
                </a:solidFill>
                <a:latin typeface="Cambria" panose="02040503050406030204" pitchFamily="18" charset="0"/>
                <a:ea typeface="Times New Roman"/>
                <a:cs typeface="Times New Roman"/>
                <a:sym typeface="Times New Roman"/>
              </a:rPr>
              <a:t>between Age of First Police Contact and Completion Status on Number of Arrests After Diversion Referral</a:t>
            </a:r>
            <a:endParaRPr lang="en-US" sz="2000" i="1" dirty="0">
              <a:latin typeface="Cambria" panose="02040503050406030204" pitchFamily="18" charset="0"/>
            </a:endParaRPr>
          </a:p>
        </p:txBody>
      </p:sp>
      <p:sp>
        <p:nvSpPr>
          <p:cNvPr id="66" name="Subtitle 2">
            <a:extLst>
              <a:ext uri="{FF2B5EF4-FFF2-40B4-BE49-F238E27FC236}">
                <a16:creationId xmlns:a16="http://schemas.microsoft.com/office/drawing/2014/main" id="{BCECDEC8-B1AE-0B45-82AB-5A79F70FAFE9}"/>
              </a:ext>
            </a:extLst>
          </p:cNvPr>
          <p:cNvSpPr txBox="1">
            <a:spLocks/>
          </p:cNvSpPr>
          <p:nvPr/>
        </p:nvSpPr>
        <p:spPr>
          <a:xfrm>
            <a:off x="383941" y="22518625"/>
            <a:ext cx="9095619" cy="6044212"/>
          </a:xfrm>
          <a:prstGeom prst="rect">
            <a:avLst/>
          </a:prstGeom>
          <a:noFill/>
          <a:ln>
            <a:solidFill>
              <a:srgbClr val="002060"/>
            </a:solidFill>
          </a:ln>
        </p:spPr>
        <p:txBody>
          <a:bodyPr vert="horz" lIns="91440" tIns="45720" rIns="91440" bIns="45720"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200" b="1" dirty="0">
                <a:latin typeface="Cambria" panose="02040503050406030204" pitchFamily="18" charset="0"/>
              </a:rPr>
              <a:t>Race/Sex</a:t>
            </a:r>
          </a:p>
          <a:p>
            <a:pPr algn="l">
              <a:spcBef>
                <a:spcPts val="0"/>
              </a:spcBef>
            </a:pPr>
            <a:endParaRPr lang="en-US" sz="3200" b="1" dirty="0">
              <a:latin typeface="Cambria" panose="02040503050406030204" pitchFamily="18" charset="0"/>
            </a:endParaRPr>
          </a:p>
          <a:p>
            <a:pPr marL="457200" indent="-457200" algn="l">
              <a:spcBef>
                <a:spcPts val="0"/>
              </a:spcBef>
              <a:buFont typeface="Arial" panose="020B0604020202020204" pitchFamily="34" charset="0"/>
              <a:buChar char="•"/>
            </a:pPr>
            <a:r>
              <a:rPr lang="en-US" sz="3200" dirty="0">
                <a:latin typeface="Cambria" panose="02040503050406030204" pitchFamily="18" charset="0"/>
              </a:rPr>
              <a:t>We propose the need for more research looking at whether the insignificant findings we had in correlation to the race and sex of juveniles may differ with a more diverse sample. </a:t>
            </a:r>
          </a:p>
          <a:p>
            <a:pPr marL="457200" indent="-457200" algn="l">
              <a:spcBef>
                <a:spcPts val="0"/>
              </a:spcBef>
              <a:buFont typeface="Arial" panose="020B0604020202020204" pitchFamily="34" charset="0"/>
              <a:buChar char="•"/>
            </a:pPr>
            <a:endParaRPr lang="en-US" sz="3200" dirty="0">
              <a:latin typeface="Cambria" panose="02040503050406030204" pitchFamily="18" charset="0"/>
            </a:endParaRPr>
          </a:p>
          <a:p>
            <a:pPr marL="457200" indent="-457200" algn="l">
              <a:spcBef>
                <a:spcPts val="0"/>
              </a:spcBef>
              <a:buFont typeface="Arial" panose="020B0604020202020204" pitchFamily="34" charset="0"/>
              <a:buChar char="•"/>
            </a:pPr>
            <a:endParaRPr lang="en-US" sz="3200" dirty="0">
              <a:latin typeface="Cambria" panose="02040503050406030204" pitchFamily="18" charset="0"/>
            </a:endParaRPr>
          </a:p>
          <a:p>
            <a:pPr algn="l">
              <a:spcBef>
                <a:spcPts val="0"/>
              </a:spcBef>
            </a:pPr>
            <a:r>
              <a:rPr lang="en-US" sz="3200" b="1" dirty="0">
                <a:latin typeface="Cambria" panose="02040503050406030204" pitchFamily="18" charset="0"/>
              </a:rPr>
              <a:t>Parental/Guardian Involvement</a:t>
            </a:r>
          </a:p>
          <a:p>
            <a:pPr algn="l">
              <a:spcBef>
                <a:spcPts val="0"/>
              </a:spcBef>
            </a:pPr>
            <a:endParaRPr lang="en-US" sz="3200" b="1" dirty="0">
              <a:latin typeface="Cambria" panose="02040503050406030204" pitchFamily="18" charset="0"/>
            </a:endParaRPr>
          </a:p>
          <a:p>
            <a:pPr marL="457200" indent="-457200" algn="l">
              <a:spcBef>
                <a:spcPts val="0"/>
              </a:spcBef>
              <a:buFont typeface="Arial" panose="020B0604020202020204" pitchFamily="34" charset="0"/>
              <a:buChar char="•"/>
            </a:pPr>
            <a:r>
              <a:rPr lang="en-US" sz="3200" dirty="0">
                <a:latin typeface="Cambria" panose="02040503050406030204" pitchFamily="18" charset="0"/>
              </a:rPr>
              <a:t>We propose the need for more research examining the possible influence that parent/guardian participation in the diversion program may have on continued involvement with the juvenile. </a:t>
            </a:r>
          </a:p>
        </p:txBody>
      </p:sp>
      <p:sp>
        <p:nvSpPr>
          <p:cNvPr id="67" name="Subtitle 2">
            <a:extLst>
              <a:ext uri="{FF2B5EF4-FFF2-40B4-BE49-F238E27FC236}">
                <a16:creationId xmlns:a16="http://schemas.microsoft.com/office/drawing/2014/main" id="{C625CCF5-FF30-C644-A61D-15B944E82D19}"/>
              </a:ext>
            </a:extLst>
          </p:cNvPr>
          <p:cNvSpPr txBox="1">
            <a:spLocks/>
          </p:cNvSpPr>
          <p:nvPr/>
        </p:nvSpPr>
        <p:spPr>
          <a:xfrm>
            <a:off x="27172384" y="5394054"/>
            <a:ext cx="9095619" cy="8155446"/>
          </a:xfrm>
          <a:prstGeom prst="rect">
            <a:avLst/>
          </a:prstGeom>
          <a:noFill/>
          <a:ln>
            <a:solidFill>
              <a:srgbClr val="002060"/>
            </a:solidFill>
          </a:ln>
        </p:spPr>
        <p:txBody>
          <a:bodyPr vert="horz" lIns="91440" tIns="45720" rIns="91440" bIns="45720" rtlCol="0" anchor="t">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200" b="1" dirty="0">
                <a:latin typeface="Cambria" panose="02040503050406030204" pitchFamily="18" charset="0"/>
              </a:rPr>
              <a:t>Participants</a:t>
            </a:r>
          </a:p>
          <a:p>
            <a:pPr marL="457200" indent="-457200" algn="l">
              <a:spcBef>
                <a:spcPts val="0"/>
              </a:spcBef>
              <a:buFont typeface="Arial" panose="020B0604020202020204" pitchFamily="34" charset="0"/>
              <a:buChar char="•"/>
            </a:pPr>
            <a:r>
              <a:rPr lang="en-US" sz="3200" dirty="0">
                <a:latin typeface="Cambria" panose="02040503050406030204" pitchFamily="18" charset="0"/>
              </a:rPr>
              <a:t>383 juveniles from Rochester, NH who participated in the Juvenile Diversion Program from 2010-2021</a:t>
            </a:r>
          </a:p>
          <a:p>
            <a:pPr marL="457200" indent="-457200" algn="l">
              <a:spcBef>
                <a:spcPts val="0"/>
              </a:spcBef>
              <a:buFont typeface="Arial" panose="020B0604020202020204" pitchFamily="34" charset="0"/>
              <a:buChar char="•"/>
            </a:pPr>
            <a:r>
              <a:rPr lang="en-US" sz="3200" dirty="0">
                <a:latin typeface="Cambria" panose="02040503050406030204" pitchFamily="18" charset="0"/>
              </a:rPr>
              <a:t>12-17 year old male and female juveniles</a:t>
            </a:r>
          </a:p>
          <a:p>
            <a:pPr marL="457200" indent="-457200" algn="l">
              <a:spcBef>
                <a:spcPts val="0"/>
              </a:spcBef>
              <a:buFont typeface="Arial" panose="020B0604020202020204" pitchFamily="34" charset="0"/>
              <a:buChar char="•"/>
            </a:pPr>
            <a:endParaRPr lang="en-US" sz="3200" dirty="0">
              <a:latin typeface="Cambria" panose="02040503050406030204" pitchFamily="18" charset="0"/>
            </a:endParaRPr>
          </a:p>
          <a:p>
            <a:pPr algn="l">
              <a:spcBef>
                <a:spcPts val="0"/>
              </a:spcBef>
            </a:pPr>
            <a:r>
              <a:rPr lang="en-US" sz="3200" b="1" dirty="0">
                <a:latin typeface="Cambria" panose="02040503050406030204" pitchFamily="18" charset="0"/>
              </a:rPr>
              <a:t>Measures</a:t>
            </a:r>
          </a:p>
          <a:p>
            <a:pPr marL="457200" indent="-457200" algn="l">
              <a:spcBef>
                <a:spcPts val="0"/>
              </a:spcBef>
              <a:buFont typeface="Arial" panose="020B0604020202020204" pitchFamily="34" charset="0"/>
              <a:buChar char="•"/>
            </a:pPr>
            <a:r>
              <a:rPr lang="en-US" sz="3200" dirty="0">
                <a:latin typeface="Cambria" panose="02040503050406030204" pitchFamily="18" charset="0"/>
              </a:rPr>
              <a:t>Control variables- sex, race, year of referral, referred by whom, reason for earliest contact, community service hours, age of first police contact</a:t>
            </a:r>
          </a:p>
          <a:p>
            <a:pPr marL="457200" indent="-457200" algn="l">
              <a:spcBef>
                <a:spcPts val="0"/>
              </a:spcBef>
              <a:buFont typeface="Arial" panose="020B0604020202020204" pitchFamily="34" charset="0"/>
              <a:buChar char="•"/>
            </a:pPr>
            <a:r>
              <a:rPr lang="en-US" sz="3200" dirty="0">
                <a:latin typeface="Cambria" panose="02040503050406030204" pitchFamily="18" charset="0"/>
              </a:rPr>
              <a:t>Predictor variables- number of police contact before referral, number of arrests before referral, completion status</a:t>
            </a:r>
          </a:p>
          <a:p>
            <a:pPr marL="457200" indent="-457200" algn="l">
              <a:spcBef>
                <a:spcPts val="0"/>
              </a:spcBef>
              <a:buFont typeface="Arial" panose="020B0604020202020204" pitchFamily="34" charset="0"/>
              <a:buChar char="•"/>
            </a:pPr>
            <a:r>
              <a:rPr lang="en-US" sz="3200" dirty="0">
                <a:latin typeface="Cambria" panose="02040503050406030204" pitchFamily="18" charset="0"/>
              </a:rPr>
              <a:t>Outcome variables- number of police contact before referral, number of arrests after referral, arrested before 18 (y/n), completion status</a:t>
            </a:r>
          </a:p>
          <a:p>
            <a:pPr algn="l">
              <a:spcBef>
                <a:spcPts val="0"/>
              </a:spcBef>
            </a:pPr>
            <a:endParaRPr lang="en-US" sz="3200" dirty="0">
              <a:latin typeface="Cambria" panose="02040503050406030204" pitchFamily="18" charset="0"/>
            </a:endParaRPr>
          </a:p>
          <a:p>
            <a:pPr algn="l">
              <a:spcBef>
                <a:spcPts val="0"/>
              </a:spcBef>
            </a:pPr>
            <a:r>
              <a:rPr lang="en-US" sz="3200" b="1" dirty="0">
                <a:latin typeface="Cambria" panose="02040503050406030204" pitchFamily="18" charset="0"/>
              </a:rPr>
              <a:t>Procedures</a:t>
            </a:r>
          </a:p>
          <a:p>
            <a:pPr marL="457200" indent="-457200" algn="l">
              <a:spcBef>
                <a:spcPts val="0"/>
              </a:spcBef>
              <a:buFont typeface="Arial" panose="020B0604020202020204" pitchFamily="34" charset="0"/>
              <a:buChar char="•"/>
            </a:pPr>
            <a:r>
              <a:rPr lang="en-US" sz="3200" dirty="0">
                <a:latin typeface="Cambria" panose="02040503050406030204" pitchFamily="18" charset="0"/>
              </a:rPr>
              <a:t>De-identified information from Sgt. Det. Turney on excel spreadsheets</a:t>
            </a:r>
          </a:p>
          <a:p>
            <a:pPr marL="457200" indent="-457200" algn="l">
              <a:spcBef>
                <a:spcPts val="0"/>
              </a:spcBef>
              <a:buFont typeface="Arial" panose="020B0604020202020204" pitchFamily="34" charset="0"/>
              <a:buChar char="•"/>
            </a:pPr>
            <a:r>
              <a:rPr lang="en-US" sz="3200" dirty="0">
                <a:latin typeface="Cambria" panose="02040503050406030204" pitchFamily="18" charset="0"/>
              </a:rPr>
              <a:t>Case closure sheets and records management system</a:t>
            </a:r>
          </a:p>
        </p:txBody>
      </p:sp>
      <p:sp>
        <p:nvSpPr>
          <p:cNvPr id="68" name="Subtitle 2">
            <a:extLst>
              <a:ext uri="{FF2B5EF4-FFF2-40B4-BE49-F238E27FC236}">
                <a16:creationId xmlns:a16="http://schemas.microsoft.com/office/drawing/2014/main" id="{F8CFF36B-B7F2-0945-8445-68EB64542BE7}"/>
              </a:ext>
            </a:extLst>
          </p:cNvPr>
          <p:cNvSpPr txBox="1">
            <a:spLocks/>
          </p:cNvSpPr>
          <p:nvPr/>
        </p:nvSpPr>
        <p:spPr>
          <a:xfrm>
            <a:off x="27096440" y="25167721"/>
            <a:ext cx="9095619" cy="563222"/>
          </a:xfrm>
          <a:prstGeom prst="rect">
            <a:avLst/>
          </a:prstGeom>
          <a:solidFill>
            <a:srgbClr val="002060"/>
          </a:solidFill>
          <a:ln>
            <a:solidFill>
              <a:srgbClr val="002060"/>
            </a:solidFill>
          </a:ln>
        </p:spPr>
        <p:txBody>
          <a:bodyPr vert="horz" lIns="91440" tIns="45720" rIns="91440" bIns="45720" rtlCol="0" anchor="ctr">
            <a:normAutofit fontScale="92500"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4000" dirty="0">
                <a:solidFill>
                  <a:schemeClr val="bg1"/>
                </a:solidFill>
                <a:latin typeface="Cambria" panose="02040503050406030204" pitchFamily="18" charset="0"/>
              </a:rPr>
              <a:t>References</a:t>
            </a:r>
          </a:p>
        </p:txBody>
      </p:sp>
      <p:sp>
        <p:nvSpPr>
          <p:cNvPr id="69" name="Subtitle 2">
            <a:extLst>
              <a:ext uri="{FF2B5EF4-FFF2-40B4-BE49-F238E27FC236}">
                <a16:creationId xmlns:a16="http://schemas.microsoft.com/office/drawing/2014/main" id="{200167D4-9169-1D4F-8C80-DD156205B0F6}"/>
              </a:ext>
            </a:extLst>
          </p:cNvPr>
          <p:cNvSpPr txBox="1">
            <a:spLocks/>
          </p:cNvSpPr>
          <p:nvPr/>
        </p:nvSpPr>
        <p:spPr>
          <a:xfrm>
            <a:off x="307996" y="5333396"/>
            <a:ext cx="9095619" cy="7922384"/>
          </a:xfrm>
          <a:prstGeom prst="rect">
            <a:avLst/>
          </a:prstGeom>
          <a:noFill/>
          <a:ln>
            <a:solidFill>
              <a:srgbClr val="002060"/>
            </a:solidFill>
          </a:ln>
        </p:spPr>
        <p:txBody>
          <a:bodyPr vert="horz" lIns="91440" tIns="45720" rIns="91440" bIns="45720"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457200" indent="-457200" algn="l">
              <a:spcBef>
                <a:spcPts val="0"/>
              </a:spcBef>
              <a:buFont typeface="Arial" panose="020B0604020202020204" pitchFamily="34" charset="0"/>
              <a:buChar char="•"/>
            </a:pPr>
            <a:r>
              <a:rPr lang="en-US" sz="3100" dirty="0">
                <a:latin typeface="Cambria" panose="02040503050406030204" pitchFamily="18" charset="0"/>
              </a:rPr>
              <a:t>Juvenile diversion programs were introduced in the late 20</a:t>
            </a:r>
            <a:r>
              <a:rPr lang="en-US" sz="3100" baseline="30000" dirty="0">
                <a:latin typeface="Cambria" panose="02040503050406030204" pitchFamily="18" charset="0"/>
              </a:rPr>
              <a:t>th</a:t>
            </a:r>
            <a:r>
              <a:rPr lang="en-US" sz="3100" dirty="0">
                <a:latin typeface="Cambria" panose="02040503050406030204" pitchFamily="18" charset="0"/>
              </a:rPr>
              <a:t> century as a response to criticism of the existing court system’s ineffectiveness in reducing crime and rehabilitation of juvenile offenders (Pogrebin, Poole, &amp; Regoli, 1984).</a:t>
            </a:r>
          </a:p>
          <a:p>
            <a:pPr marL="457200" indent="-457200" algn="l">
              <a:spcBef>
                <a:spcPts val="0"/>
              </a:spcBef>
              <a:buFont typeface="Arial" panose="020B0604020202020204" pitchFamily="34" charset="0"/>
              <a:buChar char="•"/>
            </a:pPr>
            <a:endParaRPr lang="en-US" sz="3100" dirty="0">
              <a:latin typeface="Cambria" panose="02040503050406030204" pitchFamily="18" charset="0"/>
            </a:endParaRPr>
          </a:p>
          <a:p>
            <a:pPr marL="457200" indent="-457200" algn="l">
              <a:spcBef>
                <a:spcPts val="0"/>
              </a:spcBef>
              <a:buFont typeface="Arial" panose="020B0604020202020204" pitchFamily="34" charset="0"/>
              <a:buChar char="•"/>
            </a:pPr>
            <a:r>
              <a:rPr lang="en-US" sz="3100" dirty="0">
                <a:latin typeface="Cambria" panose="02040503050406030204" pitchFamily="18" charset="0"/>
              </a:rPr>
              <a:t>Diversion is defined by the New Hampshire Juvenile Court Diversion Network Handbook (2005) as “an alternative to traditional court processing... that refers a youthful offender, who might otherwise be dealt with in juvenile court, to an alternative community-based program” (p. 5).</a:t>
            </a:r>
          </a:p>
          <a:p>
            <a:pPr algn="l">
              <a:spcBef>
                <a:spcPts val="0"/>
              </a:spcBef>
            </a:pPr>
            <a:endParaRPr lang="en-US" sz="3100" dirty="0">
              <a:latin typeface="Cambria" panose="02040503050406030204" pitchFamily="18" charset="0"/>
            </a:endParaRPr>
          </a:p>
          <a:p>
            <a:pPr marL="457200" indent="-457200" algn="l">
              <a:spcBef>
                <a:spcPts val="0"/>
              </a:spcBef>
              <a:buFont typeface="Arial" panose="020B0604020202020204" pitchFamily="34" charset="0"/>
              <a:buChar char="•"/>
            </a:pPr>
            <a:r>
              <a:rPr lang="en-US" sz="3100" dirty="0">
                <a:latin typeface="Cambria" panose="02040503050406030204" pitchFamily="18" charset="0"/>
              </a:rPr>
              <a:t>In a “wrap-around” approach, diversion programs seek to examine the reasons why the offenses were committed, resolve the problems resulting from the offenses committed, and identity the specific risks and needs of the juveniles. </a:t>
            </a:r>
          </a:p>
        </p:txBody>
      </p:sp>
      <p:sp>
        <p:nvSpPr>
          <p:cNvPr id="71" name="Subtitle 2">
            <a:extLst>
              <a:ext uri="{FF2B5EF4-FFF2-40B4-BE49-F238E27FC236}">
                <a16:creationId xmlns:a16="http://schemas.microsoft.com/office/drawing/2014/main" id="{CE84AB85-DF01-6A48-9383-CE2D340C00F2}"/>
              </a:ext>
            </a:extLst>
          </p:cNvPr>
          <p:cNvSpPr txBox="1">
            <a:spLocks/>
          </p:cNvSpPr>
          <p:nvPr/>
        </p:nvSpPr>
        <p:spPr>
          <a:xfrm>
            <a:off x="345968" y="14593361"/>
            <a:ext cx="9095619" cy="6493733"/>
          </a:xfrm>
          <a:prstGeom prst="rect">
            <a:avLst/>
          </a:prstGeom>
          <a:noFill/>
          <a:ln>
            <a:solidFill>
              <a:srgbClr val="002060"/>
            </a:solidFill>
          </a:ln>
        </p:spPr>
        <p:txBody>
          <a:bodyPr vert="horz" lIns="91440" tIns="45720" rIns="91440" bIns="45720"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200" b="1" dirty="0">
                <a:latin typeface="Cambria" panose="02040503050406030204" pitchFamily="18" charset="0"/>
              </a:rPr>
              <a:t>Specific Aims for Juvenile Diversion Programs</a:t>
            </a:r>
          </a:p>
          <a:p>
            <a:pPr algn="l">
              <a:spcBef>
                <a:spcPts val="0"/>
              </a:spcBef>
            </a:pPr>
            <a:endParaRPr lang="en-US" sz="3200" b="1" dirty="0">
              <a:latin typeface="Cambria" panose="02040503050406030204" pitchFamily="18" charset="0"/>
            </a:endParaRPr>
          </a:p>
          <a:p>
            <a:pPr marL="457200" indent="-457200" algn="l">
              <a:spcBef>
                <a:spcPts val="0"/>
              </a:spcBef>
              <a:buFont typeface="Arial" panose="020B0604020202020204" pitchFamily="34" charset="0"/>
              <a:buChar char="•"/>
            </a:pPr>
            <a:r>
              <a:rPr lang="en-US" sz="3200" dirty="0">
                <a:latin typeface="Cambria" panose="02040503050406030204" pitchFamily="18" charset="0"/>
              </a:rPr>
              <a:t>Reduce juveniles’ further involvement in the juvenile justice system</a:t>
            </a:r>
          </a:p>
          <a:p>
            <a:pPr marL="457200" indent="-457200" algn="l">
              <a:spcBef>
                <a:spcPts val="0"/>
              </a:spcBef>
              <a:buFont typeface="Arial" panose="020B0604020202020204" pitchFamily="34" charset="0"/>
              <a:buChar char="•"/>
            </a:pPr>
            <a:r>
              <a:rPr lang="en-US" sz="3200" dirty="0">
                <a:latin typeface="Cambria" panose="02040503050406030204" pitchFamily="18" charset="0"/>
              </a:rPr>
              <a:t>Restorative Justice v.  Punitive Punishment</a:t>
            </a:r>
          </a:p>
          <a:p>
            <a:pPr marL="457200" indent="-457200" algn="l">
              <a:spcBef>
                <a:spcPts val="0"/>
              </a:spcBef>
              <a:buFont typeface="Arial" panose="020B0604020202020204" pitchFamily="34" charset="0"/>
              <a:buChar char="•"/>
            </a:pPr>
            <a:r>
              <a:rPr lang="en-US" sz="3200" dirty="0">
                <a:latin typeface="Cambria" panose="02040503050406030204" pitchFamily="18" charset="0"/>
              </a:rPr>
              <a:t>Benefit the juvenile offender, the community, the juvenile justice system, and the adult criminal justice system</a:t>
            </a:r>
          </a:p>
          <a:p>
            <a:pPr algn="l">
              <a:spcBef>
                <a:spcPts val="0"/>
              </a:spcBef>
            </a:pPr>
            <a:endParaRPr lang="en-US" sz="3200">
              <a:latin typeface="Cambria" panose="02040503050406030204" pitchFamily="18" charset="0"/>
            </a:endParaRPr>
          </a:p>
          <a:p>
            <a:pPr algn="l">
              <a:spcBef>
                <a:spcPts val="0"/>
              </a:spcBef>
            </a:pPr>
            <a:endParaRPr lang="en-US" sz="3200" dirty="0">
              <a:latin typeface="Cambria" panose="02040503050406030204" pitchFamily="18" charset="0"/>
            </a:endParaRPr>
          </a:p>
          <a:p>
            <a:pPr algn="l">
              <a:spcBef>
                <a:spcPts val="0"/>
              </a:spcBef>
            </a:pPr>
            <a:r>
              <a:rPr lang="en-US" sz="3200" b="1" dirty="0">
                <a:latin typeface="Cambria" panose="02040503050406030204" pitchFamily="18" charset="0"/>
              </a:rPr>
              <a:t>Expected Outcome</a:t>
            </a:r>
          </a:p>
          <a:p>
            <a:pPr algn="l">
              <a:spcBef>
                <a:spcPts val="0"/>
              </a:spcBef>
            </a:pPr>
            <a:endParaRPr lang="en-US" sz="3200" b="1" dirty="0">
              <a:latin typeface="Cambria" panose="02040503050406030204" pitchFamily="18" charset="0"/>
            </a:endParaRPr>
          </a:p>
          <a:p>
            <a:pPr marL="457200" indent="-457200" algn="l">
              <a:spcBef>
                <a:spcPts val="0"/>
              </a:spcBef>
              <a:buFont typeface="Arial" panose="020B0604020202020204" pitchFamily="34" charset="0"/>
              <a:buChar char="•"/>
            </a:pPr>
            <a:r>
              <a:rPr lang="en-US" sz="3200" dirty="0">
                <a:latin typeface="Cambria" panose="02040503050406030204" pitchFamily="18" charset="0"/>
              </a:rPr>
              <a:t>Understand the role of diversion in continued involvement in the juvenile justice system</a:t>
            </a:r>
          </a:p>
          <a:p>
            <a:pPr marL="457200" indent="-457200" algn="l">
              <a:spcBef>
                <a:spcPts val="0"/>
              </a:spcBef>
              <a:buFont typeface="Arial" panose="020B0604020202020204" pitchFamily="34" charset="0"/>
              <a:buChar char="•"/>
            </a:pPr>
            <a:r>
              <a:rPr lang="en-US" sz="3200" dirty="0">
                <a:latin typeface="Cambria" panose="02040503050406030204" pitchFamily="18" charset="0"/>
              </a:rPr>
              <a:t>Understand factors that predict successful completion of diversion programs </a:t>
            </a:r>
          </a:p>
          <a:p>
            <a:pPr marL="457200" indent="-457200" algn="l">
              <a:spcBef>
                <a:spcPts val="0"/>
              </a:spcBef>
              <a:buFont typeface="Arial" panose="020B0604020202020204" pitchFamily="34" charset="0"/>
              <a:buChar char="•"/>
            </a:pPr>
            <a:endParaRPr lang="en-US" sz="3200" dirty="0">
              <a:latin typeface="Cambria" panose="02040503050406030204" pitchFamily="18" charset="0"/>
            </a:endParaRPr>
          </a:p>
        </p:txBody>
      </p:sp>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Office Theme</Template>
  <TotalTime>3515</TotalTime>
  <Words>1087</Words>
  <Application>Microsoft Macintosh PowerPoint</Application>
  <PresentationFormat>Custom</PresentationFormat>
  <Paragraphs>71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Cambria</vt:lpstr>
      <vt:lpstr>Cambria Math</vt:lpstr>
      <vt:lpstr>Times New Roman</vt:lpstr>
      <vt:lpstr>Office Theme</vt:lpstr>
      <vt:lpstr>Factors that Predict Juvenile Diversion Success and Continued Contact  with Law Enforcement Matthew Brown1, Caleigh Bousquin1, Stephanie Schiller1, Madison Truax1, Hayden Harrington1, Kristen Graham1, Meghan Montgomery1,  Donna Perkins, Ph.D.1, Sgt. Det. Elizabeth Turner2 1Department of Justice Studies University of New Hampshire, 2Rochester Police Department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Caleigh Bousquin</cp:lastModifiedBy>
  <cp:revision>175</cp:revision>
  <dcterms:created xsi:type="dcterms:W3CDTF">2016-03-05T16:55:12Z</dcterms:created>
  <dcterms:modified xsi:type="dcterms:W3CDTF">2022-04-08T22:16:46Z</dcterms:modified>
</cp:coreProperties>
</file>