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21" r:id="rId1"/>
  </p:sldMasterIdLst>
  <p:notesMasterIdLst>
    <p:notesMasterId r:id="rId3"/>
  </p:notesMasterIdLst>
  <p:sldIdLst>
    <p:sldId id="260" r:id="rId2"/>
  </p:sldIdLst>
  <p:sldSz cx="40233600" cy="32918400"/>
  <p:notesSz cx="6858000" cy="9144000"/>
  <p:defaultTextStyle>
    <a:defPPr>
      <a:defRPr lang="en-GB"/>
    </a:defPPr>
    <a:lvl1pPr algn="l" defTabSz="455613" rtl="0" eaLnBrk="0" fontAlgn="base" hangingPunct="0">
      <a:spcBef>
        <a:spcPct val="0"/>
      </a:spcBef>
      <a:spcAft>
        <a:spcPct val="0"/>
      </a:spcAft>
      <a:buClr>
        <a:srgbClr val="000000"/>
      </a:buClr>
      <a:buSzPct val="100000"/>
      <a:buFont typeface="ヒラギノ角ゴ Pro W3"/>
      <a:defRPr sz="2300" kern="1200">
        <a:solidFill>
          <a:srgbClr val="000000"/>
        </a:solidFill>
        <a:latin typeface="Arial" pitchFamily="34" charset="0"/>
        <a:ea typeface="ＭＳ Ｐゴシック" pitchFamily="34" charset="-128"/>
        <a:cs typeface="+mn-cs"/>
      </a:defRPr>
    </a:lvl1pPr>
    <a:lvl2pPr marL="455613" indent="1588" algn="l" defTabSz="455613" rtl="0" eaLnBrk="0" fontAlgn="base" hangingPunct="0">
      <a:spcBef>
        <a:spcPct val="0"/>
      </a:spcBef>
      <a:spcAft>
        <a:spcPct val="0"/>
      </a:spcAft>
      <a:buClr>
        <a:srgbClr val="000000"/>
      </a:buClr>
      <a:buSzPct val="100000"/>
      <a:buFont typeface="ヒラギノ角ゴ Pro W3"/>
      <a:defRPr sz="2300" kern="1200">
        <a:solidFill>
          <a:srgbClr val="000000"/>
        </a:solidFill>
        <a:latin typeface="Arial" pitchFamily="34" charset="0"/>
        <a:ea typeface="ＭＳ Ｐゴシック" pitchFamily="34" charset="-128"/>
        <a:cs typeface="+mn-cs"/>
      </a:defRPr>
    </a:lvl2pPr>
    <a:lvl3pPr marL="912813" indent="1588" algn="l" defTabSz="455613" rtl="0" eaLnBrk="0" fontAlgn="base" hangingPunct="0">
      <a:spcBef>
        <a:spcPct val="0"/>
      </a:spcBef>
      <a:spcAft>
        <a:spcPct val="0"/>
      </a:spcAft>
      <a:buClr>
        <a:srgbClr val="000000"/>
      </a:buClr>
      <a:buSzPct val="100000"/>
      <a:buFont typeface="ヒラギノ角ゴ Pro W3"/>
      <a:defRPr sz="2300" kern="1200">
        <a:solidFill>
          <a:srgbClr val="000000"/>
        </a:solidFill>
        <a:latin typeface="Arial" pitchFamily="34" charset="0"/>
        <a:ea typeface="ＭＳ Ｐゴシック" pitchFamily="34" charset="-128"/>
        <a:cs typeface="+mn-cs"/>
      </a:defRPr>
    </a:lvl3pPr>
    <a:lvl4pPr marL="1370013" indent="1588" algn="l" defTabSz="455613" rtl="0" eaLnBrk="0" fontAlgn="base" hangingPunct="0">
      <a:spcBef>
        <a:spcPct val="0"/>
      </a:spcBef>
      <a:spcAft>
        <a:spcPct val="0"/>
      </a:spcAft>
      <a:buClr>
        <a:srgbClr val="000000"/>
      </a:buClr>
      <a:buSzPct val="100000"/>
      <a:buFont typeface="ヒラギノ角ゴ Pro W3"/>
      <a:defRPr sz="2300" kern="1200">
        <a:solidFill>
          <a:srgbClr val="000000"/>
        </a:solidFill>
        <a:latin typeface="Arial" pitchFamily="34" charset="0"/>
        <a:ea typeface="ＭＳ Ｐゴシック" pitchFamily="34" charset="-128"/>
        <a:cs typeface="+mn-cs"/>
      </a:defRPr>
    </a:lvl4pPr>
    <a:lvl5pPr marL="1827213" indent="1588" algn="l" defTabSz="455613" rtl="0" eaLnBrk="0" fontAlgn="base" hangingPunct="0">
      <a:spcBef>
        <a:spcPct val="0"/>
      </a:spcBef>
      <a:spcAft>
        <a:spcPct val="0"/>
      </a:spcAft>
      <a:buClr>
        <a:srgbClr val="000000"/>
      </a:buClr>
      <a:buSzPct val="100000"/>
      <a:buFont typeface="ヒラギノ角ゴ Pro W3"/>
      <a:defRPr sz="2300" kern="1200">
        <a:solidFill>
          <a:srgbClr val="000000"/>
        </a:solidFill>
        <a:latin typeface="Arial" pitchFamily="34" charset="0"/>
        <a:ea typeface="ＭＳ Ｐゴシック" pitchFamily="34" charset="-128"/>
        <a:cs typeface="+mn-cs"/>
      </a:defRPr>
    </a:lvl5pPr>
    <a:lvl6pPr marL="2286000" algn="l" defTabSz="914400" rtl="0" eaLnBrk="1" latinLnBrk="0" hangingPunct="1">
      <a:defRPr sz="2300" kern="1200">
        <a:solidFill>
          <a:srgbClr val="000000"/>
        </a:solidFill>
        <a:latin typeface="Arial" pitchFamily="34" charset="0"/>
        <a:ea typeface="ＭＳ Ｐゴシック" pitchFamily="34" charset="-128"/>
        <a:cs typeface="+mn-cs"/>
      </a:defRPr>
    </a:lvl6pPr>
    <a:lvl7pPr marL="2743200" algn="l" defTabSz="914400" rtl="0" eaLnBrk="1" latinLnBrk="0" hangingPunct="1">
      <a:defRPr sz="2300" kern="1200">
        <a:solidFill>
          <a:srgbClr val="000000"/>
        </a:solidFill>
        <a:latin typeface="Arial" pitchFamily="34" charset="0"/>
        <a:ea typeface="ＭＳ Ｐゴシック" pitchFamily="34" charset="-128"/>
        <a:cs typeface="+mn-cs"/>
      </a:defRPr>
    </a:lvl7pPr>
    <a:lvl8pPr marL="3200400" algn="l" defTabSz="914400" rtl="0" eaLnBrk="1" latinLnBrk="0" hangingPunct="1">
      <a:defRPr sz="2300" kern="1200">
        <a:solidFill>
          <a:srgbClr val="000000"/>
        </a:solidFill>
        <a:latin typeface="Arial" pitchFamily="34" charset="0"/>
        <a:ea typeface="ＭＳ Ｐゴシック" pitchFamily="34" charset="-128"/>
        <a:cs typeface="+mn-cs"/>
      </a:defRPr>
    </a:lvl8pPr>
    <a:lvl9pPr marL="3657600" algn="l" defTabSz="914400" rtl="0" eaLnBrk="1" latinLnBrk="0" hangingPunct="1">
      <a:defRPr sz="2300" kern="1200">
        <a:solidFill>
          <a:srgbClr val="000000"/>
        </a:solidFill>
        <a:latin typeface="Arial" pitchFamily="34" charset="0"/>
        <a:ea typeface="ＭＳ Ｐゴシック" pitchFamily="34" charset="-128"/>
        <a:cs typeface="+mn-cs"/>
      </a:defRPr>
    </a:lvl9pPr>
  </p:defaultTextStyle>
  <p:extLst>
    <p:ext uri="{521415D9-36F7-43E2-AB2F-B90AF26B5E84}">
      <p14:sectionLst xmlns:p14="http://schemas.microsoft.com/office/powerpoint/2010/main">
        <p14:section name="Untitled Section" id="{C73075ED-B71C-4876-AAC7-B444855A6649}">
          <p14:sldIdLst>
            <p14:sldId id="260"/>
          </p14:sldIdLst>
        </p14:section>
      </p14:sectionLst>
    </p:ext>
    <p:ext uri="{EFAFB233-063F-42B5-8137-9DF3F51BA10A}">
      <p15:sldGuideLst xmlns:p15="http://schemas.microsoft.com/office/powerpoint/2012/main">
        <p15:guide id="1" orient="horz" pos="1728">
          <p15:clr>
            <a:srgbClr val="A4A3A4"/>
          </p15:clr>
        </p15:guide>
        <p15:guide id="2" orient="horz" pos="12029">
          <p15:clr>
            <a:srgbClr val="A4A3A4"/>
          </p15:clr>
        </p15:guide>
        <p15:guide id="3" orient="horz" pos="14323">
          <p15:clr>
            <a:srgbClr val="A4A3A4"/>
          </p15:clr>
        </p15:guide>
        <p15:guide id="4" orient="horz" pos="9072" userDrawn="1">
          <p15:clr>
            <a:srgbClr val="A4A3A4"/>
          </p15:clr>
        </p15:guide>
        <p15:guide id="5" orient="horz" pos="6298">
          <p15:clr>
            <a:srgbClr val="A4A3A4"/>
          </p15:clr>
        </p15:guide>
        <p15:guide id="6" orient="horz" pos="163">
          <p15:clr>
            <a:srgbClr val="A4A3A4"/>
          </p15:clr>
        </p15:guide>
        <p15:guide id="7" orient="horz" pos="15883">
          <p15:clr>
            <a:srgbClr val="A4A3A4"/>
          </p15:clr>
        </p15:guide>
        <p15:guide id="8" orient="horz" pos="20424">
          <p15:clr>
            <a:srgbClr val="A4A3A4"/>
          </p15:clr>
        </p15:guide>
        <p15:guide id="9" pos="383">
          <p15:clr>
            <a:srgbClr val="A4A3A4"/>
          </p15:clr>
        </p15:guide>
        <p15:guide id="10" pos="16848">
          <p15:clr>
            <a:srgbClr val="A4A3A4"/>
          </p15:clr>
        </p15:guide>
        <p15:guide id="11" pos="24672" userDrawn="1">
          <p15:clr>
            <a:srgbClr val="A4A3A4"/>
          </p15:clr>
        </p15:guide>
        <p15:guide id="12" pos="20975">
          <p15:clr>
            <a:srgbClr val="A4A3A4"/>
          </p15:clr>
        </p15:guide>
        <p15:guide id="13" pos="22946">
          <p15:clr>
            <a:srgbClr val="A4A3A4"/>
          </p15:clr>
        </p15:guide>
        <p15:guide id="14" pos="8782">
          <p15:clr>
            <a:srgbClr val="A4A3A4"/>
          </p15:clr>
        </p15:guide>
        <p15:guide id="15" pos="18146">
          <p15:clr>
            <a:srgbClr val="A4A3A4"/>
          </p15:clr>
        </p15:guide>
        <p15:guide id="16" pos="16513">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erylW" initials="C" lastIdx="23" clrIdx="0"/>
  <p:cmAuthor id="1" name="Matt" initials="M" lastIdx="0" clrIdx="1"/>
  <p:cmAuthor id="2" name="Randi Foxall" initials="" lastIdx="9" clrIdx="2"/>
  <p:cmAuthor id="3" name="Whistler, Cheryl" initials="WC" lastIdx="6" clrIdx="3">
    <p:extLst>
      <p:ext uri="{19B8F6BF-5375-455C-9EA6-DF929625EA0E}">
        <p15:presenceInfo xmlns:p15="http://schemas.microsoft.com/office/powerpoint/2012/main" userId="Whistler, Chery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C8A200"/>
    <a:srgbClr val="FFCC00"/>
    <a:srgbClr val="003366"/>
    <a:srgbClr val="7030A0"/>
    <a:srgbClr val="6699FF"/>
    <a:srgbClr val="6600CC"/>
    <a:srgbClr val="C17FDB"/>
    <a:srgbClr val="660066"/>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6019" autoAdjust="0"/>
    <p:restoredTop sz="94599" autoAdjust="0"/>
  </p:normalViewPr>
  <p:slideViewPr>
    <p:cSldViewPr>
      <p:cViewPr varScale="1">
        <p:scale>
          <a:sx n="15" d="100"/>
          <a:sy n="15" d="100"/>
        </p:scale>
        <p:origin x="1854" y="138"/>
      </p:cViewPr>
      <p:guideLst>
        <p:guide orient="horz" pos="1728"/>
        <p:guide orient="horz" pos="12029"/>
        <p:guide orient="horz" pos="14323"/>
        <p:guide orient="horz" pos="9072"/>
        <p:guide orient="horz" pos="6298"/>
        <p:guide orient="horz" pos="163"/>
        <p:guide orient="horz" pos="15883"/>
        <p:guide orient="horz" pos="20424"/>
        <p:guide pos="383"/>
        <p:guide pos="16848"/>
        <p:guide pos="24672"/>
        <p:guide pos="20975"/>
        <p:guide pos="22946"/>
        <p:guide pos="8782"/>
        <p:guide pos="18146"/>
        <p:guide pos="16513"/>
      </p:guideLst>
    </p:cSldViewPr>
  </p:slideViewPr>
  <p:outlineViewPr>
    <p:cViewPr varScale="1">
      <p:scale>
        <a:sx n="170" d="200"/>
        <a:sy n="170" d="200"/>
      </p:scale>
      <p:origin x="-784" y="-88"/>
    </p:cViewPr>
  </p:outlineViewPr>
  <p:notesTextViewPr>
    <p:cViewPr>
      <p:scale>
        <a:sx n="100" d="100"/>
        <a:sy n="100" d="100"/>
      </p:scale>
      <p:origin x="0" y="0"/>
    </p:cViewPr>
  </p:notesTextViewPr>
  <p:sorterViewPr>
    <p:cViewPr>
      <p:scale>
        <a:sx n="167" d="100"/>
        <a:sy n="167" d="100"/>
      </p:scale>
      <p:origin x="2088" y="120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nna\Documents\UNH\Research\Results\Pred%20Assay\Feb%201st%20CFU%20Resul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sz="2400" baseline="0" dirty="0">
                <a:latin typeface="Times New Roman" panose="02020603050405020304" pitchFamily="18" charset="0"/>
                <a:cs typeface="Times New Roman" panose="02020603050405020304" pitchFamily="18" charset="0"/>
              </a:rPr>
              <a:t>Toxin Secretion Promotes Vp Survival in presence of Ac</a:t>
            </a:r>
            <a:endParaRPr lang="en-US" sz="2400" dirty="0">
              <a:latin typeface="Times New Roman" panose="02020603050405020304" pitchFamily="18" charset="0"/>
              <a:cs typeface="Times New Roman" panose="02020603050405020304" pitchFamily="18" charset="0"/>
            </a:endParaRPr>
          </a:p>
        </c:rich>
      </c:tx>
      <c:layout>
        <c:manualLayout>
          <c:xMode val="edge"/>
          <c:yMode val="edge"/>
          <c:x val="0.16274172539605017"/>
          <c:y val="2.2730848320628816E-3"/>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manualLayout>
          <c:layoutTarget val="inner"/>
          <c:xMode val="edge"/>
          <c:yMode val="edge"/>
          <c:x val="0.2057125426251902"/>
          <c:y val="0.14978000297469843"/>
          <c:w val="0.75479044482264623"/>
          <c:h val="0.70736484855080106"/>
        </c:manualLayout>
      </c:layout>
      <c:barChart>
        <c:barDir val="col"/>
        <c:grouping val="clustered"/>
        <c:varyColors val="0"/>
        <c:ser>
          <c:idx val="0"/>
          <c:order val="0"/>
          <c:tx>
            <c:strRef>
              <c:f>Diff!$B$1</c:f>
              <c:strCache>
                <c:ptCount val="1"/>
                <c:pt idx="0">
                  <c:v>Plates</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c:spPr>
          <c:invertIfNegative val="0"/>
          <c:dLbls>
            <c:dLbl>
              <c:idx val="0"/>
              <c:layout>
                <c:manualLayout>
                  <c:x val="-2.3269548408415895E-3"/>
                  <c:y val="6.088180298941082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5B2-49E7-9245-EBE4DDFAEA0A}"/>
                </c:ext>
              </c:extLst>
            </c:dLbl>
            <c:dLbl>
              <c:idx val="1"/>
              <c:layout>
                <c:manualLayout>
                  <c:x val="-4.3115608563235154E-3"/>
                  <c:y val="0.28718556268674494"/>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5B2-49E7-9245-EBE4DDFAEA0A}"/>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errBars>
            <c:errBarType val="both"/>
            <c:errValType val="cust"/>
            <c:noEndCap val="0"/>
            <c:plus>
              <c:numLit>
                <c:formatCode>General</c:formatCode>
                <c:ptCount val="1"/>
                <c:pt idx="0">
                  <c:v>0.1255</c:v>
                </c:pt>
              </c:numLit>
            </c:plus>
            <c:minus>
              <c:numLit>
                <c:formatCode>General</c:formatCode>
                <c:ptCount val="1"/>
                <c:pt idx="0">
                  <c:v>0.1255</c:v>
                </c:pt>
              </c:numLit>
            </c:minus>
            <c:spPr>
              <a:noFill/>
              <a:ln w="9525">
                <a:solidFill>
                  <a:schemeClr val="tx2">
                    <a:lumMod val="75000"/>
                    <a:lumOff val="25000"/>
                  </a:schemeClr>
                </a:solidFill>
                <a:round/>
              </a:ln>
              <a:effectLst/>
            </c:spPr>
          </c:errBars>
          <c:cat>
            <c:strRef>
              <c:f>Diff!$A$2:$A$3</c:f>
              <c:strCache>
                <c:ptCount val="2"/>
                <c:pt idx="0">
                  <c:v>T3SS+</c:v>
                </c:pt>
                <c:pt idx="1">
                  <c:v>T3SS-</c:v>
                </c:pt>
              </c:strCache>
            </c:strRef>
          </c:cat>
          <c:val>
            <c:numRef>
              <c:f>Diff!$B$2:$B$3</c:f>
              <c:numCache>
                <c:formatCode>General</c:formatCode>
                <c:ptCount val="2"/>
                <c:pt idx="0">
                  <c:v>8.1000000000000003E-2</c:v>
                </c:pt>
                <c:pt idx="1">
                  <c:v>-0.45500000000000002</c:v>
                </c:pt>
              </c:numCache>
            </c:numRef>
          </c:val>
          <c:extLst>
            <c:ext xmlns:c16="http://schemas.microsoft.com/office/drawing/2014/chart" uri="{C3380CC4-5D6E-409C-BE32-E72D297353CC}">
              <c16:uniqueId val="{00000002-25B2-49E7-9245-EBE4DDFAEA0A}"/>
            </c:ext>
          </c:extLst>
        </c:ser>
        <c:dLbls>
          <c:dLblPos val="inEnd"/>
          <c:showLegendKey val="0"/>
          <c:showVal val="1"/>
          <c:showCatName val="0"/>
          <c:showSerName val="0"/>
          <c:showPercent val="0"/>
          <c:showBubbleSize val="0"/>
        </c:dLbls>
        <c:gapWidth val="100"/>
        <c:overlap val="-24"/>
        <c:axId val="96065184"/>
        <c:axId val="391112992"/>
      </c:barChart>
      <c:catAx>
        <c:axId val="96065184"/>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tx2"/>
                    </a:solidFill>
                    <a:latin typeface="+mn-lt"/>
                    <a:ea typeface="+mn-ea"/>
                    <a:cs typeface="+mn-cs"/>
                  </a:defRPr>
                </a:pPr>
                <a:r>
                  <a:rPr lang="en-US" sz="2400" dirty="0">
                    <a:latin typeface="Times New Roman" panose="02020603050405020304" pitchFamily="18" charset="0"/>
                    <a:cs typeface="Times New Roman" panose="02020603050405020304" pitchFamily="18" charset="0"/>
                  </a:rPr>
                  <a:t>Strain</a:t>
                </a:r>
              </a:p>
            </c:rich>
          </c:tx>
          <c:layout>
            <c:manualLayout>
              <c:xMode val="edge"/>
              <c:yMode val="edge"/>
              <c:x val="0.51001955555071832"/>
              <c:y val="0.90896957484901442"/>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en-US"/>
          </a:p>
        </c:txPr>
        <c:crossAx val="391112992"/>
        <c:crosses val="autoZero"/>
        <c:auto val="1"/>
        <c:lblAlgn val="ctr"/>
        <c:lblOffset val="100"/>
        <c:noMultiLvlLbl val="0"/>
      </c:catAx>
      <c:valAx>
        <c:axId val="391112992"/>
        <c:scaling>
          <c:orientation val="minMax"/>
          <c:min val="-0.60000000000000009"/>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2400" b="1" i="0" u="none" strike="noStrike" kern="1200" baseline="0">
                    <a:solidFill>
                      <a:schemeClr val="tx2"/>
                    </a:solidFill>
                    <a:latin typeface="+mn-lt"/>
                    <a:ea typeface="+mn-ea"/>
                    <a:cs typeface="+mn-cs"/>
                  </a:defRPr>
                </a:pPr>
                <a:r>
                  <a:rPr lang="en-US" sz="2400" dirty="0">
                    <a:latin typeface="Times New Roman" panose="02020603050405020304" pitchFamily="18" charset="0"/>
                    <a:cs typeface="Times New Roman" panose="02020603050405020304" pitchFamily="18" charset="0"/>
                  </a:rPr>
                  <a:t>Vp Survival</a:t>
                </a:r>
                <a:r>
                  <a:rPr lang="en-US" sz="2400" baseline="0" dirty="0">
                    <a:latin typeface="Times New Roman" panose="02020603050405020304" pitchFamily="18" charset="0"/>
                    <a:cs typeface="Times New Roman" panose="02020603050405020304" pitchFamily="18" charset="0"/>
                  </a:rPr>
                  <a:t>  (Log CFU)</a:t>
                </a:r>
                <a:endParaRPr lang="en-US" sz="2400" dirty="0">
                  <a:latin typeface="Times New Roman" panose="02020603050405020304" pitchFamily="18" charset="0"/>
                  <a:cs typeface="Times New Roman" panose="02020603050405020304" pitchFamily="18" charset="0"/>
                </a:endParaRPr>
              </a:p>
            </c:rich>
          </c:tx>
          <c:layout>
            <c:manualLayout>
              <c:xMode val="edge"/>
              <c:yMode val="edge"/>
              <c:x val="2.1185719974646661E-2"/>
              <c:y val="0.18786245453254807"/>
            </c:manualLayout>
          </c:layout>
          <c:overlay val="0"/>
          <c:spPr>
            <a:noFill/>
            <a:ln>
              <a:noFill/>
            </a:ln>
            <a:effectLst/>
          </c:spPr>
          <c:txPr>
            <a:bodyPr rot="-5400000" spcFirstLastPara="1" vertOverflow="ellipsis" vert="horz" wrap="square" anchor="ctr" anchorCtr="1"/>
            <a:lstStyle/>
            <a:p>
              <a:pPr>
                <a:defRPr sz="2400"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en-US"/>
          </a:p>
        </c:txPr>
        <c:crossAx val="960651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65000"/>
                    <a:lumOff val="35000"/>
                  </a:prstClr>
                </a:solidFill>
                <a:latin typeface="+mn-lt"/>
                <a:ea typeface="+mn-ea"/>
                <a:cs typeface="+mn-cs"/>
              </a:defRPr>
            </a:pPr>
            <a:r>
              <a:rPr lang="en-US" sz="2400" b="1" i="0" baseline="0" dirty="0">
                <a:effectLst/>
                <a:latin typeface="Times New Roman" panose="02020603050405020304" pitchFamily="18" charset="0"/>
                <a:cs typeface="Times New Roman" panose="02020603050405020304" pitchFamily="18" charset="0"/>
              </a:rPr>
              <a:t>Does Removal of Predators and Competitors Increase Vp Survival in Microcosm? </a:t>
            </a:r>
            <a:endParaRPr lang="en-US" sz="2400" dirty="0">
              <a:effectLst/>
              <a:latin typeface="Times New Roman" panose="02020603050405020304" pitchFamily="18" charset="0"/>
              <a:cs typeface="Times New Roman" panose="02020603050405020304" pitchFamily="18" charset="0"/>
            </a:endParaRPr>
          </a:p>
        </c:rich>
      </c:tx>
      <c:layout>
        <c:manualLayout>
          <c:xMode val="edge"/>
          <c:yMode val="edge"/>
          <c:x val="9.7111188860266193E-2"/>
          <c:y val="7.4190276914758253E-3"/>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65000"/>
                  <a:lumOff val="35000"/>
                </a:prstClr>
              </a:solidFill>
              <a:latin typeface="+mn-lt"/>
              <a:ea typeface="+mn-ea"/>
              <a:cs typeface="+mn-cs"/>
            </a:defRPr>
          </a:pPr>
          <a:endParaRPr lang="en-US"/>
        </a:p>
      </c:txPr>
    </c:title>
    <c:autoTitleDeleted val="0"/>
    <c:plotArea>
      <c:layout>
        <c:manualLayout>
          <c:layoutTarget val="inner"/>
          <c:xMode val="edge"/>
          <c:yMode val="edge"/>
          <c:x val="0.106517694906165"/>
          <c:y val="0.1343137164257952"/>
          <c:w val="0.73576692637696461"/>
          <c:h val="0.74206090230909483"/>
        </c:manualLayout>
      </c:layout>
      <c:lineChart>
        <c:grouping val="standard"/>
        <c:varyColors val="0"/>
        <c:ser>
          <c:idx val="0"/>
          <c:order val="0"/>
          <c:tx>
            <c:strRef>
              <c:f>'Cat Log((cellsmL)+1) w noise'!$A$2</c:f>
              <c:strCache>
                <c:ptCount val="1"/>
                <c:pt idx="0">
                  <c:v>Vp -PROT -T3SS</c:v>
                </c:pt>
              </c:strCache>
            </c:strRef>
          </c:tx>
          <c:spPr>
            <a:ln w="34925" cap="rnd">
              <a:solidFill>
                <a:srgbClr val="8BC145"/>
              </a:solidFill>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f>'Cat Log((cellsmL)+1) w noise'!$B$1:$E$1</c:f>
              <c:numCache>
                <c:formatCode>General</c:formatCode>
                <c:ptCount val="4"/>
                <c:pt idx="0">
                  <c:v>0</c:v>
                </c:pt>
                <c:pt idx="1">
                  <c:v>1</c:v>
                </c:pt>
                <c:pt idx="2">
                  <c:v>2</c:v>
                </c:pt>
                <c:pt idx="3">
                  <c:v>3</c:v>
                </c:pt>
              </c:numCache>
            </c:numRef>
          </c:cat>
          <c:val>
            <c:numRef>
              <c:f>'Cat Log((cellsmL)+1) w noise'!$B$2:$E$2</c:f>
              <c:numCache>
                <c:formatCode>General</c:formatCode>
                <c:ptCount val="4"/>
                <c:pt idx="0">
                  <c:v>4.2122144699096697</c:v>
                </c:pt>
                <c:pt idx="1">
                  <c:v>5.8530902862548801</c:v>
                </c:pt>
                <c:pt idx="2">
                  <c:v>5.9009137153625497</c:v>
                </c:pt>
                <c:pt idx="3">
                  <c:v>5.9143438339233398</c:v>
                </c:pt>
              </c:numCache>
              <c:extLst/>
            </c:numRef>
          </c:val>
          <c:smooth val="0"/>
          <c:extLst>
            <c:ext xmlns:c16="http://schemas.microsoft.com/office/drawing/2014/chart" uri="{C3380CC4-5D6E-409C-BE32-E72D297353CC}">
              <c16:uniqueId val="{00000000-3B59-4535-B10C-EB39088DD121}"/>
            </c:ext>
          </c:extLst>
        </c:ser>
        <c:ser>
          <c:idx val="1"/>
          <c:order val="1"/>
          <c:tx>
            <c:strRef>
              <c:f>'Cat Log((cellsmL)+1) w noise'!$A$3</c:f>
              <c:strCache>
                <c:ptCount val="1"/>
                <c:pt idx="0">
                  <c:v>Vp +PROT -T3SS</c:v>
                </c:pt>
              </c:strCache>
            </c:strRef>
          </c:tx>
          <c:spPr>
            <a:ln w="34925" cap="rnd">
              <a:solidFill>
                <a:srgbClr val="1D9A78"/>
              </a:solidFill>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f>'Cat Log((cellsmL)+1) w noise'!$B$1:$E$1</c:f>
              <c:numCache>
                <c:formatCode>General</c:formatCode>
                <c:ptCount val="4"/>
                <c:pt idx="0">
                  <c:v>0</c:v>
                </c:pt>
                <c:pt idx="1">
                  <c:v>1</c:v>
                </c:pt>
                <c:pt idx="2">
                  <c:v>2</c:v>
                </c:pt>
                <c:pt idx="3">
                  <c:v>3</c:v>
                </c:pt>
              </c:numCache>
            </c:numRef>
          </c:cat>
          <c:val>
            <c:numRef>
              <c:f>'Cat Log((cellsmL)+1) w noise'!$B$3:$E$3</c:f>
              <c:numCache>
                <c:formatCode>General</c:formatCode>
                <c:ptCount val="4"/>
                <c:pt idx="0">
                  <c:v>4.2253351211547896</c:v>
                </c:pt>
                <c:pt idx="1">
                  <c:v>4.4265275001525897</c:v>
                </c:pt>
                <c:pt idx="2">
                  <c:v>3.87221455574036</c:v>
                </c:pt>
                <c:pt idx="3">
                  <c:v>3.24821853637695</c:v>
                </c:pt>
              </c:numCache>
              <c:extLst/>
            </c:numRef>
          </c:val>
          <c:smooth val="0"/>
          <c:extLst>
            <c:ext xmlns:c16="http://schemas.microsoft.com/office/drawing/2014/chart" uri="{C3380CC4-5D6E-409C-BE32-E72D297353CC}">
              <c16:uniqueId val="{00000001-3B59-4535-B10C-EB39088DD121}"/>
            </c:ext>
          </c:extLst>
        </c:ser>
        <c:ser>
          <c:idx val="12"/>
          <c:order val="12"/>
          <c:tx>
            <c:strRef>
              <c:f>'Cat Log((cellsmL)+1) w noise'!$A$14</c:f>
              <c:strCache>
                <c:ptCount val="1"/>
                <c:pt idx="0">
                  <c:v>Chrom -PROT -T3SS</c:v>
                </c:pt>
              </c:strCache>
            </c:strRef>
          </c:tx>
          <c:spPr>
            <a:ln w="34925" cap="rnd">
              <a:solidFill>
                <a:srgbClr val="8BC145"/>
              </a:solidFill>
              <a:round/>
            </a:ln>
            <a:effectLst/>
          </c:spPr>
          <c:marker>
            <c:symbol val="square"/>
            <c:size val="10"/>
            <c:spPr>
              <a:solidFill>
                <a:srgbClr val="8BC145"/>
              </a:solidFill>
              <a:ln w="9525">
                <a:solidFill>
                  <a:srgbClr val="8BC145"/>
                </a:solidFill>
              </a:ln>
              <a:effectLst/>
            </c:spPr>
          </c:marker>
          <c:errBars>
            <c:errDir val="y"/>
            <c:errBarType val="both"/>
            <c:errValType val="stdErr"/>
            <c:noEndCap val="0"/>
            <c:spPr>
              <a:noFill/>
              <a:ln w="9525" cap="flat" cmpd="sng" algn="ctr">
                <a:solidFill>
                  <a:schemeClr val="tx1">
                    <a:lumMod val="65000"/>
                    <a:lumOff val="35000"/>
                  </a:schemeClr>
                </a:solidFill>
                <a:round/>
              </a:ln>
              <a:effectLst/>
            </c:spPr>
          </c:errBars>
          <c:cat>
            <c:numRef>
              <c:f>'Cat Log((cellsmL)+1) w noise'!$B$1:$E$1</c:f>
              <c:numCache>
                <c:formatCode>General</c:formatCode>
                <c:ptCount val="4"/>
                <c:pt idx="0">
                  <c:v>0</c:v>
                </c:pt>
                <c:pt idx="1">
                  <c:v>1</c:v>
                </c:pt>
                <c:pt idx="2">
                  <c:v>2</c:v>
                </c:pt>
                <c:pt idx="3">
                  <c:v>3</c:v>
                </c:pt>
              </c:numCache>
            </c:numRef>
          </c:cat>
          <c:val>
            <c:numRef>
              <c:f>'Cat Log((cellsmL)+1) w noise'!$B$14:$E$14</c:f>
              <c:numCache>
                <c:formatCode>General</c:formatCode>
                <c:ptCount val="4"/>
                <c:pt idx="0">
                  <c:v>4.4518017768859899</c:v>
                </c:pt>
                <c:pt idx="1">
                  <c:v>5.7543492317199698</c:v>
                </c:pt>
                <c:pt idx="2">
                  <c:v>5.6020612716674796</c:v>
                </c:pt>
                <c:pt idx="3">
                  <c:v>5.7888760566711399</c:v>
                </c:pt>
              </c:numCache>
              <c:extLst/>
            </c:numRef>
          </c:val>
          <c:smooth val="0"/>
          <c:extLst>
            <c:ext xmlns:c16="http://schemas.microsoft.com/office/drawing/2014/chart" uri="{C3380CC4-5D6E-409C-BE32-E72D297353CC}">
              <c16:uniqueId val="{00000002-3B59-4535-B10C-EB39088DD121}"/>
            </c:ext>
          </c:extLst>
        </c:ser>
        <c:ser>
          <c:idx val="13"/>
          <c:order val="13"/>
          <c:tx>
            <c:strRef>
              <c:f>'Cat Log((cellsmL)+1) w noise'!$A$15</c:f>
              <c:strCache>
                <c:ptCount val="1"/>
                <c:pt idx="0">
                  <c:v>Chrom +PROT -T3SS</c:v>
                </c:pt>
              </c:strCache>
            </c:strRef>
          </c:tx>
          <c:spPr>
            <a:ln w="34925" cap="rnd">
              <a:solidFill>
                <a:srgbClr val="1D9A78"/>
              </a:solidFill>
              <a:round/>
            </a:ln>
            <a:effectLst/>
          </c:spPr>
          <c:marker>
            <c:symbol val="square"/>
            <c:size val="10"/>
            <c:spPr>
              <a:solidFill>
                <a:srgbClr val="1D9A78"/>
              </a:solidFill>
              <a:ln w="9525">
                <a:solidFill>
                  <a:srgbClr val="1D9A78"/>
                </a:solidFill>
              </a:ln>
              <a:effectLst/>
            </c:spPr>
          </c:marker>
          <c:errBars>
            <c:errDir val="y"/>
            <c:errBarType val="both"/>
            <c:errValType val="stdErr"/>
            <c:noEndCap val="0"/>
            <c:spPr>
              <a:noFill/>
              <a:ln w="9525" cap="flat" cmpd="sng" algn="ctr">
                <a:solidFill>
                  <a:schemeClr val="tx1">
                    <a:lumMod val="65000"/>
                    <a:lumOff val="35000"/>
                  </a:schemeClr>
                </a:solidFill>
                <a:round/>
              </a:ln>
              <a:effectLst/>
            </c:spPr>
          </c:errBars>
          <c:cat>
            <c:numRef>
              <c:f>'Cat Log((cellsmL)+1) w noise'!$B$1:$E$1</c:f>
              <c:numCache>
                <c:formatCode>General</c:formatCode>
                <c:ptCount val="4"/>
                <c:pt idx="0">
                  <c:v>0</c:v>
                </c:pt>
                <c:pt idx="1">
                  <c:v>1</c:v>
                </c:pt>
                <c:pt idx="2">
                  <c:v>2</c:v>
                </c:pt>
                <c:pt idx="3">
                  <c:v>3</c:v>
                </c:pt>
              </c:numCache>
            </c:numRef>
          </c:cat>
          <c:val>
            <c:numRef>
              <c:f>'Cat Log((cellsmL)+1) w noise'!$B$15:$E$15</c:f>
              <c:numCache>
                <c:formatCode>General</c:formatCode>
                <c:ptCount val="4"/>
                <c:pt idx="0">
                  <c:v>4.6384992599487296</c:v>
                </c:pt>
                <c:pt idx="1">
                  <c:v>4.3284001350402797</c:v>
                </c:pt>
                <c:pt idx="2">
                  <c:v>3.9420576095581099</c:v>
                </c:pt>
                <c:pt idx="3">
                  <c:v>3.06107521057129</c:v>
                </c:pt>
              </c:numCache>
              <c:extLst/>
            </c:numRef>
          </c:val>
          <c:smooth val="0"/>
          <c:extLst>
            <c:ext xmlns:c16="http://schemas.microsoft.com/office/drawing/2014/chart" uri="{C3380CC4-5D6E-409C-BE32-E72D297353CC}">
              <c16:uniqueId val="{00000003-3B59-4535-B10C-EB39088DD121}"/>
            </c:ext>
          </c:extLst>
        </c:ser>
        <c:dLbls>
          <c:showLegendKey val="0"/>
          <c:showVal val="0"/>
          <c:showCatName val="0"/>
          <c:showSerName val="0"/>
          <c:showPercent val="0"/>
          <c:showBubbleSize val="0"/>
        </c:dLbls>
        <c:smooth val="0"/>
        <c:axId val="539478240"/>
        <c:axId val="539468400"/>
        <c:extLst>
          <c:ext xmlns:c15="http://schemas.microsoft.com/office/drawing/2012/chart" uri="{02D57815-91ED-43cb-92C2-25804820EDAC}">
            <c15:filteredLineSeries>
              <c15:ser>
                <c:idx val="2"/>
                <c:order val="2"/>
                <c:tx>
                  <c:strRef>
                    <c:extLst>
                      <c:ext uri="{02D57815-91ED-43cb-92C2-25804820EDAC}">
                        <c15:formulaRef>
                          <c15:sqref>'Cat Log((cellsmL)+1) w noise'!$A$4</c15:sqref>
                        </c15:formulaRef>
                      </c:ext>
                    </c:extLst>
                    <c:strCache>
                      <c:ptCount val="1"/>
                      <c:pt idx="0">
                        <c:v>Vp Filt</c:v>
                      </c:pt>
                    </c:strCache>
                  </c:strRef>
                </c:tx>
                <c:spPr>
                  <a:ln w="28575" cap="rnd">
                    <a:solidFill>
                      <a:schemeClr val="accent1"/>
                    </a:solidFill>
                    <a:prstDash val="dash"/>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c:ex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c:ext uri="{02D57815-91ED-43cb-92C2-25804820EDAC}">
                        <c15:formulaRef>
                          <c15:sqref>'Cat Log((cellsmL)+1) w noise'!$B$4:$E$4</c15:sqref>
                        </c15:formulaRef>
                      </c:ext>
                    </c:extLst>
                    <c:numCache>
                      <c:formatCode>General</c:formatCode>
                      <c:ptCount val="4"/>
                      <c:pt idx="0">
                        <c:v>2.6963562965393102</c:v>
                      </c:pt>
                      <c:pt idx="1">
                        <c:v>3.1792645454406698</c:v>
                      </c:pt>
                      <c:pt idx="2">
                        <c:v>2.7535829544067401</c:v>
                      </c:pt>
                      <c:pt idx="3">
                        <c:v>2.9518229961395299</c:v>
                      </c:pt>
                    </c:numCache>
                  </c:numRef>
                </c:val>
                <c:smooth val="0"/>
                <c:extLst>
                  <c:ext xmlns:c16="http://schemas.microsoft.com/office/drawing/2014/chart" uri="{C3380CC4-5D6E-409C-BE32-E72D297353CC}">
                    <c16:uniqueId val="{00000004-3B59-4535-B10C-EB39088DD121}"/>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'Cat Log((cellsmL)+1) w noise'!$A$5</c15:sqref>
                        </c15:formulaRef>
                      </c:ext>
                    </c:extLst>
                    <c:strCache>
                      <c:ptCount val="1"/>
                      <c:pt idx="0">
                        <c:v>Vp Unfilt</c:v>
                      </c:pt>
                    </c:strCache>
                  </c:strRef>
                </c:tx>
                <c:spPr>
                  <a:ln w="28575" cap="rnd">
                    <a:solidFill>
                      <a:schemeClr val="tx2"/>
                    </a:solidFill>
                    <a:prstDash val="dash"/>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noise'!$B$5:$E$5</c15:sqref>
                        </c15:formulaRef>
                      </c:ext>
                    </c:extLst>
                    <c:numCache>
                      <c:formatCode>General</c:formatCode>
                      <c:ptCount val="4"/>
                      <c:pt idx="0">
                        <c:v>2.7347998619079599</c:v>
                      </c:pt>
                      <c:pt idx="1">
                        <c:v>3.1734776496887198</c:v>
                      </c:pt>
                      <c:pt idx="2">
                        <c:v>2.9618954658508301</c:v>
                      </c:pt>
                      <c:pt idx="3">
                        <c:v>2.9294190406799299</c:v>
                      </c:pt>
                    </c:numCache>
                  </c:numRef>
                </c:val>
                <c:smooth val="0"/>
                <c:extLst xmlns:c15="http://schemas.microsoft.com/office/drawing/2012/chart">
                  <c:ext xmlns:c16="http://schemas.microsoft.com/office/drawing/2014/chart" uri="{C3380CC4-5D6E-409C-BE32-E72D297353CC}">
                    <c16:uniqueId val="{00000005-3B59-4535-B10C-EB39088DD121}"/>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'Cat Log((cellsmL)+1) w noise'!$A$6</c15:sqref>
                        </c15:formulaRef>
                      </c:ext>
                    </c:extLst>
                    <c:strCache>
                      <c:ptCount val="1"/>
                      <c:pt idx="0">
                        <c:v>Phytoplank Filt N1/N2</c:v>
                      </c:pt>
                    </c:strCache>
                  </c:strRef>
                </c:tx>
                <c:spPr>
                  <a:ln w="28575" cap="rnd">
                    <a:solidFill>
                      <a:schemeClr val="accent4">
                        <a:lumMod val="60000"/>
                        <a:lumOff val="40000"/>
                      </a:schemeClr>
                    </a:solidFill>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noise'!$B$6:$E$6</c15:sqref>
                        </c15:formulaRef>
                      </c:ext>
                    </c:extLst>
                    <c:numCache>
                      <c:formatCode>General</c:formatCode>
                      <c:ptCount val="4"/>
                      <c:pt idx="0">
                        <c:v>3.4565179347991899</c:v>
                      </c:pt>
                      <c:pt idx="1">
                        <c:v>3.5647842884063698</c:v>
                      </c:pt>
                      <c:pt idx="2">
                        <c:v>3.7679717540740998</c:v>
                      </c:pt>
                      <c:pt idx="3">
                        <c:v>5.5563035011291504</c:v>
                      </c:pt>
                    </c:numCache>
                  </c:numRef>
                </c:val>
                <c:smooth val="0"/>
                <c:extLst xmlns:c15="http://schemas.microsoft.com/office/drawing/2012/chart">
                  <c:ext xmlns:c16="http://schemas.microsoft.com/office/drawing/2014/chart" uri="{C3380CC4-5D6E-409C-BE32-E72D297353CC}">
                    <c16:uniqueId val="{00000006-3B59-4535-B10C-EB39088DD121}"/>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'Cat Log((cellsmL)+1) w noise'!$A$7</c15:sqref>
                        </c15:formulaRef>
                      </c:ext>
                    </c:extLst>
                    <c:strCache>
                      <c:ptCount val="1"/>
                      <c:pt idx="0">
                        <c:v>Phytoplank Unfilt N1/N2</c:v>
                      </c:pt>
                    </c:strCache>
                  </c:strRef>
                </c:tx>
                <c:spPr>
                  <a:ln w="28575" cap="rnd">
                    <a:solidFill>
                      <a:schemeClr val="accent2"/>
                    </a:solidFill>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noise'!$B$7:$E$7</c15:sqref>
                        </c15:formulaRef>
                      </c:ext>
                    </c:extLst>
                    <c:numCache>
                      <c:formatCode>General</c:formatCode>
                      <c:ptCount val="4"/>
                      <c:pt idx="0">
                        <c:v>5.0969133377075204</c:v>
                      </c:pt>
                      <c:pt idx="1">
                        <c:v>4.8744874000549299</c:v>
                      </c:pt>
                      <c:pt idx="2">
                        <c:v>4.7611832618713397</c:v>
                      </c:pt>
                      <c:pt idx="3">
                        <c:v>4.5599184036254901</c:v>
                      </c:pt>
                    </c:numCache>
                  </c:numRef>
                </c:val>
                <c:smooth val="0"/>
                <c:extLst xmlns:c15="http://schemas.microsoft.com/office/drawing/2012/chart">
                  <c:ext xmlns:c16="http://schemas.microsoft.com/office/drawing/2014/chart" uri="{C3380CC4-5D6E-409C-BE32-E72D297353CC}">
                    <c16:uniqueId val="{00000007-3B59-4535-B10C-EB39088DD121}"/>
                  </c:ext>
                </c:extLst>
              </c15:ser>
            </c15:filteredLineSeries>
            <c15:filteredLineSeries>
              <c15:ser>
                <c:idx val="6"/>
                <c:order val="6"/>
                <c:tx>
                  <c:strRef>
                    <c:extLst xmlns:c15="http://schemas.microsoft.com/office/drawing/2012/chart">
                      <c:ext xmlns:c15="http://schemas.microsoft.com/office/drawing/2012/chart" uri="{02D57815-91ED-43cb-92C2-25804820EDAC}">
                        <c15:formulaRef>
                          <c15:sqref>'Cat Log((cellsmL)+1) w noise'!$A$8</c15:sqref>
                        </c15:formulaRef>
                      </c:ext>
                    </c:extLst>
                    <c:strCache>
                      <c:ptCount val="1"/>
                      <c:pt idx="0">
                        <c:v> Phytoplank Filt</c:v>
                      </c:pt>
                    </c:strCache>
                  </c:strRef>
                </c:tx>
                <c:spPr>
                  <a:ln w="28575" cap="rnd">
                    <a:solidFill>
                      <a:schemeClr val="accent4">
                        <a:lumMod val="60000"/>
                        <a:lumOff val="40000"/>
                      </a:schemeClr>
                    </a:solidFill>
                    <a:prstDash val="dash"/>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noise'!$B$8:$E$8</c15:sqref>
                        </c15:formulaRef>
                      </c:ext>
                    </c:extLst>
                    <c:numCache>
                      <c:formatCode>General</c:formatCode>
                      <c:ptCount val="4"/>
                      <c:pt idx="0">
                        <c:v>3.5933969020843501</c:v>
                      </c:pt>
                      <c:pt idx="1">
                        <c:v>3.33465480804443</c:v>
                      </c:pt>
                      <c:pt idx="2">
                        <c:v>3.9484617710113499</c:v>
                      </c:pt>
                      <c:pt idx="3">
                        <c:v>3.73086309432983</c:v>
                      </c:pt>
                    </c:numCache>
                  </c:numRef>
                </c:val>
                <c:smooth val="0"/>
                <c:extLst xmlns:c15="http://schemas.microsoft.com/office/drawing/2012/chart">
                  <c:ext xmlns:c16="http://schemas.microsoft.com/office/drawing/2014/chart" uri="{C3380CC4-5D6E-409C-BE32-E72D297353CC}">
                    <c16:uniqueId val="{00000008-3B59-4535-B10C-EB39088DD121}"/>
                  </c:ext>
                </c:extLst>
              </c15:ser>
            </c15:filteredLineSeries>
            <c15:filteredLineSeries>
              <c15:ser>
                <c:idx val="7"/>
                <c:order val="7"/>
                <c:tx>
                  <c:strRef>
                    <c:extLst xmlns:c15="http://schemas.microsoft.com/office/drawing/2012/chart">
                      <c:ext xmlns:c15="http://schemas.microsoft.com/office/drawing/2012/chart" uri="{02D57815-91ED-43cb-92C2-25804820EDAC}">
                        <c15:formulaRef>
                          <c15:sqref>'Cat Log((cellsmL)+1) w noise'!$A$9</c15:sqref>
                        </c15:formulaRef>
                      </c:ext>
                    </c:extLst>
                    <c:strCache>
                      <c:ptCount val="1"/>
                      <c:pt idx="0">
                        <c:v>Phytoplank Unfilt</c:v>
                      </c:pt>
                    </c:strCache>
                  </c:strRef>
                </c:tx>
                <c:spPr>
                  <a:ln w="28575" cap="rnd">
                    <a:solidFill>
                      <a:schemeClr val="accent2"/>
                    </a:solidFill>
                    <a:prstDash val="dash"/>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noise'!$B$9:$E$9</c15:sqref>
                        </c15:formulaRef>
                      </c:ext>
                    </c:extLst>
                    <c:numCache>
                      <c:formatCode>General</c:formatCode>
                      <c:ptCount val="4"/>
                      <c:pt idx="0">
                        <c:v>5.0755505561828604</c:v>
                      </c:pt>
                      <c:pt idx="1">
                        <c:v>4.8615403175354004</c:v>
                      </c:pt>
                      <c:pt idx="2">
                        <c:v>4.7340073585510298</c:v>
                      </c:pt>
                      <c:pt idx="3">
                        <c:v>4.70157670974731</c:v>
                      </c:pt>
                    </c:numCache>
                  </c:numRef>
                </c:val>
                <c:smooth val="0"/>
                <c:extLst xmlns:c15="http://schemas.microsoft.com/office/drawing/2012/chart">
                  <c:ext xmlns:c16="http://schemas.microsoft.com/office/drawing/2014/chart" uri="{C3380CC4-5D6E-409C-BE32-E72D297353CC}">
                    <c16:uniqueId val="{00000009-3B59-4535-B10C-EB39088DD121}"/>
                  </c:ext>
                </c:extLst>
              </c15:ser>
            </c15:filteredLineSeries>
            <c15:filteredLineSeries>
              <c15:ser>
                <c:idx val="8"/>
                <c:order val="8"/>
                <c:tx>
                  <c:strRef>
                    <c:extLst xmlns:c15="http://schemas.microsoft.com/office/drawing/2012/chart">
                      <c:ext xmlns:c15="http://schemas.microsoft.com/office/drawing/2012/chart" uri="{02D57815-91ED-43cb-92C2-25804820EDAC}">
                        <c15:formulaRef>
                          <c15:sqref>'Cat Log((cellsmL)+1) w noise'!$A$10</c15:sqref>
                        </c15:formulaRef>
                      </c:ext>
                    </c:extLst>
                    <c:strCache>
                      <c:ptCount val="1"/>
                      <c:pt idx="0">
                        <c:v>Total Plank -PROT -T3SS</c:v>
                      </c:pt>
                    </c:strCache>
                  </c:strRef>
                </c:tx>
                <c:spPr>
                  <a:ln w="28575" cap="rnd">
                    <a:solidFill>
                      <a:srgbClr val="FF7C80"/>
                    </a:solidFill>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noise'!$B$10:$E$10</c15:sqref>
                        </c15:formulaRef>
                      </c:ext>
                    </c:extLst>
                    <c:numCache>
                      <c:formatCode>General</c:formatCode>
                      <c:ptCount val="4"/>
                      <c:pt idx="0">
                        <c:v>3.82872438430786</c:v>
                      </c:pt>
                      <c:pt idx="1">
                        <c:v>3.9058499336242698</c:v>
                      </c:pt>
                      <c:pt idx="2">
                        <c:v>4.0863952636718803</c:v>
                      </c:pt>
                      <c:pt idx="3">
                        <c:v>3.8998751640319802</c:v>
                      </c:pt>
                    </c:numCache>
                  </c:numRef>
                </c:val>
                <c:smooth val="0"/>
                <c:extLst xmlns:c15="http://schemas.microsoft.com/office/drawing/2012/chart">
                  <c:ext xmlns:c16="http://schemas.microsoft.com/office/drawing/2014/chart" uri="{C3380CC4-5D6E-409C-BE32-E72D297353CC}">
                    <c16:uniqueId val="{0000000A-3B59-4535-B10C-EB39088DD121}"/>
                  </c:ext>
                </c:extLst>
              </c15:ser>
            </c15:filteredLineSeries>
            <c15:filteredLineSeries>
              <c15:ser>
                <c:idx val="9"/>
                <c:order val="9"/>
                <c:tx>
                  <c:strRef>
                    <c:extLst xmlns:c15="http://schemas.microsoft.com/office/drawing/2012/chart">
                      <c:ext xmlns:c15="http://schemas.microsoft.com/office/drawing/2012/chart" uri="{02D57815-91ED-43cb-92C2-25804820EDAC}">
                        <c15:formulaRef>
                          <c15:sqref>'Cat Log((cellsmL)+1) w noise'!$A$11</c15:sqref>
                        </c15:formulaRef>
                      </c:ext>
                    </c:extLst>
                    <c:strCache>
                      <c:ptCount val="1"/>
                      <c:pt idx="0">
                        <c:v>Total Plank +PROT -T3SS</c:v>
                      </c:pt>
                    </c:strCache>
                  </c:strRef>
                </c:tx>
                <c:spPr>
                  <a:ln w="28575" cap="rnd">
                    <a:solidFill>
                      <a:srgbClr val="FF0000"/>
                    </a:solidFill>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noise'!$B$11:$E$11</c15:sqref>
                        </c15:formulaRef>
                      </c:ext>
                    </c:extLst>
                    <c:numCache>
                      <c:formatCode>General</c:formatCode>
                      <c:ptCount val="4"/>
                      <c:pt idx="0">
                        <c:v>5.3579368591308603</c:v>
                      </c:pt>
                      <c:pt idx="1">
                        <c:v>5.1846942901611301</c:v>
                      </c:pt>
                      <c:pt idx="2">
                        <c:v>5.1038069725036603</c:v>
                      </c:pt>
                      <c:pt idx="3">
                        <c:v>4.9717440605163601</c:v>
                      </c:pt>
                    </c:numCache>
                  </c:numRef>
                </c:val>
                <c:smooth val="0"/>
                <c:extLst xmlns:c15="http://schemas.microsoft.com/office/drawing/2012/chart">
                  <c:ext xmlns:c16="http://schemas.microsoft.com/office/drawing/2014/chart" uri="{C3380CC4-5D6E-409C-BE32-E72D297353CC}">
                    <c16:uniqueId val="{0000000B-3B59-4535-B10C-EB39088DD121}"/>
                  </c:ext>
                </c:extLst>
              </c15:ser>
            </c15:filteredLineSeries>
            <c15:filteredLineSeries>
              <c15:ser>
                <c:idx val="10"/>
                <c:order val="10"/>
                <c:tx>
                  <c:strRef>
                    <c:extLst xmlns:c15="http://schemas.microsoft.com/office/drawing/2012/chart">
                      <c:ext xmlns:c15="http://schemas.microsoft.com/office/drawing/2012/chart" uri="{02D57815-91ED-43cb-92C2-25804820EDAC}">
                        <c15:formulaRef>
                          <c15:sqref>'Cat Log((cellsmL)+1) w noise'!$A$12</c15:sqref>
                        </c15:formulaRef>
                      </c:ext>
                    </c:extLst>
                    <c:strCache>
                      <c:ptCount val="1"/>
                      <c:pt idx="0">
                        <c:v> Total Plank Filt</c:v>
                      </c:pt>
                    </c:strCache>
                  </c:strRef>
                </c:tx>
                <c:spPr>
                  <a:ln w="28575" cap="rnd">
                    <a:solidFill>
                      <a:srgbClr val="FF7C80"/>
                    </a:solidFill>
                    <a:prstDash val="dash"/>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noise'!$B$12:$E$12</c15:sqref>
                        </c15:formulaRef>
                      </c:ext>
                    </c:extLst>
                    <c:numCache>
                      <c:formatCode>General</c:formatCode>
                      <c:ptCount val="4"/>
                      <c:pt idx="0">
                        <c:v>3.6118295192718501</c:v>
                      </c:pt>
                      <c:pt idx="1">
                        <c:v>3.7324740886688201</c:v>
                      </c:pt>
                      <c:pt idx="2">
                        <c:v>3.8825814723968501</c:v>
                      </c:pt>
                      <c:pt idx="3">
                        <c:v>4.0492568016052202</c:v>
                      </c:pt>
                    </c:numCache>
                  </c:numRef>
                </c:val>
                <c:smooth val="0"/>
                <c:extLst xmlns:c15="http://schemas.microsoft.com/office/drawing/2012/chart">
                  <c:ext xmlns:c16="http://schemas.microsoft.com/office/drawing/2014/chart" uri="{C3380CC4-5D6E-409C-BE32-E72D297353CC}">
                    <c16:uniqueId val="{0000000C-3B59-4535-B10C-EB39088DD121}"/>
                  </c:ext>
                </c:extLst>
              </c15:ser>
            </c15:filteredLineSeries>
            <c15:filteredLineSeries>
              <c15:ser>
                <c:idx val="11"/>
                <c:order val="11"/>
                <c:tx>
                  <c:strRef>
                    <c:extLst xmlns:c15="http://schemas.microsoft.com/office/drawing/2012/chart">
                      <c:ext xmlns:c15="http://schemas.microsoft.com/office/drawing/2012/chart" uri="{02D57815-91ED-43cb-92C2-25804820EDAC}">
                        <c15:formulaRef>
                          <c15:sqref>'Cat Log((cellsmL)+1) w noise'!$A$13</c15:sqref>
                        </c15:formulaRef>
                      </c:ext>
                    </c:extLst>
                    <c:strCache>
                      <c:ptCount val="1"/>
                      <c:pt idx="0">
                        <c:v>Total Plank Unfilt</c:v>
                      </c:pt>
                    </c:strCache>
                  </c:strRef>
                </c:tx>
                <c:spPr>
                  <a:ln w="28575" cap="rnd">
                    <a:solidFill>
                      <a:srgbClr val="FF0000"/>
                    </a:solidFill>
                    <a:prstDash val="dash"/>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noise'!$B$13:$E$13</c15:sqref>
                        </c15:formulaRef>
                      </c:ext>
                    </c:extLst>
                    <c:numCache>
                      <c:formatCode>General</c:formatCode>
                      <c:ptCount val="4"/>
                      <c:pt idx="0">
                        <c:v>5.3502497673034703</c:v>
                      </c:pt>
                      <c:pt idx="1">
                        <c:v>5.1875233650207502</c:v>
                      </c:pt>
                      <c:pt idx="2">
                        <c:v>5.1303367614746103</c:v>
                      </c:pt>
                      <c:pt idx="3">
                        <c:v>4.9854311943054199</c:v>
                      </c:pt>
                    </c:numCache>
                  </c:numRef>
                </c:val>
                <c:smooth val="0"/>
                <c:extLst xmlns:c15="http://schemas.microsoft.com/office/drawing/2012/chart">
                  <c:ext xmlns:c16="http://schemas.microsoft.com/office/drawing/2014/chart" uri="{C3380CC4-5D6E-409C-BE32-E72D297353CC}">
                    <c16:uniqueId val="{0000000D-3B59-4535-B10C-EB39088DD121}"/>
                  </c:ext>
                </c:extLst>
              </c15:ser>
            </c15:filteredLineSeries>
            <c15:filteredLineSeries>
              <c15:ser>
                <c:idx val="14"/>
                <c:order val="14"/>
                <c:tx>
                  <c:strRef>
                    <c:extLst xmlns:c15="http://schemas.microsoft.com/office/drawing/2012/chart">
                      <c:ext xmlns:c15="http://schemas.microsoft.com/office/drawing/2012/chart" uri="{02D57815-91ED-43cb-92C2-25804820EDAC}">
                        <c15:formulaRef>
                          <c15:sqref>'Cat Log((cellsmL)+1) w noise'!$A$16</c15:sqref>
                        </c15:formulaRef>
                      </c:ext>
                    </c:extLst>
                    <c:strCache>
                      <c:ptCount val="1"/>
                      <c:pt idx="0">
                        <c:v>Chrom Filt</c:v>
                      </c:pt>
                    </c:strCache>
                  </c:strRef>
                </c:tx>
                <c:spPr>
                  <a:ln w="28575" cap="rnd">
                    <a:solidFill>
                      <a:schemeClr val="accent1"/>
                    </a:solidFill>
                    <a:prstDash val="dash"/>
                    <a:round/>
                  </a:ln>
                  <a:effectLst/>
                </c:spPr>
                <c:marker>
                  <c:symbol val="star"/>
                  <c:size val="7"/>
                  <c:spPr>
                    <a:noFill/>
                    <a:ln w="9525">
                      <a:solidFill>
                        <a:schemeClr val="accent1"/>
                      </a:solidFill>
                    </a:ln>
                    <a:effectLst/>
                  </c:spPr>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noise'!$B$16:$E$16</c15:sqref>
                        </c15:formulaRef>
                      </c:ext>
                    </c:extLst>
                    <c:numCache>
                      <c:formatCode>General</c:formatCode>
                      <c:ptCount val="4"/>
                      <c:pt idx="0">
                        <c:v>0</c:v>
                      </c:pt>
                      <c:pt idx="1">
                        <c:v>0</c:v>
                      </c:pt>
                      <c:pt idx="2">
                        <c:v>0</c:v>
                      </c:pt>
                      <c:pt idx="3">
                        <c:v>0</c:v>
                      </c:pt>
                    </c:numCache>
                  </c:numRef>
                </c:val>
                <c:smooth val="0"/>
                <c:extLst xmlns:c15="http://schemas.microsoft.com/office/drawing/2012/chart">
                  <c:ext xmlns:c16="http://schemas.microsoft.com/office/drawing/2014/chart" uri="{C3380CC4-5D6E-409C-BE32-E72D297353CC}">
                    <c16:uniqueId val="{0000000E-3B59-4535-B10C-EB39088DD121}"/>
                  </c:ext>
                </c:extLst>
              </c15:ser>
            </c15:filteredLineSeries>
            <c15:filteredLineSeries>
              <c15:ser>
                <c:idx val="15"/>
                <c:order val="15"/>
                <c:tx>
                  <c:strRef>
                    <c:extLst xmlns:c15="http://schemas.microsoft.com/office/drawing/2012/chart">
                      <c:ext xmlns:c15="http://schemas.microsoft.com/office/drawing/2012/chart" uri="{02D57815-91ED-43cb-92C2-25804820EDAC}">
                        <c15:formulaRef>
                          <c15:sqref>'Cat Log((cellsmL)+1) w noise'!$A$17</c15:sqref>
                        </c15:formulaRef>
                      </c:ext>
                    </c:extLst>
                    <c:strCache>
                      <c:ptCount val="1"/>
                      <c:pt idx="0">
                        <c:v>Chrom Unfilt</c:v>
                      </c:pt>
                    </c:strCache>
                  </c:strRef>
                </c:tx>
                <c:spPr>
                  <a:ln w="28575" cap="rnd">
                    <a:solidFill>
                      <a:schemeClr val="tx2"/>
                    </a:solidFill>
                    <a:prstDash val="dash"/>
                    <a:round/>
                  </a:ln>
                  <a:effectLst/>
                </c:spPr>
                <c:marker>
                  <c:symbol val="star"/>
                  <c:size val="7"/>
                  <c:spPr>
                    <a:noFill/>
                    <a:ln w="9525">
                      <a:solidFill>
                        <a:schemeClr val="tx2"/>
                      </a:solidFill>
                    </a:ln>
                    <a:effectLst/>
                  </c:spPr>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noise'!$B$17:$E$17</c15:sqref>
                        </c15:formulaRef>
                      </c:ext>
                    </c:extLst>
                    <c:numCache>
                      <c:formatCode>General</c:formatCode>
                      <c:ptCount val="4"/>
                      <c:pt idx="0">
                        <c:v>0</c:v>
                      </c:pt>
                      <c:pt idx="1">
                        <c:v>3.0338256359100302</c:v>
                      </c:pt>
                      <c:pt idx="2">
                        <c:v>2.6031444072723402</c:v>
                      </c:pt>
                      <c:pt idx="3">
                        <c:v>2.3031959533691402</c:v>
                      </c:pt>
                    </c:numCache>
                  </c:numRef>
                </c:val>
                <c:smooth val="0"/>
                <c:extLst xmlns:c15="http://schemas.microsoft.com/office/drawing/2012/chart">
                  <c:ext xmlns:c16="http://schemas.microsoft.com/office/drawing/2014/chart" uri="{C3380CC4-5D6E-409C-BE32-E72D297353CC}">
                    <c16:uniqueId val="{0000000F-3B59-4535-B10C-EB39088DD121}"/>
                  </c:ext>
                </c:extLst>
              </c15:ser>
            </c15:filteredLineSeries>
            <c15:filteredLineSeries>
              <c15:ser>
                <c:idx val="16"/>
                <c:order val="16"/>
                <c:tx>
                  <c:strRef>
                    <c:extLst xmlns:c15="http://schemas.microsoft.com/office/drawing/2012/chart">
                      <c:ext xmlns:c15="http://schemas.microsoft.com/office/drawing/2012/chart" uri="{02D57815-91ED-43cb-92C2-25804820EDAC}">
                        <c15:formulaRef>
                          <c15:sqref>'Cat Log((cellsmL)+1) w noise'!$A$18</c15:sqref>
                        </c15:formulaRef>
                      </c:ext>
                    </c:extLst>
                    <c:strCache>
                      <c:ptCount val="1"/>
                      <c:pt idx="0">
                        <c:v>TSA Filt N1/N2</c:v>
                      </c:pt>
                    </c:strCache>
                  </c:strRef>
                </c:tx>
                <c:spPr>
                  <a:ln w="28575" cap="rnd">
                    <a:solidFill>
                      <a:schemeClr val="accent6">
                        <a:lumMod val="60000"/>
                        <a:lumOff val="40000"/>
                      </a:schemeClr>
                    </a:solidFill>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noise'!$B$18:$E$18</c15:sqref>
                        </c15:formulaRef>
                      </c:ext>
                    </c:extLst>
                    <c:numCache>
                      <c:formatCode>General</c:formatCode>
                      <c:ptCount val="4"/>
                      <c:pt idx="0">
                        <c:v>4.2253351211547896</c:v>
                      </c:pt>
                      <c:pt idx="1">
                        <c:v>5.8603386878967303</c:v>
                      </c:pt>
                      <c:pt idx="2">
                        <c:v>6.1553363800048801</c:v>
                      </c:pt>
                      <c:pt idx="3">
                        <c:v>5.8129138946533203</c:v>
                      </c:pt>
                    </c:numCache>
                  </c:numRef>
                </c:val>
                <c:smooth val="0"/>
                <c:extLst xmlns:c15="http://schemas.microsoft.com/office/drawing/2012/chart">
                  <c:ext xmlns:c16="http://schemas.microsoft.com/office/drawing/2014/chart" uri="{C3380CC4-5D6E-409C-BE32-E72D297353CC}">
                    <c16:uniqueId val="{00000010-3B59-4535-B10C-EB39088DD121}"/>
                  </c:ext>
                </c:extLst>
              </c15:ser>
            </c15:filteredLineSeries>
            <c15:filteredLineSeries>
              <c15:ser>
                <c:idx val="17"/>
                <c:order val="17"/>
                <c:tx>
                  <c:strRef>
                    <c:extLst xmlns:c15="http://schemas.microsoft.com/office/drawing/2012/chart">
                      <c:ext xmlns:c15="http://schemas.microsoft.com/office/drawing/2012/chart" uri="{02D57815-91ED-43cb-92C2-25804820EDAC}">
                        <c15:formulaRef>
                          <c15:sqref>'Cat Log((cellsmL)+1) w noise'!$A$19</c15:sqref>
                        </c15:formulaRef>
                      </c:ext>
                    </c:extLst>
                    <c:strCache>
                      <c:ptCount val="1"/>
                      <c:pt idx="0">
                        <c:v>TSA Unfilt N1/N2</c:v>
                      </c:pt>
                    </c:strCache>
                  </c:strRef>
                </c:tx>
                <c:spPr>
                  <a:ln w="28575" cap="rnd">
                    <a:solidFill>
                      <a:schemeClr val="accent6"/>
                    </a:solidFill>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noise'!$B$19:$E$19</c15:sqref>
                        </c15:formulaRef>
                      </c:ext>
                    </c:extLst>
                    <c:numCache>
                      <c:formatCode>General</c:formatCode>
                      <c:ptCount val="4"/>
                      <c:pt idx="0">
                        <c:v>5.1072134971618697</c:v>
                      </c:pt>
                      <c:pt idx="1">
                        <c:v>4.4440603256225604</c:v>
                      </c:pt>
                      <c:pt idx="2">
                        <c:v>3.8603978157043501</c:v>
                      </c:pt>
                      <c:pt idx="3">
                        <c:v>3.09725737571716</c:v>
                      </c:pt>
                    </c:numCache>
                  </c:numRef>
                </c:val>
                <c:smooth val="0"/>
                <c:extLst xmlns:c15="http://schemas.microsoft.com/office/drawing/2012/chart">
                  <c:ext xmlns:c16="http://schemas.microsoft.com/office/drawing/2014/chart" uri="{C3380CC4-5D6E-409C-BE32-E72D297353CC}">
                    <c16:uniqueId val="{00000011-3B59-4535-B10C-EB39088DD121}"/>
                  </c:ext>
                </c:extLst>
              </c15:ser>
            </c15:filteredLineSeries>
            <c15:filteredLineSeries>
              <c15:ser>
                <c:idx val="18"/>
                <c:order val="18"/>
                <c:tx>
                  <c:strRef>
                    <c:extLst xmlns:c15="http://schemas.microsoft.com/office/drawing/2012/chart">
                      <c:ext xmlns:c15="http://schemas.microsoft.com/office/drawing/2012/chart" uri="{02D57815-91ED-43cb-92C2-25804820EDAC}">
                        <c15:formulaRef>
                          <c15:sqref>'Cat Log((cellsmL)+1) w noise'!$A$20</c15:sqref>
                        </c15:formulaRef>
                      </c:ext>
                    </c:extLst>
                    <c:strCache>
                      <c:ptCount val="1"/>
                      <c:pt idx="0">
                        <c:v>TSA Filt</c:v>
                      </c:pt>
                    </c:strCache>
                  </c:strRef>
                </c:tx>
                <c:spPr>
                  <a:ln w="28575" cap="rnd">
                    <a:solidFill>
                      <a:schemeClr val="accent6">
                        <a:lumMod val="60000"/>
                        <a:lumOff val="40000"/>
                      </a:schemeClr>
                    </a:solidFill>
                    <a:prstDash val="dash"/>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noise'!$B$20:$E$20</c15:sqref>
                        </c15:formulaRef>
                      </c:ext>
                    </c:extLst>
                    <c:numCache>
                      <c:formatCode>General</c:formatCode>
                      <c:ptCount val="4"/>
                      <c:pt idx="0">
                        <c:v>0</c:v>
                      </c:pt>
                      <c:pt idx="1">
                        <c:v>0</c:v>
                      </c:pt>
                      <c:pt idx="2">
                        <c:v>0</c:v>
                      </c:pt>
                      <c:pt idx="3">
                        <c:v>0</c:v>
                      </c:pt>
                    </c:numCache>
                  </c:numRef>
                </c:val>
                <c:smooth val="0"/>
                <c:extLst xmlns:c15="http://schemas.microsoft.com/office/drawing/2012/chart">
                  <c:ext xmlns:c16="http://schemas.microsoft.com/office/drawing/2014/chart" uri="{C3380CC4-5D6E-409C-BE32-E72D297353CC}">
                    <c16:uniqueId val="{00000012-3B59-4535-B10C-EB39088DD121}"/>
                  </c:ext>
                </c:extLst>
              </c15:ser>
            </c15:filteredLineSeries>
            <c15:filteredLineSeries>
              <c15:ser>
                <c:idx val="19"/>
                <c:order val="19"/>
                <c:tx>
                  <c:strRef>
                    <c:extLst xmlns:c15="http://schemas.microsoft.com/office/drawing/2012/chart">
                      <c:ext xmlns:c15="http://schemas.microsoft.com/office/drawing/2012/chart" uri="{02D57815-91ED-43cb-92C2-25804820EDAC}">
                        <c15:formulaRef>
                          <c15:sqref>'Cat Log((cellsmL)+1) w noise'!$A$21</c15:sqref>
                        </c15:formulaRef>
                      </c:ext>
                    </c:extLst>
                    <c:strCache>
                      <c:ptCount val="1"/>
                      <c:pt idx="0">
                        <c:v>TSA Unfilt</c:v>
                      </c:pt>
                    </c:strCache>
                  </c:strRef>
                </c:tx>
                <c:spPr>
                  <a:ln w="28575" cap="rnd">
                    <a:solidFill>
                      <a:schemeClr val="accent6"/>
                    </a:solidFill>
                    <a:prstDash val="dash"/>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noise'!$B$21:$E$21</c15:sqref>
                        </c15:formulaRef>
                      </c:ext>
                    </c:extLst>
                    <c:numCache>
                      <c:formatCode>General</c:formatCode>
                      <c:ptCount val="4"/>
                      <c:pt idx="0">
                        <c:v>3.0257153511047399</c:v>
                      </c:pt>
                      <c:pt idx="1">
                        <c:v>3.6405808925628702</c:v>
                      </c:pt>
                      <c:pt idx="2">
                        <c:v>4.43934869766235</c:v>
                      </c:pt>
                      <c:pt idx="3">
                        <c:v>4.2201342582702601</c:v>
                      </c:pt>
                    </c:numCache>
                  </c:numRef>
                </c:val>
                <c:smooth val="0"/>
                <c:extLst xmlns:c15="http://schemas.microsoft.com/office/drawing/2012/chart">
                  <c:ext xmlns:c16="http://schemas.microsoft.com/office/drawing/2014/chart" uri="{C3380CC4-5D6E-409C-BE32-E72D297353CC}">
                    <c16:uniqueId val="{00000013-3B59-4535-B10C-EB39088DD121}"/>
                  </c:ext>
                </c:extLst>
              </c15:ser>
            </c15:filteredLineSeries>
          </c:ext>
        </c:extLst>
      </c:lineChart>
      <c:catAx>
        <c:axId val="53947824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2400" b="1" dirty="0">
                    <a:latin typeface="Times New Roman" panose="02020603050405020304" pitchFamily="18" charset="0"/>
                    <a:cs typeface="Times New Roman" panose="02020603050405020304" pitchFamily="18" charset="0"/>
                  </a:rPr>
                  <a:t>Day</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39468400"/>
        <c:crosses val="autoZero"/>
        <c:auto val="1"/>
        <c:lblAlgn val="ctr"/>
        <c:lblOffset val="100"/>
        <c:noMultiLvlLbl val="0"/>
      </c:catAx>
      <c:valAx>
        <c:axId val="539468400"/>
        <c:scaling>
          <c:orientation val="minMax"/>
          <c:max val="6.5"/>
          <c:min val="2.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en-US" sz="2400" b="1" dirty="0">
                    <a:latin typeface="Times New Roman" panose="02020603050405020304" pitchFamily="18" charset="0"/>
                    <a:cs typeface="Times New Roman" panose="02020603050405020304" pitchFamily="18" charset="0"/>
                  </a:rPr>
                  <a:t>Log</a:t>
                </a:r>
                <a:r>
                  <a:rPr lang="en-US" sz="2400" b="1" baseline="0" dirty="0">
                    <a:latin typeface="Times New Roman" panose="02020603050405020304" pitchFamily="18" charset="0"/>
                    <a:cs typeface="Times New Roman" panose="02020603050405020304" pitchFamily="18" charset="0"/>
                  </a:rPr>
                  <a:t> CFU</a:t>
                </a:r>
                <a:endParaRPr lang="en-US" sz="2400" b="1" dirty="0">
                  <a:latin typeface="Times New Roman" panose="02020603050405020304" pitchFamily="18" charset="0"/>
                  <a:cs typeface="Times New Roman" panose="02020603050405020304" pitchFamily="18" charset="0"/>
                </a:endParaRPr>
              </a:p>
            </c:rich>
          </c:tx>
          <c:layout>
            <c:manualLayout>
              <c:xMode val="edge"/>
              <c:yMode val="edge"/>
              <c:x val="6.6648186012670304E-3"/>
              <c:y val="0.34823751130806341"/>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39478240"/>
        <c:crosses val="autoZero"/>
        <c:crossBetween val="between"/>
      </c:valAx>
      <c:spPr>
        <a:noFill/>
        <a:ln>
          <a:noFill/>
        </a:ln>
        <a:effectLst/>
      </c:spPr>
    </c:plotArea>
    <c:legend>
      <c:legendPos val="r"/>
      <c:layout>
        <c:manualLayout>
          <c:xMode val="edge"/>
          <c:yMode val="edge"/>
          <c:x val="0.78985471447825994"/>
          <c:y val="0.28182925403638925"/>
          <c:w val="0.20420971375992339"/>
          <c:h val="0.33725716266954237"/>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b="1" dirty="0">
                <a:latin typeface="Times New Roman" panose="02020603050405020304" pitchFamily="18" charset="0"/>
                <a:cs typeface="Times New Roman" panose="02020603050405020304" pitchFamily="18" charset="0"/>
              </a:rPr>
              <a:t>Does</a:t>
            </a:r>
            <a:r>
              <a:rPr lang="en-US" sz="2400" b="1" baseline="0" dirty="0">
                <a:latin typeface="Times New Roman" panose="02020603050405020304" pitchFamily="18" charset="0"/>
                <a:cs typeface="Times New Roman" panose="02020603050405020304" pitchFamily="18" charset="0"/>
              </a:rPr>
              <a:t> Removal of Toxin Secretion Decrease Survival of Vp in Microcosm?</a:t>
            </a:r>
            <a:endParaRPr lang="en-US" sz="2400" b="1" dirty="0">
              <a:latin typeface="Times New Roman" panose="02020603050405020304" pitchFamily="18" charset="0"/>
              <a:cs typeface="Times New Roman" panose="02020603050405020304" pitchFamily="18" charset="0"/>
            </a:endParaRPr>
          </a:p>
        </c:rich>
      </c:tx>
      <c:layout>
        <c:manualLayout>
          <c:xMode val="edge"/>
          <c:yMode val="edge"/>
          <c:x val="0.11273781029003715"/>
          <c:y val="1.3769723035285323E-2"/>
        </c:manualLayout>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6968045835507754E-2"/>
          <c:y val="0.13300717820254856"/>
          <c:w val="0.7229394563634306"/>
          <c:h val="0.76044662164893684"/>
        </c:manualLayout>
      </c:layout>
      <c:lineChart>
        <c:grouping val="standard"/>
        <c:varyColors val="0"/>
        <c:ser>
          <c:idx val="0"/>
          <c:order val="0"/>
          <c:tx>
            <c:strRef>
              <c:f>'Cat Log((cellsmL)+1) w noise'!$A$2</c:f>
              <c:strCache>
                <c:ptCount val="1"/>
                <c:pt idx="0">
                  <c:v>Vp -PROT +T3SS</c:v>
                </c:pt>
              </c:strCache>
            </c:strRef>
          </c:tx>
          <c:spPr>
            <a:ln w="34925" cap="rnd">
              <a:solidFill>
                <a:srgbClr val="8BC145"/>
              </a:solidFill>
              <a:round/>
            </a:ln>
            <a:effectLst/>
          </c:spPr>
          <c:marker>
            <c:symbol val="star"/>
            <c:size val="11"/>
            <c:spPr>
              <a:noFill/>
              <a:ln w="12700">
                <a:solidFill>
                  <a:srgbClr val="8BC145"/>
                </a:solidFill>
              </a:ln>
              <a:effectLst/>
            </c:spPr>
          </c:marker>
          <c:errBars>
            <c:errDir val="y"/>
            <c:errBarType val="both"/>
            <c:errValType val="stdErr"/>
            <c:noEndCap val="0"/>
            <c:spPr>
              <a:noFill/>
              <a:ln w="9525" cap="flat" cmpd="sng" algn="ctr">
                <a:solidFill>
                  <a:schemeClr val="tx1">
                    <a:lumMod val="65000"/>
                    <a:lumOff val="35000"/>
                  </a:schemeClr>
                </a:solidFill>
                <a:round/>
              </a:ln>
              <a:effectLst/>
            </c:spPr>
          </c:errBars>
          <c:cat>
            <c:numRef>
              <c:f>'Cat Log((cellsmL)+1) w noise'!$B$1:$E$1</c:f>
              <c:numCache>
                <c:formatCode>General</c:formatCode>
                <c:ptCount val="4"/>
                <c:pt idx="0">
                  <c:v>0</c:v>
                </c:pt>
                <c:pt idx="1">
                  <c:v>1</c:v>
                </c:pt>
                <c:pt idx="2">
                  <c:v>2</c:v>
                </c:pt>
                <c:pt idx="3">
                  <c:v>3</c:v>
                </c:pt>
              </c:numCache>
            </c:numRef>
          </c:cat>
          <c:val>
            <c:numRef>
              <c:f>'Cat Log((cellsmL)+1) w noise'!$B$2:$E$2</c:f>
              <c:numCache>
                <c:formatCode>General</c:formatCode>
                <c:ptCount val="4"/>
                <c:pt idx="0">
                  <c:v>4.4969434738159197</c:v>
                </c:pt>
                <c:pt idx="1">
                  <c:v>5.8356909751892099</c:v>
                </c:pt>
                <c:pt idx="2">
                  <c:v>5.8767957687377903</c:v>
                </c:pt>
                <c:pt idx="3">
                  <c:v>5.8762183189392099</c:v>
                </c:pt>
              </c:numCache>
            </c:numRef>
          </c:val>
          <c:smooth val="0"/>
          <c:extLst>
            <c:ext xmlns:c16="http://schemas.microsoft.com/office/drawing/2014/chart" uri="{C3380CC4-5D6E-409C-BE32-E72D297353CC}">
              <c16:uniqueId val="{00000000-7866-45F3-B911-7DE9B31D3B87}"/>
            </c:ext>
          </c:extLst>
        </c:ser>
        <c:ser>
          <c:idx val="1"/>
          <c:order val="1"/>
          <c:tx>
            <c:strRef>
              <c:f>'Cat Log((cellsmL)+1) w noise'!$A$3</c:f>
              <c:strCache>
                <c:ptCount val="1"/>
                <c:pt idx="0">
                  <c:v>Vp +PROT +T3SS</c:v>
                </c:pt>
              </c:strCache>
            </c:strRef>
          </c:tx>
          <c:spPr>
            <a:ln w="34925" cap="rnd">
              <a:solidFill>
                <a:srgbClr val="1D9A78"/>
              </a:solidFill>
              <a:round/>
            </a:ln>
            <a:effectLst/>
          </c:spPr>
          <c:marker>
            <c:symbol val="star"/>
            <c:size val="10"/>
            <c:spPr>
              <a:noFill/>
              <a:ln w="15875">
                <a:solidFill>
                  <a:srgbClr val="1D9A78"/>
                </a:solidFill>
              </a:ln>
              <a:effectLst/>
            </c:spPr>
          </c:marker>
          <c:errBars>
            <c:errDir val="y"/>
            <c:errBarType val="both"/>
            <c:errValType val="stdErr"/>
            <c:noEndCap val="0"/>
            <c:spPr>
              <a:noFill/>
              <a:ln w="9525" cap="flat" cmpd="sng" algn="ctr">
                <a:solidFill>
                  <a:schemeClr val="tx1">
                    <a:lumMod val="65000"/>
                    <a:lumOff val="35000"/>
                  </a:schemeClr>
                </a:solidFill>
                <a:round/>
              </a:ln>
              <a:effectLst/>
            </c:spPr>
          </c:errBars>
          <c:cat>
            <c:numRef>
              <c:f>'Cat Log((cellsmL)+1) w noise'!$B$1:$E$1</c:f>
              <c:numCache>
                <c:formatCode>General</c:formatCode>
                <c:ptCount val="4"/>
                <c:pt idx="0">
                  <c:v>0</c:v>
                </c:pt>
                <c:pt idx="1">
                  <c:v>1</c:v>
                </c:pt>
                <c:pt idx="2">
                  <c:v>2</c:v>
                </c:pt>
                <c:pt idx="3">
                  <c:v>3</c:v>
                </c:pt>
              </c:numCache>
            </c:numRef>
          </c:cat>
          <c:val>
            <c:numRef>
              <c:f>'Cat Log((cellsmL)+1) w noise'!$B$3:$E$3</c:f>
              <c:numCache>
                <c:formatCode>General</c:formatCode>
                <c:ptCount val="4"/>
                <c:pt idx="0">
                  <c:v>4.71933937072754</c:v>
                </c:pt>
                <c:pt idx="1">
                  <c:v>4.4487218856811497</c:v>
                </c:pt>
                <c:pt idx="2">
                  <c:v>4.0719189643859899</c:v>
                </c:pt>
                <c:pt idx="3">
                  <c:v>4.5477871894836399</c:v>
                </c:pt>
              </c:numCache>
            </c:numRef>
          </c:val>
          <c:smooth val="0"/>
          <c:extLst>
            <c:ext xmlns:c16="http://schemas.microsoft.com/office/drawing/2014/chart" uri="{C3380CC4-5D6E-409C-BE32-E72D297353CC}">
              <c16:uniqueId val="{00000001-7866-45F3-B911-7DE9B31D3B87}"/>
            </c:ext>
          </c:extLst>
        </c:ser>
        <c:ser>
          <c:idx val="2"/>
          <c:order val="2"/>
          <c:tx>
            <c:strRef>
              <c:f>'Cat Log((cellsmL)+1) w noise'!$A$4</c:f>
              <c:strCache>
                <c:ptCount val="1"/>
                <c:pt idx="0">
                  <c:v>Vp -PROT -T3SS</c:v>
                </c:pt>
              </c:strCache>
            </c:strRef>
          </c:tx>
          <c:spPr>
            <a:ln w="34925" cap="rnd">
              <a:solidFill>
                <a:srgbClr val="8BC145"/>
              </a:solidFill>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f>'Cat Log((cellsmL)+1) w noise'!$B$1:$E$1</c:f>
              <c:numCache>
                <c:formatCode>General</c:formatCode>
                <c:ptCount val="4"/>
                <c:pt idx="0">
                  <c:v>0</c:v>
                </c:pt>
                <c:pt idx="1">
                  <c:v>1</c:v>
                </c:pt>
                <c:pt idx="2">
                  <c:v>2</c:v>
                </c:pt>
                <c:pt idx="3">
                  <c:v>3</c:v>
                </c:pt>
              </c:numCache>
            </c:numRef>
          </c:cat>
          <c:val>
            <c:numRef>
              <c:f>'Cat Log((cellsmL)+1) w noise'!$B$4:$E$4</c:f>
              <c:numCache>
                <c:formatCode>General</c:formatCode>
                <c:ptCount val="4"/>
                <c:pt idx="0">
                  <c:v>4.6063919067382804</c:v>
                </c:pt>
                <c:pt idx="1">
                  <c:v>5.63749074935913</c:v>
                </c:pt>
                <c:pt idx="2">
                  <c:v>5.6683869361877397</c:v>
                </c:pt>
                <c:pt idx="3">
                  <c:v>5.66275882720947</c:v>
                </c:pt>
              </c:numCache>
            </c:numRef>
          </c:val>
          <c:smooth val="0"/>
          <c:extLst>
            <c:ext xmlns:c16="http://schemas.microsoft.com/office/drawing/2014/chart" uri="{C3380CC4-5D6E-409C-BE32-E72D297353CC}">
              <c16:uniqueId val="{00000002-7866-45F3-B911-7DE9B31D3B87}"/>
            </c:ext>
          </c:extLst>
        </c:ser>
        <c:ser>
          <c:idx val="3"/>
          <c:order val="3"/>
          <c:tx>
            <c:strRef>
              <c:f>'Cat Log((cellsmL)+1) w noise'!$A$5</c:f>
              <c:strCache>
                <c:ptCount val="1"/>
                <c:pt idx="0">
                  <c:v>Vp +PROT -T3SS</c:v>
                </c:pt>
              </c:strCache>
            </c:strRef>
          </c:tx>
          <c:spPr>
            <a:ln w="34925" cap="rnd">
              <a:solidFill>
                <a:srgbClr val="1D9A78"/>
              </a:solidFill>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f>'Cat Log((cellsmL)+1) w noise'!$B$1:$E$1</c:f>
              <c:numCache>
                <c:formatCode>General</c:formatCode>
                <c:ptCount val="4"/>
                <c:pt idx="0">
                  <c:v>0</c:v>
                </c:pt>
                <c:pt idx="1">
                  <c:v>1</c:v>
                </c:pt>
                <c:pt idx="2">
                  <c:v>2</c:v>
                </c:pt>
                <c:pt idx="3">
                  <c:v>3</c:v>
                </c:pt>
              </c:numCache>
            </c:numRef>
          </c:cat>
          <c:val>
            <c:numRef>
              <c:f>'Cat Log((cellsmL)+1) w noise'!$B$5:$E$5</c:f>
              <c:numCache>
                <c:formatCode>General</c:formatCode>
                <c:ptCount val="4"/>
                <c:pt idx="0">
                  <c:v>4.7634353637695304</c:v>
                </c:pt>
                <c:pt idx="1">
                  <c:v>4.3222398757934597</c:v>
                </c:pt>
                <c:pt idx="2">
                  <c:v>3.8579955101013201</c:v>
                </c:pt>
                <c:pt idx="3">
                  <c:v>4.4014177322387704</c:v>
                </c:pt>
              </c:numCache>
            </c:numRef>
          </c:val>
          <c:smooth val="0"/>
          <c:extLst>
            <c:ext xmlns:c16="http://schemas.microsoft.com/office/drawing/2014/chart" uri="{C3380CC4-5D6E-409C-BE32-E72D297353CC}">
              <c16:uniqueId val="{00000003-7866-45F3-B911-7DE9B31D3B87}"/>
            </c:ext>
          </c:extLst>
        </c:ser>
        <c:ser>
          <c:idx val="19"/>
          <c:order val="19"/>
          <c:tx>
            <c:strRef>
              <c:f>'Cat Log((cellsmL)+1) w noise'!$A$21</c:f>
              <c:strCache>
                <c:ptCount val="1"/>
                <c:pt idx="0">
                  <c:v>Total Plank +PROT +T3SS</c:v>
                </c:pt>
              </c:strCache>
              <c:extLst xmlns:c15="http://schemas.microsoft.com/office/drawing/2012/chart"/>
            </c:strRef>
          </c:tx>
          <c:spPr>
            <a:ln w="28575" cap="rnd">
              <a:solidFill>
                <a:srgbClr val="FF0000"/>
              </a:solidFill>
              <a:round/>
            </a:ln>
            <a:effectLst/>
          </c:spPr>
          <c:marker>
            <c:symbol val="star"/>
            <c:size val="11"/>
            <c:spPr>
              <a:noFill/>
              <a:ln w="9525">
                <a:solidFill>
                  <a:srgbClr val="FF0000"/>
                </a:solidFill>
              </a:ln>
              <a:effectLst/>
            </c:spPr>
          </c:marker>
          <c:errBars>
            <c:errDir val="y"/>
            <c:errBarType val="both"/>
            <c:errValType val="stdErr"/>
            <c:noEndCap val="0"/>
            <c:spPr>
              <a:noFill/>
              <a:ln w="9525" cap="flat" cmpd="sng" algn="ctr">
                <a:solidFill>
                  <a:schemeClr val="tx1">
                    <a:lumMod val="65000"/>
                    <a:lumOff val="35000"/>
                  </a:schemeClr>
                </a:solidFill>
                <a:round/>
              </a:ln>
              <a:effectLst/>
            </c:spPr>
          </c:errBars>
          <c:cat>
            <c:numRef>
              <c:f>'Cat Log((cellsmL)+1) w noise'!$B$1:$E$1</c:f>
              <c:numCache>
                <c:formatCode>General</c:formatCode>
                <c:ptCount val="4"/>
                <c:pt idx="0">
                  <c:v>0</c:v>
                </c:pt>
                <c:pt idx="1">
                  <c:v>1</c:v>
                </c:pt>
                <c:pt idx="2">
                  <c:v>2</c:v>
                </c:pt>
                <c:pt idx="3">
                  <c:v>3</c:v>
                </c:pt>
              </c:numCache>
              <c:extLst xmlns:c15="http://schemas.microsoft.com/office/drawing/2012/chart"/>
            </c:numRef>
          </c:cat>
          <c:val>
            <c:numRef>
              <c:f>'Cat Log((cellsmL)+1) w noise'!$B$21:$E$21</c:f>
              <c:numCache>
                <c:formatCode>General</c:formatCode>
                <c:ptCount val="4"/>
                <c:pt idx="0">
                  <c:v>5.3463549613952601</c:v>
                </c:pt>
                <c:pt idx="1">
                  <c:v>5.2405519485473597</c:v>
                </c:pt>
                <c:pt idx="2">
                  <c:v>5.1846942901611301</c:v>
                </c:pt>
                <c:pt idx="3">
                  <c:v>5.0334277153015101</c:v>
                </c:pt>
              </c:numCache>
              <c:extLst xmlns:c15="http://schemas.microsoft.com/office/drawing/2012/chart"/>
            </c:numRef>
          </c:val>
          <c:smooth val="0"/>
          <c:extLst xmlns:c15="http://schemas.microsoft.com/office/drawing/2012/chart">
            <c:ext xmlns:c16="http://schemas.microsoft.com/office/drawing/2014/chart" uri="{C3380CC4-5D6E-409C-BE32-E72D297353CC}">
              <c16:uniqueId val="{00000004-7866-45F3-B911-7DE9B31D3B87}"/>
            </c:ext>
          </c:extLst>
        </c:ser>
        <c:ser>
          <c:idx val="21"/>
          <c:order val="21"/>
          <c:tx>
            <c:strRef>
              <c:f>'Cat Log((cellsmL)+1) w noise'!$A$23</c:f>
              <c:strCache>
                <c:ptCount val="1"/>
                <c:pt idx="0">
                  <c:v>Total Plank +PROT -T3SS</c:v>
                </c:pt>
              </c:strCache>
              <c:extLst xmlns:c15="http://schemas.microsoft.com/office/drawing/2012/chart"/>
            </c:strRef>
          </c:tx>
          <c:spPr>
            <a:ln w="28575" cap="rnd">
              <a:solidFill>
                <a:srgbClr val="FF0000"/>
              </a:solidFill>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f>'Cat Log((cellsmL)+1) w noise'!$B$1:$E$1</c:f>
              <c:numCache>
                <c:formatCode>General</c:formatCode>
                <c:ptCount val="4"/>
                <c:pt idx="0">
                  <c:v>0</c:v>
                </c:pt>
                <c:pt idx="1">
                  <c:v>1</c:v>
                </c:pt>
                <c:pt idx="2">
                  <c:v>2</c:v>
                </c:pt>
                <c:pt idx="3">
                  <c:v>3</c:v>
                </c:pt>
              </c:numCache>
              <c:extLst xmlns:c15="http://schemas.microsoft.com/office/drawing/2012/chart"/>
            </c:numRef>
          </c:cat>
          <c:val>
            <c:numRef>
              <c:f>'Cat Log((cellsmL)+1) w noise'!$B$23:$E$23</c:f>
              <c:numCache>
                <c:formatCode>General</c:formatCode>
                <c:ptCount val="4"/>
                <c:pt idx="0">
                  <c:v>5.3117561340331996</c:v>
                </c:pt>
                <c:pt idx="1">
                  <c:v>5.20412254333496</c:v>
                </c:pt>
                <c:pt idx="2">
                  <c:v>5.1367235183715803</c:v>
                </c:pt>
                <c:pt idx="3">
                  <c:v>4.9385247230529803</c:v>
                </c:pt>
              </c:numCache>
              <c:extLst xmlns:c15="http://schemas.microsoft.com/office/drawing/2012/chart"/>
            </c:numRef>
          </c:val>
          <c:smooth val="0"/>
          <c:extLst xmlns:c15="http://schemas.microsoft.com/office/drawing/2012/chart">
            <c:ext xmlns:c16="http://schemas.microsoft.com/office/drawing/2014/chart" uri="{C3380CC4-5D6E-409C-BE32-E72D297353CC}">
              <c16:uniqueId val="{00000005-7866-45F3-B911-7DE9B31D3B87}"/>
            </c:ext>
          </c:extLst>
        </c:ser>
        <c:dLbls>
          <c:showLegendKey val="0"/>
          <c:showVal val="0"/>
          <c:showCatName val="0"/>
          <c:showSerName val="0"/>
          <c:showPercent val="0"/>
          <c:showBubbleSize val="0"/>
        </c:dLbls>
        <c:marker val="1"/>
        <c:smooth val="0"/>
        <c:axId val="564262832"/>
        <c:axId val="564261192"/>
        <c:extLst>
          <c:ext xmlns:c15="http://schemas.microsoft.com/office/drawing/2012/chart" uri="{02D57815-91ED-43cb-92C2-25804820EDAC}">
            <c15:filteredLineSeries>
              <c15:ser>
                <c:idx val="4"/>
                <c:order val="4"/>
                <c:tx>
                  <c:strRef>
                    <c:extLst>
                      <c:ext uri="{02D57815-91ED-43cb-92C2-25804820EDAC}">
                        <c15:formulaRef>
                          <c15:sqref>'Cat Log((cellsmL)+1) w noise'!$A$6</c15:sqref>
                        </c15:formulaRef>
                      </c:ext>
                    </c:extLst>
                    <c:strCache>
                      <c:ptCount val="1"/>
                      <c:pt idx="0">
                        <c:v>Vp Filt</c:v>
                      </c:pt>
                    </c:strCache>
                  </c:strRef>
                </c:tx>
                <c:spPr>
                  <a:ln w="28575" cap="rnd">
                    <a:solidFill>
                      <a:schemeClr val="accent5">
                        <a:shade val="53000"/>
                      </a:schemeClr>
                    </a:solidFill>
                    <a:prstDash val="dash"/>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c:ex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c:ext uri="{02D57815-91ED-43cb-92C2-25804820EDAC}">
                        <c15:formulaRef>
                          <c15:sqref>'Cat Log((cellsmL)+1) w noise'!$B$6:$E$6</c15:sqref>
                        </c15:formulaRef>
                      </c:ext>
                    </c:extLst>
                    <c:numCache>
                      <c:formatCode>General</c:formatCode>
                      <c:ptCount val="4"/>
                      <c:pt idx="0">
                        <c:v>4.0086426734924299</c:v>
                      </c:pt>
                      <c:pt idx="1">
                        <c:v>3.5392014980316202</c:v>
                      </c:pt>
                      <c:pt idx="2">
                        <c:v>3.5392014980316202</c:v>
                      </c:pt>
                      <c:pt idx="3">
                        <c:v>4.1139769554138201</c:v>
                      </c:pt>
                    </c:numCache>
                  </c:numRef>
                </c:val>
                <c:smooth val="0"/>
                <c:extLst>
                  <c:ext xmlns:c16="http://schemas.microsoft.com/office/drawing/2014/chart" uri="{C3380CC4-5D6E-409C-BE32-E72D297353CC}">
                    <c16:uniqueId val="{00000006-7866-45F3-B911-7DE9B31D3B87}"/>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'Cat Log((cellsmL)+1) w noise'!$A$7</c15:sqref>
                        </c15:formulaRef>
                      </c:ext>
                    </c:extLst>
                    <c:strCache>
                      <c:ptCount val="1"/>
                      <c:pt idx="0">
                        <c:v>Vp Unfilt</c:v>
                      </c:pt>
                    </c:strCache>
                  </c:strRef>
                </c:tx>
                <c:spPr>
                  <a:ln w="28575" cap="rnd">
                    <a:solidFill>
                      <a:schemeClr val="tx2"/>
                    </a:solidFill>
                    <a:prstDash val="dash"/>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noise'!$B$7:$E$7</c15:sqref>
                        </c15:formulaRef>
                      </c:ext>
                    </c:extLst>
                    <c:numCache>
                      <c:formatCode>General</c:formatCode>
                      <c:ptCount val="4"/>
                      <c:pt idx="0">
                        <c:v>4.3579540252685502</c:v>
                      </c:pt>
                      <c:pt idx="1">
                        <c:v>3.7202420234680198</c:v>
                      </c:pt>
                      <c:pt idx="2">
                        <c:v>3.4956829547882098</c:v>
                      </c:pt>
                      <c:pt idx="3">
                        <c:v>4.3180842399597203</c:v>
                      </c:pt>
                    </c:numCache>
                  </c:numRef>
                </c:val>
                <c:smooth val="0"/>
                <c:extLst xmlns:c15="http://schemas.microsoft.com/office/drawing/2012/chart">
                  <c:ext xmlns:c16="http://schemas.microsoft.com/office/drawing/2014/chart" uri="{C3380CC4-5D6E-409C-BE32-E72D297353CC}">
                    <c16:uniqueId val="{00000007-7866-45F3-B911-7DE9B31D3B87}"/>
                  </c:ext>
                </c:extLst>
              </c15:ser>
            </c15:filteredLineSeries>
            <c15:filteredLineSeries>
              <c15:ser>
                <c:idx val="6"/>
                <c:order val="6"/>
                <c:tx>
                  <c:strRef>
                    <c:extLst xmlns:c15="http://schemas.microsoft.com/office/drawing/2012/chart">
                      <c:ext xmlns:c15="http://schemas.microsoft.com/office/drawing/2012/chart" uri="{02D57815-91ED-43cb-92C2-25804820EDAC}">
                        <c15:formulaRef>
                          <c15:sqref>'Cat Log((cellsmL)+1) w noise'!$A$8</c15:sqref>
                        </c15:formulaRef>
                      </c:ext>
                    </c:extLst>
                    <c:strCache>
                      <c:ptCount val="1"/>
                      <c:pt idx="0">
                        <c:v>Total Bacteria Filt WT</c:v>
                      </c:pt>
                    </c:strCache>
                  </c:strRef>
                </c:tx>
                <c:spPr>
                  <a:ln w="28575" cap="rnd">
                    <a:solidFill>
                      <a:schemeClr val="accent6">
                        <a:lumMod val="40000"/>
                        <a:lumOff val="60000"/>
                      </a:schemeClr>
                    </a:solidFill>
                    <a:round/>
                  </a:ln>
                  <a:effectLst/>
                </c:spPr>
                <c:marker>
                  <c:symbol val="star"/>
                  <c:size val="7"/>
                  <c:spPr>
                    <a:noFill/>
                    <a:ln w="9525">
                      <a:solidFill>
                        <a:schemeClr val="accent6">
                          <a:lumMod val="40000"/>
                          <a:lumOff val="60000"/>
                        </a:schemeClr>
                      </a:solidFill>
                    </a:ln>
                    <a:effectLst/>
                  </c:spPr>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noise'!$B$8:$E$8</c15:sqref>
                        </c15:formulaRef>
                      </c:ext>
                    </c:extLst>
                    <c:numCache>
                      <c:formatCode>General</c:formatCode>
                      <c:ptCount val="4"/>
                      <c:pt idx="0">
                        <c:v>4.8779525756835902</c:v>
                      </c:pt>
                      <c:pt idx="1">
                        <c:v>4.5224571228027299</c:v>
                      </c:pt>
                      <c:pt idx="2">
                        <c:v>5.6693177223205602</c:v>
                      </c:pt>
                      <c:pt idx="3">
                        <c:v>5.5809259414672896</c:v>
                      </c:pt>
                    </c:numCache>
                  </c:numRef>
                </c:val>
                <c:smooth val="0"/>
                <c:extLst xmlns:c15="http://schemas.microsoft.com/office/drawing/2012/chart">
                  <c:ext xmlns:c16="http://schemas.microsoft.com/office/drawing/2014/chart" uri="{C3380CC4-5D6E-409C-BE32-E72D297353CC}">
                    <c16:uniqueId val="{00000008-7866-45F3-B911-7DE9B31D3B87}"/>
                  </c:ext>
                </c:extLst>
              </c15:ser>
            </c15:filteredLineSeries>
            <c15:filteredLineSeries>
              <c15:ser>
                <c:idx val="7"/>
                <c:order val="7"/>
                <c:tx>
                  <c:strRef>
                    <c:extLst xmlns:c15="http://schemas.microsoft.com/office/drawing/2012/chart">
                      <c:ext xmlns:c15="http://schemas.microsoft.com/office/drawing/2012/chart" uri="{02D57815-91ED-43cb-92C2-25804820EDAC}">
                        <c15:formulaRef>
                          <c15:sqref>'Cat Log((cellsmL)+1) w noise'!$A$9</c15:sqref>
                        </c15:formulaRef>
                      </c:ext>
                    </c:extLst>
                    <c:strCache>
                      <c:ptCount val="1"/>
                      <c:pt idx="0">
                        <c:v>Total Bacteria Unfilt WT</c:v>
                      </c:pt>
                    </c:strCache>
                  </c:strRef>
                </c:tx>
                <c:spPr>
                  <a:ln w="28575" cap="rnd">
                    <a:solidFill>
                      <a:schemeClr val="accent6"/>
                    </a:solidFill>
                    <a:round/>
                  </a:ln>
                  <a:effectLst/>
                </c:spPr>
                <c:marker>
                  <c:symbol val="star"/>
                  <c:size val="7"/>
                  <c:spPr>
                    <a:noFill/>
                    <a:ln w="9525">
                      <a:solidFill>
                        <a:schemeClr val="accent6"/>
                      </a:solidFill>
                    </a:ln>
                    <a:effectLst/>
                  </c:spPr>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noise'!$B$9:$E$9</c15:sqref>
                        </c15:formulaRef>
                      </c:ext>
                    </c:extLst>
                    <c:numCache>
                      <c:formatCode>General</c:formatCode>
                      <c:ptCount val="4"/>
                      <c:pt idx="0">
                        <c:v>5.91803073883057</c:v>
                      </c:pt>
                      <c:pt idx="1">
                        <c:v>6.1398792266845703</c:v>
                      </c:pt>
                      <c:pt idx="2">
                        <c:v>6.1172714233398402</c:v>
                      </c:pt>
                      <c:pt idx="3">
                        <c:v>5.8208584785461399</c:v>
                      </c:pt>
                    </c:numCache>
                  </c:numRef>
                </c:val>
                <c:smooth val="0"/>
                <c:extLst xmlns:c15="http://schemas.microsoft.com/office/drawing/2012/chart">
                  <c:ext xmlns:c16="http://schemas.microsoft.com/office/drawing/2014/chart" uri="{C3380CC4-5D6E-409C-BE32-E72D297353CC}">
                    <c16:uniqueId val="{00000009-7866-45F3-B911-7DE9B31D3B87}"/>
                  </c:ext>
                </c:extLst>
              </c15:ser>
            </c15:filteredLineSeries>
            <c15:filteredLineSeries>
              <c15:ser>
                <c:idx val="8"/>
                <c:order val="8"/>
                <c:tx>
                  <c:strRef>
                    <c:extLst xmlns:c15="http://schemas.microsoft.com/office/drawing/2012/chart">
                      <c:ext xmlns:c15="http://schemas.microsoft.com/office/drawing/2012/chart" uri="{02D57815-91ED-43cb-92C2-25804820EDAC}">
                        <c15:formulaRef>
                          <c15:sqref>'Cat Log((cellsmL)+1) w noise'!$A$10</c15:sqref>
                        </c15:formulaRef>
                      </c:ext>
                    </c:extLst>
                    <c:strCache>
                      <c:ptCount val="1"/>
                      <c:pt idx="0">
                        <c:v>Total Bacteria Filt N1/N2</c:v>
                      </c:pt>
                    </c:strCache>
                  </c:strRef>
                </c:tx>
                <c:spPr>
                  <a:ln w="28575" cap="rnd">
                    <a:solidFill>
                      <a:schemeClr val="accent6">
                        <a:lumMod val="40000"/>
                        <a:lumOff val="60000"/>
                      </a:schemeClr>
                    </a:solidFill>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noise'!$B$10:$E$10</c15:sqref>
                        </c15:formulaRef>
                      </c:ext>
                    </c:extLst>
                    <c:numCache>
                      <c:formatCode>General</c:formatCode>
                      <c:ptCount val="4"/>
                      <c:pt idx="0">
                        <c:v>5.0334277153015101</c:v>
                      </c:pt>
                      <c:pt idx="1">
                        <c:v>5.2552747726440403</c:v>
                      </c:pt>
                      <c:pt idx="2">
                        <c:v>5.97174024581909</c:v>
                      </c:pt>
                      <c:pt idx="3">
                        <c:v>5.7512798309326199</c:v>
                      </c:pt>
                    </c:numCache>
                  </c:numRef>
                </c:val>
                <c:smooth val="0"/>
                <c:extLst xmlns:c15="http://schemas.microsoft.com/office/drawing/2012/chart">
                  <c:ext xmlns:c16="http://schemas.microsoft.com/office/drawing/2014/chart" uri="{C3380CC4-5D6E-409C-BE32-E72D297353CC}">
                    <c16:uniqueId val="{0000000A-7866-45F3-B911-7DE9B31D3B87}"/>
                  </c:ext>
                </c:extLst>
              </c15:ser>
            </c15:filteredLineSeries>
            <c15:filteredLineSeries>
              <c15:ser>
                <c:idx val="9"/>
                <c:order val="9"/>
                <c:tx>
                  <c:strRef>
                    <c:extLst xmlns:c15="http://schemas.microsoft.com/office/drawing/2012/chart">
                      <c:ext xmlns:c15="http://schemas.microsoft.com/office/drawing/2012/chart" uri="{02D57815-91ED-43cb-92C2-25804820EDAC}">
                        <c15:formulaRef>
                          <c15:sqref>'Cat Log((cellsmL)+1) w noise'!$A$11</c15:sqref>
                        </c15:formulaRef>
                      </c:ext>
                    </c:extLst>
                    <c:strCache>
                      <c:ptCount val="1"/>
                      <c:pt idx="0">
                        <c:v>Total Bacteria Unfilt N1/N2</c:v>
                      </c:pt>
                    </c:strCache>
                  </c:strRef>
                </c:tx>
                <c:spPr>
                  <a:ln w="28575" cap="rnd">
                    <a:solidFill>
                      <a:schemeClr val="accent6"/>
                    </a:solidFill>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noise'!$B$11:$E$11</c15:sqref>
                        </c15:formulaRef>
                      </c:ext>
                    </c:extLst>
                    <c:numCache>
                      <c:formatCode>General</c:formatCode>
                      <c:ptCount val="4"/>
                      <c:pt idx="0">
                        <c:v>5.9552068710327104</c:v>
                      </c:pt>
                      <c:pt idx="1">
                        <c:v>6.1172714233398402</c:v>
                      </c:pt>
                      <c:pt idx="2">
                        <c:v>6.0413932800293004</c:v>
                      </c:pt>
                      <c:pt idx="3">
                        <c:v>5.6866369247436497</c:v>
                      </c:pt>
                    </c:numCache>
                  </c:numRef>
                </c:val>
                <c:smooth val="0"/>
                <c:extLst xmlns:c15="http://schemas.microsoft.com/office/drawing/2012/chart">
                  <c:ext xmlns:c16="http://schemas.microsoft.com/office/drawing/2014/chart" uri="{C3380CC4-5D6E-409C-BE32-E72D297353CC}">
                    <c16:uniqueId val="{0000000B-7866-45F3-B911-7DE9B31D3B87}"/>
                  </c:ext>
                </c:extLst>
              </c15:ser>
            </c15:filteredLineSeries>
            <c15:filteredLineSeries>
              <c15:ser>
                <c:idx val="10"/>
                <c:order val="10"/>
                <c:tx>
                  <c:strRef>
                    <c:extLst xmlns:c15="http://schemas.microsoft.com/office/drawing/2012/chart">
                      <c:ext xmlns:c15="http://schemas.microsoft.com/office/drawing/2012/chart" uri="{02D57815-91ED-43cb-92C2-25804820EDAC}">
                        <c15:formulaRef>
                          <c15:sqref>'Cat Log((cellsmL)+1) w noise'!$A$12</c15:sqref>
                        </c15:formulaRef>
                      </c:ext>
                    </c:extLst>
                    <c:strCache>
                      <c:ptCount val="1"/>
                      <c:pt idx="0">
                        <c:v> Total Bacteria Filt</c:v>
                      </c:pt>
                    </c:strCache>
                  </c:strRef>
                </c:tx>
                <c:spPr>
                  <a:ln w="28575" cap="rnd">
                    <a:solidFill>
                      <a:schemeClr val="accent6">
                        <a:lumMod val="40000"/>
                        <a:lumOff val="60000"/>
                      </a:schemeClr>
                    </a:solidFill>
                    <a:prstDash val="dash"/>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noise'!$B$12:$E$12</c15:sqref>
                        </c15:formulaRef>
                      </c:ext>
                    </c:extLst>
                    <c:numCache>
                      <c:formatCode>General</c:formatCode>
                      <c:ptCount val="4"/>
                      <c:pt idx="0">
                        <c:v>5.0607018470764196</c:v>
                      </c:pt>
                      <c:pt idx="1">
                        <c:v>5.5965981483459499</c:v>
                      </c:pt>
                      <c:pt idx="2">
                        <c:v>6.1492195129394496</c:v>
                      </c:pt>
                      <c:pt idx="3">
                        <c:v>5.9722032546997097</c:v>
                      </c:pt>
                    </c:numCache>
                  </c:numRef>
                </c:val>
                <c:smooth val="0"/>
                <c:extLst xmlns:c15="http://schemas.microsoft.com/office/drawing/2012/chart">
                  <c:ext xmlns:c16="http://schemas.microsoft.com/office/drawing/2014/chart" uri="{C3380CC4-5D6E-409C-BE32-E72D297353CC}">
                    <c16:uniqueId val="{0000000C-7866-45F3-B911-7DE9B31D3B87}"/>
                  </c:ext>
                </c:extLst>
              </c15:ser>
            </c15:filteredLineSeries>
            <c15:filteredLineSeries>
              <c15:ser>
                <c:idx val="11"/>
                <c:order val="11"/>
                <c:tx>
                  <c:strRef>
                    <c:extLst xmlns:c15="http://schemas.microsoft.com/office/drawing/2012/chart">
                      <c:ext xmlns:c15="http://schemas.microsoft.com/office/drawing/2012/chart" uri="{02D57815-91ED-43cb-92C2-25804820EDAC}">
                        <c15:formulaRef>
                          <c15:sqref>'Cat Log((cellsmL)+1) w noise'!$A$13</c15:sqref>
                        </c15:formulaRef>
                      </c:ext>
                    </c:extLst>
                    <c:strCache>
                      <c:ptCount val="1"/>
                      <c:pt idx="0">
                        <c:v>Total Bacteria Unfilt</c:v>
                      </c:pt>
                    </c:strCache>
                  </c:strRef>
                </c:tx>
                <c:spPr>
                  <a:ln w="28575" cap="rnd">
                    <a:solidFill>
                      <a:schemeClr val="accent6"/>
                    </a:solidFill>
                    <a:prstDash val="dash"/>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noise'!$B$13:$E$13</c15:sqref>
                        </c15:formulaRef>
                      </c:ext>
                    </c:extLst>
                    <c:numCache>
                      <c:formatCode>General</c:formatCode>
                      <c:ptCount val="4"/>
                      <c:pt idx="0">
                        <c:v>5.9647312164306596</c:v>
                      </c:pt>
                      <c:pt idx="1">
                        <c:v>6.1038041114807102</c:v>
                      </c:pt>
                      <c:pt idx="2">
                        <c:v>6.1553363800048801</c:v>
                      </c:pt>
                      <c:pt idx="3">
                        <c:v>5.7067184448242196</c:v>
                      </c:pt>
                    </c:numCache>
                  </c:numRef>
                </c:val>
                <c:smooth val="0"/>
                <c:extLst xmlns:c15="http://schemas.microsoft.com/office/drawing/2012/chart">
                  <c:ext xmlns:c16="http://schemas.microsoft.com/office/drawing/2014/chart" uri="{C3380CC4-5D6E-409C-BE32-E72D297353CC}">
                    <c16:uniqueId val="{0000000D-7866-45F3-B911-7DE9B31D3B87}"/>
                  </c:ext>
                </c:extLst>
              </c15:ser>
            </c15:filteredLineSeries>
            <c15:filteredLineSeries>
              <c15:ser>
                <c:idx val="12"/>
                <c:order val="12"/>
                <c:tx>
                  <c:strRef>
                    <c:extLst xmlns:c15="http://schemas.microsoft.com/office/drawing/2012/chart">
                      <c:ext xmlns:c15="http://schemas.microsoft.com/office/drawing/2012/chart" uri="{02D57815-91ED-43cb-92C2-25804820EDAC}">
                        <c15:formulaRef>
                          <c15:sqref>'Cat Log((cellsmL)+1) w noise'!$A$14</c15:sqref>
                        </c15:formulaRef>
                      </c:ext>
                    </c:extLst>
                    <c:strCache>
                      <c:ptCount val="1"/>
                      <c:pt idx="0">
                        <c:v>Phytoplank Filt WT</c:v>
                      </c:pt>
                    </c:strCache>
                  </c:strRef>
                </c:tx>
                <c:spPr>
                  <a:ln w="28575" cap="rnd">
                    <a:solidFill>
                      <a:schemeClr val="accent4">
                        <a:lumMod val="60000"/>
                        <a:lumOff val="40000"/>
                      </a:schemeClr>
                    </a:solidFill>
                    <a:round/>
                  </a:ln>
                  <a:effectLst/>
                </c:spPr>
                <c:marker>
                  <c:symbol val="star"/>
                  <c:size val="7"/>
                  <c:spPr>
                    <a:noFill/>
                    <a:ln w="9525">
                      <a:solidFill>
                        <a:schemeClr val="accent4">
                          <a:lumMod val="60000"/>
                          <a:lumOff val="40000"/>
                        </a:schemeClr>
                      </a:solidFill>
                    </a:ln>
                    <a:effectLst/>
                  </c:spPr>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noise'!$B$14:$E$14</c15:sqref>
                        </c15:formulaRef>
                      </c:ext>
                    </c:extLst>
                    <c:numCache>
                      <c:formatCode>General</c:formatCode>
                      <c:ptCount val="4"/>
                      <c:pt idx="0">
                        <c:v>4.5065183639526403</c:v>
                      </c:pt>
                      <c:pt idx="1">
                        <c:v>4.4785809516906703</c:v>
                      </c:pt>
                      <c:pt idx="2">
                        <c:v>4.3820352554321298</c:v>
                      </c:pt>
                      <c:pt idx="3">
                        <c:v>4.3096513748168901</c:v>
                      </c:pt>
                    </c:numCache>
                  </c:numRef>
                </c:val>
                <c:smooth val="0"/>
                <c:extLst xmlns:c15="http://schemas.microsoft.com/office/drawing/2012/chart">
                  <c:ext xmlns:c16="http://schemas.microsoft.com/office/drawing/2014/chart" uri="{C3380CC4-5D6E-409C-BE32-E72D297353CC}">
                    <c16:uniqueId val="{0000000E-7866-45F3-B911-7DE9B31D3B87}"/>
                  </c:ext>
                </c:extLst>
              </c15:ser>
            </c15:filteredLineSeries>
            <c15:filteredLineSeries>
              <c15:ser>
                <c:idx val="13"/>
                <c:order val="13"/>
                <c:tx>
                  <c:strRef>
                    <c:extLst xmlns:c15="http://schemas.microsoft.com/office/drawing/2012/chart">
                      <c:ext xmlns:c15="http://schemas.microsoft.com/office/drawing/2012/chart" uri="{02D57815-91ED-43cb-92C2-25804820EDAC}">
                        <c15:formulaRef>
                          <c15:sqref>'Cat Log((cellsmL)+1) w noise'!$A$15</c15:sqref>
                        </c15:formulaRef>
                      </c:ext>
                    </c:extLst>
                    <c:strCache>
                      <c:ptCount val="1"/>
                      <c:pt idx="0">
                        <c:v>Phytoplank Unfilt WT</c:v>
                      </c:pt>
                    </c:strCache>
                  </c:strRef>
                </c:tx>
                <c:spPr>
                  <a:ln w="28575" cap="rnd">
                    <a:solidFill>
                      <a:schemeClr val="accent2"/>
                    </a:solidFill>
                    <a:round/>
                  </a:ln>
                  <a:effectLst/>
                </c:spPr>
                <c:marker>
                  <c:symbol val="star"/>
                  <c:size val="7"/>
                  <c:spPr>
                    <a:noFill/>
                    <a:ln w="9525">
                      <a:solidFill>
                        <a:schemeClr val="accent2"/>
                      </a:solidFill>
                    </a:ln>
                    <a:effectLst/>
                  </c:spPr>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noise'!$B$15:$E$15</c15:sqref>
                        </c15:formulaRef>
                      </c:ext>
                    </c:extLst>
                    <c:numCache>
                      <c:formatCode>General</c:formatCode>
                      <c:ptCount val="4"/>
                      <c:pt idx="0">
                        <c:v>4.94101905822754</c:v>
                      </c:pt>
                      <c:pt idx="1">
                        <c:v>4.7291727066040004</c:v>
                      </c:pt>
                      <c:pt idx="2">
                        <c:v>4.7032999992370597</c:v>
                      </c:pt>
                      <c:pt idx="3">
                        <c:v>4.5453195571899396</c:v>
                      </c:pt>
                    </c:numCache>
                  </c:numRef>
                </c:val>
                <c:smooth val="0"/>
                <c:extLst xmlns:c15="http://schemas.microsoft.com/office/drawing/2012/chart">
                  <c:ext xmlns:c16="http://schemas.microsoft.com/office/drawing/2014/chart" uri="{C3380CC4-5D6E-409C-BE32-E72D297353CC}">
                    <c16:uniqueId val="{0000000F-7866-45F3-B911-7DE9B31D3B87}"/>
                  </c:ext>
                </c:extLst>
              </c15:ser>
            </c15:filteredLineSeries>
            <c15:filteredLineSeries>
              <c15:ser>
                <c:idx val="14"/>
                <c:order val="14"/>
                <c:tx>
                  <c:strRef>
                    <c:extLst xmlns:c15="http://schemas.microsoft.com/office/drawing/2012/chart">
                      <c:ext xmlns:c15="http://schemas.microsoft.com/office/drawing/2012/chart" uri="{02D57815-91ED-43cb-92C2-25804820EDAC}">
                        <c15:formulaRef>
                          <c15:sqref>'Cat Log((cellsmL)+1) w noise'!$A$16</c15:sqref>
                        </c15:formulaRef>
                      </c:ext>
                    </c:extLst>
                    <c:strCache>
                      <c:ptCount val="1"/>
                      <c:pt idx="0">
                        <c:v>Phytoplank Filt N1/N2</c:v>
                      </c:pt>
                    </c:strCache>
                  </c:strRef>
                </c:tx>
                <c:spPr>
                  <a:ln w="28575" cap="rnd">
                    <a:solidFill>
                      <a:schemeClr val="accent4">
                        <a:lumMod val="60000"/>
                        <a:lumOff val="40000"/>
                      </a:schemeClr>
                    </a:solidFill>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noise'!$B$16:$E$16</c15:sqref>
                        </c15:formulaRef>
                      </c:ext>
                    </c:extLst>
                    <c:numCache>
                      <c:formatCode>General</c:formatCode>
                      <c:ptCount val="4"/>
                      <c:pt idx="0">
                        <c:v>4.5599184036254901</c:v>
                      </c:pt>
                      <c:pt idx="1">
                        <c:v>4.3138880729675302</c:v>
                      </c:pt>
                      <c:pt idx="2">
                        <c:v>4.40313768386841</c:v>
                      </c:pt>
                      <c:pt idx="3">
                        <c:v>4.1903595924377397</c:v>
                      </c:pt>
                    </c:numCache>
                  </c:numRef>
                </c:val>
                <c:smooth val="0"/>
                <c:extLst xmlns:c15="http://schemas.microsoft.com/office/drawing/2012/chart">
                  <c:ext xmlns:c16="http://schemas.microsoft.com/office/drawing/2014/chart" uri="{C3380CC4-5D6E-409C-BE32-E72D297353CC}">
                    <c16:uniqueId val="{00000010-7866-45F3-B911-7DE9B31D3B87}"/>
                  </c:ext>
                </c:extLst>
              </c15:ser>
            </c15:filteredLineSeries>
            <c15:filteredLineSeries>
              <c15:ser>
                <c:idx val="15"/>
                <c:order val="15"/>
                <c:tx>
                  <c:strRef>
                    <c:extLst xmlns:c15="http://schemas.microsoft.com/office/drawing/2012/chart">
                      <c:ext xmlns:c15="http://schemas.microsoft.com/office/drawing/2012/chart" uri="{02D57815-91ED-43cb-92C2-25804820EDAC}">
                        <c15:formulaRef>
                          <c15:sqref>'Cat Log((cellsmL)+1) w noise'!$A$17</c15:sqref>
                        </c15:formulaRef>
                      </c:ext>
                    </c:extLst>
                    <c:strCache>
                      <c:ptCount val="1"/>
                      <c:pt idx="0">
                        <c:v>Phytoplank Unfilt N1/N2</c:v>
                      </c:pt>
                    </c:strCache>
                  </c:strRef>
                </c:tx>
                <c:spPr>
                  <a:ln w="28575" cap="rnd">
                    <a:solidFill>
                      <a:schemeClr val="accent2"/>
                    </a:solidFill>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noise'!$B$17:$E$17</c15:sqref>
                        </c15:formulaRef>
                      </c:ext>
                    </c:extLst>
                    <c:numCache>
                      <c:formatCode>General</c:formatCode>
                      <c:ptCount val="4"/>
                      <c:pt idx="0">
                        <c:v>4.9025521278381303</c:v>
                      </c:pt>
                      <c:pt idx="1">
                        <c:v>4.7024393081665004</c:v>
                      </c:pt>
                      <c:pt idx="2">
                        <c:v>4.6512875556945801</c:v>
                      </c:pt>
                      <c:pt idx="3">
                        <c:v>4.46836233139038</c:v>
                      </c:pt>
                    </c:numCache>
                  </c:numRef>
                </c:val>
                <c:smooth val="0"/>
                <c:extLst xmlns:c15="http://schemas.microsoft.com/office/drawing/2012/chart">
                  <c:ext xmlns:c16="http://schemas.microsoft.com/office/drawing/2014/chart" uri="{C3380CC4-5D6E-409C-BE32-E72D297353CC}">
                    <c16:uniqueId val="{00000011-7866-45F3-B911-7DE9B31D3B87}"/>
                  </c:ext>
                </c:extLst>
              </c15:ser>
            </c15:filteredLineSeries>
            <c15:filteredLineSeries>
              <c15:ser>
                <c:idx val="16"/>
                <c:order val="16"/>
                <c:tx>
                  <c:strRef>
                    <c:extLst xmlns:c15="http://schemas.microsoft.com/office/drawing/2012/chart">
                      <c:ext xmlns:c15="http://schemas.microsoft.com/office/drawing/2012/chart" uri="{02D57815-91ED-43cb-92C2-25804820EDAC}">
                        <c15:formulaRef>
                          <c15:sqref>'Cat Log((cellsmL)+1) w noise'!$A$18</c15:sqref>
                        </c15:formulaRef>
                      </c:ext>
                    </c:extLst>
                    <c:strCache>
                      <c:ptCount val="1"/>
                      <c:pt idx="0">
                        <c:v> Phytoplank Filt</c:v>
                      </c:pt>
                    </c:strCache>
                  </c:strRef>
                </c:tx>
                <c:spPr>
                  <a:ln w="28575" cap="rnd">
                    <a:solidFill>
                      <a:schemeClr val="accent4">
                        <a:lumMod val="60000"/>
                        <a:lumOff val="40000"/>
                      </a:schemeClr>
                    </a:solidFill>
                    <a:prstDash val="dash"/>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noise'!$B$18:$E$18</c15:sqref>
                        </c15:formulaRef>
                      </c:ext>
                    </c:extLst>
                    <c:numCache>
                      <c:formatCode>General</c:formatCode>
                      <c:ptCount val="4"/>
                      <c:pt idx="0">
                        <c:v>5.6095952987670898</c:v>
                      </c:pt>
                      <c:pt idx="1">
                        <c:v>4.3053727149963397</c:v>
                      </c:pt>
                      <c:pt idx="2">
                        <c:v>4.1523189544677699</c:v>
                      </c:pt>
                      <c:pt idx="3">
                        <c:v>4.2304744720459002</c:v>
                      </c:pt>
                    </c:numCache>
                  </c:numRef>
                </c:val>
                <c:smooth val="0"/>
                <c:extLst xmlns:c15="http://schemas.microsoft.com/office/drawing/2012/chart">
                  <c:ext xmlns:c16="http://schemas.microsoft.com/office/drawing/2014/chart" uri="{C3380CC4-5D6E-409C-BE32-E72D297353CC}">
                    <c16:uniqueId val="{00000012-7866-45F3-B911-7DE9B31D3B87}"/>
                  </c:ext>
                </c:extLst>
              </c15:ser>
            </c15:filteredLineSeries>
            <c15:filteredLineSeries>
              <c15:ser>
                <c:idx val="17"/>
                <c:order val="17"/>
                <c:tx>
                  <c:strRef>
                    <c:extLst xmlns:c15="http://schemas.microsoft.com/office/drawing/2012/chart">
                      <c:ext xmlns:c15="http://schemas.microsoft.com/office/drawing/2012/chart" uri="{02D57815-91ED-43cb-92C2-25804820EDAC}">
                        <c15:formulaRef>
                          <c15:sqref>'Cat Log((cellsmL)+1) w noise'!$A$19</c15:sqref>
                        </c15:formulaRef>
                      </c:ext>
                    </c:extLst>
                    <c:strCache>
                      <c:ptCount val="1"/>
                      <c:pt idx="0">
                        <c:v>Phytoplank Unfilt</c:v>
                      </c:pt>
                    </c:strCache>
                  </c:strRef>
                </c:tx>
                <c:spPr>
                  <a:ln w="28575" cap="rnd">
                    <a:solidFill>
                      <a:schemeClr val="accent2"/>
                    </a:solidFill>
                    <a:prstDash val="dash"/>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noise'!$B$19:$E$19</c15:sqref>
                        </c15:formulaRef>
                      </c:ext>
                    </c:extLst>
                    <c:numCache>
                      <c:formatCode>General</c:formatCode>
                      <c:ptCount val="4"/>
                      <c:pt idx="0">
                        <c:v>4.8836669921875</c:v>
                      </c:pt>
                      <c:pt idx="1">
                        <c:v>4.7075786590576199</c:v>
                      </c:pt>
                      <c:pt idx="2">
                        <c:v>4.7201676368713397</c:v>
                      </c:pt>
                      <c:pt idx="3">
                        <c:v>4.61173391342163</c:v>
                      </c:pt>
                    </c:numCache>
                  </c:numRef>
                </c:val>
                <c:smooth val="0"/>
                <c:extLst xmlns:c15="http://schemas.microsoft.com/office/drawing/2012/chart">
                  <c:ext xmlns:c16="http://schemas.microsoft.com/office/drawing/2014/chart" uri="{C3380CC4-5D6E-409C-BE32-E72D297353CC}">
                    <c16:uniqueId val="{00000013-7866-45F3-B911-7DE9B31D3B87}"/>
                  </c:ext>
                </c:extLst>
              </c15:ser>
            </c15:filteredLineSeries>
            <c15:filteredLineSeries>
              <c15:ser>
                <c:idx val="18"/>
                <c:order val="18"/>
                <c:tx>
                  <c:strRef>
                    <c:extLst xmlns:c15="http://schemas.microsoft.com/office/drawing/2012/chart">
                      <c:ext xmlns:c15="http://schemas.microsoft.com/office/drawing/2012/chart" uri="{02D57815-91ED-43cb-92C2-25804820EDAC}">
                        <c15:formulaRef>
                          <c15:sqref>'Cat Log((cellsmL)+1) w noise'!$A$20</c15:sqref>
                        </c15:formulaRef>
                      </c:ext>
                    </c:extLst>
                    <c:strCache>
                      <c:ptCount val="1"/>
                      <c:pt idx="0">
                        <c:v>Total Plank Filt WT</c:v>
                      </c:pt>
                    </c:strCache>
                  </c:strRef>
                </c:tx>
                <c:spPr>
                  <a:ln w="28575" cap="rnd">
                    <a:solidFill>
                      <a:srgbClr val="FF5050"/>
                    </a:solidFill>
                    <a:round/>
                  </a:ln>
                  <a:effectLst/>
                </c:spPr>
                <c:marker>
                  <c:symbol val="star"/>
                  <c:size val="7"/>
                  <c:spPr>
                    <a:noFill/>
                    <a:ln w="9525">
                      <a:solidFill>
                        <a:srgbClr val="FF5050"/>
                      </a:solidFill>
                    </a:ln>
                    <a:effectLst/>
                  </c:spPr>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noise'!$B$20:$E$20</c15:sqref>
                        </c15:formulaRef>
                      </c:ext>
                    </c:extLst>
                    <c:numCache>
                      <c:formatCode>General</c:formatCode>
                      <c:ptCount val="4"/>
                      <c:pt idx="0">
                        <c:v>4.8715786933898899</c:v>
                      </c:pt>
                      <c:pt idx="1">
                        <c:v>4.7419471740722701</c:v>
                      </c:pt>
                      <c:pt idx="2">
                        <c:v>4.8095664978027299</c:v>
                      </c:pt>
                      <c:pt idx="3">
                        <c:v>4.6020708084106401</c:v>
                      </c:pt>
                    </c:numCache>
                  </c:numRef>
                </c:val>
                <c:smooth val="0"/>
                <c:extLst xmlns:c15="http://schemas.microsoft.com/office/drawing/2012/chart">
                  <c:ext xmlns:c16="http://schemas.microsoft.com/office/drawing/2014/chart" uri="{C3380CC4-5D6E-409C-BE32-E72D297353CC}">
                    <c16:uniqueId val="{00000014-7866-45F3-B911-7DE9B31D3B87}"/>
                  </c:ext>
                </c:extLst>
              </c15:ser>
            </c15:filteredLineSeries>
            <c15:filteredLineSeries>
              <c15:ser>
                <c:idx val="20"/>
                <c:order val="20"/>
                <c:tx>
                  <c:strRef>
                    <c:extLst xmlns:c15="http://schemas.microsoft.com/office/drawing/2012/chart">
                      <c:ext xmlns:c15="http://schemas.microsoft.com/office/drawing/2012/chart" uri="{02D57815-91ED-43cb-92C2-25804820EDAC}">
                        <c15:formulaRef>
                          <c15:sqref>'Cat Log((cellsmL)+1) w noise'!$A$22</c15:sqref>
                        </c15:formulaRef>
                      </c:ext>
                    </c:extLst>
                    <c:strCache>
                      <c:ptCount val="1"/>
                      <c:pt idx="0">
                        <c:v>Total Plank Filt N1/N2</c:v>
                      </c:pt>
                    </c:strCache>
                  </c:strRef>
                </c:tx>
                <c:spPr>
                  <a:ln w="28575" cap="rnd">
                    <a:solidFill>
                      <a:srgbClr val="FF5050"/>
                    </a:solidFill>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noise'!$B$22:$E$22</c15:sqref>
                        </c15:formulaRef>
                      </c:ext>
                    </c:extLst>
                    <c:numCache>
                      <c:formatCode>General</c:formatCode>
                      <c:ptCount val="4"/>
                      <c:pt idx="0">
                        <c:v>4.8369631767272896</c:v>
                      </c:pt>
                      <c:pt idx="1">
                        <c:v>4.7909955978393599</c:v>
                      </c:pt>
                      <c:pt idx="2">
                        <c:v>4.8382253646850604</c:v>
                      </c:pt>
                      <c:pt idx="3">
                        <c:v>4.6096053123474103</c:v>
                      </c:pt>
                    </c:numCache>
                  </c:numRef>
                </c:val>
                <c:smooth val="0"/>
                <c:extLst xmlns:c15="http://schemas.microsoft.com/office/drawing/2012/chart">
                  <c:ext xmlns:c16="http://schemas.microsoft.com/office/drawing/2014/chart" uri="{C3380CC4-5D6E-409C-BE32-E72D297353CC}">
                    <c16:uniqueId val="{00000015-7866-45F3-B911-7DE9B31D3B87}"/>
                  </c:ext>
                </c:extLst>
              </c15:ser>
            </c15:filteredLineSeries>
            <c15:filteredLineSeries>
              <c15:ser>
                <c:idx val="22"/>
                <c:order val="22"/>
                <c:tx>
                  <c:strRef>
                    <c:extLst xmlns:c15="http://schemas.microsoft.com/office/drawing/2012/chart">
                      <c:ext xmlns:c15="http://schemas.microsoft.com/office/drawing/2012/chart" uri="{02D57815-91ED-43cb-92C2-25804820EDAC}">
                        <c15:formulaRef>
                          <c15:sqref>'Cat Log((cellsmL)+1) w noise'!$A$24</c15:sqref>
                        </c15:formulaRef>
                      </c:ext>
                    </c:extLst>
                    <c:strCache>
                      <c:ptCount val="1"/>
                      <c:pt idx="0">
                        <c:v> Total Plank Filt</c:v>
                      </c:pt>
                    </c:strCache>
                  </c:strRef>
                </c:tx>
                <c:spPr>
                  <a:ln w="28575" cap="rnd">
                    <a:solidFill>
                      <a:srgbClr val="FF5050"/>
                    </a:solidFill>
                    <a:prstDash val="dash"/>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noise'!$B$24:$E$24</c15:sqref>
                        </c15:formulaRef>
                      </c:ext>
                    </c:extLst>
                    <c:numCache>
                      <c:formatCode>General</c:formatCode>
                      <c:ptCount val="4"/>
                      <c:pt idx="0">
                        <c:v>4.8481950759887704</c:v>
                      </c:pt>
                      <c:pt idx="1">
                        <c:v>4.6989789009094203</c:v>
                      </c:pt>
                      <c:pt idx="2">
                        <c:v>4.6522560119628897</c:v>
                      </c:pt>
                      <c:pt idx="3">
                        <c:v>4.52892971038818</c:v>
                      </c:pt>
                    </c:numCache>
                  </c:numRef>
                </c:val>
                <c:smooth val="0"/>
                <c:extLst xmlns:c15="http://schemas.microsoft.com/office/drawing/2012/chart">
                  <c:ext xmlns:c16="http://schemas.microsoft.com/office/drawing/2014/chart" uri="{C3380CC4-5D6E-409C-BE32-E72D297353CC}">
                    <c16:uniqueId val="{00000016-7866-45F3-B911-7DE9B31D3B87}"/>
                  </c:ext>
                </c:extLst>
              </c15:ser>
            </c15:filteredLineSeries>
            <c15:filteredLineSeries>
              <c15:ser>
                <c:idx val="23"/>
                <c:order val="23"/>
                <c:tx>
                  <c:strRef>
                    <c:extLst xmlns:c15="http://schemas.microsoft.com/office/drawing/2012/chart">
                      <c:ext xmlns:c15="http://schemas.microsoft.com/office/drawing/2012/chart" uri="{02D57815-91ED-43cb-92C2-25804820EDAC}">
                        <c15:formulaRef>
                          <c15:sqref>'Cat Log((cellsmL)+1) w noise'!$A$25</c15:sqref>
                        </c15:formulaRef>
                      </c:ext>
                    </c:extLst>
                    <c:strCache>
                      <c:ptCount val="1"/>
                      <c:pt idx="0">
                        <c:v>Total Plank Unfilt</c:v>
                      </c:pt>
                    </c:strCache>
                  </c:strRef>
                </c:tx>
                <c:spPr>
                  <a:ln w="28575" cap="rnd">
                    <a:solidFill>
                      <a:srgbClr val="FF0000"/>
                    </a:solidFill>
                    <a:prstDash val="dash"/>
                    <a:round/>
                  </a:ln>
                  <a:effectLst/>
                </c:spPr>
                <c:marker>
                  <c:symbol val="none"/>
                </c:marker>
                <c:errBars>
                  <c:errDir val="y"/>
                  <c:errBarType val="both"/>
                  <c:errValType val="stdErr"/>
                  <c:noEndCap val="0"/>
                  <c:spPr>
                    <a:noFill/>
                    <a:ln w="9525" cap="flat" cmpd="sng" algn="ctr">
                      <a:solidFill>
                        <a:schemeClr val="tx1">
                          <a:lumMod val="65000"/>
                          <a:lumOff val="35000"/>
                        </a:schemeClr>
                      </a:solidFill>
                      <a:round/>
                    </a:ln>
                    <a:effectLst/>
                  </c:spPr>
                </c:errBars>
                <c:cat>
                  <c:numRef>
                    <c:extLst xmlns:c15="http://schemas.microsoft.com/office/drawing/2012/chart">
                      <c:ext xmlns:c15="http://schemas.microsoft.com/office/drawing/2012/chart" uri="{02D57815-91ED-43cb-92C2-25804820EDAC}">
                        <c15:formulaRef>
                          <c15:sqref>'Cat Log((cellsmL)+1) w noise'!$B$1:$E$1</c15:sqref>
                        </c15:formulaRef>
                      </c:ext>
                    </c:extLst>
                    <c:numCache>
                      <c:formatCode>General</c:formatCode>
                      <c:ptCount val="4"/>
                      <c:pt idx="0">
                        <c:v>0</c:v>
                      </c:pt>
                      <c:pt idx="1">
                        <c:v>1</c:v>
                      </c:pt>
                      <c:pt idx="2">
                        <c:v>2</c:v>
                      </c:pt>
                      <c:pt idx="3">
                        <c:v>3</c:v>
                      </c:pt>
                    </c:numCache>
                  </c:numRef>
                </c:cat>
                <c:val>
                  <c:numRef>
                    <c:extLst xmlns:c15="http://schemas.microsoft.com/office/drawing/2012/chart">
                      <c:ext xmlns:c15="http://schemas.microsoft.com/office/drawing/2012/chart" uri="{02D57815-91ED-43cb-92C2-25804820EDAC}">
                        <c15:formulaRef>
                          <c15:sqref>'Cat Log((cellsmL)+1) w noise'!$B$25:$E$25</c15:sqref>
                        </c15:formulaRef>
                      </c:ext>
                    </c:extLst>
                    <c:numCache>
                      <c:formatCode>General</c:formatCode>
                      <c:ptCount val="4"/>
                      <c:pt idx="0">
                        <c:v>5.2810354232788104</c:v>
                      </c:pt>
                      <c:pt idx="1">
                        <c:v>5.2121901512145996</c:v>
                      </c:pt>
                      <c:pt idx="2">
                        <c:v>5.1760940551757804</c:v>
                      </c:pt>
                      <c:pt idx="3">
                        <c:v>5.04532670974731</c:v>
                      </c:pt>
                    </c:numCache>
                  </c:numRef>
                </c:val>
                <c:smooth val="0"/>
                <c:extLst xmlns:c15="http://schemas.microsoft.com/office/drawing/2012/chart">
                  <c:ext xmlns:c16="http://schemas.microsoft.com/office/drawing/2014/chart" uri="{C3380CC4-5D6E-409C-BE32-E72D297353CC}">
                    <c16:uniqueId val="{00000017-7866-45F3-B911-7DE9B31D3B87}"/>
                  </c:ext>
                </c:extLst>
              </c15:ser>
            </c15:filteredLineSeries>
          </c:ext>
        </c:extLst>
      </c:lineChart>
      <c:catAx>
        <c:axId val="564262832"/>
        <c:scaling>
          <c:orientation val="minMax"/>
        </c:scaling>
        <c:delete val="0"/>
        <c:axPos val="b"/>
        <c:title>
          <c:tx>
            <c:rich>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en-US" sz="2400" b="1" dirty="0">
                    <a:latin typeface="Times New Roman" panose="02020603050405020304" pitchFamily="18" charset="0"/>
                    <a:cs typeface="Times New Roman" panose="02020603050405020304" pitchFamily="18" charset="0"/>
                  </a:rPr>
                  <a:t>Day</a:t>
                </a:r>
              </a:p>
            </c:rich>
          </c:tx>
          <c:layout>
            <c:manualLayout>
              <c:xMode val="edge"/>
              <c:yMode val="edge"/>
              <c:x val="0.43107592679879286"/>
              <c:y val="0.96127734008069687"/>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64261192"/>
        <c:crosses val="autoZero"/>
        <c:auto val="1"/>
        <c:lblAlgn val="ctr"/>
        <c:lblOffset val="100"/>
        <c:noMultiLvlLbl val="0"/>
      </c:catAx>
      <c:valAx>
        <c:axId val="564261192"/>
        <c:scaling>
          <c:orientation val="minMax"/>
          <c:min val="3.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2400" b="1" dirty="0">
                    <a:latin typeface="Times New Roman" panose="02020603050405020304" pitchFamily="18" charset="0"/>
                    <a:cs typeface="Times New Roman" panose="02020603050405020304" pitchFamily="18" charset="0"/>
                  </a:rPr>
                  <a:t>Log CFU</a:t>
                </a:r>
              </a:p>
            </c:rich>
          </c:tx>
          <c:layout>
            <c:manualLayout>
              <c:xMode val="edge"/>
              <c:yMode val="edge"/>
              <c:x val="0"/>
              <c:y val="0.42311294693548696"/>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64262832"/>
        <c:crosses val="autoZero"/>
        <c:crossBetween val="between"/>
      </c:valAx>
      <c:spPr>
        <a:noFill/>
        <a:ln>
          <a:noFill/>
        </a:ln>
        <a:effectLst/>
      </c:spPr>
    </c:plotArea>
    <c:legend>
      <c:legendPos val="r"/>
      <c:layout>
        <c:manualLayout>
          <c:xMode val="edge"/>
          <c:yMode val="edge"/>
          <c:x val="0.77757895172302516"/>
          <c:y val="0.23060124398750467"/>
          <c:w val="0.17840597006145467"/>
          <c:h val="0.46979157847204583"/>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3.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1"/>
          <p:cNvSpPr>
            <a:spLocks noGrp="1" noRot="1" noChangeAspect="1" noChangeArrowheads="1"/>
          </p:cNvSpPr>
          <p:nvPr>
            <p:ph type="sldImg"/>
          </p:nvPr>
        </p:nvSpPr>
        <p:spPr bwMode="auto">
          <a:xfrm>
            <a:off x="0" y="69532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050" name="Rectangle 2"/>
          <p:cNvSpPr>
            <a:spLocks noGrp="1" noChangeArrowheads="1"/>
          </p:cNvSpPr>
          <p:nvPr>
            <p:ph type="body"/>
          </p:nvPr>
        </p:nvSpPr>
        <p:spPr bwMode="auto">
          <a:xfrm>
            <a:off x="685800" y="4343400"/>
            <a:ext cx="5484813" cy="41132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a:p>
        </p:txBody>
      </p:sp>
    </p:spTree>
    <p:extLst>
      <p:ext uri="{BB962C8B-B14F-4D97-AF65-F5344CB8AC3E}">
        <p14:creationId xmlns:p14="http://schemas.microsoft.com/office/powerpoint/2010/main" val="1559792985"/>
      </p:ext>
    </p:extLst>
  </p:cSld>
  <p:clrMap bg1="lt1" tx1="dk1" bg2="lt2" tx2="dk2" accent1="accent1" accent2="accent2" accent3="accent3" accent4="accent4" accent5="accent5" accent6="accent6" hlink="hlink" folHlink="folHlink"/>
  <p:notesStyle>
    <a:lvl1pPr algn="l" defTabSz="455613" rtl="0" eaLnBrk="0" fontAlgn="base" hangingPunct="0">
      <a:spcBef>
        <a:spcPct val="30000"/>
      </a:spcBef>
      <a:spcAft>
        <a:spcPct val="0"/>
      </a:spcAft>
      <a:buClr>
        <a:srgbClr val="000000"/>
      </a:buClr>
      <a:buSzPct val="100000"/>
      <a:buFont typeface="Times New Roman" pitchFamily="18" charset="0"/>
      <a:defRPr sz="1400" kern="1200">
        <a:solidFill>
          <a:srgbClr val="000000"/>
        </a:solidFill>
        <a:latin typeface="Times New Roman" pitchFamily="18" charset="0"/>
        <a:ea typeface="+mn-ea"/>
        <a:cs typeface="+mn-cs"/>
      </a:defRPr>
    </a:lvl1pPr>
    <a:lvl2pPr marL="742950" indent="-285750" algn="l" defTabSz="455613" rtl="0" eaLnBrk="0" fontAlgn="base" hangingPunct="0">
      <a:spcBef>
        <a:spcPct val="30000"/>
      </a:spcBef>
      <a:spcAft>
        <a:spcPct val="0"/>
      </a:spcAft>
      <a:buClr>
        <a:srgbClr val="000000"/>
      </a:buClr>
      <a:buSzPct val="100000"/>
      <a:buFont typeface="Times New Roman" pitchFamily="18" charset="0"/>
      <a:defRPr sz="1400" kern="1200">
        <a:solidFill>
          <a:srgbClr val="000000"/>
        </a:solidFill>
        <a:latin typeface="Times New Roman" pitchFamily="18" charset="0"/>
        <a:ea typeface="+mn-ea"/>
        <a:cs typeface="+mn-cs"/>
      </a:defRPr>
    </a:lvl2pPr>
    <a:lvl3pPr marL="1143000" indent="-228600" algn="l" defTabSz="455613" rtl="0" eaLnBrk="0" fontAlgn="base" hangingPunct="0">
      <a:spcBef>
        <a:spcPct val="30000"/>
      </a:spcBef>
      <a:spcAft>
        <a:spcPct val="0"/>
      </a:spcAft>
      <a:buClr>
        <a:srgbClr val="000000"/>
      </a:buClr>
      <a:buSzPct val="100000"/>
      <a:buFont typeface="Times New Roman" pitchFamily="18" charset="0"/>
      <a:defRPr sz="1400" kern="1200">
        <a:solidFill>
          <a:srgbClr val="000000"/>
        </a:solidFill>
        <a:latin typeface="Times New Roman" pitchFamily="18" charset="0"/>
        <a:ea typeface="+mn-ea"/>
        <a:cs typeface="+mn-cs"/>
      </a:defRPr>
    </a:lvl3pPr>
    <a:lvl4pPr marL="1600200" indent="-228600" algn="l" defTabSz="455613" rtl="0" eaLnBrk="0" fontAlgn="base" hangingPunct="0">
      <a:spcBef>
        <a:spcPct val="30000"/>
      </a:spcBef>
      <a:spcAft>
        <a:spcPct val="0"/>
      </a:spcAft>
      <a:buClr>
        <a:srgbClr val="000000"/>
      </a:buClr>
      <a:buSzPct val="100000"/>
      <a:buFont typeface="Times New Roman" pitchFamily="18" charset="0"/>
      <a:defRPr sz="1400" kern="1200">
        <a:solidFill>
          <a:srgbClr val="000000"/>
        </a:solidFill>
        <a:latin typeface="Times New Roman" pitchFamily="18" charset="0"/>
        <a:ea typeface="+mn-ea"/>
        <a:cs typeface="+mn-cs"/>
      </a:defRPr>
    </a:lvl4pPr>
    <a:lvl5pPr marL="2057400" indent="-228600" algn="l" defTabSz="455613" rtl="0" eaLnBrk="0" fontAlgn="base" hangingPunct="0">
      <a:spcBef>
        <a:spcPct val="30000"/>
      </a:spcBef>
      <a:spcAft>
        <a:spcPct val="0"/>
      </a:spcAft>
      <a:buClr>
        <a:srgbClr val="000000"/>
      </a:buClr>
      <a:buSzPct val="100000"/>
      <a:buFont typeface="Times New Roman" pitchFamily="18" charset="0"/>
      <a:defRPr sz="1400" kern="1200">
        <a:solidFill>
          <a:srgbClr val="000000"/>
        </a:solidFill>
        <a:latin typeface="Times New Roman" pitchFamily="18" charset="0"/>
        <a:ea typeface="+mn-ea"/>
        <a:cs typeface="+mn-cs"/>
      </a:defRPr>
    </a:lvl5pPr>
    <a:lvl6pPr marL="2284927" algn="l" defTabSz="913969" rtl="0" eaLnBrk="1" latinLnBrk="0" hangingPunct="1">
      <a:defRPr sz="1400" kern="1200">
        <a:solidFill>
          <a:schemeClr val="tx1"/>
        </a:solidFill>
        <a:latin typeface="+mn-lt"/>
        <a:ea typeface="+mn-ea"/>
        <a:cs typeface="+mn-cs"/>
      </a:defRPr>
    </a:lvl6pPr>
    <a:lvl7pPr marL="2741912" algn="l" defTabSz="913969" rtl="0" eaLnBrk="1" latinLnBrk="0" hangingPunct="1">
      <a:defRPr sz="1400" kern="1200">
        <a:solidFill>
          <a:schemeClr val="tx1"/>
        </a:solidFill>
        <a:latin typeface="+mn-lt"/>
        <a:ea typeface="+mn-ea"/>
        <a:cs typeface="+mn-cs"/>
      </a:defRPr>
    </a:lvl7pPr>
    <a:lvl8pPr marL="3198897" algn="l" defTabSz="913969" rtl="0" eaLnBrk="1" latinLnBrk="0" hangingPunct="1">
      <a:defRPr sz="1400" kern="1200">
        <a:solidFill>
          <a:schemeClr val="tx1"/>
        </a:solidFill>
        <a:latin typeface="+mn-lt"/>
        <a:ea typeface="+mn-ea"/>
        <a:cs typeface="+mn-cs"/>
      </a:defRPr>
    </a:lvl8pPr>
    <a:lvl9pPr marL="3655881" algn="l" defTabSz="913969"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36947-E442-4D9C-9905-F71254E1AB81}"/>
              </a:ext>
            </a:extLst>
          </p:cNvPr>
          <p:cNvSpPr>
            <a:spLocks noGrp="1"/>
          </p:cNvSpPr>
          <p:nvPr>
            <p:ph type="ctrTitle"/>
          </p:nvPr>
        </p:nvSpPr>
        <p:spPr>
          <a:xfrm>
            <a:off x="5029200" y="5387342"/>
            <a:ext cx="30175200" cy="11460480"/>
          </a:xfrm>
        </p:spPr>
        <p:txBody>
          <a:bodyPr anchor="b"/>
          <a:lstStyle>
            <a:lvl1pPr algn="ctr">
              <a:defRPr sz="19800"/>
            </a:lvl1pPr>
          </a:lstStyle>
          <a:p>
            <a:r>
              <a:rPr lang="en-US"/>
              <a:t>Click to edit Master title style</a:t>
            </a:r>
          </a:p>
        </p:txBody>
      </p:sp>
      <p:sp>
        <p:nvSpPr>
          <p:cNvPr id="3" name="Subtitle 2">
            <a:extLst>
              <a:ext uri="{FF2B5EF4-FFF2-40B4-BE49-F238E27FC236}">
                <a16:creationId xmlns:a16="http://schemas.microsoft.com/office/drawing/2014/main" id="{A02A425D-9AC9-45EE-9778-69C353424853}"/>
              </a:ext>
            </a:extLst>
          </p:cNvPr>
          <p:cNvSpPr>
            <a:spLocks noGrp="1"/>
          </p:cNvSpPr>
          <p:nvPr>
            <p:ph type="subTitle" idx="1"/>
          </p:nvPr>
        </p:nvSpPr>
        <p:spPr>
          <a:xfrm>
            <a:off x="5029200" y="17289782"/>
            <a:ext cx="30175200" cy="7947658"/>
          </a:xfrm>
        </p:spPr>
        <p:txBody>
          <a:bodyPr/>
          <a:lstStyle>
            <a:lvl1pPr marL="0" indent="0" algn="ctr">
              <a:buNone/>
              <a:defRPr sz="7920"/>
            </a:lvl1pPr>
            <a:lvl2pPr marL="1508760" indent="0" algn="ctr">
              <a:buNone/>
              <a:defRPr sz="6600"/>
            </a:lvl2pPr>
            <a:lvl3pPr marL="3017520" indent="0" algn="ctr">
              <a:buNone/>
              <a:defRPr sz="5940"/>
            </a:lvl3pPr>
            <a:lvl4pPr marL="4526280" indent="0" algn="ctr">
              <a:buNone/>
              <a:defRPr sz="5280"/>
            </a:lvl4pPr>
            <a:lvl5pPr marL="6035040" indent="0" algn="ctr">
              <a:buNone/>
              <a:defRPr sz="5280"/>
            </a:lvl5pPr>
            <a:lvl6pPr marL="7543800" indent="0" algn="ctr">
              <a:buNone/>
              <a:defRPr sz="5280"/>
            </a:lvl6pPr>
            <a:lvl7pPr marL="9052560" indent="0" algn="ctr">
              <a:buNone/>
              <a:defRPr sz="5280"/>
            </a:lvl7pPr>
            <a:lvl8pPr marL="10561320" indent="0" algn="ctr">
              <a:buNone/>
              <a:defRPr sz="5280"/>
            </a:lvl8pPr>
            <a:lvl9pPr marL="12070080" indent="0" algn="ctr">
              <a:buNone/>
              <a:defRPr sz="5280"/>
            </a:lvl9pPr>
          </a:lstStyle>
          <a:p>
            <a:r>
              <a:rPr lang="en-US"/>
              <a:t>Click to edit Master subtitle style</a:t>
            </a:r>
          </a:p>
        </p:txBody>
      </p:sp>
      <p:sp>
        <p:nvSpPr>
          <p:cNvPr id="4" name="Date Placeholder 3">
            <a:extLst>
              <a:ext uri="{FF2B5EF4-FFF2-40B4-BE49-F238E27FC236}">
                <a16:creationId xmlns:a16="http://schemas.microsoft.com/office/drawing/2014/main" id="{17BFBE54-44F4-45ED-BCA1-A7F56219A8E3}"/>
              </a:ext>
            </a:extLst>
          </p:cNvPr>
          <p:cNvSpPr>
            <a:spLocks noGrp="1"/>
          </p:cNvSpPr>
          <p:nvPr>
            <p:ph type="dt" sz="half" idx="10"/>
          </p:nvPr>
        </p:nvSpPr>
        <p:spPr/>
        <p:txBody>
          <a:bodyPr/>
          <a:lstStyle/>
          <a:p>
            <a:pPr>
              <a:defRPr/>
            </a:pPr>
            <a:endParaRPr lang="en-GB"/>
          </a:p>
        </p:txBody>
      </p:sp>
      <p:sp>
        <p:nvSpPr>
          <p:cNvPr id="5" name="Footer Placeholder 4">
            <a:extLst>
              <a:ext uri="{FF2B5EF4-FFF2-40B4-BE49-F238E27FC236}">
                <a16:creationId xmlns:a16="http://schemas.microsoft.com/office/drawing/2014/main" id="{F0E239A5-BD30-4930-A10B-F27D2A0DB0FD}"/>
              </a:ext>
            </a:extLst>
          </p:cNvPr>
          <p:cNvSpPr>
            <a:spLocks noGrp="1"/>
          </p:cNvSpPr>
          <p:nvPr>
            <p:ph type="ftr" sz="quarter" idx="11"/>
          </p:nvPr>
        </p:nvSpPr>
        <p:spPr/>
        <p:txBody>
          <a:bodyPr/>
          <a:lstStyle/>
          <a:p>
            <a:pPr>
              <a:defRPr/>
            </a:pPr>
            <a:endParaRPr lang="en-GB"/>
          </a:p>
        </p:txBody>
      </p:sp>
      <p:sp>
        <p:nvSpPr>
          <p:cNvPr id="6" name="Slide Number Placeholder 5">
            <a:extLst>
              <a:ext uri="{FF2B5EF4-FFF2-40B4-BE49-F238E27FC236}">
                <a16:creationId xmlns:a16="http://schemas.microsoft.com/office/drawing/2014/main" id="{D4FB4687-B5C2-4D65-A547-C8DF19DCCC99}"/>
              </a:ext>
            </a:extLst>
          </p:cNvPr>
          <p:cNvSpPr>
            <a:spLocks noGrp="1"/>
          </p:cNvSpPr>
          <p:nvPr>
            <p:ph type="sldNum" sz="quarter" idx="12"/>
          </p:nvPr>
        </p:nvSpPr>
        <p:spPr/>
        <p:txBody>
          <a:bodyPr/>
          <a:lstStyle/>
          <a:p>
            <a:pPr>
              <a:defRPr/>
            </a:pPr>
            <a:fld id="{0A0AFB4E-ABB2-46BD-A2F8-B519D1A3715D}" type="slidenum">
              <a:rPr lang="en-GB" smtClean="0"/>
              <a:pPr>
                <a:defRPr/>
              </a:pPr>
              <a:t>‹#›</a:t>
            </a:fld>
            <a:endParaRPr lang="en-GB"/>
          </a:p>
        </p:txBody>
      </p:sp>
    </p:spTree>
    <p:extLst>
      <p:ext uri="{BB962C8B-B14F-4D97-AF65-F5344CB8AC3E}">
        <p14:creationId xmlns:p14="http://schemas.microsoft.com/office/powerpoint/2010/main" val="1482396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244CA-559F-4311-A53D-E5DDB0C91A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B52F7A-5568-4D11-B449-ED0A667EBA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D8CE3A-A4A4-41D8-B5D5-4DA7EEB55172}"/>
              </a:ext>
            </a:extLst>
          </p:cNvPr>
          <p:cNvSpPr>
            <a:spLocks noGrp="1"/>
          </p:cNvSpPr>
          <p:nvPr>
            <p:ph type="dt" sz="half" idx="10"/>
          </p:nvPr>
        </p:nvSpPr>
        <p:spPr/>
        <p:txBody>
          <a:bodyPr/>
          <a:lstStyle/>
          <a:p>
            <a:pPr>
              <a:defRPr/>
            </a:pPr>
            <a:endParaRPr lang="en-GB"/>
          </a:p>
        </p:txBody>
      </p:sp>
      <p:sp>
        <p:nvSpPr>
          <p:cNvPr id="5" name="Footer Placeholder 4">
            <a:extLst>
              <a:ext uri="{FF2B5EF4-FFF2-40B4-BE49-F238E27FC236}">
                <a16:creationId xmlns:a16="http://schemas.microsoft.com/office/drawing/2014/main" id="{3599D754-4C31-49F5-92DB-47C427299945}"/>
              </a:ext>
            </a:extLst>
          </p:cNvPr>
          <p:cNvSpPr>
            <a:spLocks noGrp="1"/>
          </p:cNvSpPr>
          <p:nvPr>
            <p:ph type="ftr" sz="quarter" idx="11"/>
          </p:nvPr>
        </p:nvSpPr>
        <p:spPr/>
        <p:txBody>
          <a:bodyPr/>
          <a:lstStyle/>
          <a:p>
            <a:pPr>
              <a:defRPr/>
            </a:pPr>
            <a:endParaRPr lang="en-GB"/>
          </a:p>
        </p:txBody>
      </p:sp>
      <p:sp>
        <p:nvSpPr>
          <p:cNvPr id="6" name="Slide Number Placeholder 5">
            <a:extLst>
              <a:ext uri="{FF2B5EF4-FFF2-40B4-BE49-F238E27FC236}">
                <a16:creationId xmlns:a16="http://schemas.microsoft.com/office/drawing/2014/main" id="{69284434-C41F-4EE2-A1FF-867464D847FB}"/>
              </a:ext>
            </a:extLst>
          </p:cNvPr>
          <p:cNvSpPr>
            <a:spLocks noGrp="1"/>
          </p:cNvSpPr>
          <p:nvPr>
            <p:ph type="sldNum" sz="quarter" idx="12"/>
          </p:nvPr>
        </p:nvSpPr>
        <p:spPr/>
        <p:txBody>
          <a:bodyPr/>
          <a:lstStyle/>
          <a:p>
            <a:pPr>
              <a:defRPr/>
            </a:pPr>
            <a:fld id="{9A56DE51-BED8-4E54-B884-94D19DC2A793}" type="slidenum">
              <a:rPr lang="en-GB" smtClean="0"/>
              <a:pPr>
                <a:defRPr/>
              </a:pPr>
              <a:t>‹#›</a:t>
            </a:fld>
            <a:endParaRPr lang="en-GB"/>
          </a:p>
        </p:txBody>
      </p:sp>
    </p:spTree>
    <p:extLst>
      <p:ext uri="{BB962C8B-B14F-4D97-AF65-F5344CB8AC3E}">
        <p14:creationId xmlns:p14="http://schemas.microsoft.com/office/powerpoint/2010/main" val="3149894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71E902-46F2-4E9C-9B57-0C1B8922A4B4}"/>
              </a:ext>
            </a:extLst>
          </p:cNvPr>
          <p:cNvSpPr>
            <a:spLocks noGrp="1"/>
          </p:cNvSpPr>
          <p:nvPr>
            <p:ph type="title" orient="vert"/>
          </p:nvPr>
        </p:nvSpPr>
        <p:spPr>
          <a:xfrm>
            <a:off x="28792170" y="1752600"/>
            <a:ext cx="8675370" cy="2789682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EF2672-EAEF-403D-8E71-0B9C59F323A3}"/>
              </a:ext>
            </a:extLst>
          </p:cNvPr>
          <p:cNvSpPr>
            <a:spLocks noGrp="1"/>
          </p:cNvSpPr>
          <p:nvPr>
            <p:ph type="body" orient="vert" idx="1"/>
          </p:nvPr>
        </p:nvSpPr>
        <p:spPr>
          <a:xfrm>
            <a:off x="2766060" y="1752600"/>
            <a:ext cx="2552319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B23E7-B593-4204-B8F1-F132E0063AF9}"/>
              </a:ext>
            </a:extLst>
          </p:cNvPr>
          <p:cNvSpPr>
            <a:spLocks noGrp="1"/>
          </p:cNvSpPr>
          <p:nvPr>
            <p:ph type="dt" sz="half" idx="10"/>
          </p:nvPr>
        </p:nvSpPr>
        <p:spPr/>
        <p:txBody>
          <a:bodyPr/>
          <a:lstStyle/>
          <a:p>
            <a:pPr>
              <a:defRPr/>
            </a:pPr>
            <a:endParaRPr lang="en-GB"/>
          </a:p>
        </p:txBody>
      </p:sp>
      <p:sp>
        <p:nvSpPr>
          <p:cNvPr id="5" name="Footer Placeholder 4">
            <a:extLst>
              <a:ext uri="{FF2B5EF4-FFF2-40B4-BE49-F238E27FC236}">
                <a16:creationId xmlns:a16="http://schemas.microsoft.com/office/drawing/2014/main" id="{14FC773F-18CF-4622-8784-7FF3310C6D34}"/>
              </a:ext>
            </a:extLst>
          </p:cNvPr>
          <p:cNvSpPr>
            <a:spLocks noGrp="1"/>
          </p:cNvSpPr>
          <p:nvPr>
            <p:ph type="ftr" sz="quarter" idx="11"/>
          </p:nvPr>
        </p:nvSpPr>
        <p:spPr/>
        <p:txBody>
          <a:bodyPr/>
          <a:lstStyle/>
          <a:p>
            <a:pPr>
              <a:defRPr/>
            </a:pPr>
            <a:endParaRPr lang="en-GB"/>
          </a:p>
        </p:txBody>
      </p:sp>
      <p:sp>
        <p:nvSpPr>
          <p:cNvPr id="6" name="Slide Number Placeholder 5">
            <a:extLst>
              <a:ext uri="{FF2B5EF4-FFF2-40B4-BE49-F238E27FC236}">
                <a16:creationId xmlns:a16="http://schemas.microsoft.com/office/drawing/2014/main" id="{18159CCD-988F-4F6A-A647-C861F680D9E0}"/>
              </a:ext>
            </a:extLst>
          </p:cNvPr>
          <p:cNvSpPr>
            <a:spLocks noGrp="1"/>
          </p:cNvSpPr>
          <p:nvPr>
            <p:ph type="sldNum" sz="quarter" idx="12"/>
          </p:nvPr>
        </p:nvSpPr>
        <p:spPr/>
        <p:txBody>
          <a:bodyPr/>
          <a:lstStyle/>
          <a:p>
            <a:pPr>
              <a:defRPr/>
            </a:pPr>
            <a:fld id="{2EFDB3EC-D18D-47BB-9582-95BFCDA954B1}" type="slidenum">
              <a:rPr lang="en-GB" smtClean="0"/>
              <a:pPr>
                <a:defRPr/>
              </a:pPr>
              <a:t>‹#›</a:t>
            </a:fld>
            <a:endParaRPr lang="en-GB"/>
          </a:p>
        </p:txBody>
      </p:sp>
    </p:spTree>
    <p:extLst>
      <p:ext uri="{BB962C8B-B14F-4D97-AF65-F5344CB8AC3E}">
        <p14:creationId xmlns:p14="http://schemas.microsoft.com/office/powerpoint/2010/main" val="149776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D3A53-1545-43B8-8D81-533974DD12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7C424C-58C4-4394-ABB3-AA75703E43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70A81A-B781-48CF-9620-6EE3B3612CBB}"/>
              </a:ext>
            </a:extLst>
          </p:cNvPr>
          <p:cNvSpPr>
            <a:spLocks noGrp="1"/>
          </p:cNvSpPr>
          <p:nvPr>
            <p:ph type="dt" sz="half" idx="10"/>
          </p:nvPr>
        </p:nvSpPr>
        <p:spPr/>
        <p:txBody>
          <a:bodyPr/>
          <a:lstStyle/>
          <a:p>
            <a:pPr>
              <a:defRPr/>
            </a:pPr>
            <a:endParaRPr lang="en-GB"/>
          </a:p>
        </p:txBody>
      </p:sp>
      <p:sp>
        <p:nvSpPr>
          <p:cNvPr id="5" name="Footer Placeholder 4">
            <a:extLst>
              <a:ext uri="{FF2B5EF4-FFF2-40B4-BE49-F238E27FC236}">
                <a16:creationId xmlns:a16="http://schemas.microsoft.com/office/drawing/2014/main" id="{44C36331-E531-4FCC-B3CF-28AA3A656677}"/>
              </a:ext>
            </a:extLst>
          </p:cNvPr>
          <p:cNvSpPr>
            <a:spLocks noGrp="1"/>
          </p:cNvSpPr>
          <p:nvPr>
            <p:ph type="ftr" sz="quarter" idx="11"/>
          </p:nvPr>
        </p:nvSpPr>
        <p:spPr/>
        <p:txBody>
          <a:bodyPr/>
          <a:lstStyle/>
          <a:p>
            <a:pPr>
              <a:defRPr/>
            </a:pPr>
            <a:endParaRPr lang="en-GB"/>
          </a:p>
        </p:txBody>
      </p:sp>
      <p:sp>
        <p:nvSpPr>
          <p:cNvPr id="6" name="Slide Number Placeholder 5">
            <a:extLst>
              <a:ext uri="{FF2B5EF4-FFF2-40B4-BE49-F238E27FC236}">
                <a16:creationId xmlns:a16="http://schemas.microsoft.com/office/drawing/2014/main" id="{3FA26400-E1B7-4E7D-BF2D-22C495565CE0}"/>
              </a:ext>
            </a:extLst>
          </p:cNvPr>
          <p:cNvSpPr>
            <a:spLocks noGrp="1"/>
          </p:cNvSpPr>
          <p:nvPr>
            <p:ph type="sldNum" sz="quarter" idx="12"/>
          </p:nvPr>
        </p:nvSpPr>
        <p:spPr/>
        <p:txBody>
          <a:bodyPr/>
          <a:lstStyle/>
          <a:p>
            <a:pPr>
              <a:defRPr/>
            </a:pPr>
            <a:fld id="{5C17EE83-F196-43AE-B085-250C5BC5E994}" type="slidenum">
              <a:rPr lang="en-GB" smtClean="0"/>
              <a:pPr>
                <a:defRPr/>
              </a:pPr>
              <a:t>‹#›</a:t>
            </a:fld>
            <a:endParaRPr lang="en-GB"/>
          </a:p>
        </p:txBody>
      </p:sp>
    </p:spTree>
    <p:extLst>
      <p:ext uri="{BB962C8B-B14F-4D97-AF65-F5344CB8AC3E}">
        <p14:creationId xmlns:p14="http://schemas.microsoft.com/office/powerpoint/2010/main" val="4078622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49359-837B-433A-A5BC-71612A83C9DD}"/>
              </a:ext>
            </a:extLst>
          </p:cNvPr>
          <p:cNvSpPr>
            <a:spLocks noGrp="1"/>
          </p:cNvSpPr>
          <p:nvPr>
            <p:ph type="title"/>
          </p:nvPr>
        </p:nvSpPr>
        <p:spPr>
          <a:xfrm>
            <a:off x="2745105" y="8206745"/>
            <a:ext cx="34701480" cy="13693138"/>
          </a:xfrm>
        </p:spPr>
        <p:txBody>
          <a:bodyPr anchor="b"/>
          <a:lstStyle>
            <a:lvl1pPr>
              <a:defRPr sz="19800"/>
            </a:lvl1pPr>
          </a:lstStyle>
          <a:p>
            <a:r>
              <a:rPr lang="en-US"/>
              <a:t>Click to edit Master title style</a:t>
            </a:r>
          </a:p>
        </p:txBody>
      </p:sp>
      <p:sp>
        <p:nvSpPr>
          <p:cNvPr id="3" name="Text Placeholder 2">
            <a:extLst>
              <a:ext uri="{FF2B5EF4-FFF2-40B4-BE49-F238E27FC236}">
                <a16:creationId xmlns:a16="http://schemas.microsoft.com/office/drawing/2014/main" id="{AE91876D-241D-4144-8A46-5FE933AE0A05}"/>
              </a:ext>
            </a:extLst>
          </p:cNvPr>
          <p:cNvSpPr>
            <a:spLocks noGrp="1"/>
          </p:cNvSpPr>
          <p:nvPr>
            <p:ph type="body" idx="1"/>
          </p:nvPr>
        </p:nvSpPr>
        <p:spPr>
          <a:xfrm>
            <a:off x="2745105" y="22029425"/>
            <a:ext cx="34701480" cy="7200898"/>
          </a:xfrm>
        </p:spPr>
        <p:txBody>
          <a:bodyPr/>
          <a:lstStyle>
            <a:lvl1pPr marL="0" indent="0">
              <a:buNone/>
              <a:defRPr sz="7920">
                <a:solidFill>
                  <a:schemeClr val="tx1">
                    <a:tint val="75000"/>
                  </a:schemeClr>
                </a:solidFill>
              </a:defRPr>
            </a:lvl1pPr>
            <a:lvl2pPr marL="1508760" indent="0">
              <a:buNone/>
              <a:defRPr sz="6600">
                <a:solidFill>
                  <a:schemeClr val="tx1">
                    <a:tint val="75000"/>
                  </a:schemeClr>
                </a:solidFill>
              </a:defRPr>
            </a:lvl2pPr>
            <a:lvl3pPr marL="3017520" indent="0">
              <a:buNone/>
              <a:defRPr sz="5940">
                <a:solidFill>
                  <a:schemeClr val="tx1">
                    <a:tint val="75000"/>
                  </a:schemeClr>
                </a:solidFill>
              </a:defRPr>
            </a:lvl3pPr>
            <a:lvl4pPr marL="4526280" indent="0">
              <a:buNone/>
              <a:defRPr sz="5280">
                <a:solidFill>
                  <a:schemeClr val="tx1">
                    <a:tint val="75000"/>
                  </a:schemeClr>
                </a:solidFill>
              </a:defRPr>
            </a:lvl4pPr>
            <a:lvl5pPr marL="6035040" indent="0">
              <a:buNone/>
              <a:defRPr sz="5280">
                <a:solidFill>
                  <a:schemeClr val="tx1">
                    <a:tint val="75000"/>
                  </a:schemeClr>
                </a:solidFill>
              </a:defRPr>
            </a:lvl5pPr>
            <a:lvl6pPr marL="7543800" indent="0">
              <a:buNone/>
              <a:defRPr sz="5280">
                <a:solidFill>
                  <a:schemeClr val="tx1">
                    <a:tint val="75000"/>
                  </a:schemeClr>
                </a:solidFill>
              </a:defRPr>
            </a:lvl6pPr>
            <a:lvl7pPr marL="9052560" indent="0">
              <a:buNone/>
              <a:defRPr sz="5280">
                <a:solidFill>
                  <a:schemeClr val="tx1">
                    <a:tint val="75000"/>
                  </a:schemeClr>
                </a:solidFill>
              </a:defRPr>
            </a:lvl7pPr>
            <a:lvl8pPr marL="10561320" indent="0">
              <a:buNone/>
              <a:defRPr sz="5280">
                <a:solidFill>
                  <a:schemeClr val="tx1">
                    <a:tint val="75000"/>
                  </a:schemeClr>
                </a:solidFill>
              </a:defRPr>
            </a:lvl8pPr>
            <a:lvl9pPr marL="12070080" indent="0">
              <a:buNone/>
              <a:defRPr sz="528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A3EF60-8F69-4F9D-9675-4CF6222EFFA7}"/>
              </a:ext>
            </a:extLst>
          </p:cNvPr>
          <p:cNvSpPr>
            <a:spLocks noGrp="1"/>
          </p:cNvSpPr>
          <p:nvPr>
            <p:ph type="dt" sz="half" idx="10"/>
          </p:nvPr>
        </p:nvSpPr>
        <p:spPr/>
        <p:txBody>
          <a:bodyPr/>
          <a:lstStyle/>
          <a:p>
            <a:pPr>
              <a:defRPr/>
            </a:pPr>
            <a:endParaRPr lang="en-GB"/>
          </a:p>
        </p:txBody>
      </p:sp>
      <p:sp>
        <p:nvSpPr>
          <p:cNvPr id="5" name="Footer Placeholder 4">
            <a:extLst>
              <a:ext uri="{FF2B5EF4-FFF2-40B4-BE49-F238E27FC236}">
                <a16:creationId xmlns:a16="http://schemas.microsoft.com/office/drawing/2014/main" id="{F6DDC8A4-DE2F-4977-BE44-482AE1803556}"/>
              </a:ext>
            </a:extLst>
          </p:cNvPr>
          <p:cNvSpPr>
            <a:spLocks noGrp="1"/>
          </p:cNvSpPr>
          <p:nvPr>
            <p:ph type="ftr" sz="quarter" idx="11"/>
          </p:nvPr>
        </p:nvSpPr>
        <p:spPr/>
        <p:txBody>
          <a:bodyPr/>
          <a:lstStyle/>
          <a:p>
            <a:pPr>
              <a:defRPr/>
            </a:pPr>
            <a:endParaRPr lang="en-GB"/>
          </a:p>
        </p:txBody>
      </p:sp>
      <p:sp>
        <p:nvSpPr>
          <p:cNvPr id="6" name="Slide Number Placeholder 5">
            <a:extLst>
              <a:ext uri="{FF2B5EF4-FFF2-40B4-BE49-F238E27FC236}">
                <a16:creationId xmlns:a16="http://schemas.microsoft.com/office/drawing/2014/main" id="{8CA34F1F-F84A-4344-88AA-C0BE97F436FB}"/>
              </a:ext>
            </a:extLst>
          </p:cNvPr>
          <p:cNvSpPr>
            <a:spLocks noGrp="1"/>
          </p:cNvSpPr>
          <p:nvPr>
            <p:ph type="sldNum" sz="quarter" idx="12"/>
          </p:nvPr>
        </p:nvSpPr>
        <p:spPr/>
        <p:txBody>
          <a:bodyPr/>
          <a:lstStyle/>
          <a:p>
            <a:pPr>
              <a:defRPr/>
            </a:pPr>
            <a:fld id="{3D748057-0749-4BC0-B333-4FFC9F4C8B3A}" type="slidenum">
              <a:rPr lang="en-GB" smtClean="0"/>
              <a:pPr>
                <a:defRPr/>
              </a:pPr>
              <a:t>‹#›</a:t>
            </a:fld>
            <a:endParaRPr lang="en-GB"/>
          </a:p>
        </p:txBody>
      </p:sp>
    </p:spTree>
    <p:extLst>
      <p:ext uri="{BB962C8B-B14F-4D97-AF65-F5344CB8AC3E}">
        <p14:creationId xmlns:p14="http://schemas.microsoft.com/office/powerpoint/2010/main" val="14947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42A84-9F22-41A7-B6A4-4890A6C3BB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DBF9D4-8E0E-45B2-A295-4D551D223CB1}"/>
              </a:ext>
            </a:extLst>
          </p:cNvPr>
          <p:cNvSpPr>
            <a:spLocks noGrp="1"/>
          </p:cNvSpPr>
          <p:nvPr>
            <p:ph sz="half" idx="1"/>
          </p:nvPr>
        </p:nvSpPr>
        <p:spPr>
          <a:xfrm>
            <a:off x="27660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17412A-A3B9-4CB6-A526-D360E9906B33}"/>
              </a:ext>
            </a:extLst>
          </p:cNvPr>
          <p:cNvSpPr>
            <a:spLocks noGrp="1"/>
          </p:cNvSpPr>
          <p:nvPr>
            <p:ph sz="half" idx="2"/>
          </p:nvPr>
        </p:nvSpPr>
        <p:spPr>
          <a:xfrm>
            <a:off x="203682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5EB5F6-A45A-4FF8-960D-0070421095F7}"/>
              </a:ext>
            </a:extLst>
          </p:cNvPr>
          <p:cNvSpPr>
            <a:spLocks noGrp="1"/>
          </p:cNvSpPr>
          <p:nvPr>
            <p:ph type="dt" sz="half" idx="10"/>
          </p:nvPr>
        </p:nvSpPr>
        <p:spPr/>
        <p:txBody>
          <a:bodyPr/>
          <a:lstStyle/>
          <a:p>
            <a:pPr>
              <a:defRPr/>
            </a:pPr>
            <a:endParaRPr lang="en-GB"/>
          </a:p>
        </p:txBody>
      </p:sp>
      <p:sp>
        <p:nvSpPr>
          <p:cNvPr id="6" name="Footer Placeholder 5">
            <a:extLst>
              <a:ext uri="{FF2B5EF4-FFF2-40B4-BE49-F238E27FC236}">
                <a16:creationId xmlns:a16="http://schemas.microsoft.com/office/drawing/2014/main" id="{E638A09B-6C92-4627-AF51-66CB0AA375BA}"/>
              </a:ext>
            </a:extLst>
          </p:cNvPr>
          <p:cNvSpPr>
            <a:spLocks noGrp="1"/>
          </p:cNvSpPr>
          <p:nvPr>
            <p:ph type="ftr" sz="quarter" idx="11"/>
          </p:nvPr>
        </p:nvSpPr>
        <p:spPr/>
        <p:txBody>
          <a:bodyPr/>
          <a:lstStyle/>
          <a:p>
            <a:pPr>
              <a:defRPr/>
            </a:pPr>
            <a:endParaRPr lang="en-GB"/>
          </a:p>
        </p:txBody>
      </p:sp>
      <p:sp>
        <p:nvSpPr>
          <p:cNvPr id="7" name="Slide Number Placeholder 6">
            <a:extLst>
              <a:ext uri="{FF2B5EF4-FFF2-40B4-BE49-F238E27FC236}">
                <a16:creationId xmlns:a16="http://schemas.microsoft.com/office/drawing/2014/main" id="{814D6800-4C8E-4BB4-BDEE-A1D268424621}"/>
              </a:ext>
            </a:extLst>
          </p:cNvPr>
          <p:cNvSpPr>
            <a:spLocks noGrp="1"/>
          </p:cNvSpPr>
          <p:nvPr>
            <p:ph type="sldNum" sz="quarter" idx="12"/>
          </p:nvPr>
        </p:nvSpPr>
        <p:spPr/>
        <p:txBody>
          <a:bodyPr/>
          <a:lstStyle/>
          <a:p>
            <a:pPr>
              <a:defRPr/>
            </a:pPr>
            <a:fld id="{BFC321C5-55D1-48EB-9371-17C583AA6112}" type="slidenum">
              <a:rPr lang="en-GB" smtClean="0"/>
              <a:pPr>
                <a:defRPr/>
              </a:pPr>
              <a:t>‹#›</a:t>
            </a:fld>
            <a:endParaRPr lang="en-GB"/>
          </a:p>
        </p:txBody>
      </p:sp>
    </p:spTree>
    <p:extLst>
      <p:ext uri="{BB962C8B-B14F-4D97-AF65-F5344CB8AC3E}">
        <p14:creationId xmlns:p14="http://schemas.microsoft.com/office/powerpoint/2010/main" val="2211927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F7A07-9520-41BC-AE15-6C5B4BC5F470}"/>
              </a:ext>
            </a:extLst>
          </p:cNvPr>
          <p:cNvSpPr>
            <a:spLocks noGrp="1"/>
          </p:cNvSpPr>
          <p:nvPr>
            <p:ph type="title"/>
          </p:nvPr>
        </p:nvSpPr>
        <p:spPr>
          <a:xfrm>
            <a:off x="2771300" y="1752603"/>
            <a:ext cx="34701480" cy="6362702"/>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7800B7-0BB5-4671-8BCF-227BC0EEA0A3}"/>
              </a:ext>
            </a:extLst>
          </p:cNvPr>
          <p:cNvSpPr>
            <a:spLocks noGrp="1"/>
          </p:cNvSpPr>
          <p:nvPr>
            <p:ph type="body" idx="1"/>
          </p:nvPr>
        </p:nvSpPr>
        <p:spPr>
          <a:xfrm>
            <a:off x="2771302" y="8069582"/>
            <a:ext cx="17020697" cy="3954778"/>
          </a:xfrm>
        </p:spPr>
        <p:txBody>
          <a:bodyPr anchor="b"/>
          <a:lstStyle>
            <a:lvl1pPr marL="0" indent="0">
              <a:buNone/>
              <a:defRPr sz="7920" b="1"/>
            </a:lvl1pPr>
            <a:lvl2pPr marL="1508760" indent="0">
              <a:buNone/>
              <a:defRPr sz="6600" b="1"/>
            </a:lvl2pPr>
            <a:lvl3pPr marL="3017520" indent="0">
              <a:buNone/>
              <a:defRPr sz="5940" b="1"/>
            </a:lvl3pPr>
            <a:lvl4pPr marL="4526280" indent="0">
              <a:buNone/>
              <a:defRPr sz="5280" b="1"/>
            </a:lvl4pPr>
            <a:lvl5pPr marL="6035040" indent="0">
              <a:buNone/>
              <a:defRPr sz="5280" b="1"/>
            </a:lvl5pPr>
            <a:lvl6pPr marL="7543800" indent="0">
              <a:buNone/>
              <a:defRPr sz="5280" b="1"/>
            </a:lvl6pPr>
            <a:lvl7pPr marL="9052560" indent="0">
              <a:buNone/>
              <a:defRPr sz="5280" b="1"/>
            </a:lvl7pPr>
            <a:lvl8pPr marL="10561320" indent="0">
              <a:buNone/>
              <a:defRPr sz="5280" b="1"/>
            </a:lvl8pPr>
            <a:lvl9pPr marL="12070080" indent="0">
              <a:buNone/>
              <a:defRPr sz="5280" b="1"/>
            </a:lvl9pPr>
          </a:lstStyle>
          <a:p>
            <a:pPr lvl="0"/>
            <a:r>
              <a:rPr lang="en-US"/>
              <a:t>Click to edit Master text styles</a:t>
            </a:r>
          </a:p>
        </p:txBody>
      </p:sp>
      <p:sp>
        <p:nvSpPr>
          <p:cNvPr id="4" name="Content Placeholder 3">
            <a:extLst>
              <a:ext uri="{FF2B5EF4-FFF2-40B4-BE49-F238E27FC236}">
                <a16:creationId xmlns:a16="http://schemas.microsoft.com/office/drawing/2014/main" id="{049BD33A-4B26-4302-8CD8-4A051478C767}"/>
              </a:ext>
            </a:extLst>
          </p:cNvPr>
          <p:cNvSpPr>
            <a:spLocks noGrp="1"/>
          </p:cNvSpPr>
          <p:nvPr>
            <p:ph sz="half" idx="2"/>
          </p:nvPr>
        </p:nvSpPr>
        <p:spPr>
          <a:xfrm>
            <a:off x="2771302" y="12024360"/>
            <a:ext cx="1702069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80C171-354F-4A6C-AE87-56954D8D93CC}"/>
              </a:ext>
            </a:extLst>
          </p:cNvPr>
          <p:cNvSpPr>
            <a:spLocks noGrp="1"/>
          </p:cNvSpPr>
          <p:nvPr>
            <p:ph type="body" sz="quarter" idx="3"/>
          </p:nvPr>
        </p:nvSpPr>
        <p:spPr>
          <a:xfrm>
            <a:off x="20368260" y="8069582"/>
            <a:ext cx="17104520" cy="3954778"/>
          </a:xfrm>
        </p:spPr>
        <p:txBody>
          <a:bodyPr anchor="b"/>
          <a:lstStyle>
            <a:lvl1pPr marL="0" indent="0">
              <a:buNone/>
              <a:defRPr sz="7920" b="1"/>
            </a:lvl1pPr>
            <a:lvl2pPr marL="1508760" indent="0">
              <a:buNone/>
              <a:defRPr sz="6600" b="1"/>
            </a:lvl2pPr>
            <a:lvl3pPr marL="3017520" indent="0">
              <a:buNone/>
              <a:defRPr sz="5940" b="1"/>
            </a:lvl3pPr>
            <a:lvl4pPr marL="4526280" indent="0">
              <a:buNone/>
              <a:defRPr sz="5280" b="1"/>
            </a:lvl4pPr>
            <a:lvl5pPr marL="6035040" indent="0">
              <a:buNone/>
              <a:defRPr sz="5280" b="1"/>
            </a:lvl5pPr>
            <a:lvl6pPr marL="7543800" indent="0">
              <a:buNone/>
              <a:defRPr sz="5280" b="1"/>
            </a:lvl6pPr>
            <a:lvl7pPr marL="9052560" indent="0">
              <a:buNone/>
              <a:defRPr sz="5280" b="1"/>
            </a:lvl7pPr>
            <a:lvl8pPr marL="10561320" indent="0">
              <a:buNone/>
              <a:defRPr sz="5280" b="1"/>
            </a:lvl8pPr>
            <a:lvl9pPr marL="12070080" indent="0">
              <a:buNone/>
              <a:defRPr sz="5280" b="1"/>
            </a:lvl9pPr>
          </a:lstStyle>
          <a:p>
            <a:pPr lvl="0"/>
            <a:r>
              <a:rPr lang="en-US"/>
              <a:t>Click to edit Master text styles</a:t>
            </a:r>
          </a:p>
        </p:txBody>
      </p:sp>
      <p:sp>
        <p:nvSpPr>
          <p:cNvPr id="6" name="Content Placeholder 5">
            <a:extLst>
              <a:ext uri="{FF2B5EF4-FFF2-40B4-BE49-F238E27FC236}">
                <a16:creationId xmlns:a16="http://schemas.microsoft.com/office/drawing/2014/main" id="{5C53F659-6DFC-40EA-94CA-C9A69FD0D473}"/>
              </a:ext>
            </a:extLst>
          </p:cNvPr>
          <p:cNvSpPr>
            <a:spLocks noGrp="1"/>
          </p:cNvSpPr>
          <p:nvPr>
            <p:ph sz="quarter" idx="4"/>
          </p:nvPr>
        </p:nvSpPr>
        <p:spPr>
          <a:xfrm>
            <a:off x="20368260" y="12024360"/>
            <a:ext cx="17104520"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5F0FD0C-86DF-456E-8013-C82AAA620C8A}"/>
              </a:ext>
            </a:extLst>
          </p:cNvPr>
          <p:cNvSpPr>
            <a:spLocks noGrp="1"/>
          </p:cNvSpPr>
          <p:nvPr>
            <p:ph type="dt" sz="half" idx="10"/>
          </p:nvPr>
        </p:nvSpPr>
        <p:spPr/>
        <p:txBody>
          <a:bodyPr/>
          <a:lstStyle/>
          <a:p>
            <a:pPr>
              <a:defRPr/>
            </a:pPr>
            <a:endParaRPr lang="en-GB"/>
          </a:p>
        </p:txBody>
      </p:sp>
      <p:sp>
        <p:nvSpPr>
          <p:cNvPr id="8" name="Footer Placeholder 7">
            <a:extLst>
              <a:ext uri="{FF2B5EF4-FFF2-40B4-BE49-F238E27FC236}">
                <a16:creationId xmlns:a16="http://schemas.microsoft.com/office/drawing/2014/main" id="{BF03309E-6998-40E1-B370-C5B7982239ED}"/>
              </a:ext>
            </a:extLst>
          </p:cNvPr>
          <p:cNvSpPr>
            <a:spLocks noGrp="1"/>
          </p:cNvSpPr>
          <p:nvPr>
            <p:ph type="ftr" sz="quarter" idx="11"/>
          </p:nvPr>
        </p:nvSpPr>
        <p:spPr/>
        <p:txBody>
          <a:bodyPr/>
          <a:lstStyle/>
          <a:p>
            <a:pPr>
              <a:defRPr/>
            </a:pPr>
            <a:endParaRPr lang="en-GB"/>
          </a:p>
        </p:txBody>
      </p:sp>
      <p:sp>
        <p:nvSpPr>
          <p:cNvPr id="9" name="Slide Number Placeholder 8">
            <a:extLst>
              <a:ext uri="{FF2B5EF4-FFF2-40B4-BE49-F238E27FC236}">
                <a16:creationId xmlns:a16="http://schemas.microsoft.com/office/drawing/2014/main" id="{1D4FED60-3948-46F3-BA1A-286C729CDAC4}"/>
              </a:ext>
            </a:extLst>
          </p:cNvPr>
          <p:cNvSpPr>
            <a:spLocks noGrp="1"/>
          </p:cNvSpPr>
          <p:nvPr>
            <p:ph type="sldNum" sz="quarter" idx="12"/>
          </p:nvPr>
        </p:nvSpPr>
        <p:spPr/>
        <p:txBody>
          <a:bodyPr/>
          <a:lstStyle/>
          <a:p>
            <a:pPr>
              <a:defRPr/>
            </a:pPr>
            <a:fld id="{A9C20C61-1847-4421-824F-B5EB60D18504}" type="slidenum">
              <a:rPr lang="en-GB" smtClean="0"/>
              <a:pPr>
                <a:defRPr/>
              </a:pPr>
              <a:t>‹#›</a:t>
            </a:fld>
            <a:endParaRPr lang="en-GB"/>
          </a:p>
        </p:txBody>
      </p:sp>
    </p:spTree>
    <p:extLst>
      <p:ext uri="{BB962C8B-B14F-4D97-AF65-F5344CB8AC3E}">
        <p14:creationId xmlns:p14="http://schemas.microsoft.com/office/powerpoint/2010/main" val="2976507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65445-6DF5-4E4E-9674-AD677D7346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F2F8488-7267-4DEC-8296-5B78EE2BA924}"/>
              </a:ext>
            </a:extLst>
          </p:cNvPr>
          <p:cNvSpPr>
            <a:spLocks noGrp="1"/>
          </p:cNvSpPr>
          <p:nvPr>
            <p:ph type="dt" sz="half" idx="10"/>
          </p:nvPr>
        </p:nvSpPr>
        <p:spPr/>
        <p:txBody>
          <a:bodyPr/>
          <a:lstStyle/>
          <a:p>
            <a:pPr>
              <a:defRPr/>
            </a:pPr>
            <a:endParaRPr lang="en-GB"/>
          </a:p>
        </p:txBody>
      </p:sp>
      <p:sp>
        <p:nvSpPr>
          <p:cNvPr id="4" name="Footer Placeholder 3">
            <a:extLst>
              <a:ext uri="{FF2B5EF4-FFF2-40B4-BE49-F238E27FC236}">
                <a16:creationId xmlns:a16="http://schemas.microsoft.com/office/drawing/2014/main" id="{F0400BD4-2BFF-4052-B537-0942A6BD5AC5}"/>
              </a:ext>
            </a:extLst>
          </p:cNvPr>
          <p:cNvSpPr>
            <a:spLocks noGrp="1"/>
          </p:cNvSpPr>
          <p:nvPr>
            <p:ph type="ftr" sz="quarter" idx="11"/>
          </p:nvPr>
        </p:nvSpPr>
        <p:spPr/>
        <p:txBody>
          <a:bodyPr/>
          <a:lstStyle/>
          <a:p>
            <a:pPr>
              <a:defRPr/>
            </a:pPr>
            <a:endParaRPr lang="en-GB"/>
          </a:p>
        </p:txBody>
      </p:sp>
      <p:sp>
        <p:nvSpPr>
          <p:cNvPr id="5" name="Slide Number Placeholder 4">
            <a:extLst>
              <a:ext uri="{FF2B5EF4-FFF2-40B4-BE49-F238E27FC236}">
                <a16:creationId xmlns:a16="http://schemas.microsoft.com/office/drawing/2014/main" id="{B75C4F08-9154-47FD-B220-E7F28026FDBA}"/>
              </a:ext>
            </a:extLst>
          </p:cNvPr>
          <p:cNvSpPr>
            <a:spLocks noGrp="1"/>
          </p:cNvSpPr>
          <p:nvPr>
            <p:ph type="sldNum" sz="quarter" idx="12"/>
          </p:nvPr>
        </p:nvSpPr>
        <p:spPr/>
        <p:txBody>
          <a:bodyPr/>
          <a:lstStyle/>
          <a:p>
            <a:pPr>
              <a:defRPr/>
            </a:pPr>
            <a:fld id="{AC4224D7-9B60-4B41-A680-3F30997EC3C3}" type="slidenum">
              <a:rPr lang="en-GB" smtClean="0"/>
              <a:pPr>
                <a:defRPr/>
              </a:pPr>
              <a:t>‹#›</a:t>
            </a:fld>
            <a:endParaRPr lang="en-GB"/>
          </a:p>
        </p:txBody>
      </p:sp>
    </p:spTree>
    <p:extLst>
      <p:ext uri="{BB962C8B-B14F-4D97-AF65-F5344CB8AC3E}">
        <p14:creationId xmlns:p14="http://schemas.microsoft.com/office/powerpoint/2010/main" val="326034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CEC0DF-8CBF-46CB-90C0-A21A77D438C3}"/>
              </a:ext>
            </a:extLst>
          </p:cNvPr>
          <p:cNvSpPr>
            <a:spLocks noGrp="1"/>
          </p:cNvSpPr>
          <p:nvPr>
            <p:ph type="dt" sz="half" idx="10"/>
          </p:nvPr>
        </p:nvSpPr>
        <p:spPr/>
        <p:txBody>
          <a:bodyPr/>
          <a:lstStyle/>
          <a:p>
            <a:pPr>
              <a:defRPr/>
            </a:pPr>
            <a:endParaRPr lang="en-GB"/>
          </a:p>
        </p:txBody>
      </p:sp>
      <p:sp>
        <p:nvSpPr>
          <p:cNvPr id="3" name="Footer Placeholder 2">
            <a:extLst>
              <a:ext uri="{FF2B5EF4-FFF2-40B4-BE49-F238E27FC236}">
                <a16:creationId xmlns:a16="http://schemas.microsoft.com/office/drawing/2014/main" id="{86C56ECB-0A54-4FDD-884C-43882490EC72}"/>
              </a:ext>
            </a:extLst>
          </p:cNvPr>
          <p:cNvSpPr>
            <a:spLocks noGrp="1"/>
          </p:cNvSpPr>
          <p:nvPr>
            <p:ph type="ftr" sz="quarter" idx="11"/>
          </p:nvPr>
        </p:nvSpPr>
        <p:spPr/>
        <p:txBody>
          <a:bodyPr/>
          <a:lstStyle/>
          <a:p>
            <a:pPr>
              <a:defRPr/>
            </a:pPr>
            <a:endParaRPr lang="en-GB"/>
          </a:p>
        </p:txBody>
      </p:sp>
      <p:sp>
        <p:nvSpPr>
          <p:cNvPr id="4" name="Slide Number Placeholder 3">
            <a:extLst>
              <a:ext uri="{FF2B5EF4-FFF2-40B4-BE49-F238E27FC236}">
                <a16:creationId xmlns:a16="http://schemas.microsoft.com/office/drawing/2014/main" id="{91A55669-AA11-49D0-94F3-CA8C15ED6587}"/>
              </a:ext>
            </a:extLst>
          </p:cNvPr>
          <p:cNvSpPr>
            <a:spLocks noGrp="1"/>
          </p:cNvSpPr>
          <p:nvPr>
            <p:ph type="sldNum" sz="quarter" idx="12"/>
          </p:nvPr>
        </p:nvSpPr>
        <p:spPr/>
        <p:txBody>
          <a:bodyPr/>
          <a:lstStyle/>
          <a:p>
            <a:pPr>
              <a:defRPr/>
            </a:pPr>
            <a:fld id="{32FC5F59-9AF6-4561-9FF6-44903EF7AF2B}" type="slidenum">
              <a:rPr lang="en-GB" smtClean="0"/>
              <a:pPr>
                <a:defRPr/>
              </a:pPr>
              <a:t>‹#›</a:t>
            </a:fld>
            <a:endParaRPr lang="en-GB"/>
          </a:p>
        </p:txBody>
      </p:sp>
    </p:spTree>
    <p:extLst>
      <p:ext uri="{BB962C8B-B14F-4D97-AF65-F5344CB8AC3E}">
        <p14:creationId xmlns:p14="http://schemas.microsoft.com/office/powerpoint/2010/main" val="1184480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E3D22-2C3B-4A76-AF36-396202335C08}"/>
              </a:ext>
            </a:extLst>
          </p:cNvPr>
          <p:cNvSpPr>
            <a:spLocks noGrp="1"/>
          </p:cNvSpPr>
          <p:nvPr>
            <p:ph type="title"/>
          </p:nvPr>
        </p:nvSpPr>
        <p:spPr>
          <a:xfrm>
            <a:off x="2771302" y="2194560"/>
            <a:ext cx="12976382" cy="7680960"/>
          </a:xfrm>
        </p:spPr>
        <p:txBody>
          <a:bodyPr anchor="b"/>
          <a:lstStyle>
            <a:lvl1pPr>
              <a:defRPr sz="10560"/>
            </a:lvl1pPr>
          </a:lstStyle>
          <a:p>
            <a:r>
              <a:rPr lang="en-US"/>
              <a:t>Click to edit Master title style</a:t>
            </a:r>
          </a:p>
        </p:txBody>
      </p:sp>
      <p:sp>
        <p:nvSpPr>
          <p:cNvPr id="3" name="Content Placeholder 2">
            <a:extLst>
              <a:ext uri="{FF2B5EF4-FFF2-40B4-BE49-F238E27FC236}">
                <a16:creationId xmlns:a16="http://schemas.microsoft.com/office/drawing/2014/main" id="{2EE64A7B-D0F5-44F2-B6C0-081F640CCFD0}"/>
              </a:ext>
            </a:extLst>
          </p:cNvPr>
          <p:cNvSpPr>
            <a:spLocks noGrp="1"/>
          </p:cNvSpPr>
          <p:nvPr>
            <p:ph idx="1"/>
          </p:nvPr>
        </p:nvSpPr>
        <p:spPr>
          <a:xfrm>
            <a:off x="17104520" y="4739642"/>
            <a:ext cx="20368260" cy="23393400"/>
          </a:xfrm>
        </p:spPr>
        <p:txBody>
          <a:bodyPr/>
          <a:lstStyle>
            <a:lvl1pPr>
              <a:defRPr sz="10560"/>
            </a:lvl1pPr>
            <a:lvl2pPr>
              <a:defRPr sz="9240"/>
            </a:lvl2pPr>
            <a:lvl3pPr>
              <a:defRPr sz="7920"/>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7BC456-CB23-496F-B76B-1CBAB9C42D6C}"/>
              </a:ext>
            </a:extLst>
          </p:cNvPr>
          <p:cNvSpPr>
            <a:spLocks noGrp="1"/>
          </p:cNvSpPr>
          <p:nvPr>
            <p:ph type="body" sz="half" idx="2"/>
          </p:nvPr>
        </p:nvSpPr>
        <p:spPr>
          <a:xfrm>
            <a:off x="2771302" y="9875520"/>
            <a:ext cx="12976382" cy="18295622"/>
          </a:xfrm>
        </p:spPr>
        <p:txBody>
          <a:bodyPr/>
          <a:lstStyle>
            <a:lvl1pPr marL="0" indent="0">
              <a:buNone/>
              <a:defRPr sz="5280"/>
            </a:lvl1pPr>
            <a:lvl2pPr marL="1508760" indent="0">
              <a:buNone/>
              <a:defRPr sz="4620"/>
            </a:lvl2pPr>
            <a:lvl3pPr marL="3017520" indent="0">
              <a:buNone/>
              <a:defRPr sz="3960"/>
            </a:lvl3pPr>
            <a:lvl4pPr marL="4526280" indent="0">
              <a:buNone/>
              <a:defRPr sz="3300"/>
            </a:lvl4pPr>
            <a:lvl5pPr marL="6035040" indent="0">
              <a:buNone/>
              <a:defRPr sz="3300"/>
            </a:lvl5pPr>
            <a:lvl6pPr marL="7543800" indent="0">
              <a:buNone/>
              <a:defRPr sz="3300"/>
            </a:lvl6pPr>
            <a:lvl7pPr marL="9052560" indent="0">
              <a:buNone/>
              <a:defRPr sz="3300"/>
            </a:lvl7pPr>
            <a:lvl8pPr marL="10561320" indent="0">
              <a:buNone/>
              <a:defRPr sz="3300"/>
            </a:lvl8pPr>
            <a:lvl9pPr marL="12070080" indent="0">
              <a:buNone/>
              <a:defRPr sz="3300"/>
            </a:lvl9pPr>
          </a:lstStyle>
          <a:p>
            <a:pPr lvl="0"/>
            <a:r>
              <a:rPr lang="en-US"/>
              <a:t>Click to edit Master text styles</a:t>
            </a:r>
          </a:p>
        </p:txBody>
      </p:sp>
      <p:sp>
        <p:nvSpPr>
          <p:cNvPr id="5" name="Date Placeholder 4">
            <a:extLst>
              <a:ext uri="{FF2B5EF4-FFF2-40B4-BE49-F238E27FC236}">
                <a16:creationId xmlns:a16="http://schemas.microsoft.com/office/drawing/2014/main" id="{49638810-EA65-4FCD-9980-5BB9B3D451F4}"/>
              </a:ext>
            </a:extLst>
          </p:cNvPr>
          <p:cNvSpPr>
            <a:spLocks noGrp="1"/>
          </p:cNvSpPr>
          <p:nvPr>
            <p:ph type="dt" sz="half" idx="10"/>
          </p:nvPr>
        </p:nvSpPr>
        <p:spPr/>
        <p:txBody>
          <a:bodyPr/>
          <a:lstStyle/>
          <a:p>
            <a:pPr>
              <a:defRPr/>
            </a:pPr>
            <a:endParaRPr lang="en-GB"/>
          </a:p>
        </p:txBody>
      </p:sp>
      <p:sp>
        <p:nvSpPr>
          <p:cNvPr id="6" name="Footer Placeholder 5">
            <a:extLst>
              <a:ext uri="{FF2B5EF4-FFF2-40B4-BE49-F238E27FC236}">
                <a16:creationId xmlns:a16="http://schemas.microsoft.com/office/drawing/2014/main" id="{31F7BB1A-AF18-4789-B1FF-8AB556455103}"/>
              </a:ext>
            </a:extLst>
          </p:cNvPr>
          <p:cNvSpPr>
            <a:spLocks noGrp="1"/>
          </p:cNvSpPr>
          <p:nvPr>
            <p:ph type="ftr" sz="quarter" idx="11"/>
          </p:nvPr>
        </p:nvSpPr>
        <p:spPr/>
        <p:txBody>
          <a:bodyPr/>
          <a:lstStyle/>
          <a:p>
            <a:pPr>
              <a:defRPr/>
            </a:pPr>
            <a:endParaRPr lang="en-GB"/>
          </a:p>
        </p:txBody>
      </p:sp>
      <p:sp>
        <p:nvSpPr>
          <p:cNvPr id="7" name="Slide Number Placeholder 6">
            <a:extLst>
              <a:ext uri="{FF2B5EF4-FFF2-40B4-BE49-F238E27FC236}">
                <a16:creationId xmlns:a16="http://schemas.microsoft.com/office/drawing/2014/main" id="{7DB0ADE3-5E9C-4FE9-B358-E5F3B22E0630}"/>
              </a:ext>
            </a:extLst>
          </p:cNvPr>
          <p:cNvSpPr>
            <a:spLocks noGrp="1"/>
          </p:cNvSpPr>
          <p:nvPr>
            <p:ph type="sldNum" sz="quarter" idx="12"/>
          </p:nvPr>
        </p:nvSpPr>
        <p:spPr/>
        <p:txBody>
          <a:bodyPr/>
          <a:lstStyle/>
          <a:p>
            <a:pPr>
              <a:defRPr/>
            </a:pPr>
            <a:fld id="{CAB51DF2-CFE2-4941-A3BC-E7E0AD178699}" type="slidenum">
              <a:rPr lang="en-GB" smtClean="0"/>
              <a:pPr>
                <a:defRPr/>
              </a:pPr>
              <a:t>‹#›</a:t>
            </a:fld>
            <a:endParaRPr lang="en-GB"/>
          </a:p>
        </p:txBody>
      </p:sp>
    </p:spTree>
    <p:extLst>
      <p:ext uri="{BB962C8B-B14F-4D97-AF65-F5344CB8AC3E}">
        <p14:creationId xmlns:p14="http://schemas.microsoft.com/office/powerpoint/2010/main" val="3843698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6D85-28A8-4499-9EAB-5049058613D5}"/>
              </a:ext>
            </a:extLst>
          </p:cNvPr>
          <p:cNvSpPr>
            <a:spLocks noGrp="1"/>
          </p:cNvSpPr>
          <p:nvPr>
            <p:ph type="title"/>
          </p:nvPr>
        </p:nvSpPr>
        <p:spPr>
          <a:xfrm>
            <a:off x="2771302" y="2194560"/>
            <a:ext cx="12976382" cy="7680960"/>
          </a:xfrm>
        </p:spPr>
        <p:txBody>
          <a:bodyPr anchor="b"/>
          <a:lstStyle>
            <a:lvl1pPr>
              <a:defRPr sz="10560"/>
            </a:lvl1pPr>
          </a:lstStyle>
          <a:p>
            <a:r>
              <a:rPr lang="en-US"/>
              <a:t>Click to edit Master title style</a:t>
            </a:r>
          </a:p>
        </p:txBody>
      </p:sp>
      <p:sp>
        <p:nvSpPr>
          <p:cNvPr id="3" name="Picture Placeholder 2">
            <a:extLst>
              <a:ext uri="{FF2B5EF4-FFF2-40B4-BE49-F238E27FC236}">
                <a16:creationId xmlns:a16="http://schemas.microsoft.com/office/drawing/2014/main" id="{C4286354-A7A4-4BAE-ADA3-C82C5693E3FD}"/>
              </a:ext>
            </a:extLst>
          </p:cNvPr>
          <p:cNvSpPr>
            <a:spLocks noGrp="1"/>
          </p:cNvSpPr>
          <p:nvPr>
            <p:ph type="pic" idx="1"/>
          </p:nvPr>
        </p:nvSpPr>
        <p:spPr>
          <a:xfrm>
            <a:off x="17104520" y="4739642"/>
            <a:ext cx="20368260" cy="23393400"/>
          </a:xfrm>
        </p:spPr>
        <p:txBody>
          <a:bodyPr/>
          <a:lstStyle>
            <a:lvl1pPr marL="0" indent="0">
              <a:buNone/>
              <a:defRPr sz="10560"/>
            </a:lvl1pPr>
            <a:lvl2pPr marL="1508760" indent="0">
              <a:buNone/>
              <a:defRPr sz="9240"/>
            </a:lvl2pPr>
            <a:lvl3pPr marL="3017520" indent="0">
              <a:buNone/>
              <a:defRPr sz="7920"/>
            </a:lvl3pPr>
            <a:lvl4pPr marL="4526280" indent="0">
              <a:buNone/>
              <a:defRPr sz="6600"/>
            </a:lvl4pPr>
            <a:lvl5pPr marL="6035040" indent="0">
              <a:buNone/>
              <a:defRPr sz="6600"/>
            </a:lvl5pPr>
            <a:lvl6pPr marL="7543800" indent="0">
              <a:buNone/>
              <a:defRPr sz="6600"/>
            </a:lvl6pPr>
            <a:lvl7pPr marL="9052560" indent="0">
              <a:buNone/>
              <a:defRPr sz="6600"/>
            </a:lvl7pPr>
            <a:lvl8pPr marL="10561320" indent="0">
              <a:buNone/>
              <a:defRPr sz="6600"/>
            </a:lvl8pPr>
            <a:lvl9pPr marL="12070080" indent="0">
              <a:buNone/>
              <a:defRPr sz="6600"/>
            </a:lvl9pPr>
          </a:lstStyle>
          <a:p>
            <a:endParaRPr lang="en-US"/>
          </a:p>
        </p:txBody>
      </p:sp>
      <p:sp>
        <p:nvSpPr>
          <p:cNvPr id="4" name="Text Placeholder 3">
            <a:extLst>
              <a:ext uri="{FF2B5EF4-FFF2-40B4-BE49-F238E27FC236}">
                <a16:creationId xmlns:a16="http://schemas.microsoft.com/office/drawing/2014/main" id="{945F0B56-9BD5-4D25-8963-46CAAEB458DA}"/>
              </a:ext>
            </a:extLst>
          </p:cNvPr>
          <p:cNvSpPr>
            <a:spLocks noGrp="1"/>
          </p:cNvSpPr>
          <p:nvPr>
            <p:ph type="body" sz="half" idx="2"/>
          </p:nvPr>
        </p:nvSpPr>
        <p:spPr>
          <a:xfrm>
            <a:off x="2771302" y="9875520"/>
            <a:ext cx="12976382" cy="18295622"/>
          </a:xfrm>
        </p:spPr>
        <p:txBody>
          <a:bodyPr/>
          <a:lstStyle>
            <a:lvl1pPr marL="0" indent="0">
              <a:buNone/>
              <a:defRPr sz="5280"/>
            </a:lvl1pPr>
            <a:lvl2pPr marL="1508760" indent="0">
              <a:buNone/>
              <a:defRPr sz="4620"/>
            </a:lvl2pPr>
            <a:lvl3pPr marL="3017520" indent="0">
              <a:buNone/>
              <a:defRPr sz="3960"/>
            </a:lvl3pPr>
            <a:lvl4pPr marL="4526280" indent="0">
              <a:buNone/>
              <a:defRPr sz="3300"/>
            </a:lvl4pPr>
            <a:lvl5pPr marL="6035040" indent="0">
              <a:buNone/>
              <a:defRPr sz="3300"/>
            </a:lvl5pPr>
            <a:lvl6pPr marL="7543800" indent="0">
              <a:buNone/>
              <a:defRPr sz="3300"/>
            </a:lvl6pPr>
            <a:lvl7pPr marL="9052560" indent="0">
              <a:buNone/>
              <a:defRPr sz="3300"/>
            </a:lvl7pPr>
            <a:lvl8pPr marL="10561320" indent="0">
              <a:buNone/>
              <a:defRPr sz="3300"/>
            </a:lvl8pPr>
            <a:lvl9pPr marL="12070080" indent="0">
              <a:buNone/>
              <a:defRPr sz="3300"/>
            </a:lvl9pPr>
          </a:lstStyle>
          <a:p>
            <a:pPr lvl="0"/>
            <a:r>
              <a:rPr lang="en-US"/>
              <a:t>Click to edit Master text styles</a:t>
            </a:r>
          </a:p>
        </p:txBody>
      </p:sp>
      <p:sp>
        <p:nvSpPr>
          <p:cNvPr id="5" name="Date Placeholder 4">
            <a:extLst>
              <a:ext uri="{FF2B5EF4-FFF2-40B4-BE49-F238E27FC236}">
                <a16:creationId xmlns:a16="http://schemas.microsoft.com/office/drawing/2014/main" id="{CE5F5FE9-9DAD-46B1-942F-EB9D563B141A}"/>
              </a:ext>
            </a:extLst>
          </p:cNvPr>
          <p:cNvSpPr>
            <a:spLocks noGrp="1"/>
          </p:cNvSpPr>
          <p:nvPr>
            <p:ph type="dt" sz="half" idx="10"/>
          </p:nvPr>
        </p:nvSpPr>
        <p:spPr/>
        <p:txBody>
          <a:bodyPr/>
          <a:lstStyle/>
          <a:p>
            <a:pPr>
              <a:defRPr/>
            </a:pPr>
            <a:endParaRPr lang="en-GB"/>
          </a:p>
        </p:txBody>
      </p:sp>
      <p:sp>
        <p:nvSpPr>
          <p:cNvPr id="6" name="Footer Placeholder 5">
            <a:extLst>
              <a:ext uri="{FF2B5EF4-FFF2-40B4-BE49-F238E27FC236}">
                <a16:creationId xmlns:a16="http://schemas.microsoft.com/office/drawing/2014/main" id="{6787A3BE-8281-4165-A11B-9DF3ECCF7141}"/>
              </a:ext>
            </a:extLst>
          </p:cNvPr>
          <p:cNvSpPr>
            <a:spLocks noGrp="1"/>
          </p:cNvSpPr>
          <p:nvPr>
            <p:ph type="ftr" sz="quarter" idx="11"/>
          </p:nvPr>
        </p:nvSpPr>
        <p:spPr/>
        <p:txBody>
          <a:bodyPr/>
          <a:lstStyle/>
          <a:p>
            <a:pPr>
              <a:defRPr/>
            </a:pPr>
            <a:endParaRPr lang="en-GB"/>
          </a:p>
        </p:txBody>
      </p:sp>
      <p:sp>
        <p:nvSpPr>
          <p:cNvPr id="7" name="Slide Number Placeholder 6">
            <a:extLst>
              <a:ext uri="{FF2B5EF4-FFF2-40B4-BE49-F238E27FC236}">
                <a16:creationId xmlns:a16="http://schemas.microsoft.com/office/drawing/2014/main" id="{BF993555-0137-4242-ACD8-7C07E78F0F16}"/>
              </a:ext>
            </a:extLst>
          </p:cNvPr>
          <p:cNvSpPr>
            <a:spLocks noGrp="1"/>
          </p:cNvSpPr>
          <p:nvPr>
            <p:ph type="sldNum" sz="quarter" idx="12"/>
          </p:nvPr>
        </p:nvSpPr>
        <p:spPr/>
        <p:txBody>
          <a:bodyPr/>
          <a:lstStyle/>
          <a:p>
            <a:pPr>
              <a:defRPr/>
            </a:pPr>
            <a:fld id="{0D7C2898-AAD3-4850-A4E5-01FB09395082}" type="slidenum">
              <a:rPr lang="en-GB" smtClean="0"/>
              <a:pPr>
                <a:defRPr/>
              </a:pPr>
              <a:t>‹#›</a:t>
            </a:fld>
            <a:endParaRPr lang="en-GB"/>
          </a:p>
        </p:txBody>
      </p:sp>
    </p:spTree>
    <p:extLst>
      <p:ext uri="{BB962C8B-B14F-4D97-AF65-F5344CB8AC3E}">
        <p14:creationId xmlns:p14="http://schemas.microsoft.com/office/powerpoint/2010/main" val="2369448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E69B56-3F2C-44DC-AD05-824C74146631}"/>
              </a:ext>
            </a:extLst>
          </p:cNvPr>
          <p:cNvSpPr>
            <a:spLocks noGrp="1"/>
          </p:cNvSpPr>
          <p:nvPr>
            <p:ph type="title"/>
          </p:nvPr>
        </p:nvSpPr>
        <p:spPr>
          <a:xfrm>
            <a:off x="2766060" y="1752603"/>
            <a:ext cx="3470148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8FA08CB-FDAA-486C-A898-10DC8703C693}"/>
              </a:ext>
            </a:extLst>
          </p:cNvPr>
          <p:cNvSpPr>
            <a:spLocks noGrp="1"/>
          </p:cNvSpPr>
          <p:nvPr>
            <p:ph type="body" idx="1"/>
          </p:nvPr>
        </p:nvSpPr>
        <p:spPr>
          <a:xfrm>
            <a:off x="2766060" y="8763000"/>
            <a:ext cx="347014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8EB431-CFF0-44BF-BC60-DE1CE39D34DB}"/>
              </a:ext>
            </a:extLst>
          </p:cNvPr>
          <p:cNvSpPr>
            <a:spLocks noGrp="1"/>
          </p:cNvSpPr>
          <p:nvPr>
            <p:ph type="dt" sz="half" idx="2"/>
          </p:nvPr>
        </p:nvSpPr>
        <p:spPr>
          <a:xfrm>
            <a:off x="2766060" y="30510482"/>
            <a:ext cx="9052560" cy="1752600"/>
          </a:xfrm>
          <a:prstGeom prst="rect">
            <a:avLst/>
          </a:prstGeom>
        </p:spPr>
        <p:txBody>
          <a:bodyPr vert="horz" lIns="91440" tIns="45720" rIns="91440" bIns="45720" rtlCol="0" anchor="ctr"/>
          <a:lstStyle>
            <a:lvl1pPr algn="l">
              <a:defRPr sz="3960">
                <a:solidFill>
                  <a:schemeClr val="tx1">
                    <a:tint val="75000"/>
                  </a:schemeClr>
                </a:solidFill>
              </a:defRPr>
            </a:lvl1pPr>
          </a:lstStyle>
          <a:p>
            <a:pPr>
              <a:defRPr/>
            </a:pPr>
            <a:endParaRPr lang="en-GB"/>
          </a:p>
        </p:txBody>
      </p:sp>
      <p:sp>
        <p:nvSpPr>
          <p:cNvPr id="5" name="Footer Placeholder 4">
            <a:extLst>
              <a:ext uri="{FF2B5EF4-FFF2-40B4-BE49-F238E27FC236}">
                <a16:creationId xmlns:a16="http://schemas.microsoft.com/office/drawing/2014/main" id="{9E0BAA80-FD80-4D12-8A4F-F49E4B1B92BB}"/>
              </a:ext>
            </a:extLst>
          </p:cNvPr>
          <p:cNvSpPr>
            <a:spLocks noGrp="1"/>
          </p:cNvSpPr>
          <p:nvPr>
            <p:ph type="ftr" sz="quarter" idx="3"/>
          </p:nvPr>
        </p:nvSpPr>
        <p:spPr>
          <a:xfrm>
            <a:off x="13327380" y="30510482"/>
            <a:ext cx="13578840" cy="1752600"/>
          </a:xfrm>
          <a:prstGeom prst="rect">
            <a:avLst/>
          </a:prstGeom>
        </p:spPr>
        <p:txBody>
          <a:bodyPr vert="horz" lIns="91440" tIns="45720" rIns="91440" bIns="45720" rtlCol="0" anchor="ctr"/>
          <a:lstStyle>
            <a:lvl1pPr algn="ctr">
              <a:defRPr sz="3960">
                <a:solidFill>
                  <a:schemeClr val="tx1">
                    <a:tint val="75000"/>
                  </a:schemeClr>
                </a:solidFill>
              </a:defRPr>
            </a:lvl1pPr>
          </a:lstStyle>
          <a:p>
            <a:pPr>
              <a:defRPr/>
            </a:pPr>
            <a:endParaRPr lang="en-GB"/>
          </a:p>
        </p:txBody>
      </p:sp>
      <p:sp>
        <p:nvSpPr>
          <p:cNvPr id="6" name="Slide Number Placeholder 5">
            <a:extLst>
              <a:ext uri="{FF2B5EF4-FFF2-40B4-BE49-F238E27FC236}">
                <a16:creationId xmlns:a16="http://schemas.microsoft.com/office/drawing/2014/main" id="{B2576427-C9C3-4505-AFA2-686A231175E5}"/>
              </a:ext>
            </a:extLst>
          </p:cNvPr>
          <p:cNvSpPr>
            <a:spLocks noGrp="1"/>
          </p:cNvSpPr>
          <p:nvPr>
            <p:ph type="sldNum" sz="quarter" idx="4"/>
          </p:nvPr>
        </p:nvSpPr>
        <p:spPr>
          <a:xfrm>
            <a:off x="28414980" y="30510482"/>
            <a:ext cx="9052560" cy="1752600"/>
          </a:xfrm>
          <a:prstGeom prst="rect">
            <a:avLst/>
          </a:prstGeom>
        </p:spPr>
        <p:txBody>
          <a:bodyPr vert="horz" lIns="91440" tIns="45720" rIns="91440" bIns="45720" rtlCol="0" anchor="ctr"/>
          <a:lstStyle>
            <a:lvl1pPr algn="r">
              <a:defRPr sz="3960">
                <a:solidFill>
                  <a:schemeClr val="tx1">
                    <a:tint val="75000"/>
                  </a:schemeClr>
                </a:solidFill>
              </a:defRPr>
            </a:lvl1pPr>
          </a:lstStyle>
          <a:p>
            <a:pPr>
              <a:defRPr/>
            </a:pPr>
            <a:fld id="{F847B956-7A6E-4BEF-B817-72427F66CFBF}" type="slidenum">
              <a:rPr lang="en-GB" smtClean="0"/>
              <a:pPr>
                <a:defRPr/>
              </a:pPr>
              <a:t>‹#›</a:t>
            </a:fld>
            <a:endParaRPr lang="en-GB"/>
          </a:p>
        </p:txBody>
      </p:sp>
    </p:spTree>
    <p:extLst>
      <p:ext uri="{BB962C8B-B14F-4D97-AF65-F5344CB8AC3E}">
        <p14:creationId xmlns:p14="http://schemas.microsoft.com/office/powerpoint/2010/main" val="1199262345"/>
      </p:ext>
    </p:extLst>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Lst>
  <p:txStyles>
    <p:titleStyle>
      <a:lvl1pPr algn="l" defTabSz="3017520" rtl="0" eaLnBrk="1" latinLnBrk="0" hangingPunct="1">
        <a:lnSpc>
          <a:spcPct val="90000"/>
        </a:lnSpc>
        <a:spcBef>
          <a:spcPct val="0"/>
        </a:spcBef>
        <a:buNone/>
        <a:defRPr sz="14520" kern="1200">
          <a:solidFill>
            <a:schemeClr val="tx1"/>
          </a:solidFill>
          <a:latin typeface="+mj-lt"/>
          <a:ea typeface="+mj-ea"/>
          <a:cs typeface="+mj-cs"/>
        </a:defRPr>
      </a:lvl1pPr>
    </p:titleStyle>
    <p:bodyStyle>
      <a:lvl1pPr marL="754380" indent="-754380" algn="l" defTabSz="3017520" rtl="0" eaLnBrk="1" latinLnBrk="0" hangingPunct="1">
        <a:lnSpc>
          <a:spcPct val="90000"/>
        </a:lnSpc>
        <a:spcBef>
          <a:spcPts val="3300"/>
        </a:spcBef>
        <a:buFont typeface="Arial" panose="020B0604020202020204" pitchFamily="34" charset="0"/>
        <a:buChar char="•"/>
        <a:defRPr sz="9240" kern="1200">
          <a:solidFill>
            <a:schemeClr val="tx1"/>
          </a:solidFill>
          <a:latin typeface="+mn-lt"/>
          <a:ea typeface="+mn-ea"/>
          <a:cs typeface="+mn-cs"/>
        </a:defRPr>
      </a:lvl1pPr>
      <a:lvl2pPr marL="2263140" indent="-754380" algn="l" defTabSz="3017520" rtl="0" eaLnBrk="1" latinLnBrk="0" hangingPunct="1">
        <a:lnSpc>
          <a:spcPct val="90000"/>
        </a:lnSpc>
        <a:spcBef>
          <a:spcPts val="1650"/>
        </a:spcBef>
        <a:buFont typeface="Arial" panose="020B0604020202020204" pitchFamily="34" charset="0"/>
        <a:buChar char="•"/>
        <a:defRPr sz="7920" kern="1200">
          <a:solidFill>
            <a:schemeClr val="tx1"/>
          </a:solidFill>
          <a:latin typeface="+mn-lt"/>
          <a:ea typeface="+mn-ea"/>
          <a:cs typeface="+mn-cs"/>
        </a:defRPr>
      </a:lvl2pPr>
      <a:lvl3pPr marL="3771900" indent="-754380" algn="l" defTabSz="3017520" rtl="0" eaLnBrk="1" latinLnBrk="0" hangingPunct="1">
        <a:lnSpc>
          <a:spcPct val="90000"/>
        </a:lnSpc>
        <a:spcBef>
          <a:spcPts val="1650"/>
        </a:spcBef>
        <a:buFont typeface="Arial" panose="020B0604020202020204" pitchFamily="34" charset="0"/>
        <a:buChar char="•"/>
        <a:defRPr sz="6600" kern="1200">
          <a:solidFill>
            <a:schemeClr val="tx1"/>
          </a:solidFill>
          <a:latin typeface="+mn-lt"/>
          <a:ea typeface="+mn-ea"/>
          <a:cs typeface="+mn-cs"/>
        </a:defRPr>
      </a:lvl3pPr>
      <a:lvl4pPr marL="52806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4pPr>
      <a:lvl5pPr marL="678942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5pPr>
      <a:lvl6pPr marL="829818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6pPr>
      <a:lvl7pPr marL="980694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7pPr>
      <a:lvl8pPr marL="1131570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8pPr>
      <a:lvl9pPr marL="128244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9pPr>
    </p:bodyStyle>
    <p:otherStyle>
      <a:defPPr>
        <a:defRPr lang="en-US"/>
      </a:defPPr>
      <a:lvl1pPr marL="0" algn="l" defTabSz="3017520" rtl="0" eaLnBrk="1" latinLnBrk="0" hangingPunct="1">
        <a:defRPr sz="5940" kern="1200">
          <a:solidFill>
            <a:schemeClr val="tx1"/>
          </a:solidFill>
          <a:latin typeface="+mn-lt"/>
          <a:ea typeface="+mn-ea"/>
          <a:cs typeface="+mn-cs"/>
        </a:defRPr>
      </a:lvl1pPr>
      <a:lvl2pPr marL="1508760" algn="l" defTabSz="3017520" rtl="0" eaLnBrk="1" latinLnBrk="0" hangingPunct="1">
        <a:defRPr sz="5940" kern="1200">
          <a:solidFill>
            <a:schemeClr val="tx1"/>
          </a:solidFill>
          <a:latin typeface="+mn-lt"/>
          <a:ea typeface="+mn-ea"/>
          <a:cs typeface="+mn-cs"/>
        </a:defRPr>
      </a:lvl2pPr>
      <a:lvl3pPr marL="3017520" algn="l" defTabSz="3017520" rtl="0" eaLnBrk="1" latinLnBrk="0" hangingPunct="1">
        <a:defRPr sz="5940" kern="1200">
          <a:solidFill>
            <a:schemeClr val="tx1"/>
          </a:solidFill>
          <a:latin typeface="+mn-lt"/>
          <a:ea typeface="+mn-ea"/>
          <a:cs typeface="+mn-cs"/>
        </a:defRPr>
      </a:lvl3pPr>
      <a:lvl4pPr marL="4526280" algn="l" defTabSz="3017520" rtl="0" eaLnBrk="1" latinLnBrk="0" hangingPunct="1">
        <a:defRPr sz="5940" kern="1200">
          <a:solidFill>
            <a:schemeClr val="tx1"/>
          </a:solidFill>
          <a:latin typeface="+mn-lt"/>
          <a:ea typeface="+mn-ea"/>
          <a:cs typeface="+mn-cs"/>
        </a:defRPr>
      </a:lvl4pPr>
      <a:lvl5pPr marL="6035040" algn="l" defTabSz="3017520" rtl="0" eaLnBrk="1" latinLnBrk="0" hangingPunct="1">
        <a:defRPr sz="5940" kern="1200">
          <a:solidFill>
            <a:schemeClr val="tx1"/>
          </a:solidFill>
          <a:latin typeface="+mn-lt"/>
          <a:ea typeface="+mn-ea"/>
          <a:cs typeface="+mn-cs"/>
        </a:defRPr>
      </a:lvl5pPr>
      <a:lvl6pPr marL="7543800" algn="l" defTabSz="3017520" rtl="0" eaLnBrk="1" latinLnBrk="0" hangingPunct="1">
        <a:defRPr sz="5940" kern="1200">
          <a:solidFill>
            <a:schemeClr val="tx1"/>
          </a:solidFill>
          <a:latin typeface="+mn-lt"/>
          <a:ea typeface="+mn-ea"/>
          <a:cs typeface="+mn-cs"/>
        </a:defRPr>
      </a:lvl6pPr>
      <a:lvl7pPr marL="9052560" algn="l" defTabSz="3017520" rtl="0" eaLnBrk="1" latinLnBrk="0" hangingPunct="1">
        <a:defRPr sz="5940" kern="1200">
          <a:solidFill>
            <a:schemeClr val="tx1"/>
          </a:solidFill>
          <a:latin typeface="+mn-lt"/>
          <a:ea typeface="+mn-ea"/>
          <a:cs typeface="+mn-cs"/>
        </a:defRPr>
      </a:lvl7pPr>
      <a:lvl8pPr marL="10561320" algn="l" defTabSz="3017520" rtl="0" eaLnBrk="1" latinLnBrk="0" hangingPunct="1">
        <a:defRPr sz="5940" kern="1200">
          <a:solidFill>
            <a:schemeClr val="tx1"/>
          </a:solidFill>
          <a:latin typeface="+mn-lt"/>
          <a:ea typeface="+mn-ea"/>
          <a:cs typeface="+mn-cs"/>
        </a:defRPr>
      </a:lvl8pPr>
      <a:lvl9pPr marL="12070080" algn="l" defTabSz="3017520" rtl="0" eaLnBrk="1" latinLnBrk="0" hangingPunct="1">
        <a:defRPr sz="59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image" Target="../media/image2.png"/><Relationship Id="rId7"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chart" Target="../charts/chart1.xml"/><Relationship Id="rId9" Type="http://schemas.openxmlformats.org/officeDocument/2006/relationships/hyperlink" Target="https://doi.org/10.1128/mBio.02608-1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3">
            <a:extLst>
              <a:ext uri="{FF2B5EF4-FFF2-40B4-BE49-F238E27FC236}">
                <a16:creationId xmlns:a16="http://schemas.microsoft.com/office/drawing/2014/main" id="{377F3D62-3542-4DDE-8B12-D1F0CAA74216}"/>
              </a:ext>
            </a:extLst>
          </p:cNvPr>
          <p:cNvSpPr txBox="1">
            <a:spLocks noChangeArrowheads="1"/>
          </p:cNvSpPr>
          <p:nvPr/>
        </p:nvSpPr>
        <p:spPr bwMode="auto">
          <a:xfrm>
            <a:off x="-21772" y="-40617"/>
            <a:ext cx="40255372" cy="5164007"/>
          </a:xfrm>
          <a:prstGeom prst="rect">
            <a:avLst/>
          </a:prstGeom>
          <a:solidFill>
            <a:srgbClr val="028260"/>
          </a:solidFill>
          <a:ln w="60325" cap="flat">
            <a:noFill/>
            <a:miter lim="800000"/>
          </a:ln>
        </p:spPr>
        <p:txBody>
          <a:bodyPr vert="horz" wrap="square" lIns="344853" tIns="172427" rIns="344853" bIns="172427" anchor="ctr" anchorCtr="0" compatLnSpc="1">
            <a:prstTxWarp prst="textNoShape">
              <a:avLst/>
            </a:prstTxWarp>
          </a:bodyPr>
          <a:lstStyle>
            <a:defPPr>
              <a:defRPr kern="1200"/>
            </a:defPPr>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a:defRPr>
            </a:lvl2pPr>
            <a:lvl3pPr algn="ctr" defTabSz="3762375" rtl="0" eaLnBrk="0" fontAlgn="base" hangingPunct="0">
              <a:spcBef>
                <a:spcPct val="0"/>
              </a:spcBef>
              <a:spcAft>
                <a:spcPct val="0"/>
              </a:spcAft>
              <a:defRPr sz="18200">
                <a:solidFill>
                  <a:schemeClr val="tx2"/>
                </a:solidFill>
                <a:latin typeface="Arial"/>
              </a:defRPr>
            </a:lvl3pPr>
            <a:lvl4pPr algn="ctr" defTabSz="3762375" rtl="0" eaLnBrk="0" fontAlgn="base" hangingPunct="0">
              <a:spcBef>
                <a:spcPct val="0"/>
              </a:spcBef>
              <a:spcAft>
                <a:spcPct val="0"/>
              </a:spcAft>
              <a:defRPr sz="18200">
                <a:solidFill>
                  <a:schemeClr val="tx2"/>
                </a:solidFill>
                <a:latin typeface="Arial"/>
              </a:defRPr>
            </a:lvl4pPr>
            <a:lvl5pPr algn="ctr" defTabSz="3762375" rtl="0" eaLnBrk="0" fontAlgn="base" hangingPunct="0">
              <a:spcBef>
                <a:spcPct val="0"/>
              </a:spcBef>
              <a:spcAft>
                <a:spcPct val="0"/>
              </a:spcAft>
              <a:defRPr sz="18200">
                <a:solidFill>
                  <a:schemeClr val="tx2"/>
                </a:solidFill>
                <a:latin typeface="Arial"/>
              </a:defRPr>
            </a:lvl5pPr>
            <a:lvl6pPr marL="457200" algn="ctr" defTabSz="3762375" rtl="0" fontAlgn="base">
              <a:spcBef>
                <a:spcPct val="0"/>
              </a:spcBef>
              <a:spcAft>
                <a:spcPct val="0"/>
              </a:spcAft>
              <a:defRPr sz="18200">
                <a:solidFill>
                  <a:schemeClr val="tx2"/>
                </a:solidFill>
                <a:latin typeface="Arial"/>
              </a:defRPr>
            </a:lvl6pPr>
            <a:lvl7pPr marL="914400" algn="ctr" defTabSz="3762375" rtl="0" fontAlgn="base">
              <a:spcBef>
                <a:spcPct val="0"/>
              </a:spcBef>
              <a:spcAft>
                <a:spcPct val="0"/>
              </a:spcAft>
              <a:defRPr sz="18200">
                <a:solidFill>
                  <a:schemeClr val="tx2"/>
                </a:solidFill>
                <a:latin typeface="Arial"/>
              </a:defRPr>
            </a:lvl7pPr>
            <a:lvl8pPr marL="1371600" algn="ctr" defTabSz="3762375" rtl="0" fontAlgn="base">
              <a:spcBef>
                <a:spcPct val="0"/>
              </a:spcBef>
              <a:spcAft>
                <a:spcPct val="0"/>
              </a:spcAft>
              <a:defRPr sz="18200">
                <a:solidFill>
                  <a:schemeClr val="tx2"/>
                </a:solidFill>
                <a:latin typeface="Arial"/>
              </a:defRPr>
            </a:lvl8pPr>
            <a:lvl9pPr marL="1828800" algn="ctr" defTabSz="3762375" rtl="0" fontAlgn="base">
              <a:spcBef>
                <a:spcPct val="0"/>
              </a:spcBef>
              <a:spcAft>
                <a:spcPct val="0"/>
              </a:spcAft>
              <a:defRPr sz="18200">
                <a:solidFill>
                  <a:schemeClr val="tx2"/>
                </a:solidFill>
                <a:latin typeface="Arial"/>
              </a:defRPr>
            </a:lvl9pPr>
          </a:lstStyle>
          <a:p>
            <a:pPr eaLnBrk="1" hangingPunct="1"/>
            <a:endParaRPr lang="en-US" sz="4400" i="1" dirty="0">
              <a:solidFill>
                <a:schemeClr val="bg1"/>
              </a:solidFill>
              <a:latin typeface="Arial" panose="020B0604020202020204" pitchFamily="34" charset="0"/>
            </a:endParaRPr>
          </a:p>
        </p:txBody>
      </p:sp>
      <p:pic>
        <p:nvPicPr>
          <p:cNvPr id="3" name="Picture 2" descr="UNH Graduate School (@UNH_GradSchool) | Twitter">
            <a:extLst>
              <a:ext uri="{FF2B5EF4-FFF2-40B4-BE49-F238E27FC236}">
                <a16:creationId xmlns:a16="http://schemas.microsoft.com/office/drawing/2014/main" id="{5FD0C192-C75B-4C58-A5C5-8C607B0E22D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745" t="9104" r="17406" b="10334"/>
          <a:stretch/>
        </p:blipFill>
        <p:spPr bwMode="auto">
          <a:xfrm>
            <a:off x="1166986" y="2049461"/>
            <a:ext cx="2054425" cy="251346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Text&#10;&#10;Description automatically generated with medium confidence">
            <a:extLst>
              <a:ext uri="{FF2B5EF4-FFF2-40B4-BE49-F238E27FC236}">
                <a16:creationId xmlns:a16="http://schemas.microsoft.com/office/drawing/2014/main" id="{790B9DBC-8698-49C3-955B-EB18B10FAA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896900" y="2016401"/>
            <a:ext cx="5169714" cy="1986510"/>
          </a:xfrm>
          <a:prstGeom prst="rect">
            <a:avLst/>
          </a:prstGeom>
        </p:spPr>
      </p:pic>
      <p:sp>
        <p:nvSpPr>
          <p:cNvPr id="5" name="Title 11">
            <a:extLst>
              <a:ext uri="{FF2B5EF4-FFF2-40B4-BE49-F238E27FC236}">
                <a16:creationId xmlns:a16="http://schemas.microsoft.com/office/drawing/2014/main" id="{97AA1C33-0670-4A2B-9B1A-01C1CF57BBCF}"/>
              </a:ext>
            </a:extLst>
          </p:cNvPr>
          <p:cNvSpPr txBox="1"/>
          <p:nvPr/>
        </p:nvSpPr>
        <p:spPr>
          <a:xfrm>
            <a:off x="1996569" y="214024"/>
            <a:ext cx="34296350" cy="2675712"/>
          </a:xfrm>
          <a:prstGeom prst="rect">
            <a:avLst/>
          </a:prstGeom>
        </p:spPr>
        <p:txBody>
          <a:bodyPr lIns="117348" tIns="58674" rIns="117348" bIns="58674"/>
          <a:lstStyle>
            <a:defPPr>
              <a:defRPr lang="en-US"/>
            </a:defPPr>
            <a:lvl1pPr marL="0" algn="l" defTabSz="4388077" rtl="0" eaLnBrk="1" latinLnBrk="0" hangingPunct="1">
              <a:defRPr sz="8698" kern="1200">
                <a:solidFill>
                  <a:schemeClr val="tx1"/>
                </a:solidFill>
                <a:latin typeface="+mn-lt"/>
                <a:ea typeface="+mn-ea"/>
                <a:cs typeface="+mn-cs"/>
              </a:defRPr>
            </a:lvl1pPr>
            <a:lvl2pPr marL="2194039" algn="l" defTabSz="4388077" rtl="0" eaLnBrk="1" latinLnBrk="0" hangingPunct="1">
              <a:defRPr sz="8698" kern="1200">
                <a:solidFill>
                  <a:schemeClr val="tx1"/>
                </a:solidFill>
                <a:latin typeface="+mn-lt"/>
                <a:ea typeface="+mn-ea"/>
                <a:cs typeface="+mn-cs"/>
              </a:defRPr>
            </a:lvl2pPr>
            <a:lvl3pPr marL="4388077" algn="l" defTabSz="4388077" rtl="0" eaLnBrk="1" latinLnBrk="0" hangingPunct="1">
              <a:defRPr sz="8698" kern="1200">
                <a:solidFill>
                  <a:schemeClr val="tx1"/>
                </a:solidFill>
                <a:latin typeface="+mn-lt"/>
                <a:ea typeface="+mn-ea"/>
                <a:cs typeface="+mn-cs"/>
              </a:defRPr>
            </a:lvl3pPr>
            <a:lvl4pPr marL="6582120" algn="l" defTabSz="4388077" rtl="0" eaLnBrk="1" latinLnBrk="0" hangingPunct="1">
              <a:defRPr sz="8698" kern="1200">
                <a:solidFill>
                  <a:schemeClr val="tx1"/>
                </a:solidFill>
                <a:latin typeface="+mn-lt"/>
                <a:ea typeface="+mn-ea"/>
                <a:cs typeface="+mn-cs"/>
              </a:defRPr>
            </a:lvl4pPr>
            <a:lvl5pPr marL="8776160" algn="l" defTabSz="4388077" rtl="0" eaLnBrk="1" latinLnBrk="0" hangingPunct="1">
              <a:defRPr sz="8698" kern="1200">
                <a:solidFill>
                  <a:schemeClr val="tx1"/>
                </a:solidFill>
                <a:latin typeface="+mn-lt"/>
                <a:ea typeface="+mn-ea"/>
                <a:cs typeface="+mn-cs"/>
              </a:defRPr>
            </a:lvl5pPr>
            <a:lvl6pPr marL="10970199" algn="l" defTabSz="4388077" rtl="0" eaLnBrk="1" latinLnBrk="0" hangingPunct="1">
              <a:defRPr sz="8698" kern="1200">
                <a:solidFill>
                  <a:schemeClr val="tx1"/>
                </a:solidFill>
                <a:latin typeface="+mn-lt"/>
                <a:ea typeface="+mn-ea"/>
                <a:cs typeface="+mn-cs"/>
              </a:defRPr>
            </a:lvl6pPr>
            <a:lvl7pPr marL="13164238" algn="l" defTabSz="4388077" rtl="0" eaLnBrk="1" latinLnBrk="0" hangingPunct="1">
              <a:defRPr sz="8698" kern="1200">
                <a:solidFill>
                  <a:schemeClr val="tx1"/>
                </a:solidFill>
                <a:latin typeface="+mn-lt"/>
                <a:ea typeface="+mn-ea"/>
                <a:cs typeface="+mn-cs"/>
              </a:defRPr>
            </a:lvl7pPr>
            <a:lvl8pPr marL="15358277" algn="l" defTabSz="4388077" rtl="0" eaLnBrk="1" latinLnBrk="0" hangingPunct="1">
              <a:defRPr sz="8698" kern="1200">
                <a:solidFill>
                  <a:schemeClr val="tx1"/>
                </a:solidFill>
                <a:latin typeface="+mn-lt"/>
                <a:ea typeface="+mn-ea"/>
                <a:cs typeface="+mn-cs"/>
              </a:defRPr>
            </a:lvl8pPr>
            <a:lvl9pPr marL="17552318" algn="l" defTabSz="4388077" rtl="0" eaLnBrk="1" latinLnBrk="0" hangingPunct="1">
              <a:defRPr sz="8698" kern="1200">
                <a:solidFill>
                  <a:schemeClr val="tx1"/>
                </a:solidFill>
                <a:latin typeface="+mn-lt"/>
                <a:ea typeface="+mn-ea"/>
                <a:cs typeface="+mn-cs"/>
              </a:defRPr>
            </a:lvl9pPr>
          </a:lstStyle>
          <a:p>
            <a:pPr lvl="1" algn="ctr"/>
            <a:r>
              <a:rPr lang="en-US" sz="8067"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Contribution of Type III Secretion to Competitive Survival of Pathogenic </a:t>
            </a:r>
            <a:r>
              <a:rPr lang="en-US" sz="8067"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Vibrio parahaemolyticus</a:t>
            </a:r>
            <a:endParaRPr lang="en-US" sz="8067"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 Placeholder 16">
            <a:extLst>
              <a:ext uri="{FF2B5EF4-FFF2-40B4-BE49-F238E27FC236}">
                <a16:creationId xmlns:a16="http://schemas.microsoft.com/office/drawing/2014/main" id="{E24E629C-FCAF-4D09-8B56-0AF5B0C52128}"/>
              </a:ext>
            </a:extLst>
          </p:cNvPr>
          <p:cNvSpPr txBox="1"/>
          <p:nvPr/>
        </p:nvSpPr>
        <p:spPr>
          <a:xfrm>
            <a:off x="4012231" y="2810597"/>
            <a:ext cx="32340550" cy="2199134"/>
          </a:xfrm>
          <a:prstGeom prst="rect">
            <a:avLst/>
          </a:prstGeom>
        </p:spPr>
        <p:txBody>
          <a:bodyPr wrap="square" lIns="117348" tIns="58674" rIns="117348" bIns="58674">
            <a:spAutoFit/>
          </a:bodyPr>
          <a:lstStyle>
            <a:defPPr>
              <a:defRPr lang="en-US"/>
            </a:defPPr>
            <a:lvl1pPr marL="0" algn="l" defTabSz="4388077" rtl="0" eaLnBrk="1" latinLnBrk="0" hangingPunct="1">
              <a:defRPr sz="8698" kern="1200">
                <a:solidFill>
                  <a:schemeClr val="tx1"/>
                </a:solidFill>
                <a:latin typeface="+mn-lt"/>
                <a:ea typeface="+mn-ea"/>
                <a:cs typeface="+mn-cs"/>
              </a:defRPr>
            </a:lvl1pPr>
            <a:lvl2pPr marL="2194039" algn="l" defTabSz="4388077" rtl="0" eaLnBrk="1" latinLnBrk="0" hangingPunct="1">
              <a:defRPr sz="8698" kern="1200">
                <a:solidFill>
                  <a:schemeClr val="tx1"/>
                </a:solidFill>
                <a:latin typeface="+mn-lt"/>
                <a:ea typeface="+mn-ea"/>
                <a:cs typeface="+mn-cs"/>
              </a:defRPr>
            </a:lvl2pPr>
            <a:lvl3pPr marL="4388077" algn="l" defTabSz="4388077" rtl="0" eaLnBrk="1" latinLnBrk="0" hangingPunct="1">
              <a:defRPr sz="8698" kern="1200">
                <a:solidFill>
                  <a:schemeClr val="tx1"/>
                </a:solidFill>
                <a:latin typeface="+mn-lt"/>
                <a:ea typeface="+mn-ea"/>
                <a:cs typeface="+mn-cs"/>
              </a:defRPr>
            </a:lvl3pPr>
            <a:lvl4pPr marL="6582120" algn="l" defTabSz="4388077" rtl="0" eaLnBrk="1" latinLnBrk="0" hangingPunct="1">
              <a:defRPr sz="8698" kern="1200">
                <a:solidFill>
                  <a:schemeClr val="tx1"/>
                </a:solidFill>
                <a:latin typeface="+mn-lt"/>
                <a:ea typeface="+mn-ea"/>
                <a:cs typeface="+mn-cs"/>
              </a:defRPr>
            </a:lvl4pPr>
            <a:lvl5pPr marL="8776160" algn="l" defTabSz="4388077" rtl="0" eaLnBrk="1" latinLnBrk="0" hangingPunct="1">
              <a:defRPr sz="8698" kern="1200">
                <a:solidFill>
                  <a:schemeClr val="tx1"/>
                </a:solidFill>
                <a:latin typeface="+mn-lt"/>
                <a:ea typeface="+mn-ea"/>
                <a:cs typeface="+mn-cs"/>
              </a:defRPr>
            </a:lvl5pPr>
            <a:lvl6pPr marL="10970199" algn="l" defTabSz="4388077" rtl="0" eaLnBrk="1" latinLnBrk="0" hangingPunct="1">
              <a:defRPr sz="8698" kern="1200">
                <a:solidFill>
                  <a:schemeClr val="tx1"/>
                </a:solidFill>
                <a:latin typeface="+mn-lt"/>
                <a:ea typeface="+mn-ea"/>
                <a:cs typeface="+mn-cs"/>
              </a:defRPr>
            </a:lvl6pPr>
            <a:lvl7pPr marL="13164238" algn="l" defTabSz="4388077" rtl="0" eaLnBrk="1" latinLnBrk="0" hangingPunct="1">
              <a:defRPr sz="8698" kern="1200">
                <a:solidFill>
                  <a:schemeClr val="tx1"/>
                </a:solidFill>
                <a:latin typeface="+mn-lt"/>
                <a:ea typeface="+mn-ea"/>
                <a:cs typeface="+mn-cs"/>
              </a:defRPr>
            </a:lvl7pPr>
            <a:lvl8pPr marL="15358277" algn="l" defTabSz="4388077" rtl="0" eaLnBrk="1" latinLnBrk="0" hangingPunct="1">
              <a:defRPr sz="8698" kern="1200">
                <a:solidFill>
                  <a:schemeClr val="tx1"/>
                </a:solidFill>
                <a:latin typeface="+mn-lt"/>
                <a:ea typeface="+mn-ea"/>
                <a:cs typeface="+mn-cs"/>
              </a:defRPr>
            </a:lvl8pPr>
            <a:lvl9pPr marL="17552318" algn="l" defTabSz="4388077" rtl="0" eaLnBrk="1" latinLnBrk="0" hangingPunct="1">
              <a:defRPr sz="8698" kern="1200">
                <a:solidFill>
                  <a:schemeClr val="tx1"/>
                </a:solidFill>
                <a:latin typeface="+mn-lt"/>
                <a:ea typeface="+mn-ea"/>
                <a:cs typeface="+mn-cs"/>
              </a:defRPr>
            </a:lvl9pPr>
          </a:lstStyle>
          <a:p>
            <a:pPr marL="0" marR="0" algn="ctr">
              <a:lnSpc>
                <a:spcPct val="107000"/>
              </a:lnSpc>
              <a:spcBef>
                <a:spcPts val="0"/>
              </a:spcBef>
              <a:spcAft>
                <a:spcPts val="0"/>
              </a:spcAft>
            </a:pPr>
            <a:r>
              <a:rPr lang="en-US" sz="4033"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Anna L. Early</a:t>
            </a:r>
            <a:r>
              <a:rPr lang="en-US" sz="4033" b="1" baseline="30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a:t>
            </a:r>
            <a:r>
              <a:rPr lang="en-US" sz="4033"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Randi Foxall</a:t>
            </a:r>
            <a:r>
              <a:rPr lang="en-US" sz="4033" b="1" baseline="30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a:t>
            </a:r>
            <a:r>
              <a:rPr lang="en-US" sz="4033"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Elizabeth Harvey</a:t>
            </a:r>
            <a:r>
              <a:rPr lang="en-US" sz="4033" b="1" baseline="30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2</a:t>
            </a:r>
            <a:r>
              <a:rPr lang="en-US" sz="4033"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Stephen H. Jones</a:t>
            </a:r>
            <a:r>
              <a:rPr lang="en-US" sz="4033" b="1" baseline="30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a:t>
            </a:r>
            <a:r>
              <a:rPr lang="en-US" sz="4033"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and Cheryl A. Whistler</a:t>
            </a:r>
            <a:r>
              <a:rPr lang="en-US" sz="4033" b="1" baseline="30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a:t>
            </a:r>
            <a:r>
              <a:rPr lang="en-US" sz="4033"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4033"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2933" baseline="30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a:t>
            </a:r>
            <a:r>
              <a:rPr lang="en-US" sz="2933"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Molecular, Cellular, &amp; Biomedical Sciences, University of New Hampshire, Rudman Hall, 46 College Rd, Durham, NH 03824 </a:t>
            </a:r>
          </a:p>
          <a:p>
            <a:pPr marL="0" marR="0" algn="ctr">
              <a:lnSpc>
                <a:spcPct val="107000"/>
              </a:lnSpc>
              <a:spcBef>
                <a:spcPts val="0"/>
              </a:spcBef>
              <a:spcAft>
                <a:spcPts val="0"/>
              </a:spcAft>
            </a:pPr>
            <a:r>
              <a:rPr lang="en-US" sz="2933" baseline="30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2</a:t>
            </a:r>
            <a:r>
              <a:rPr lang="en-US" sz="2933"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Biological Sciences, University of New Hampshire, Spaulding Hall, 38 Academic Way, Durham, NH 03824 </a:t>
            </a:r>
          </a:p>
          <a:p>
            <a:pPr marL="0" marR="0" algn="ctr">
              <a:lnSpc>
                <a:spcPct val="107000"/>
              </a:lnSpc>
              <a:spcBef>
                <a:spcPts val="0"/>
              </a:spcBef>
              <a:spcAft>
                <a:spcPts val="0"/>
              </a:spcAft>
            </a:pPr>
            <a:r>
              <a:rPr lang="en-US" sz="2933" baseline="30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a:t>
            </a:r>
            <a:r>
              <a:rPr lang="en-US" sz="2933"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Natural Resources &amp; the Environment, University of New Hampshire, Jackson Estuarine Laboratory, 85 Adams Point Rd, Durham, NH 03824 </a:t>
            </a:r>
          </a:p>
        </p:txBody>
      </p:sp>
      <p:sp>
        <p:nvSpPr>
          <p:cNvPr id="8" name="Rectangle 7">
            <a:extLst>
              <a:ext uri="{FF2B5EF4-FFF2-40B4-BE49-F238E27FC236}">
                <a16:creationId xmlns:a16="http://schemas.microsoft.com/office/drawing/2014/main" id="{86F7FC93-A97D-4D74-9425-3E4B979D0893}"/>
              </a:ext>
            </a:extLst>
          </p:cNvPr>
          <p:cNvSpPr>
            <a:spLocks noChangeArrowheads="1"/>
          </p:cNvSpPr>
          <p:nvPr/>
        </p:nvSpPr>
        <p:spPr bwMode="auto">
          <a:xfrm>
            <a:off x="829371" y="5782815"/>
            <a:ext cx="12811055" cy="1009511"/>
          </a:xfrm>
          <a:prstGeom prst="rect">
            <a:avLst/>
          </a:prstGeom>
          <a:solidFill>
            <a:srgbClr val="03AD80"/>
          </a:solidFill>
          <a:ln w="12700">
            <a:noFill/>
            <a:miter lim="800000"/>
          </a:ln>
        </p:spPr>
        <p:txBody>
          <a:bodyPr wrap="none" lIns="251460" tIns="67056" rIns="251460" bIns="62849"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defTabSz="4310862">
              <a:defRPr/>
            </a:pPr>
            <a:r>
              <a:rPr lang="en-US" sz="4600" b="1" dirty="0">
                <a:solidFill>
                  <a:schemeClr val="bg1"/>
                </a:solidFill>
                <a:effectLst/>
                <a:cs typeface="Times New Roman" panose="02020603050405020304" pitchFamily="18" charset="0"/>
              </a:rPr>
              <a:t>Background</a:t>
            </a:r>
          </a:p>
        </p:txBody>
      </p:sp>
      <p:sp>
        <p:nvSpPr>
          <p:cNvPr id="9" name="Text Box 6">
            <a:extLst>
              <a:ext uri="{FF2B5EF4-FFF2-40B4-BE49-F238E27FC236}">
                <a16:creationId xmlns:a16="http://schemas.microsoft.com/office/drawing/2014/main" id="{4F7EBBFD-766A-4D4A-A575-A58A8DA8E425}"/>
              </a:ext>
            </a:extLst>
          </p:cNvPr>
          <p:cNvSpPr txBox="1">
            <a:spLocks noChangeArrowheads="1"/>
          </p:cNvSpPr>
          <p:nvPr/>
        </p:nvSpPr>
        <p:spPr bwMode="auto">
          <a:xfrm>
            <a:off x="854413" y="6876774"/>
            <a:ext cx="12786014" cy="61593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5730" tIns="62865" rIns="125730" bIns="62865">
            <a:spAutoFit/>
          </a:bodyPr>
          <a:lstStyle>
            <a:defPPr>
              <a:defRPr kern="1200"/>
            </a:defPPr>
            <a:lvl1pPr defTabSz="4703763" eaLnBrk="0" hangingPunct="0">
              <a:defRPr sz="9300">
                <a:solidFill>
                  <a:schemeClr val="tx1"/>
                </a:solidFill>
                <a:latin typeface="Arial"/>
              </a:defRPr>
            </a:lvl1pPr>
            <a:lvl2pPr marL="742950" indent="-285750" defTabSz="4703763" eaLnBrk="0" hangingPunct="0">
              <a:defRPr sz="9300">
                <a:solidFill>
                  <a:schemeClr val="tx1"/>
                </a:solidFill>
                <a:latin typeface="Arial"/>
              </a:defRPr>
            </a:lvl2pPr>
            <a:lvl3pPr marL="1143000" indent="-228600" defTabSz="4703763" eaLnBrk="0" hangingPunct="0">
              <a:defRPr sz="9300">
                <a:solidFill>
                  <a:schemeClr val="tx1"/>
                </a:solidFill>
                <a:latin typeface="Arial"/>
              </a:defRPr>
            </a:lvl3pPr>
            <a:lvl4pPr marL="1600200" indent="-228600" defTabSz="4703763" eaLnBrk="0" hangingPunct="0">
              <a:defRPr sz="9300">
                <a:solidFill>
                  <a:schemeClr val="tx1"/>
                </a:solidFill>
                <a:latin typeface="Arial"/>
              </a:defRPr>
            </a:lvl4pPr>
            <a:lvl5pPr marL="2057400" indent="-228600" defTabSz="4703763" eaLnBrk="0" hangingPunct="0">
              <a:defRPr sz="9300">
                <a:solidFill>
                  <a:schemeClr val="tx1"/>
                </a:solidFill>
                <a:latin typeface="Arial"/>
              </a:defRPr>
            </a:lvl5pPr>
            <a:lvl6pPr marL="2514600" indent="-228600" defTabSz="4703763" eaLnBrk="0" fontAlgn="base" hangingPunct="0">
              <a:spcBef>
                <a:spcPct val="0"/>
              </a:spcBef>
              <a:spcAft>
                <a:spcPct val="0"/>
              </a:spcAft>
              <a:defRPr sz="9300">
                <a:solidFill>
                  <a:schemeClr val="tx1"/>
                </a:solidFill>
                <a:latin typeface="Arial"/>
              </a:defRPr>
            </a:lvl6pPr>
            <a:lvl7pPr marL="2971800" indent="-228600" defTabSz="4703763" eaLnBrk="0" fontAlgn="base" hangingPunct="0">
              <a:spcBef>
                <a:spcPct val="0"/>
              </a:spcBef>
              <a:spcAft>
                <a:spcPct val="0"/>
              </a:spcAft>
              <a:defRPr sz="9300">
                <a:solidFill>
                  <a:schemeClr val="tx1"/>
                </a:solidFill>
                <a:latin typeface="Arial"/>
              </a:defRPr>
            </a:lvl7pPr>
            <a:lvl8pPr marL="3429000" indent="-228600" defTabSz="4703763" eaLnBrk="0" fontAlgn="base" hangingPunct="0">
              <a:spcBef>
                <a:spcPct val="0"/>
              </a:spcBef>
              <a:spcAft>
                <a:spcPct val="0"/>
              </a:spcAft>
              <a:defRPr sz="9300">
                <a:solidFill>
                  <a:schemeClr val="tx1"/>
                </a:solidFill>
                <a:latin typeface="Arial"/>
              </a:defRPr>
            </a:lvl8pPr>
            <a:lvl9pPr marL="3886200" indent="-228600" defTabSz="4703763" eaLnBrk="0" fontAlgn="base" hangingPunct="0">
              <a:spcBef>
                <a:spcPct val="0"/>
              </a:spcBef>
              <a:spcAft>
                <a:spcPct val="0"/>
              </a:spcAft>
              <a:defRPr sz="9300">
                <a:solidFill>
                  <a:schemeClr val="tx1"/>
                </a:solidFill>
                <a:latin typeface="Arial"/>
              </a:defRPr>
            </a:lvl9pPr>
          </a:lstStyle>
          <a:p>
            <a:pPr algn="just">
              <a:spcBef>
                <a:spcPts val="0"/>
              </a:spcBef>
              <a:spcAft>
                <a:spcPts val="733"/>
              </a:spcAft>
            </a:pPr>
            <a:r>
              <a:rPr lang="en-US" sz="2800" dirty="0">
                <a:effectLst/>
                <a:latin typeface="Times New Roman" panose="02020603050405020304" pitchFamily="18" charset="0"/>
                <a:ea typeface="Calibri" panose="020F0502020204030204" pitchFamily="34" charset="0"/>
              </a:rPr>
              <a:t>Over the past 15 years, sea temperatures in New England coastal waters have risen, as have cases of food-poisoning from pathogenic strains of </a:t>
            </a:r>
            <a:r>
              <a:rPr lang="en-US" sz="2800" i="1" dirty="0">
                <a:effectLst/>
                <a:latin typeface="Times New Roman" panose="02020603050405020304" pitchFamily="18" charset="0"/>
                <a:ea typeface="Calibri" panose="020F0502020204030204" pitchFamily="34" charset="0"/>
              </a:rPr>
              <a:t>Vibrio parahaemolyticus </a:t>
            </a:r>
            <a:r>
              <a:rPr lang="en-US" sz="2800" dirty="0">
                <a:effectLst/>
                <a:latin typeface="Times New Roman" panose="02020603050405020304" pitchFamily="18" charset="0"/>
                <a:ea typeface="Calibri" panose="020F0502020204030204" pitchFamily="34" charset="0"/>
              </a:rPr>
              <a:t>(Vp). </a:t>
            </a:r>
            <a:r>
              <a:rPr lang="en-US" sz="2800" dirty="0">
                <a:effectLst/>
                <a:latin typeface="Times New Roman" panose="02020603050405020304" pitchFamily="18" charset="0"/>
                <a:ea typeface="Times New Roman" panose="02020603050405020304" pitchFamily="18" charset="0"/>
              </a:rPr>
              <a:t>Vp occurs naturally in coastal waters where most strains do not cause infection; </a:t>
            </a:r>
            <a:r>
              <a:rPr lang="en-US" sz="2800" dirty="0">
                <a:latin typeface="Times New Roman" panose="02020603050405020304" pitchFamily="18" charset="0"/>
                <a:ea typeface="Times New Roman" panose="02020603050405020304" pitchFamily="18" charset="0"/>
              </a:rPr>
              <a:t>illnesses are </a:t>
            </a:r>
            <a:r>
              <a:rPr lang="en-US" sz="2800" dirty="0">
                <a:effectLst/>
                <a:latin typeface="Times New Roman" panose="02020603050405020304" pitchFamily="18" charset="0"/>
                <a:ea typeface="Times New Roman" panose="02020603050405020304" pitchFamily="18" charset="0"/>
              </a:rPr>
              <a:t>mostly associated with warm water, but until recently infections in the Northeast US were rare. </a:t>
            </a:r>
            <a:r>
              <a:rPr lang="en-US" sz="2800" dirty="0">
                <a:effectLst/>
                <a:latin typeface="Times New Roman" panose="02020603050405020304" pitchFamily="18" charset="0"/>
                <a:ea typeface="Calibri" panose="020F0502020204030204" pitchFamily="34" charset="0"/>
              </a:rPr>
              <a:t>Recent surveillance in the Great Bay Estuary (GBE) of New Hampshire revealed a population shift to greater prevalence of Vp containing one of three evolutionarily distinct </a:t>
            </a:r>
            <a:r>
              <a:rPr lang="en-US" sz="2800" u="sng" dirty="0">
                <a:effectLst/>
                <a:latin typeface="Times New Roman" panose="02020603050405020304" pitchFamily="18" charset="0"/>
                <a:ea typeface="Calibri" panose="020F0502020204030204" pitchFamily="34" charset="0"/>
              </a:rPr>
              <a:t>V</a:t>
            </a:r>
            <a:r>
              <a:rPr lang="en-US" sz="2800" dirty="0">
                <a:effectLst/>
                <a:latin typeface="Times New Roman" panose="02020603050405020304" pitchFamily="18" charset="0"/>
                <a:ea typeface="Calibri" panose="020F0502020204030204" pitchFamily="34" charset="0"/>
              </a:rPr>
              <a:t>ibrio </a:t>
            </a:r>
            <a:r>
              <a:rPr lang="en-US" sz="2800" u="sng" dirty="0">
                <a:effectLst/>
                <a:latin typeface="Times New Roman" panose="02020603050405020304" pitchFamily="18" charset="0"/>
                <a:ea typeface="Calibri" panose="020F0502020204030204" pitchFamily="34" charset="0"/>
              </a:rPr>
              <a:t>P</a:t>
            </a:r>
            <a:r>
              <a:rPr lang="en-US" sz="2800" dirty="0">
                <a:effectLst/>
                <a:latin typeface="Times New Roman" panose="02020603050405020304" pitchFamily="18" charset="0"/>
                <a:ea typeface="Calibri" panose="020F0502020204030204" pitchFamily="34" charset="0"/>
              </a:rPr>
              <a:t>athogenicity </a:t>
            </a:r>
            <a:r>
              <a:rPr lang="en-US" sz="2800" u="sng" dirty="0">
                <a:effectLst/>
                <a:latin typeface="Times New Roman" panose="02020603050405020304" pitchFamily="18" charset="0"/>
                <a:ea typeface="Calibri" panose="020F0502020204030204" pitchFamily="34" charset="0"/>
              </a:rPr>
              <a:t>I</a:t>
            </a:r>
            <a:r>
              <a:rPr lang="en-US" sz="2800" dirty="0">
                <a:effectLst/>
                <a:latin typeface="Times New Roman" panose="02020603050405020304" pitchFamily="18" charset="0"/>
                <a:ea typeface="Calibri" panose="020F0502020204030204" pitchFamily="34" charset="0"/>
              </a:rPr>
              <a:t>slands (VPaIs) that confer human virulence </a:t>
            </a:r>
            <a:r>
              <a:rPr lang="en-US" sz="2800" baseline="30000" dirty="0">
                <a:effectLst/>
                <a:latin typeface="Times New Roman" panose="02020603050405020304" pitchFamily="18" charset="0"/>
                <a:ea typeface="Calibri" panose="020F0502020204030204" pitchFamily="34" charset="0"/>
              </a:rPr>
              <a:t>2,12</a:t>
            </a:r>
            <a:r>
              <a:rPr lang="en-US" sz="2800" dirty="0">
                <a:effectLst/>
                <a:latin typeface="Times New Roman" panose="02020603050405020304" pitchFamily="18" charset="0"/>
                <a:ea typeface="Calibri" panose="020F0502020204030204" pitchFamily="34" charset="0"/>
              </a:rPr>
              <a:t>. The </a:t>
            </a:r>
            <a:r>
              <a:rPr lang="en-US" sz="2800" dirty="0" err="1">
                <a:effectLst/>
                <a:latin typeface="Times New Roman" panose="02020603050405020304" pitchFamily="18" charset="0"/>
                <a:ea typeface="Calibri" panose="020F0502020204030204" pitchFamily="34" charset="0"/>
              </a:rPr>
              <a:t>VPaIγ</a:t>
            </a:r>
            <a:r>
              <a:rPr lang="en-US" sz="2800" dirty="0">
                <a:effectLst/>
                <a:latin typeface="Times New Roman" panose="02020603050405020304" pitchFamily="18" charset="0"/>
                <a:ea typeface="Calibri" panose="020F0502020204030204" pitchFamily="34" charset="0"/>
              </a:rPr>
              <a:t> prevalent in the US are distinct from the well-characterized </a:t>
            </a:r>
            <a:r>
              <a:rPr lang="en-US" sz="2800" dirty="0" err="1">
                <a:effectLst/>
                <a:latin typeface="Times New Roman" panose="02020603050405020304" pitchFamily="18" charset="0"/>
                <a:ea typeface="Calibri" panose="020F0502020204030204" pitchFamily="34" charset="0"/>
              </a:rPr>
              <a:t>VPaI</a:t>
            </a:r>
            <a:r>
              <a:rPr lang="en-US" sz="2800" dirty="0">
                <a:effectLst/>
                <a:latin typeface="Times New Roman" panose="02020603050405020304" pitchFamily="18" charset="0"/>
                <a:ea typeface="Calibri" panose="020F0502020204030204" pitchFamily="34" charset="0"/>
              </a:rPr>
              <a:t>α from Asian-derived pandemic strains. Each </a:t>
            </a:r>
            <a:r>
              <a:rPr lang="en-US" sz="2800" dirty="0" err="1">
                <a:effectLst/>
                <a:latin typeface="Times New Roman" panose="02020603050405020304" pitchFamily="18" charset="0"/>
                <a:ea typeface="Calibri" panose="020F0502020204030204" pitchFamily="34" charset="0"/>
              </a:rPr>
              <a:t>VPaI</a:t>
            </a:r>
            <a:r>
              <a:rPr lang="en-US" sz="2800" dirty="0">
                <a:effectLst/>
                <a:latin typeface="Times New Roman" panose="02020603050405020304" pitchFamily="18" charset="0"/>
                <a:ea typeface="Calibri" panose="020F0502020204030204" pitchFamily="34" charset="0"/>
              </a:rPr>
              <a:t> encodes diagnostic hemolysin genes (</a:t>
            </a:r>
            <a:r>
              <a:rPr lang="en-US" sz="2800" i="1" dirty="0" err="1">
                <a:effectLst/>
                <a:latin typeface="Times New Roman" panose="02020603050405020304" pitchFamily="18" charset="0"/>
                <a:ea typeface="Calibri" panose="020F0502020204030204" pitchFamily="34" charset="0"/>
              </a:rPr>
              <a:t>tdh</a:t>
            </a:r>
            <a:r>
              <a:rPr lang="en-US" sz="2800" dirty="0">
                <a:effectLst/>
                <a:latin typeface="Times New Roman" panose="02020603050405020304" pitchFamily="18" charset="0"/>
                <a:ea typeface="Calibri" panose="020F0502020204030204" pitchFamily="34" charset="0"/>
              </a:rPr>
              <a:t> and/or </a:t>
            </a:r>
            <a:r>
              <a:rPr lang="en-US" sz="2800" i="1" dirty="0" err="1">
                <a:effectLst/>
                <a:latin typeface="Times New Roman" panose="02020603050405020304" pitchFamily="18" charset="0"/>
                <a:ea typeface="Calibri" panose="020F0502020204030204" pitchFamily="34" charset="0"/>
              </a:rPr>
              <a:t>trh</a:t>
            </a:r>
            <a:r>
              <a:rPr lang="en-US" sz="2800" dirty="0">
                <a:effectLst/>
                <a:latin typeface="Times New Roman" panose="02020603050405020304" pitchFamily="18" charset="0"/>
                <a:ea typeface="Calibri" panose="020F0502020204030204" pitchFamily="34" charset="0"/>
              </a:rPr>
              <a:t>) and a dedicated Type III Secretion System (T3SS) for delivery of a unique array of toxins </a:t>
            </a:r>
            <a:r>
              <a:rPr lang="en-US" sz="2800" b="1" dirty="0">
                <a:effectLst/>
                <a:latin typeface="Times New Roman" panose="02020603050405020304" pitchFamily="18" charset="0"/>
                <a:ea typeface="Calibri" panose="020F0502020204030204" pitchFamily="34" charset="0"/>
              </a:rPr>
              <a:t>(Figure 1)</a:t>
            </a:r>
            <a:r>
              <a:rPr lang="en-US" sz="2800" dirty="0">
                <a:effectLst/>
                <a:latin typeface="Times New Roman" panose="02020603050405020304" pitchFamily="18" charset="0"/>
                <a:ea typeface="Calibri" panose="020F0502020204030204" pitchFamily="34" charset="0"/>
              </a:rPr>
              <a:t>. In estuarine ecosystems like the GBE, protists are likely significant consumers of bacteria and drive the evolution of bacterial defense mechanism </a:t>
            </a:r>
            <a:r>
              <a:rPr lang="en-US" sz="2800" baseline="30000" dirty="0">
                <a:effectLst/>
                <a:latin typeface="Times New Roman" panose="02020603050405020304" pitchFamily="18" charset="0"/>
                <a:ea typeface="Calibri" panose="020F0502020204030204" pitchFamily="34" charset="0"/>
              </a:rPr>
              <a:t>10</a:t>
            </a:r>
            <a:r>
              <a:rPr lang="en-US" sz="2800" dirty="0">
                <a:effectLst/>
                <a:latin typeface="Times New Roman" panose="02020603050405020304" pitchFamily="18" charset="0"/>
                <a:ea typeface="Calibri" panose="020F0502020204030204" pitchFamily="34" charset="0"/>
              </a:rPr>
              <a:t>. A previous study showed the </a:t>
            </a:r>
            <a:r>
              <a:rPr lang="en-US" sz="2800" dirty="0" err="1">
                <a:effectLst/>
                <a:latin typeface="Times New Roman" panose="02020603050405020304" pitchFamily="18" charset="0"/>
                <a:ea typeface="Calibri" panose="020F0502020204030204" pitchFamily="34" charset="0"/>
              </a:rPr>
              <a:t>VPaI</a:t>
            </a:r>
            <a:r>
              <a:rPr lang="en-US" sz="2800" dirty="0">
                <a:effectLst/>
                <a:latin typeface="Times New Roman" panose="02020603050405020304" pitchFamily="18" charset="0"/>
                <a:ea typeface="Calibri" panose="020F0502020204030204" pitchFamily="34" charset="0"/>
              </a:rPr>
              <a:t>α confers resistance to predation by protists endemic to the Baltic Sea. </a:t>
            </a:r>
            <a:endParaRPr lang="en-US" sz="2800" dirty="0"/>
          </a:p>
        </p:txBody>
      </p:sp>
      <p:graphicFrame>
        <p:nvGraphicFramePr>
          <p:cNvPr id="10" name="Content Placeholder 3">
            <a:extLst>
              <a:ext uri="{FF2B5EF4-FFF2-40B4-BE49-F238E27FC236}">
                <a16:creationId xmlns:a16="http://schemas.microsoft.com/office/drawing/2014/main" id="{187B9211-28C7-42F3-A9EB-47DE990656EA}"/>
              </a:ext>
            </a:extLst>
          </p:cNvPr>
          <p:cNvGraphicFramePr>
            <a:graphicFrameLocks/>
          </p:cNvGraphicFramePr>
          <p:nvPr>
            <p:extLst>
              <p:ext uri="{D42A27DB-BD31-4B8C-83A1-F6EECF244321}">
                <p14:modId xmlns:p14="http://schemas.microsoft.com/office/powerpoint/2010/main" val="924937717"/>
              </p:ext>
            </p:extLst>
          </p:nvPr>
        </p:nvGraphicFramePr>
        <p:xfrm>
          <a:off x="15027490" y="11838918"/>
          <a:ext cx="6615513" cy="5587121"/>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a:extLst>
              <a:ext uri="{FF2B5EF4-FFF2-40B4-BE49-F238E27FC236}">
                <a16:creationId xmlns:a16="http://schemas.microsoft.com/office/drawing/2014/main" id="{9CFEA074-41DF-4669-93AB-8A5599B860DB}"/>
              </a:ext>
            </a:extLst>
          </p:cNvPr>
          <p:cNvSpPr txBox="1"/>
          <p:nvPr/>
        </p:nvSpPr>
        <p:spPr>
          <a:xfrm>
            <a:off x="21793200" y="13052542"/>
            <a:ext cx="2479058" cy="2308324"/>
          </a:xfrm>
          <a:prstGeom prst="rect">
            <a:avLst/>
          </a:prstGeom>
          <a:noFill/>
        </p:spPr>
        <p:txBody>
          <a:bodyPr wrap="square" rtlCol="0">
            <a:spAutoFit/>
          </a:bodyPr>
          <a:lstStyle/>
          <a:p>
            <a:r>
              <a:rPr lang="en-US" sz="1800" b="1" dirty="0">
                <a:latin typeface="Times New Roman" panose="02020603050405020304" pitchFamily="18" charset="0"/>
                <a:cs typeface="Times New Roman" panose="02020603050405020304" pitchFamily="18" charset="0"/>
              </a:rPr>
              <a:t>Figure 2: Single Prey Model. </a:t>
            </a:r>
            <a:r>
              <a:rPr lang="en-US" sz="1800" dirty="0">
                <a:latin typeface="Times New Roman" panose="02020603050405020304" pitchFamily="18" charset="0"/>
                <a:cs typeface="Times New Roman" panose="02020603050405020304" pitchFamily="18" charset="0"/>
              </a:rPr>
              <a:t>Positive result signifies survival in presence of Ac compared to without Ac. T-test: p = 0.0075. Error bars represent Standard Error.</a:t>
            </a:r>
          </a:p>
        </p:txBody>
      </p:sp>
      <p:pic>
        <p:nvPicPr>
          <p:cNvPr id="12" name="Picture 11">
            <a:extLst>
              <a:ext uri="{FF2B5EF4-FFF2-40B4-BE49-F238E27FC236}">
                <a16:creationId xmlns:a16="http://schemas.microsoft.com/office/drawing/2014/main" id="{099670BA-F6B9-478B-83F2-21B2542B4D0A}"/>
              </a:ext>
            </a:extLst>
          </p:cNvPr>
          <p:cNvPicPr>
            <a:picLocks noChangeAspect="1"/>
          </p:cNvPicPr>
          <p:nvPr/>
        </p:nvPicPr>
        <p:blipFill>
          <a:blip r:embed="rId5"/>
          <a:stretch>
            <a:fillRect/>
          </a:stretch>
        </p:blipFill>
        <p:spPr>
          <a:xfrm>
            <a:off x="27071" y="12925226"/>
            <a:ext cx="13728145" cy="6781010"/>
          </a:xfrm>
          <a:prstGeom prst="rect">
            <a:avLst/>
          </a:prstGeom>
        </p:spPr>
      </p:pic>
      <p:sp>
        <p:nvSpPr>
          <p:cNvPr id="13" name="TextBox 12">
            <a:extLst>
              <a:ext uri="{FF2B5EF4-FFF2-40B4-BE49-F238E27FC236}">
                <a16:creationId xmlns:a16="http://schemas.microsoft.com/office/drawing/2014/main" id="{DB598675-EDE7-47D4-A9C2-C94531701819}"/>
              </a:ext>
            </a:extLst>
          </p:cNvPr>
          <p:cNvSpPr txBox="1"/>
          <p:nvPr/>
        </p:nvSpPr>
        <p:spPr>
          <a:xfrm>
            <a:off x="926024" y="19725711"/>
            <a:ext cx="12472739" cy="923330"/>
          </a:xfrm>
          <a:prstGeom prst="rect">
            <a:avLst/>
          </a:prstGeom>
          <a:noFill/>
        </p:spPr>
        <p:txBody>
          <a:bodyPr wrap="square" rtlCol="0">
            <a:spAutoFit/>
          </a:bodyPr>
          <a:lstStyle/>
          <a:p>
            <a:r>
              <a:rPr lang="en-US" sz="1800" b="1" dirty="0">
                <a:latin typeface="Times New Roman" panose="02020603050405020304" pitchFamily="18" charset="0"/>
                <a:cs typeface="Times New Roman" panose="02020603050405020304" pitchFamily="18" charset="0"/>
              </a:rPr>
              <a:t>Figure 1:</a:t>
            </a: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Vibrio Pathogenicity Islands Content. </a:t>
            </a:r>
            <a:r>
              <a:rPr lang="en-US" sz="1800" dirty="0">
                <a:latin typeface="Times New Roman" panose="02020603050405020304" pitchFamily="18" charset="0"/>
                <a:cs typeface="Times New Roman" panose="02020603050405020304" pitchFamily="18" charset="0"/>
              </a:rPr>
              <a:t>VPaI</a:t>
            </a:r>
            <a:r>
              <a:rPr lang="el-GR" sz="1800" dirty="0">
                <a:latin typeface="Times New Roman" panose="02020603050405020304" pitchFamily="18" charset="0"/>
                <a:cs typeface="Times New Roman" panose="02020603050405020304" pitchFamily="18" charset="0"/>
              </a:rPr>
              <a:t>α</a:t>
            </a:r>
            <a:r>
              <a:rPr lang="en-US" sz="1800" dirty="0">
                <a:latin typeface="Times New Roman" panose="02020603050405020304" pitchFamily="18" charset="0"/>
                <a:cs typeface="Times New Roman" panose="02020603050405020304" pitchFamily="18" charset="0"/>
              </a:rPr>
              <a:t> (top) is the VPaI present in pandemic strain. VPaI</a:t>
            </a:r>
            <a:r>
              <a:rPr lang="el-GR" sz="1800" dirty="0">
                <a:latin typeface="Times New Roman" panose="02020603050405020304" pitchFamily="18" charset="0"/>
                <a:cs typeface="Times New Roman" panose="02020603050405020304" pitchFamily="18" charset="0"/>
              </a:rPr>
              <a:t>γ</a:t>
            </a:r>
            <a:r>
              <a:rPr lang="en-US" sz="1800" dirty="0">
                <a:latin typeface="Times New Roman" panose="02020603050405020304" pitchFamily="18" charset="0"/>
                <a:cs typeface="Times New Roman" panose="02020603050405020304" pitchFamily="18" charset="0"/>
              </a:rPr>
              <a:t> (middle) is associated with most US infections, including those in New England. </a:t>
            </a:r>
            <a:r>
              <a:rPr lang="en-US" sz="1800" dirty="0">
                <a:effectLst/>
                <a:latin typeface="Times New Roman" panose="02020603050405020304" pitchFamily="18" charset="0"/>
                <a:ea typeface="Times New Roman" panose="02020603050405020304" pitchFamily="18" charset="0"/>
              </a:rPr>
              <a:t>T3SS apparatus and known toxins shown in green. Putative divergent toxins in red. Hemolysin genes in pink</a:t>
            </a:r>
            <a:r>
              <a:rPr lang="en-US" sz="1650" dirty="0">
                <a:effectLst/>
                <a:latin typeface="Times New Roman" panose="02020603050405020304" pitchFamily="18" charset="0"/>
                <a:ea typeface="Times New Roman" panose="02020603050405020304" pitchFamily="18" charset="0"/>
              </a:rPr>
              <a:t>.</a:t>
            </a:r>
            <a:endParaRPr lang="en-US" sz="1650" b="1" dirty="0">
              <a:latin typeface="Times New Roman" panose="02020603050405020304" pitchFamily="18" charset="0"/>
              <a:cs typeface="Times New Roman" panose="02020603050405020304" pitchFamily="18" charset="0"/>
            </a:endParaRPr>
          </a:p>
        </p:txBody>
      </p:sp>
      <p:graphicFrame>
        <p:nvGraphicFramePr>
          <p:cNvPr id="15" name="Content Placeholder 5">
            <a:extLst>
              <a:ext uri="{FF2B5EF4-FFF2-40B4-BE49-F238E27FC236}">
                <a16:creationId xmlns:a16="http://schemas.microsoft.com/office/drawing/2014/main" id="{265C9504-77BD-435C-A6A1-951C38ED310A}"/>
              </a:ext>
            </a:extLst>
          </p:cNvPr>
          <p:cNvGraphicFramePr>
            <a:graphicFrameLocks/>
          </p:cNvGraphicFramePr>
          <p:nvPr>
            <p:extLst>
              <p:ext uri="{D42A27DB-BD31-4B8C-83A1-F6EECF244321}">
                <p14:modId xmlns:p14="http://schemas.microsoft.com/office/powerpoint/2010/main" val="3911257285"/>
              </p:ext>
            </p:extLst>
          </p:nvPr>
        </p:nvGraphicFramePr>
        <p:xfrm>
          <a:off x="15027490" y="18174002"/>
          <a:ext cx="9067801" cy="4581630"/>
        </p:xfrm>
        <a:graphic>
          <a:graphicData uri="http://schemas.openxmlformats.org/drawingml/2006/table">
            <a:tbl>
              <a:tblPr firstRow="1" firstCol="1" bandRow="1">
                <a:tableStyleId>{16D9F66E-5EB9-4882-86FB-DCBF35E3C3E4}</a:tableStyleId>
              </a:tblPr>
              <a:tblGrid>
                <a:gridCol w="3087648">
                  <a:extLst>
                    <a:ext uri="{9D8B030D-6E8A-4147-A177-3AD203B41FA5}">
                      <a16:colId xmlns:a16="http://schemas.microsoft.com/office/drawing/2014/main" val="22846192"/>
                    </a:ext>
                  </a:extLst>
                </a:gridCol>
                <a:gridCol w="1347641">
                  <a:extLst>
                    <a:ext uri="{9D8B030D-6E8A-4147-A177-3AD203B41FA5}">
                      <a16:colId xmlns:a16="http://schemas.microsoft.com/office/drawing/2014/main" val="1032751224"/>
                    </a:ext>
                  </a:extLst>
                </a:gridCol>
                <a:gridCol w="2021459">
                  <a:extLst>
                    <a:ext uri="{9D8B030D-6E8A-4147-A177-3AD203B41FA5}">
                      <a16:colId xmlns:a16="http://schemas.microsoft.com/office/drawing/2014/main" val="1309631217"/>
                    </a:ext>
                  </a:extLst>
                </a:gridCol>
                <a:gridCol w="1179185">
                  <a:extLst>
                    <a:ext uri="{9D8B030D-6E8A-4147-A177-3AD203B41FA5}">
                      <a16:colId xmlns:a16="http://schemas.microsoft.com/office/drawing/2014/main" val="813089370"/>
                    </a:ext>
                  </a:extLst>
                </a:gridCol>
                <a:gridCol w="1431868">
                  <a:extLst>
                    <a:ext uri="{9D8B030D-6E8A-4147-A177-3AD203B41FA5}">
                      <a16:colId xmlns:a16="http://schemas.microsoft.com/office/drawing/2014/main" val="1969040421"/>
                    </a:ext>
                  </a:extLst>
                </a:gridCol>
              </a:tblGrid>
              <a:tr h="982665">
                <a:tc>
                  <a:txBody>
                    <a:bodyPr/>
                    <a:lstStyle/>
                    <a:p>
                      <a:pPr marL="0" marR="0">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Named treatment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rgbClr val="C9FFD9"/>
                    </a:solidFill>
                  </a:tcPr>
                </a:tc>
                <a:tc>
                  <a:txBody>
                    <a:bodyPr/>
                    <a:lstStyle/>
                    <a:p>
                      <a:pPr marL="0" marR="0" algn="ctr">
                        <a:lnSpc>
                          <a:spcPct val="107000"/>
                        </a:lnSpc>
                        <a:spcBef>
                          <a:spcPts val="0"/>
                        </a:spcBef>
                        <a:spcAft>
                          <a:spcPts val="0"/>
                        </a:spcAft>
                      </a:pPr>
                      <a:r>
                        <a:rPr lang="en-US" sz="2200" dirty="0">
                          <a:effectLst/>
                          <a:latin typeface="Times New Roman" panose="02020603050405020304" pitchFamily="18" charset="0"/>
                          <a:cs typeface="Times New Roman" panose="02020603050405020304" pitchFamily="18" charset="0"/>
                        </a:rPr>
                        <a:t>Protists</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rgbClr val="C9FFD9"/>
                    </a:solidFill>
                  </a:tcPr>
                </a:tc>
                <a:tc>
                  <a:txBody>
                    <a:bodyPr/>
                    <a:lstStyle/>
                    <a:p>
                      <a:pPr marL="0" marR="0" algn="ctr">
                        <a:lnSpc>
                          <a:spcPct val="107000"/>
                        </a:lnSpc>
                        <a:spcBef>
                          <a:spcPts val="0"/>
                        </a:spcBef>
                        <a:spcAft>
                          <a:spcPts val="0"/>
                        </a:spcAft>
                      </a:pPr>
                      <a:r>
                        <a:rPr lang="en-US" sz="2200" dirty="0">
                          <a:effectLst/>
                          <a:latin typeface="Times New Roman" panose="02020603050405020304" pitchFamily="18" charset="0"/>
                          <a:cs typeface="Times New Roman" panose="02020603050405020304" pitchFamily="18" charset="0"/>
                        </a:rPr>
                        <a:t>Bacterial Competitors</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rgbClr val="C9FFD9"/>
                    </a:solidFill>
                  </a:tcPr>
                </a:tc>
                <a:tc>
                  <a:txBody>
                    <a:bodyPr/>
                    <a:lstStyle/>
                    <a:p>
                      <a:pPr marL="0" marR="0" algn="ctr">
                        <a:lnSpc>
                          <a:spcPct val="107000"/>
                        </a:lnSpc>
                        <a:spcBef>
                          <a:spcPts val="0"/>
                        </a:spcBef>
                        <a:spcAft>
                          <a:spcPts val="0"/>
                        </a:spcAft>
                      </a:pPr>
                      <a:r>
                        <a:rPr lang="en-US" sz="2200">
                          <a:effectLst/>
                          <a:latin typeface="Times New Roman" panose="02020603050405020304" pitchFamily="18" charset="0"/>
                          <a:cs typeface="Times New Roman" panose="02020603050405020304" pitchFamily="18" charset="0"/>
                        </a:rPr>
                        <a:t>Vp</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rgbClr val="C9FFD9"/>
                    </a:solidFill>
                  </a:tcPr>
                </a:tc>
                <a:tc>
                  <a:txBody>
                    <a:bodyPr/>
                    <a:lstStyle/>
                    <a:p>
                      <a:pPr marL="0" marR="0" algn="ctr">
                        <a:lnSpc>
                          <a:spcPct val="107000"/>
                        </a:lnSpc>
                        <a:spcBef>
                          <a:spcPts val="0"/>
                        </a:spcBef>
                        <a:spcAft>
                          <a:spcPts val="0"/>
                        </a:spcAft>
                      </a:pPr>
                      <a:r>
                        <a:rPr lang="en-US" sz="2200" dirty="0">
                          <a:effectLst/>
                          <a:latin typeface="Times New Roman" panose="02020603050405020304" pitchFamily="18" charset="0"/>
                          <a:cs typeface="Times New Roman" panose="02020603050405020304" pitchFamily="18" charset="0"/>
                        </a:rPr>
                        <a:t>T3SS</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rgbClr val="C9FFD9"/>
                    </a:solidFill>
                  </a:tcPr>
                </a:tc>
                <a:extLst>
                  <a:ext uri="{0D108BD9-81ED-4DB2-BD59-A6C34878D82A}">
                    <a16:rowId xmlns:a16="http://schemas.microsoft.com/office/drawing/2014/main" val="1158040127"/>
                  </a:ext>
                </a:extLst>
              </a:tr>
              <a:tr h="641554">
                <a:tc>
                  <a:txBody>
                    <a:bodyPr/>
                    <a:lstStyle/>
                    <a:p>
                      <a:pPr marL="0" marR="0">
                        <a:lnSpc>
                          <a:spcPct val="107000"/>
                        </a:lnSpc>
                        <a:spcBef>
                          <a:spcPts val="0"/>
                        </a:spcBef>
                        <a:spcAft>
                          <a:spcPts val="0"/>
                        </a:spcAft>
                      </a:pPr>
                      <a:r>
                        <a:rPr lang="en-US" sz="2200" dirty="0">
                          <a:effectLst/>
                          <a:latin typeface="Times New Roman" panose="02020603050405020304" pitchFamily="18" charset="0"/>
                          <a:cs typeface="Times New Roman" panose="02020603050405020304" pitchFamily="18" charset="0"/>
                        </a:rPr>
                        <a:t>+PROT (control)</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rgbClr val="C9FFD9"/>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N/A</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extLst>
                  <a:ext uri="{0D108BD9-81ED-4DB2-BD59-A6C34878D82A}">
                    <a16:rowId xmlns:a16="http://schemas.microsoft.com/office/drawing/2014/main" val="147663278"/>
                  </a:ext>
                </a:extLst>
              </a:tr>
              <a:tr h="572402">
                <a:tc>
                  <a:txBody>
                    <a:bodyPr/>
                    <a:lstStyle/>
                    <a:p>
                      <a:pPr marL="0" marR="0">
                        <a:lnSpc>
                          <a:spcPct val="107000"/>
                        </a:lnSpc>
                        <a:spcBef>
                          <a:spcPts val="0"/>
                        </a:spcBef>
                        <a:spcAft>
                          <a:spcPts val="0"/>
                        </a:spcAft>
                      </a:pPr>
                      <a:r>
                        <a:rPr lang="en-US" sz="2200" dirty="0">
                          <a:effectLst/>
                          <a:latin typeface="Times New Roman" panose="02020603050405020304" pitchFamily="18" charset="0"/>
                          <a:cs typeface="Times New Roman" panose="02020603050405020304" pitchFamily="18" charset="0"/>
                        </a:rPr>
                        <a:t>–PROT  (control)</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rgbClr val="C9FFD9"/>
                    </a:solidFill>
                  </a:tcPr>
                </a:tc>
                <a:tc>
                  <a:txBody>
                    <a:bodyPr/>
                    <a:lstStyle/>
                    <a:p>
                      <a:pPr marL="0" marR="0" algn="ctr">
                        <a:lnSpc>
                          <a:spcPct val="107000"/>
                        </a:lnSpc>
                        <a:spcBef>
                          <a:spcPts val="0"/>
                        </a:spcBef>
                        <a:spcAft>
                          <a:spcPts val="0"/>
                        </a:spcAft>
                      </a:pPr>
                      <a:r>
                        <a:rPr lang="en-US" sz="2600">
                          <a:effectLst/>
                          <a:latin typeface="Times New Roman" panose="02020603050405020304" pitchFamily="18" charset="0"/>
                          <a:cs typeface="Times New Roman" panose="02020603050405020304" pitchFamily="18" charset="0"/>
                        </a:rPr>
                        <a:t>–</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tc>
                  <a:txBody>
                    <a:bodyPr/>
                    <a:lstStyle/>
                    <a:p>
                      <a:pPr marL="0" marR="0" algn="ctr">
                        <a:lnSpc>
                          <a:spcPct val="107000"/>
                        </a:lnSpc>
                        <a:spcBef>
                          <a:spcPts val="0"/>
                        </a:spcBef>
                        <a:spcAft>
                          <a:spcPts val="0"/>
                        </a:spcAft>
                      </a:pPr>
                      <a:r>
                        <a:rPr lang="en-US" sz="2600">
                          <a:effectLst/>
                          <a:latin typeface="Times New Roman" panose="02020603050405020304" pitchFamily="18" charset="0"/>
                          <a:cs typeface="Times New Roman" panose="02020603050405020304" pitchFamily="18" charset="0"/>
                        </a:rPr>
                        <a:t>–</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N/A</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extLst>
                  <a:ext uri="{0D108BD9-81ED-4DB2-BD59-A6C34878D82A}">
                    <a16:rowId xmlns:a16="http://schemas.microsoft.com/office/drawing/2014/main" val="405279331"/>
                  </a:ext>
                </a:extLst>
              </a:tr>
              <a:tr h="649755">
                <a:tc>
                  <a:txBody>
                    <a:bodyPr/>
                    <a:lstStyle/>
                    <a:p>
                      <a:pPr marL="0" marR="0">
                        <a:lnSpc>
                          <a:spcPct val="107000"/>
                        </a:lnSpc>
                        <a:spcBef>
                          <a:spcPts val="0"/>
                        </a:spcBef>
                        <a:spcAft>
                          <a:spcPts val="0"/>
                        </a:spcAft>
                      </a:pPr>
                      <a:r>
                        <a:rPr lang="en-US" sz="2200">
                          <a:effectLst/>
                          <a:latin typeface="Times New Roman" panose="02020603050405020304" pitchFamily="18" charset="0"/>
                          <a:cs typeface="Times New Roman" panose="02020603050405020304" pitchFamily="18" charset="0"/>
                        </a:rPr>
                        <a:t>+PROT +T3SS </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rgbClr val="C9FFD9"/>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tc>
                  <a:txBody>
                    <a:bodyPr/>
                    <a:lstStyle/>
                    <a:p>
                      <a:pPr marL="0" marR="0" algn="ctr">
                        <a:lnSpc>
                          <a:spcPct val="107000"/>
                        </a:lnSpc>
                        <a:spcBef>
                          <a:spcPts val="0"/>
                        </a:spcBef>
                        <a:spcAft>
                          <a:spcPts val="0"/>
                        </a:spcAft>
                      </a:pPr>
                      <a:r>
                        <a:rPr lang="en-US" sz="2600">
                          <a:effectLst/>
                          <a:latin typeface="Times New Roman" panose="02020603050405020304" pitchFamily="18" charset="0"/>
                          <a:cs typeface="Times New Roman" panose="02020603050405020304" pitchFamily="18" charset="0"/>
                        </a:rPr>
                        <a:t>+</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extLst>
                  <a:ext uri="{0D108BD9-81ED-4DB2-BD59-A6C34878D82A}">
                    <a16:rowId xmlns:a16="http://schemas.microsoft.com/office/drawing/2014/main" val="4067057958"/>
                  </a:ext>
                </a:extLst>
              </a:tr>
              <a:tr h="590450">
                <a:tc>
                  <a:txBody>
                    <a:bodyPr/>
                    <a:lstStyle/>
                    <a:p>
                      <a:pPr marL="0" marR="0">
                        <a:lnSpc>
                          <a:spcPct val="107000"/>
                        </a:lnSpc>
                        <a:spcBef>
                          <a:spcPts val="0"/>
                        </a:spcBef>
                        <a:spcAft>
                          <a:spcPts val="0"/>
                        </a:spcAft>
                      </a:pPr>
                      <a:r>
                        <a:rPr lang="en-US" sz="2200" dirty="0">
                          <a:effectLst/>
                          <a:latin typeface="Times New Roman" panose="02020603050405020304" pitchFamily="18" charset="0"/>
                          <a:cs typeface="Times New Roman" panose="02020603050405020304" pitchFamily="18" charset="0"/>
                        </a:rPr>
                        <a:t>+PROT –T3SS</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rgbClr val="C9FFD9"/>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extLst>
                  <a:ext uri="{0D108BD9-81ED-4DB2-BD59-A6C34878D82A}">
                    <a16:rowId xmlns:a16="http://schemas.microsoft.com/office/drawing/2014/main" val="3054160066"/>
                  </a:ext>
                </a:extLst>
              </a:tr>
              <a:tr h="572402">
                <a:tc>
                  <a:txBody>
                    <a:bodyPr/>
                    <a:lstStyle/>
                    <a:p>
                      <a:pPr marL="0" marR="0">
                        <a:lnSpc>
                          <a:spcPct val="107000"/>
                        </a:lnSpc>
                        <a:spcBef>
                          <a:spcPts val="0"/>
                        </a:spcBef>
                        <a:spcAft>
                          <a:spcPts val="0"/>
                        </a:spcAft>
                      </a:pPr>
                      <a:r>
                        <a:rPr lang="en-US" sz="2200" dirty="0">
                          <a:effectLst/>
                          <a:latin typeface="Times New Roman" panose="02020603050405020304" pitchFamily="18" charset="0"/>
                          <a:cs typeface="Times New Roman" panose="02020603050405020304" pitchFamily="18" charset="0"/>
                        </a:rPr>
                        <a:t>–PROT +T3SS</a:t>
                      </a:r>
                    </a:p>
                  </a:txBody>
                  <a:tcPr marL="139633" marR="139633" marT="0" marB="0">
                    <a:solidFill>
                      <a:srgbClr val="C9FFD9"/>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tc>
                  <a:txBody>
                    <a:bodyPr/>
                    <a:lstStyle/>
                    <a:p>
                      <a:pPr marL="0" marR="0" algn="ctr">
                        <a:lnSpc>
                          <a:spcPct val="107000"/>
                        </a:lnSpc>
                        <a:spcBef>
                          <a:spcPts val="0"/>
                        </a:spcBef>
                        <a:spcAft>
                          <a:spcPts val="0"/>
                        </a:spcAft>
                      </a:pPr>
                      <a:r>
                        <a:rPr lang="en-US" sz="2600">
                          <a:effectLst/>
                          <a:latin typeface="Times New Roman" panose="02020603050405020304" pitchFamily="18" charset="0"/>
                          <a:cs typeface="Times New Roman" panose="02020603050405020304" pitchFamily="18" charset="0"/>
                        </a:rPr>
                        <a:t>+</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extLst>
                  <a:ext uri="{0D108BD9-81ED-4DB2-BD59-A6C34878D82A}">
                    <a16:rowId xmlns:a16="http://schemas.microsoft.com/office/drawing/2014/main" val="2217650285"/>
                  </a:ext>
                </a:extLst>
              </a:tr>
              <a:tr h="572402">
                <a:tc>
                  <a:txBody>
                    <a:bodyPr/>
                    <a:lstStyle/>
                    <a:p>
                      <a:pPr marL="0" marR="0">
                        <a:lnSpc>
                          <a:spcPct val="107000"/>
                        </a:lnSpc>
                        <a:spcBef>
                          <a:spcPts val="0"/>
                        </a:spcBef>
                        <a:spcAft>
                          <a:spcPts val="0"/>
                        </a:spcAft>
                      </a:pPr>
                      <a:r>
                        <a:rPr lang="en-US" sz="2200" dirty="0">
                          <a:effectLst/>
                          <a:latin typeface="Times New Roman" panose="02020603050405020304" pitchFamily="18" charset="0"/>
                          <a:cs typeface="Times New Roman" panose="02020603050405020304" pitchFamily="18" charset="0"/>
                        </a:rPr>
                        <a:t>–PROT –T3SS</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rgbClr val="C9FFD9"/>
                    </a:solidFill>
                  </a:tcPr>
                </a:tc>
                <a:tc>
                  <a:txBody>
                    <a:bodyPr/>
                    <a:lstStyle/>
                    <a:p>
                      <a:pPr marL="0" marR="0" algn="ctr">
                        <a:lnSpc>
                          <a:spcPct val="107000"/>
                        </a:lnSpc>
                        <a:spcBef>
                          <a:spcPts val="0"/>
                        </a:spcBef>
                        <a:spcAft>
                          <a:spcPts val="0"/>
                        </a:spcAft>
                      </a:pPr>
                      <a:r>
                        <a:rPr lang="en-US" sz="2600">
                          <a:effectLst/>
                          <a:latin typeface="Times New Roman" panose="02020603050405020304" pitchFamily="18" charset="0"/>
                          <a:cs typeface="Times New Roman" panose="02020603050405020304" pitchFamily="18" charset="0"/>
                        </a:rPr>
                        <a:t>–</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tc>
                  <a:txBody>
                    <a:bodyPr/>
                    <a:lstStyle/>
                    <a:p>
                      <a:pPr marL="0" marR="0" algn="ctr">
                        <a:lnSpc>
                          <a:spcPct val="107000"/>
                        </a:lnSpc>
                        <a:spcBef>
                          <a:spcPts val="0"/>
                        </a:spcBef>
                        <a:spcAft>
                          <a:spcPts val="0"/>
                        </a:spcAft>
                      </a:pP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9633" marR="139633" marT="0" marB="0">
                    <a:solidFill>
                      <a:schemeClr val="bg1"/>
                    </a:solidFill>
                  </a:tcPr>
                </a:tc>
                <a:extLst>
                  <a:ext uri="{0D108BD9-81ED-4DB2-BD59-A6C34878D82A}">
                    <a16:rowId xmlns:a16="http://schemas.microsoft.com/office/drawing/2014/main" val="3911105230"/>
                  </a:ext>
                </a:extLst>
              </a:tr>
            </a:tbl>
          </a:graphicData>
        </a:graphic>
      </p:graphicFrame>
      <p:sp>
        <p:nvSpPr>
          <p:cNvPr id="20" name="TextBox 19">
            <a:extLst>
              <a:ext uri="{FF2B5EF4-FFF2-40B4-BE49-F238E27FC236}">
                <a16:creationId xmlns:a16="http://schemas.microsoft.com/office/drawing/2014/main" id="{B1872724-C3CB-4CB4-9874-E1175439D906}"/>
              </a:ext>
            </a:extLst>
          </p:cNvPr>
          <p:cNvSpPr txBox="1"/>
          <p:nvPr/>
        </p:nvSpPr>
        <p:spPr>
          <a:xfrm>
            <a:off x="15027490" y="22907391"/>
            <a:ext cx="9638294" cy="369332"/>
          </a:xfrm>
          <a:prstGeom prst="rect">
            <a:avLst/>
          </a:prstGeom>
          <a:noFill/>
        </p:spPr>
        <p:txBody>
          <a:bodyPr wrap="square" rtlCol="0">
            <a:spAutoFit/>
          </a:bodyPr>
          <a:lstStyle/>
          <a:p>
            <a:r>
              <a:rPr lang="en-US" sz="1800" b="1" dirty="0">
                <a:latin typeface="Times New Roman" panose="02020603050405020304" pitchFamily="18" charset="0"/>
                <a:cs typeface="Times New Roman" panose="02020603050405020304" pitchFamily="18" charset="0"/>
              </a:rPr>
              <a:t>Table 1: Microcosm Treatments. </a:t>
            </a:r>
            <a:r>
              <a:rPr lang="en-US" sz="1800" dirty="0">
                <a:latin typeface="Times New Roman" panose="02020603050405020304" pitchFamily="18" charset="0"/>
                <a:cs typeface="Times New Roman" panose="02020603050405020304" pitchFamily="18" charset="0"/>
              </a:rPr>
              <a:t>Break down of components present in microcosm treatments</a:t>
            </a:r>
            <a:r>
              <a:rPr lang="en-US" sz="1467" dirty="0">
                <a:latin typeface="Times New Roman" panose="02020603050405020304" pitchFamily="18" charset="0"/>
                <a:cs typeface="Times New Roman" panose="02020603050405020304" pitchFamily="18" charset="0"/>
              </a:rPr>
              <a:t>.</a:t>
            </a:r>
            <a:endParaRPr lang="en-US" sz="1467" b="1" dirty="0">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4A8C31F9-B7E6-4F3F-ACB0-3691C12E3593}"/>
              </a:ext>
            </a:extLst>
          </p:cNvPr>
          <p:cNvSpPr>
            <a:spLocks noChangeArrowheads="1"/>
          </p:cNvSpPr>
          <p:nvPr/>
        </p:nvSpPr>
        <p:spPr bwMode="auto">
          <a:xfrm>
            <a:off x="733631" y="20961613"/>
            <a:ext cx="12906795" cy="858365"/>
          </a:xfrm>
          <a:prstGeom prst="rect">
            <a:avLst/>
          </a:prstGeom>
          <a:solidFill>
            <a:srgbClr val="03AD80"/>
          </a:solidFill>
          <a:ln w="12700">
            <a:noFill/>
            <a:miter lim="800000"/>
          </a:ln>
        </p:spPr>
        <p:txBody>
          <a:bodyPr wrap="none" lIns="251460" tIns="67056" rIns="251460" bIns="62849"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defTabSz="4310862">
              <a:defRPr/>
            </a:pPr>
            <a:r>
              <a:rPr lang="en-US" sz="4600" b="1" dirty="0">
                <a:solidFill>
                  <a:schemeClr val="bg1"/>
                </a:solidFill>
                <a:effectLst/>
                <a:cs typeface="Times New Roman" panose="02020603050405020304" pitchFamily="18" charset="0"/>
              </a:rPr>
              <a:t>Methods</a:t>
            </a:r>
          </a:p>
        </p:txBody>
      </p:sp>
      <p:sp>
        <p:nvSpPr>
          <p:cNvPr id="22" name="Rectangle 21">
            <a:extLst>
              <a:ext uri="{FF2B5EF4-FFF2-40B4-BE49-F238E27FC236}">
                <a16:creationId xmlns:a16="http://schemas.microsoft.com/office/drawing/2014/main" id="{98F13B89-3E8A-4CA8-944F-49BF472797B9}"/>
              </a:ext>
            </a:extLst>
          </p:cNvPr>
          <p:cNvSpPr>
            <a:spLocks noChangeArrowheads="1"/>
          </p:cNvSpPr>
          <p:nvPr/>
        </p:nvSpPr>
        <p:spPr bwMode="auto">
          <a:xfrm>
            <a:off x="14630398" y="10423508"/>
            <a:ext cx="24838446" cy="979609"/>
          </a:xfrm>
          <a:prstGeom prst="rect">
            <a:avLst/>
          </a:prstGeom>
          <a:solidFill>
            <a:srgbClr val="03AD80"/>
          </a:solidFill>
          <a:ln w="12700">
            <a:noFill/>
            <a:miter lim="800000"/>
          </a:ln>
        </p:spPr>
        <p:txBody>
          <a:bodyPr wrap="none" lIns="251460" tIns="67056" rIns="251460" bIns="62849"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defTabSz="4310862">
              <a:defRPr/>
            </a:pPr>
            <a:r>
              <a:rPr lang="en-US" sz="4600" b="1" dirty="0">
                <a:solidFill>
                  <a:schemeClr val="bg1"/>
                </a:solidFill>
                <a:effectLst/>
                <a:cs typeface="Times New Roman" panose="02020603050405020304" pitchFamily="18" charset="0"/>
              </a:rPr>
              <a:t>Results</a:t>
            </a:r>
          </a:p>
        </p:txBody>
      </p:sp>
      <p:pic>
        <p:nvPicPr>
          <p:cNvPr id="24" name="Picture 23">
            <a:extLst>
              <a:ext uri="{FF2B5EF4-FFF2-40B4-BE49-F238E27FC236}">
                <a16:creationId xmlns:a16="http://schemas.microsoft.com/office/drawing/2014/main" id="{202258B2-C97C-41CD-B5BE-799CD64DACFA}"/>
              </a:ext>
            </a:extLst>
          </p:cNvPr>
          <p:cNvPicPr>
            <a:picLocks noChangeAspect="1"/>
          </p:cNvPicPr>
          <p:nvPr/>
        </p:nvPicPr>
        <p:blipFill>
          <a:blip r:embed="rId6"/>
          <a:stretch>
            <a:fillRect/>
          </a:stretch>
        </p:blipFill>
        <p:spPr>
          <a:xfrm>
            <a:off x="733632" y="22022746"/>
            <a:ext cx="8461436" cy="6101370"/>
          </a:xfrm>
          <a:prstGeom prst="rect">
            <a:avLst/>
          </a:prstGeom>
        </p:spPr>
      </p:pic>
      <p:sp>
        <p:nvSpPr>
          <p:cNvPr id="25" name="TextBox 24">
            <a:extLst>
              <a:ext uri="{FF2B5EF4-FFF2-40B4-BE49-F238E27FC236}">
                <a16:creationId xmlns:a16="http://schemas.microsoft.com/office/drawing/2014/main" id="{A5451294-C532-4673-A740-DE6601DCAFBA}"/>
              </a:ext>
            </a:extLst>
          </p:cNvPr>
          <p:cNvSpPr txBox="1"/>
          <p:nvPr/>
        </p:nvSpPr>
        <p:spPr>
          <a:xfrm>
            <a:off x="6610091" y="26955295"/>
            <a:ext cx="2738938" cy="923330"/>
          </a:xfrm>
          <a:prstGeom prst="rect">
            <a:avLst/>
          </a:prstGeom>
          <a:noFill/>
        </p:spPr>
        <p:txBody>
          <a:bodyPr wrap="square" rtlCol="0">
            <a:spAutoFit/>
          </a:bodyPr>
          <a:lstStyle/>
          <a:p>
            <a:r>
              <a:rPr lang="en-US" sz="1800" b="1" dirty="0">
                <a:latin typeface="Times New Roman" panose="02020603050405020304" pitchFamily="18" charset="0"/>
                <a:cs typeface="Times New Roman" panose="02020603050405020304" pitchFamily="18" charset="0"/>
              </a:rPr>
              <a:t>Figure 3: Microcosm Workflow</a:t>
            </a:r>
            <a:r>
              <a:rPr lang="en-US" sz="1800" dirty="0">
                <a:latin typeface="Times New Roman" panose="02020603050405020304" pitchFamily="18" charset="0"/>
                <a:cs typeface="Times New Roman" panose="02020603050405020304" pitchFamily="18" charset="0"/>
              </a:rPr>
              <a:t>. Made with </a:t>
            </a:r>
            <a:r>
              <a:rPr lang="en-US" sz="1800" dirty="0" err="1">
                <a:latin typeface="Times New Roman" panose="02020603050405020304" pitchFamily="18" charset="0"/>
                <a:cs typeface="Times New Roman" panose="02020603050405020304" pitchFamily="18" charset="0"/>
              </a:rPr>
              <a:t>BioRender</a:t>
            </a:r>
            <a:r>
              <a:rPr lang="en-US" sz="1800" dirty="0">
                <a:latin typeface="Times New Roman" panose="02020603050405020304" pitchFamily="18" charset="0"/>
                <a:cs typeface="Times New Roman" panose="02020603050405020304" pitchFamily="18" charset="0"/>
              </a:rPr>
              <a:t>.</a:t>
            </a:r>
          </a:p>
        </p:txBody>
      </p:sp>
      <p:graphicFrame>
        <p:nvGraphicFramePr>
          <p:cNvPr id="26" name="Content Placeholder 3">
            <a:extLst>
              <a:ext uri="{FF2B5EF4-FFF2-40B4-BE49-F238E27FC236}">
                <a16:creationId xmlns:a16="http://schemas.microsoft.com/office/drawing/2014/main" id="{7EEA977F-2B23-4987-BA2F-93E40666DA2B}"/>
              </a:ext>
            </a:extLst>
          </p:cNvPr>
          <p:cNvGraphicFramePr>
            <a:graphicFrameLocks/>
          </p:cNvGraphicFramePr>
          <p:nvPr>
            <p:extLst>
              <p:ext uri="{D42A27DB-BD31-4B8C-83A1-F6EECF244321}">
                <p14:modId xmlns:p14="http://schemas.microsoft.com/office/powerpoint/2010/main" val="1793775427"/>
              </p:ext>
            </p:extLst>
          </p:nvPr>
        </p:nvGraphicFramePr>
        <p:xfrm>
          <a:off x="24665784" y="11729443"/>
          <a:ext cx="11627136" cy="6273194"/>
        </p:xfrm>
        <a:graphic>
          <a:graphicData uri="http://schemas.openxmlformats.org/drawingml/2006/chart">
            <c:chart xmlns:c="http://schemas.openxmlformats.org/drawingml/2006/chart" xmlns:r="http://schemas.openxmlformats.org/officeDocument/2006/relationships" r:id="rId7"/>
          </a:graphicData>
        </a:graphic>
      </p:graphicFrame>
      <p:sp>
        <p:nvSpPr>
          <p:cNvPr id="27" name="TextBox 26">
            <a:extLst>
              <a:ext uri="{FF2B5EF4-FFF2-40B4-BE49-F238E27FC236}">
                <a16:creationId xmlns:a16="http://schemas.microsoft.com/office/drawing/2014/main" id="{C588BAD9-0B8F-4D24-98F9-6478F5E7A794}"/>
              </a:ext>
            </a:extLst>
          </p:cNvPr>
          <p:cNvSpPr txBox="1"/>
          <p:nvPr/>
        </p:nvSpPr>
        <p:spPr>
          <a:xfrm>
            <a:off x="36264252" y="12414494"/>
            <a:ext cx="3204591" cy="3970318"/>
          </a:xfrm>
          <a:prstGeom prst="rect">
            <a:avLst/>
          </a:prstGeom>
          <a:noFill/>
        </p:spPr>
        <p:txBody>
          <a:bodyPr wrap="square" rtlCol="0">
            <a:spAutoFit/>
          </a:bodyPr>
          <a:lstStyle/>
          <a:p>
            <a:r>
              <a:rPr lang="en-US" sz="1800" b="1" dirty="0">
                <a:latin typeface="Times New Roman" panose="02020603050405020304" pitchFamily="18" charset="0"/>
                <a:cs typeface="Times New Roman" panose="02020603050405020304" pitchFamily="18" charset="0"/>
              </a:rPr>
              <a:t>Figure 4: Vp Concentrations Increased by Two Methods of Detection in the Absence of Competitors and Predators. </a:t>
            </a:r>
            <a:r>
              <a:rPr lang="en-US" sz="1800" dirty="0">
                <a:latin typeface="Times New Roman" panose="02020603050405020304" pitchFamily="18" charset="0"/>
                <a:cs typeface="Times New Roman" panose="02020603050405020304" pitchFamily="18" charset="0"/>
              </a:rPr>
              <a:t>Vp concentrations in the presence (dark green) and absence (light green) of protozoa and bacteria. Survival detected by Flow Cytometry (no markers) and by spread plating on </a:t>
            </a:r>
            <a:r>
              <a:rPr lang="en-US" sz="1800" dirty="0" err="1">
                <a:latin typeface="Times New Roman" panose="02020603050405020304" pitchFamily="18" charset="0"/>
                <a:cs typeface="Times New Roman" panose="02020603050405020304" pitchFamily="18" charset="0"/>
              </a:rPr>
              <a:t>VibrioChrom</a:t>
            </a:r>
            <a:r>
              <a:rPr lang="en-US" sz="1800" dirty="0">
                <a:latin typeface="Times New Roman" panose="02020603050405020304" pitchFamily="18" charset="0"/>
                <a:cs typeface="Times New Roman" panose="02020603050405020304" pitchFamily="18" charset="0"/>
              </a:rPr>
              <a:t> agar (squares). Error bars represent Standard Deviation. Control data not shown. </a:t>
            </a:r>
          </a:p>
        </p:txBody>
      </p:sp>
      <p:graphicFrame>
        <p:nvGraphicFramePr>
          <p:cNvPr id="30" name="Content Placeholder 3">
            <a:extLst>
              <a:ext uri="{FF2B5EF4-FFF2-40B4-BE49-F238E27FC236}">
                <a16:creationId xmlns:a16="http://schemas.microsoft.com/office/drawing/2014/main" id="{F66549AD-B448-41DE-AEF2-ADC1B807F27F}"/>
              </a:ext>
            </a:extLst>
          </p:cNvPr>
          <p:cNvGraphicFramePr>
            <a:graphicFrameLocks/>
          </p:cNvGraphicFramePr>
          <p:nvPr>
            <p:extLst>
              <p:ext uri="{D42A27DB-BD31-4B8C-83A1-F6EECF244321}">
                <p14:modId xmlns:p14="http://schemas.microsoft.com/office/powerpoint/2010/main" val="3690211809"/>
              </p:ext>
            </p:extLst>
          </p:nvPr>
        </p:nvGraphicFramePr>
        <p:xfrm>
          <a:off x="24986091" y="17978374"/>
          <a:ext cx="11627137" cy="7211648"/>
        </p:xfrm>
        <a:graphic>
          <a:graphicData uri="http://schemas.openxmlformats.org/drawingml/2006/chart">
            <c:chart xmlns:c="http://schemas.openxmlformats.org/drawingml/2006/chart" xmlns:r="http://schemas.openxmlformats.org/officeDocument/2006/relationships" r:id="rId8"/>
          </a:graphicData>
        </a:graphic>
      </p:graphicFrame>
      <p:sp>
        <p:nvSpPr>
          <p:cNvPr id="31" name="TextBox 30">
            <a:extLst>
              <a:ext uri="{FF2B5EF4-FFF2-40B4-BE49-F238E27FC236}">
                <a16:creationId xmlns:a16="http://schemas.microsoft.com/office/drawing/2014/main" id="{2A1B3C69-2A1C-4C78-B0E9-ABEAC204DA37}"/>
              </a:ext>
            </a:extLst>
          </p:cNvPr>
          <p:cNvSpPr txBox="1"/>
          <p:nvPr/>
        </p:nvSpPr>
        <p:spPr>
          <a:xfrm>
            <a:off x="36352781" y="19106174"/>
            <a:ext cx="3116062" cy="4524315"/>
          </a:xfrm>
          <a:prstGeom prst="rect">
            <a:avLst/>
          </a:prstGeom>
          <a:noFill/>
        </p:spPr>
        <p:txBody>
          <a:bodyPr wrap="square" rtlCol="0">
            <a:spAutoFit/>
          </a:bodyPr>
          <a:lstStyle/>
          <a:p>
            <a:r>
              <a:rPr lang="en-US" sz="1800" b="1" dirty="0">
                <a:latin typeface="Times New Roman" panose="02020603050405020304" pitchFamily="18" charset="0"/>
                <a:cs typeface="Times New Roman" panose="02020603050405020304" pitchFamily="18" charset="0"/>
              </a:rPr>
              <a:t>Figure 5: Lack of Secretion of Toxins Vp Declined More Precipitously with and without Competitors and Predators. </a:t>
            </a:r>
            <a:r>
              <a:rPr lang="en-US" sz="1800" dirty="0">
                <a:latin typeface="Times New Roman" panose="02020603050405020304" pitchFamily="18" charset="0"/>
                <a:cs typeface="Times New Roman" panose="02020603050405020304" pitchFamily="18" charset="0"/>
              </a:rPr>
              <a:t>WT Vp (</a:t>
            </a:r>
            <a:r>
              <a:rPr lang="en-US" sz="1800" dirty="0" err="1">
                <a:latin typeface="Times New Roman" panose="02020603050405020304" pitchFamily="18" charset="0"/>
                <a:cs typeface="Times New Roman" panose="02020603050405020304" pitchFamily="18" charset="0"/>
              </a:rPr>
              <a:t>Xs</a:t>
            </a:r>
            <a:r>
              <a:rPr lang="en-US" sz="1800" dirty="0">
                <a:latin typeface="Times New Roman" panose="02020603050405020304" pitchFamily="18" charset="0"/>
                <a:cs typeface="Times New Roman" panose="02020603050405020304" pitchFamily="18" charset="0"/>
              </a:rPr>
              <a:t>) and mutant Vp (no marker) in the presence (dark green) and absence (light green) of protozoa and bacteria. Total protozoan concentrations (red) shown in comparison to WT and mutant Vp strains. Survival detected by Flow Cytometry. Error bars represent Standard Deviation. Control data not shown.</a:t>
            </a:r>
          </a:p>
        </p:txBody>
      </p:sp>
      <p:sp>
        <p:nvSpPr>
          <p:cNvPr id="32" name="Rectangle 31">
            <a:extLst>
              <a:ext uri="{FF2B5EF4-FFF2-40B4-BE49-F238E27FC236}">
                <a16:creationId xmlns:a16="http://schemas.microsoft.com/office/drawing/2014/main" id="{021FAB78-A563-4BD1-A3A8-BA1BF00E78FE}"/>
              </a:ext>
            </a:extLst>
          </p:cNvPr>
          <p:cNvSpPr>
            <a:spLocks noChangeArrowheads="1"/>
          </p:cNvSpPr>
          <p:nvPr/>
        </p:nvSpPr>
        <p:spPr bwMode="auto">
          <a:xfrm>
            <a:off x="25374600" y="25402842"/>
            <a:ext cx="14094243" cy="979609"/>
          </a:xfrm>
          <a:prstGeom prst="rect">
            <a:avLst/>
          </a:prstGeom>
          <a:solidFill>
            <a:srgbClr val="03AD80"/>
          </a:solidFill>
          <a:ln w="12700">
            <a:noFill/>
            <a:miter lim="800000"/>
          </a:ln>
        </p:spPr>
        <p:txBody>
          <a:bodyPr wrap="none" lIns="251460" tIns="67056" rIns="251460" bIns="62849"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defTabSz="4310862">
              <a:defRPr/>
            </a:pPr>
            <a:r>
              <a:rPr lang="en-US" sz="4600" b="1" dirty="0">
                <a:solidFill>
                  <a:schemeClr val="bg1"/>
                </a:solidFill>
                <a:effectLst/>
                <a:cs typeface="Times New Roman" panose="02020603050405020304" pitchFamily="18" charset="0"/>
              </a:rPr>
              <a:t>Conclusion and Future Directions</a:t>
            </a:r>
          </a:p>
        </p:txBody>
      </p:sp>
      <p:sp>
        <p:nvSpPr>
          <p:cNvPr id="33" name="TextBox 32">
            <a:extLst>
              <a:ext uri="{FF2B5EF4-FFF2-40B4-BE49-F238E27FC236}">
                <a16:creationId xmlns:a16="http://schemas.microsoft.com/office/drawing/2014/main" id="{B78061F9-249D-4C96-A1F1-1465D94A32C0}"/>
              </a:ext>
            </a:extLst>
          </p:cNvPr>
          <p:cNvSpPr txBox="1"/>
          <p:nvPr/>
        </p:nvSpPr>
        <p:spPr>
          <a:xfrm>
            <a:off x="25374600" y="26595271"/>
            <a:ext cx="14029629" cy="4932119"/>
          </a:xfrm>
          <a:prstGeom prst="rect">
            <a:avLst/>
          </a:prstGeom>
          <a:noFill/>
        </p:spPr>
        <p:txBody>
          <a:bodyPr wrap="square" rtlCol="0">
            <a:spAutoFit/>
          </a:bodyPr>
          <a:lstStyle>
            <a:defPPr>
              <a:defRPr kern="1200"/>
            </a:defPPr>
          </a:lstStyle>
          <a:p>
            <a:pPr marL="342900" indent="-342900" algn="just">
              <a:spcBef>
                <a:spcPts val="0"/>
              </a:spcBef>
              <a:spcAft>
                <a:spcPts val="733"/>
              </a:spcAft>
              <a:buFont typeface="Arial" panose="020B0604020202020204" pitchFamily="34" charset="0"/>
              <a:buChar char="•"/>
            </a:pPr>
            <a:r>
              <a:rPr lang="en-US" sz="3300" dirty="0">
                <a:latin typeface="Times New Roman" panose="02020603050405020304" pitchFamily="18" charset="0"/>
                <a:ea typeface="Calibri" panose="020F0502020204030204" pitchFamily="34" charset="0"/>
              </a:rPr>
              <a:t>Flow cytometry is an efficient and reliable method of bacterial enumeration.</a:t>
            </a:r>
          </a:p>
          <a:p>
            <a:pPr marL="342900" indent="-342900" algn="just">
              <a:spcBef>
                <a:spcPts val="0"/>
              </a:spcBef>
              <a:spcAft>
                <a:spcPts val="733"/>
              </a:spcAft>
              <a:buFont typeface="Arial" panose="020B0604020202020204" pitchFamily="34" charset="0"/>
              <a:buChar char="•"/>
            </a:pPr>
            <a:r>
              <a:rPr lang="en-US" sz="3300" dirty="0">
                <a:latin typeface="Times New Roman" panose="02020603050405020304" pitchFamily="18" charset="0"/>
                <a:ea typeface="Calibri" panose="020F0502020204030204" pitchFamily="34" charset="0"/>
              </a:rPr>
              <a:t>N</a:t>
            </a:r>
            <a:r>
              <a:rPr lang="en-US" sz="3300" dirty="0">
                <a:effectLst/>
                <a:latin typeface="Times New Roman" panose="02020603050405020304" pitchFamily="18" charset="0"/>
                <a:ea typeface="Calibri" panose="020F0502020204030204" pitchFamily="34" charset="0"/>
              </a:rPr>
              <a:t>ative GBE predators and/or competitors hinder the success of Vp in the GBE thus </a:t>
            </a: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are likely integral in shaping the Vp population</a:t>
            </a:r>
            <a:r>
              <a:rPr lang="en-US" sz="3300" dirty="0">
                <a:effectLst/>
                <a:latin typeface="Times New Roman" panose="02020603050405020304" pitchFamily="18" charset="0"/>
                <a:ea typeface="Calibri" panose="020F0502020204030204" pitchFamily="34" charset="0"/>
              </a:rPr>
              <a:t>.</a:t>
            </a:r>
            <a:endParaRPr lang="en-US" sz="3300" dirty="0">
              <a:latin typeface="Times New Roman" panose="02020603050405020304" pitchFamily="18" charset="0"/>
              <a:ea typeface="Calibri" panose="020F0502020204030204" pitchFamily="34" charset="0"/>
            </a:endParaRPr>
          </a:p>
          <a:p>
            <a:pPr marL="342900" marR="0" indent="-342900" algn="just">
              <a:spcBef>
                <a:spcPts val="0"/>
              </a:spcBef>
              <a:spcAft>
                <a:spcPts val="733"/>
              </a:spcAft>
              <a:buFont typeface="Arial" panose="020B0604020202020204" pitchFamily="34" charset="0"/>
              <a:buChar char="•"/>
            </a:pPr>
            <a:r>
              <a:rPr lang="en-US" sz="3300" dirty="0">
                <a:latin typeface="Times New Roman" panose="02020603050405020304" pitchFamily="18" charset="0"/>
                <a:ea typeface="Calibri" panose="020F0502020204030204" pitchFamily="34" charset="0"/>
              </a:rPr>
              <a:t>T</a:t>
            </a:r>
            <a:r>
              <a:rPr lang="en-US" sz="3300" dirty="0">
                <a:effectLst/>
                <a:latin typeface="Times New Roman" panose="02020603050405020304" pitchFamily="18" charset="0"/>
                <a:ea typeface="Calibri" panose="020F0502020204030204" pitchFamily="34" charset="0"/>
              </a:rPr>
              <a:t>oxins released from the T3SS could confer d</a:t>
            </a: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efense against protist predation and could be a driver of the successful invasion and establishment of </a:t>
            </a:r>
            <a:r>
              <a:rPr lang="en-US" sz="3300" dirty="0">
                <a:latin typeface="Times New Roman" panose="02020603050405020304" pitchFamily="18" charset="0"/>
                <a:ea typeface="Calibri" panose="020F0502020204030204" pitchFamily="34" charset="0"/>
                <a:cs typeface="Times New Roman" panose="02020603050405020304" pitchFamily="18" charset="0"/>
              </a:rPr>
              <a:t>pathogenic</a:t>
            </a: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 strains within the population.</a:t>
            </a:r>
          </a:p>
          <a:p>
            <a:pPr marL="342900" marR="0" indent="-342900" algn="just">
              <a:spcBef>
                <a:spcPts val="0"/>
              </a:spcBef>
              <a:spcAft>
                <a:spcPts val="733"/>
              </a:spcAft>
              <a:buFont typeface="Arial" panose="020B0604020202020204" pitchFamily="34" charset="0"/>
              <a:buChar char="•"/>
            </a:pP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Microcosm experiments will be expanded this summer to selectively </a:t>
            </a:r>
            <a:r>
              <a:rPr lang="en-US" sz="3300" dirty="0">
                <a:latin typeface="Times New Roman" panose="02020603050405020304" pitchFamily="18" charset="0"/>
                <a:ea typeface="Calibri" panose="020F0502020204030204" pitchFamily="34" charset="0"/>
                <a:cs typeface="Times New Roman" panose="02020603050405020304" pitchFamily="18" charset="0"/>
              </a:rPr>
              <a:t>remove</a:t>
            </a: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 protozoa and include selective staining </a:t>
            </a:r>
            <a:r>
              <a:rPr lang="en-US" sz="3300">
                <a:effectLst/>
                <a:latin typeface="Times New Roman" panose="02020603050405020304" pitchFamily="18" charset="0"/>
                <a:ea typeface="Calibri" panose="020F0502020204030204" pitchFamily="34" charset="0"/>
                <a:cs typeface="Times New Roman" panose="02020603050405020304" pitchFamily="18" charset="0"/>
              </a:rPr>
              <a:t>and enumeration to </a:t>
            </a: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distinguish between protozoan grazers and non-grazers. </a:t>
            </a:r>
          </a:p>
        </p:txBody>
      </p:sp>
      <p:sp>
        <p:nvSpPr>
          <p:cNvPr id="34" name="Rectangle 33">
            <a:extLst>
              <a:ext uri="{FF2B5EF4-FFF2-40B4-BE49-F238E27FC236}">
                <a16:creationId xmlns:a16="http://schemas.microsoft.com/office/drawing/2014/main" id="{6D36469E-3FFC-4A2D-8627-97588B50671E}"/>
              </a:ext>
            </a:extLst>
          </p:cNvPr>
          <p:cNvSpPr>
            <a:spLocks noChangeArrowheads="1"/>
          </p:cNvSpPr>
          <p:nvPr/>
        </p:nvSpPr>
        <p:spPr bwMode="auto">
          <a:xfrm>
            <a:off x="14630397" y="24024686"/>
            <a:ext cx="9464893" cy="1127236"/>
          </a:xfrm>
          <a:prstGeom prst="rect">
            <a:avLst/>
          </a:prstGeom>
          <a:solidFill>
            <a:srgbClr val="03AD80"/>
          </a:solidFill>
          <a:ln w="12700">
            <a:noFill/>
            <a:miter lim="800000"/>
          </a:ln>
        </p:spPr>
        <p:txBody>
          <a:bodyPr wrap="none" lIns="251460" tIns="67056" rIns="251460" bIns="62849"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defTabSz="4310862">
              <a:defRPr/>
            </a:pPr>
            <a:r>
              <a:rPr lang="en-US" sz="4600" b="1" dirty="0">
                <a:solidFill>
                  <a:schemeClr val="bg1"/>
                </a:solidFill>
                <a:effectLst/>
                <a:cs typeface="Times New Roman" panose="02020603050405020304" pitchFamily="18" charset="0"/>
              </a:rPr>
              <a:t>Acknowledgement</a:t>
            </a:r>
            <a:r>
              <a:rPr lang="en-US" sz="4033" b="1" dirty="0">
                <a:solidFill>
                  <a:schemeClr val="bg1"/>
                </a:solidFill>
                <a:effectLst/>
                <a:cs typeface="Times New Roman" panose="02020603050405020304" pitchFamily="18" charset="0"/>
              </a:rPr>
              <a:t>s</a:t>
            </a:r>
          </a:p>
        </p:txBody>
      </p:sp>
      <p:sp>
        <p:nvSpPr>
          <p:cNvPr id="35" name="Rectangle 34">
            <a:extLst>
              <a:ext uri="{FF2B5EF4-FFF2-40B4-BE49-F238E27FC236}">
                <a16:creationId xmlns:a16="http://schemas.microsoft.com/office/drawing/2014/main" id="{4E942DF1-2C25-4516-BF3E-F9F43BC79342}"/>
              </a:ext>
            </a:extLst>
          </p:cNvPr>
          <p:cNvSpPr>
            <a:spLocks noChangeArrowheads="1"/>
          </p:cNvSpPr>
          <p:nvPr/>
        </p:nvSpPr>
        <p:spPr bwMode="auto">
          <a:xfrm>
            <a:off x="14630398" y="26975326"/>
            <a:ext cx="9464893" cy="1006699"/>
          </a:xfrm>
          <a:prstGeom prst="rect">
            <a:avLst/>
          </a:prstGeom>
          <a:solidFill>
            <a:srgbClr val="03AD80"/>
          </a:solidFill>
          <a:ln w="12700">
            <a:noFill/>
            <a:miter lim="800000"/>
          </a:ln>
        </p:spPr>
        <p:txBody>
          <a:bodyPr wrap="none" lIns="251460" tIns="67056" rIns="251460" bIns="62849"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defTabSz="4310862">
              <a:defRPr/>
            </a:pPr>
            <a:r>
              <a:rPr lang="en-US" sz="4600" b="1" dirty="0">
                <a:solidFill>
                  <a:schemeClr val="bg1"/>
                </a:solidFill>
                <a:effectLst/>
                <a:cs typeface="Times New Roman" panose="02020603050405020304" pitchFamily="18" charset="0"/>
              </a:rPr>
              <a:t>References</a:t>
            </a:r>
          </a:p>
        </p:txBody>
      </p:sp>
      <p:sp>
        <p:nvSpPr>
          <p:cNvPr id="37" name="TextBox 19">
            <a:extLst>
              <a:ext uri="{FF2B5EF4-FFF2-40B4-BE49-F238E27FC236}">
                <a16:creationId xmlns:a16="http://schemas.microsoft.com/office/drawing/2014/main" id="{DC59C56D-91F5-4A8B-AB9D-DA2F1D4900C6}"/>
              </a:ext>
            </a:extLst>
          </p:cNvPr>
          <p:cNvSpPr txBox="1">
            <a:spLocks noChangeArrowheads="1"/>
          </p:cNvSpPr>
          <p:nvPr/>
        </p:nvSpPr>
        <p:spPr bwMode="auto">
          <a:xfrm>
            <a:off x="14663484" y="25265581"/>
            <a:ext cx="9431808" cy="1284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800" tIns="41900" rIns="83800" bIns="41900">
            <a:spAutoFit/>
          </a:bodyPr>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r>
              <a:rPr lang="en-US" sz="2600" dirty="0">
                <a:solidFill>
                  <a:schemeClr val="tx1"/>
                </a:solidFill>
                <a:effectLst/>
              </a:rPr>
              <a:t>Thank you to Dr. Liz Harvey, the Whistler Lab, and Jones Labs.</a:t>
            </a:r>
          </a:p>
          <a:p>
            <a:r>
              <a:rPr lang="en-US" sz="2600" dirty="0">
                <a:solidFill>
                  <a:schemeClr val="tx1"/>
                </a:solidFill>
                <a:effectLst/>
              </a:rPr>
              <a:t>Thank you to my committee: Dr. Whistler, Dr. Jones, Dr. </a:t>
            </a:r>
            <a:r>
              <a:rPr lang="en-US" sz="2600" dirty="0" err="1">
                <a:solidFill>
                  <a:schemeClr val="tx1"/>
                </a:solidFill>
                <a:effectLst/>
              </a:rPr>
              <a:t>Launen</a:t>
            </a:r>
            <a:r>
              <a:rPr lang="en-US" sz="2600" dirty="0">
                <a:solidFill>
                  <a:schemeClr val="tx1"/>
                </a:solidFill>
                <a:effectLst/>
              </a:rPr>
              <a:t>.</a:t>
            </a:r>
          </a:p>
          <a:p>
            <a:r>
              <a:rPr lang="en-US" sz="2600" dirty="0">
                <a:solidFill>
                  <a:schemeClr val="tx1"/>
                </a:solidFill>
                <a:effectLst/>
              </a:rPr>
              <a:t>Thank you UNH Graduate School, NH AES, and NH Sea Grant.</a:t>
            </a:r>
          </a:p>
        </p:txBody>
      </p:sp>
      <p:sp>
        <p:nvSpPr>
          <p:cNvPr id="38" name="Text Box 6">
            <a:extLst>
              <a:ext uri="{FF2B5EF4-FFF2-40B4-BE49-F238E27FC236}">
                <a16:creationId xmlns:a16="http://schemas.microsoft.com/office/drawing/2014/main" id="{E8849C05-BD19-45CD-A71A-D2C4A1795967}"/>
              </a:ext>
            </a:extLst>
          </p:cNvPr>
          <p:cNvSpPr txBox="1">
            <a:spLocks noChangeArrowheads="1"/>
          </p:cNvSpPr>
          <p:nvPr/>
        </p:nvSpPr>
        <p:spPr bwMode="auto">
          <a:xfrm>
            <a:off x="14630398" y="28009557"/>
            <a:ext cx="9431807" cy="43588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5730" tIns="62865" rIns="125730" bIns="62865">
            <a:spAutoFit/>
          </a:bodyPr>
          <a:lstStyle>
            <a:defPPr>
              <a:defRPr kern="1200"/>
            </a:defPPr>
            <a:lvl1pPr defTabSz="4703763" eaLnBrk="0" hangingPunct="0">
              <a:defRPr sz="9300">
                <a:solidFill>
                  <a:schemeClr val="tx1"/>
                </a:solidFill>
                <a:latin typeface="Arial"/>
              </a:defRPr>
            </a:lvl1pPr>
            <a:lvl2pPr marL="742950" indent="-285750" defTabSz="4703763" eaLnBrk="0" hangingPunct="0">
              <a:defRPr sz="9300">
                <a:solidFill>
                  <a:schemeClr val="tx1"/>
                </a:solidFill>
                <a:latin typeface="Arial"/>
              </a:defRPr>
            </a:lvl2pPr>
            <a:lvl3pPr marL="1143000" indent="-228600" defTabSz="4703763" eaLnBrk="0" hangingPunct="0">
              <a:defRPr sz="9300">
                <a:solidFill>
                  <a:schemeClr val="tx1"/>
                </a:solidFill>
                <a:latin typeface="Arial"/>
              </a:defRPr>
            </a:lvl3pPr>
            <a:lvl4pPr marL="1600200" indent="-228600" defTabSz="4703763" eaLnBrk="0" hangingPunct="0">
              <a:defRPr sz="9300">
                <a:solidFill>
                  <a:schemeClr val="tx1"/>
                </a:solidFill>
                <a:latin typeface="Arial"/>
              </a:defRPr>
            </a:lvl4pPr>
            <a:lvl5pPr marL="2057400" indent="-228600" defTabSz="4703763" eaLnBrk="0" hangingPunct="0">
              <a:defRPr sz="9300">
                <a:solidFill>
                  <a:schemeClr val="tx1"/>
                </a:solidFill>
                <a:latin typeface="Arial"/>
              </a:defRPr>
            </a:lvl5pPr>
            <a:lvl6pPr marL="2514600" indent="-228600" defTabSz="4703763" eaLnBrk="0" fontAlgn="base" hangingPunct="0">
              <a:spcBef>
                <a:spcPct val="0"/>
              </a:spcBef>
              <a:spcAft>
                <a:spcPct val="0"/>
              </a:spcAft>
              <a:defRPr sz="9300">
                <a:solidFill>
                  <a:schemeClr val="tx1"/>
                </a:solidFill>
                <a:latin typeface="Arial"/>
              </a:defRPr>
            </a:lvl6pPr>
            <a:lvl7pPr marL="2971800" indent="-228600" defTabSz="4703763" eaLnBrk="0" fontAlgn="base" hangingPunct="0">
              <a:spcBef>
                <a:spcPct val="0"/>
              </a:spcBef>
              <a:spcAft>
                <a:spcPct val="0"/>
              </a:spcAft>
              <a:defRPr sz="9300">
                <a:solidFill>
                  <a:schemeClr val="tx1"/>
                </a:solidFill>
                <a:latin typeface="Arial"/>
              </a:defRPr>
            </a:lvl7pPr>
            <a:lvl8pPr marL="3429000" indent="-228600" defTabSz="4703763" eaLnBrk="0" fontAlgn="base" hangingPunct="0">
              <a:spcBef>
                <a:spcPct val="0"/>
              </a:spcBef>
              <a:spcAft>
                <a:spcPct val="0"/>
              </a:spcAft>
              <a:defRPr sz="9300">
                <a:solidFill>
                  <a:schemeClr val="tx1"/>
                </a:solidFill>
                <a:latin typeface="Arial"/>
              </a:defRPr>
            </a:lvl8pPr>
            <a:lvl9pPr marL="3886200" indent="-228600" defTabSz="4703763" eaLnBrk="0" fontAlgn="base" hangingPunct="0">
              <a:spcBef>
                <a:spcPct val="0"/>
              </a:spcBef>
              <a:spcAft>
                <a:spcPct val="0"/>
              </a:spcAft>
              <a:defRPr sz="9300">
                <a:solidFill>
                  <a:schemeClr val="tx1"/>
                </a:solidFill>
                <a:latin typeface="Arial"/>
              </a:defRPr>
            </a:lvl9pPr>
          </a:lstStyle>
          <a:p>
            <a:r>
              <a:rPr lang="en-US" sz="1100" b="0" i="0" u="none" strike="noStrike" baseline="0" dirty="0">
                <a:latin typeface="Times New Roman" panose="02020603050405020304" pitchFamily="18" charset="0"/>
                <a:cs typeface="Times New Roman" panose="02020603050405020304" pitchFamily="18" charset="0"/>
              </a:rPr>
              <a:t>1 = Baker-Austin, C., </a:t>
            </a:r>
            <a:r>
              <a:rPr lang="en-US" sz="1100" b="0" i="0" u="none" strike="noStrike" baseline="0" dirty="0" err="1">
                <a:latin typeface="Times New Roman" panose="02020603050405020304" pitchFamily="18" charset="0"/>
                <a:cs typeface="Times New Roman" panose="02020603050405020304" pitchFamily="18" charset="0"/>
              </a:rPr>
              <a:t>Trinanes</a:t>
            </a:r>
            <a:r>
              <a:rPr lang="en-US" sz="1100" b="0" i="0" u="none" strike="noStrike" baseline="0" dirty="0">
                <a:latin typeface="Times New Roman" panose="02020603050405020304" pitchFamily="18" charset="0"/>
                <a:cs typeface="Times New Roman" panose="02020603050405020304" pitchFamily="18" charset="0"/>
              </a:rPr>
              <a:t>, J.A., Taylor, N.G.H., Hartnell, R., </a:t>
            </a:r>
            <a:r>
              <a:rPr lang="en-US" sz="1100" b="0" i="0" u="none" strike="noStrike" baseline="0" dirty="0" err="1">
                <a:latin typeface="Times New Roman" panose="02020603050405020304" pitchFamily="18" charset="0"/>
                <a:cs typeface="Times New Roman" panose="02020603050405020304" pitchFamily="18" charset="0"/>
              </a:rPr>
              <a:t>Siitonen</a:t>
            </a:r>
            <a:r>
              <a:rPr lang="en-US" sz="1100" b="0" i="0" u="none" strike="noStrike" baseline="0" dirty="0">
                <a:latin typeface="Times New Roman" panose="02020603050405020304" pitchFamily="18" charset="0"/>
                <a:cs typeface="Times New Roman" panose="02020603050405020304" pitchFamily="18" charset="0"/>
              </a:rPr>
              <a:t>, A., and Martinez-</a:t>
            </a:r>
            <a:r>
              <a:rPr lang="en-US" sz="1100" b="0" i="0" u="none" strike="noStrike" baseline="0" dirty="0" err="1">
                <a:latin typeface="Times New Roman" panose="02020603050405020304" pitchFamily="18" charset="0"/>
                <a:cs typeface="Times New Roman" panose="02020603050405020304" pitchFamily="18" charset="0"/>
              </a:rPr>
              <a:t>Urtaza</a:t>
            </a:r>
            <a:r>
              <a:rPr lang="en-US" sz="1100" b="0" i="0" u="none" strike="noStrike" baseline="0" dirty="0">
                <a:latin typeface="Times New Roman" panose="02020603050405020304" pitchFamily="18" charset="0"/>
                <a:cs typeface="Times New Roman" panose="02020603050405020304" pitchFamily="18" charset="0"/>
              </a:rPr>
              <a:t>, J. (2012). Emerging Vibrio risk at high latitudes in response to ocean warming. Nature Climate Change 3: 73-77. DOI: 10.1038/NCLIMATE1628. </a:t>
            </a:r>
          </a:p>
          <a:p>
            <a:r>
              <a:rPr lang="en-US" sz="1100" b="0" i="0" u="none" strike="noStrike" baseline="0" dirty="0">
                <a:latin typeface="Times New Roman" panose="02020603050405020304" pitchFamily="18" charset="0"/>
                <a:cs typeface="Times New Roman" panose="02020603050405020304" pitchFamily="18" charset="0"/>
              </a:rPr>
              <a:t>2 = Eggert, S.H. (2019). Identification of Novel Type Three Secretion System Effectors Linked to Clinical and Environmental Prevalence of Vibrio parahaemolyticus. Master's Thesis, University of New Hampshire. </a:t>
            </a:r>
          </a:p>
          <a:p>
            <a:r>
              <a:rPr lang="en-US" sz="1100" b="0" i="0" u="none" strike="noStrike" baseline="0" dirty="0">
                <a:latin typeface="Times New Roman" panose="02020603050405020304" pitchFamily="18" charset="0"/>
                <a:cs typeface="Times New Roman" panose="02020603050405020304" pitchFamily="18" charset="0"/>
              </a:rPr>
              <a:t>3 = Hartwick, M.A. (2019). Forecasting Vibrio parahaemolyticus in a Changing Climate. Doctoral Dissertation, University of New Hampshire. </a:t>
            </a:r>
          </a:p>
          <a:p>
            <a:r>
              <a:rPr lang="en-US" sz="1100" b="0" i="0" u="none" strike="noStrike" baseline="0" dirty="0">
                <a:latin typeface="Times New Roman" panose="02020603050405020304" pitchFamily="18" charset="0"/>
                <a:cs typeface="Times New Roman" panose="02020603050405020304" pitchFamily="18" charset="0"/>
              </a:rPr>
              <a:t>4 = Lovell, C.R. (2017). Ecological fitness and virulence features of Vibrio parahaemolyticus in estuarine environments. Applied Microbial Biotechnology 101: 1781-1794. DOI: 10.1007/s00253-017-8096-9. </a:t>
            </a:r>
          </a:p>
          <a:p>
            <a:r>
              <a:rPr lang="en-US" sz="1100" b="0" i="0" u="none" strike="noStrike" baseline="0" dirty="0">
                <a:latin typeface="Times New Roman" panose="02020603050405020304" pitchFamily="18" charset="0"/>
                <a:cs typeface="Times New Roman" panose="02020603050405020304" pitchFamily="18" charset="0"/>
              </a:rPr>
              <a:t>5 = Martinez-</a:t>
            </a:r>
            <a:r>
              <a:rPr lang="en-US" sz="1100" b="0" i="0" u="none" strike="noStrike" baseline="0" dirty="0" err="1">
                <a:latin typeface="Times New Roman" panose="02020603050405020304" pitchFamily="18" charset="0"/>
                <a:cs typeface="Times New Roman" panose="02020603050405020304" pitchFamily="18" charset="0"/>
              </a:rPr>
              <a:t>Urtaza</a:t>
            </a:r>
            <a:r>
              <a:rPr lang="en-US" sz="1100" b="0" i="0" u="none" strike="noStrike" baseline="0" dirty="0">
                <a:latin typeface="Times New Roman" panose="02020603050405020304" pitchFamily="18" charset="0"/>
                <a:cs typeface="Times New Roman" panose="02020603050405020304" pitchFamily="18" charset="0"/>
              </a:rPr>
              <a:t>, J., Blanco-Abad, V., Rodriguez-Castro, A., </a:t>
            </a:r>
            <a:r>
              <a:rPr lang="en-US" sz="1100" b="0" i="0" u="none" strike="noStrike" baseline="0" dirty="0" err="1">
                <a:latin typeface="Times New Roman" panose="02020603050405020304" pitchFamily="18" charset="0"/>
                <a:cs typeface="Times New Roman" panose="02020603050405020304" pitchFamily="18" charset="0"/>
              </a:rPr>
              <a:t>Ansede</a:t>
            </a:r>
            <a:r>
              <a:rPr lang="en-US" sz="1100" b="0" i="0" u="none" strike="noStrike" baseline="0" dirty="0">
                <a:latin typeface="Times New Roman" panose="02020603050405020304" pitchFamily="18" charset="0"/>
                <a:cs typeface="Times New Roman" panose="02020603050405020304" pitchFamily="18" charset="0"/>
              </a:rPr>
              <a:t>-Bermejo, J., Miranda, A., and Rodriguez-Alvarez, M.X. (2012). Ecological determinates of the occurrence and dynamics of Vibrio parahaemolyticus in offshore areas. The ISME Journal 6: 994-1006. </a:t>
            </a:r>
          </a:p>
          <a:p>
            <a:r>
              <a:rPr lang="en-US" sz="1100" b="0" i="0" u="none" strike="noStrike" baseline="0" dirty="0">
                <a:latin typeface="Times New Roman" panose="02020603050405020304" pitchFamily="18" charset="0"/>
                <a:cs typeface="Times New Roman" panose="02020603050405020304" pitchFamily="18" charset="0"/>
              </a:rPr>
              <a:t>6 = Matz, C., Nouri, B., McCarter, L., Martinez-</a:t>
            </a:r>
            <a:r>
              <a:rPr lang="en-US" sz="1100" b="0" i="0" u="none" strike="noStrike" baseline="0" dirty="0" err="1">
                <a:latin typeface="Times New Roman" panose="02020603050405020304" pitchFamily="18" charset="0"/>
                <a:cs typeface="Times New Roman" panose="02020603050405020304" pitchFamily="18" charset="0"/>
              </a:rPr>
              <a:t>Urtaza</a:t>
            </a:r>
            <a:r>
              <a:rPr lang="en-US" sz="1100" b="0" i="0" u="none" strike="noStrike" baseline="0" dirty="0">
                <a:latin typeface="Times New Roman" panose="02020603050405020304" pitchFamily="18" charset="0"/>
                <a:cs typeface="Times New Roman" panose="02020603050405020304" pitchFamily="18" charset="0"/>
              </a:rPr>
              <a:t>, J. (2011). Acquired Type 3 Secretion System Determines Environmental Fitness of Epidemic Vibrio parahaemolyticus in the interaction with Bacterivorous Protists. </a:t>
            </a:r>
            <a:r>
              <a:rPr lang="en-US" sz="1100" b="0" i="0" u="none" strike="noStrike" baseline="0" dirty="0" err="1">
                <a:latin typeface="Times New Roman" panose="02020603050405020304" pitchFamily="18" charset="0"/>
                <a:cs typeface="Times New Roman" panose="02020603050405020304" pitchFamily="18" charset="0"/>
              </a:rPr>
              <a:t>PLoSONE</a:t>
            </a:r>
            <a:r>
              <a:rPr lang="en-US" sz="1100" b="0" i="0" u="none" strike="noStrike" baseline="0" dirty="0">
                <a:latin typeface="Times New Roman" panose="02020603050405020304" pitchFamily="18" charset="0"/>
                <a:cs typeface="Times New Roman" panose="02020603050405020304" pitchFamily="18" charset="0"/>
              </a:rPr>
              <a:t> 6(5): 1-10. </a:t>
            </a:r>
          </a:p>
          <a:p>
            <a:r>
              <a:rPr lang="en-US" sz="1100" b="0" i="0" u="none" strike="noStrike" baseline="0" dirty="0">
                <a:latin typeface="Times New Roman" panose="02020603050405020304" pitchFamily="18" charset="0"/>
                <a:cs typeface="Times New Roman" panose="02020603050405020304" pitchFamily="18" charset="0"/>
              </a:rPr>
              <a:t>7 = Means, J. (2019). Filamentous Bacteriophage Associated with Shaping Community Structure and Fitness of Invasive Vibrio parahaemolyticus ST36. Master's Thesis. University of New Hampshire. </a:t>
            </a:r>
          </a:p>
          <a:p>
            <a:r>
              <a:rPr lang="en-US" sz="1100" b="0" i="0" u="none" strike="noStrike" baseline="0" dirty="0">
                <a:latin typeface="Times New Roman" panose="02020603050405020304" pitchFamily="18" charset="0"/>
                <a:cs typeface="Times New Roman" panose="02020603050405020304" pitchFamily="18" charset="0"/>
              </a:rPr>
              <a:t>8 = Urquhart, E.A., Jones, S.H., Yu, J.W., Schuster, B.M., </a:t>
            </a:r>
            <a:r>
              <a:rPr lang="en-US" sz="1100" b="0" i="0" u="none" strike="noStrike" baseline="0" dirty="0" err="1">
                <a:latin typeface="Times New Roman" panose="02020603050405020304" pitchFamily="18" charset="0"/>
                <a:cs typeface="Times New Roman" panose="02020603050405020304" pitchFamily="18" charset="0"/>
              </a:rPr>
              <a:t>Marcinkiewicz</a:t>
            </a:r>
            <a:r>
              <a:rPr lang="en-US" sz="1100" b="0" i="0" u="none" strike="noStrike" baseline="0" dirty="0">
                <a:latin typeface="Times New Roman" panose="02020603050405020304" pitchFamily="18" charset="0"/>
                <a:cs typeface="Times New Roman" panose="02020603050405020304" pitchFamily="18" charset="0"/>
              </a:rPr>
              <a:t>, A.L., Whistler, C.A., and Cooper, V.S. (2016). Environmental Conditions Associated with Elevated Vibrio parahaemolyticus Concentrations in Great Bay Estuary, New Hampshire. </a:t>
            </a:r>
            <a:r>
              <a:rPr lang="en-US" sz="1100" b="0" i="0" u="none" strike="noStrike" baseline="0" dirty="0" err="1">
                <a:latin typeface="Times New Roman" panose="02020603050405020304" pitchFamily="18" charset="0"/>
                <a:cs typeface="Times New Roman" panose="02020603050405020304" pitchFamily="18" charset="0"/>
              </a:rPr>
              <a:t>PLoS</a:t>
            </a:r>
            <a:r>
              <a:rPr lang="en-US" sz="1100" b="0" i="0" u="none" strike="noStrike" baseline="0" dirty="0">
                <a:latin typeface="Times New Roman" panose="02020603050405020304" pitchFamily="18" charset="0"/>
                <a:cs typeface="Times New Roman" panose="02020603050405020304" pitchFamily="18" charset="0"/>
              </a:rPr>
              <a:t> ONE 11(5):e0155018. DOI:10.1371/journal.pone.0155018. </a:t>
            </a:r>
          </a:p>
          <a:p>
            <a:r>
              <a:rPr lang="en-US" sz="1100" b="0" i="0" u="none" strike="noStrike" baseline="0" dirty="0">
                <a:latin typeface="Times New Roman" panose="02020603050405020304" pitchFamily="18" charset="0"/>
                <a:cs typeface="Times New Roman" panose="02020603050405020304" pitchFamily="18" charset="0"/>
              </a:rPr>
              <a:t>9 = </a:t>
            </a:r>
            <a:r>
              <a:rPr lang="en-US" sz="1100" b="0" i="0" u="none" strike="noStrike" baseline="0" dirty="0" err="1">
                <a:latin typeface="Times New Roman" panose="02020603050405020304" pitchFamily="18" charset="0"/>
                <a:cs typeface="Times New Roman" panose="02020603050405020304" pitchFamily="18" charset="0"/>
              </a:rPr>
              <a:t>Vezzulli</a:t>
            </a:r>
            <a:r>
              <a:rPr lang="en-US" sz="1100" b="0" i="0" u="none" strike="noStrike" baseline="0" dirty="0">
                <a:latin typeface="Times New Roman" panose="02020603050405020304" pitchFamily="18" charset="0"/>
                <a:cs typeface="Times New Roman" panose="02020603050405020304" pitchFamily="18" charset="0"/>
              </a:rPr>
              <a:t>, L., Colwell, R.R., and </a:t>
            </a:r>
            <a:r>
              <a:rPr lang="en-US" sz="1100" b="0" i="0" u="none" strike="noStrike" baseline="0" dirty="0" err="1">
                <a:latin typeface="Times New Roman" panose="02020603050405020304" pitchFamily="18" charset="0"/>
                <a:cs typeface="Times New Roman" panose="02020603050405020304" pitchFamily="18" charset="0"/>
              </a:rPr>
              <a:t>Pruzzo</a:t>
            </a:r>
            <a:r>
              <a:rPr lang="en-US" sz="1100" b="0" i="0" u="none" strike="noStrike" baseline="0" dirty="0">
                <a:latin typeface="Times New Roman" panose="02020603050405020304" pitchFamily="18" charset="0"/>
                <a:cs typeface="Times New Roman" panose="02020603050405020304" pitchFamily="18" charset="0"/>
              </a:rPr>
              <a:t>, C. (2013). Ocean Warming and Spread of Pathogenic </a:t>
            </a:r>
            <a:r>
              <a:rPr lang="en-US" sz="1100" b="0" i="0" u="none" strike="noStrike" baseline="0" dirty="0" err="1">
                <a:latin typeface="Times New Roman" panose="02020603050405020304" pitchFamily="18" charset="0"/>
                <a:cs typeface="Times New Roman" panose="02020603050405020304" pitchFamily="18" charset="0"/>
              </a:rPr>
              <a:t>Vibrios</a:t>
            </a:r>
            <a:r>
              <a:rPr lang="en-US" sz="1100" b="0" i="0" u="none" strike="noStrike" baseline="0" dirty="0">
                <a:latin typeface="Times New Roman" panose="02020603050405020304" pitchFamily="18" charset="0"/>
                <a:cs typeface="Times New Roman" panose="02020603050405020304" pitchFamily="18" charset="0"/>
              </a:rPr>
              <a:t> in the Aquatic Environment. Microbial Ecology 65: 817-825. DOI 10.1007/s00248-012-0163-2 </a:t>
            </a:r>
          </a:p>
          <a:p>
            <a:r>
              <a:rPr lang="en-US" sz="1100" dirty="0">
                <a:latin typeface="Times New Roman" panose="02020603050405020304" pitchFamily="18" charset="0"/>
                <a:cs typeface="Times New Roman" panose="02020603050405020304" pitchFamily="18" charset="0"/>
              </a:rPr>
              <a:t>10 = </a:t>
            </a:r>
            <a:r>
              <a:rPr lang="en-US" sz="1100" b="0" i="0" u="none" strike="noStrike" dirty="0" err="1">
                <a:effectLst/>
                <a:latin typeface="Times New Roman" panose="02020603050405020304" pitchFamily="18" charset="0"/>
                <a:cs typeface="Times New Roman" panose="02020603050405020304" pitchFamily="18" charset="0"/>
              </a:rPr>
              <a:t>Noorian</a:t>
            </a:r>
            <a:r>
              <a:rPr lang="en-US" sz="1100" b="0" i="0" u="none" strike="noStrike" dirty="0">
                <a:effectLst/>
                <a:latin typeface="Times New Roman" panose="02020603050405020304" pitchFamily="18" charset="0"/>
                <a:cs typeface="Times New Roman" panose="02020603050405020304" pitchFamily="18" charset="0"/>
              </a:rPr>
              <a:t>, P., Hu, J., Chen, Z., </a:t>
            </a:r>
            <a:r>
              <a:rPr lang="en-US" sz="1100" b="0" i="0" u="none" strike="noStrike" dirty="0" err="1">
                <a:effectLst/>
                <a:latin typeface="Times New Roman" panose="02020603050405020304" pitchFamily="18" charset="0"/>
                <a:cs typeface="Times New Roman" panose="02020603050405020304" pitchFamily="18" charset="0"/>
              </a:rPr>
              <a:t>Kjelleberg</a:t>
            </a:r>
            <a:r>
              <a:rPr lang="en-US" sz="1100" b="0" i="0" u="none" strike="noStrike" dirty="0">
                <a:effectLst/>
                <a:latin typeface="Times New Roman" panose="02020603050405020304" pitchFamily="18" charset="0"/>
                <a:cs typeface="Times New Roman" panose="02020603050405020304" pitchFamily="18" charset="0"/>
              </a:rPr>
              <a:t>, S., Wilkins, M. R., Sun, S., and McDougald, D. (2017). </a:t>
            </a:r>
            <a:r>
              <a:rPr lang="en-US" sz="1100" b="0" i="0" u="none" strike="noStrike" dirty="0" err="1">
                <a:effectLst/>
                <a:latin typeface="Times New Roman" panose="02020603050405020304" pitchFamily="18" charset="0"/>
                <a:cs typeface="Times New Roman" panose="02020603050405020304" pitchFamily="18" charset="0"/>
              </a:rPr>
              <a:t>Pyomelanin</a:t>
            </a:r>
            <a:r>
              <a:rPr lang="en-US" sz="1100" b="0" i="0" u="none" strike="noStrike" dirty="0">
                <a:effectLst/>
                <a:latin typeface="Times New Roman" panose="02020603050405020304" pitchFamily="18" charset="0"/>
                <a:cs typeface="Times New Roman" panose="02020603050405020304" pitchFamily="18" charset="0"/>
              </a:rPr>
              <a:t> produced by Vibrio cholerae confers resistance to predation by Acanthamoeba castellanii. FEMS Microbiology Ecology 93(12): 1-20. doi: 10.1093/</a:t>
            </a:r>
            <a:r>
              <a:rPr lang="en-US" sz="1100" b="0" i="0" u="none" strike="noStrike" dirty="0" err="1">
                <a:effectLst/>
                <a:latin typeface="Times New Roman" panose="02020603050405020304" pitchFamily="18" charset="0"/>
                <a:cs typeface="Times New Roman" panose="02020603050405020304" pitchFamily="18" charset="0"/>
              </a:rPr>
              <a:t>femsec</a:t>
            </a:r>
            <a:r>
              <a:rPr lang="en-US" sz="1100" b="0" i="0" u="none" strike="noStrike" dirty="0">
                <a:effectLst/>
                <a:latin typeface="Times New Roman" panose="02020603050405020304" pitchFamily="18" charset="0"/>
                <a:cs typeface="Times New Roman" panose="02020603050405020304" pitchFamily="18" charset="0"/>
              </a:rPr>
              <a:t>/fix147</a:t>
            </a:r>
            <a:r>
              <a:rPr lang="en-US" sz="1100" dirty="0">
                <a:latin typeface="Times New Roman" panose="02020603050405020304" pitchFamily="18" charset="0"/>
                <a:cs typeface="Times New Roman" panose="02020603050405020304" pitchFamily="18" charset="0"/>
              </a:rPr>
              <a:t> </a:t>
            </a:r>
          </a:p>
          <a:p>
            <a:r>
              <a:rPr lang="en-US" sz="1100" dirty="0">
                <a:latin typeface="Times New Roman" panose="02020603050405020304" pitchFamily="18" charset="0"/>
                <a:cs typeface="Times New Roman" panose="02020603050405020304" pitchFamily="18" charset="0"/>
              </a:rPr>
              <a:t>11 = Yang, H., de Souza Santos, M., Lee, J., Law, H.T., </a:t>
            </a:r>
            <a:r>
              <a:rPr lang="en-US" sz="1100" dirty="0" err="1">
                <a:latin typeface="Times New Roman" panose="02020603050405020304" pitchFamily="18" charset="0"/>
                <a:cs typeface="Times New Roman" panose="02020603050405020304" pitchFamily="18" charset="0"/>
              </a:rPr>
              <a:t>Chimalapati</a:t>
            </a:r>
            <a:r>
              <a:rPr lang="en-US" sz="1100" dirty="0">
                <a:latin typeface="Times New Roman" panose="02020603050405020304" pitchFamily="18" charset="0"/>
                <a:cs typeface="Times New Roman" panose="02020603050405020304" pitchFamily="18" charset="0"/>
              </a:rPr>
              <a:t>, S., </a:t>
            </a:r>
            <a:r>
              <a:rPr lang="en-US" sz="1100" dirty="0" err="1">
                <a:latin typeface="Times New Roman" panose="02020603050405020304" pitchFamily="18" charset="0"/>
                <a:cs typeface="Times New Roman" panose="02020603050405020304" pitchFamily="18" charset="0"/>
              </a:rPr>
              <a:t>Verdu</a:t>
            </a:r>
            <a:r>
              <a:rPr lang="en-US" sz="1100" dirty="0">
                <a:latin typeface="Times New Roman" panose="02020603050405020304" pitchFamily="18" charset="0"/>
                <a:cs typeface="Times New Roman" panose="02020603050405020304" pitchFamily="18" charset="0"/>
              </a:rPr>
              <a:t>, E.F., Orth, K., and Vallance, B.A. (2019). A novel mouse model of enteric Vibrio parahaemolyticus infection reveals that the type III secretion system 2 effector </a:t>
            </a:r>
            <a:r>
              <a:rPr lang="en-US" sz="1100" dirty="0" err="1">
                <a:latin typeface="Times New Roman" panose="02020603050405020304" pitchFamily="18" charset="0"/>
                <a:cs typeface="Times New Roman" panose="02020603050405020304" pitchFamily="18" charset="0"/>
              </a:rPr>
              <a:t>VopC</a:t>
            </a:r>
            <a:r>
              <a:rPr lang="en-US" sz="1100" dirty="0">
                <a:latin typeface="Times New Roman" panose="02020603050405020304" pitchFamily="18" charset="0"/>
                <a:cs typeface="Times New Roman" panose="02020603050405020304" pitchFamily="18" charset="0"/>
              </a:rPr>
              <a:t> plays a key role in tissue invasion and gastroenteritis. mBio 10:e02608-19. </a:t>
            </a:r>
            <a:r>
              <a:rPr lang="en-US" sz="1100" dirty="0">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https://doi.org/10.1128/mBio.02608-19</a:t>
            </a:r>
            <a:r>
              <a:rPr lang="en-US" sz="1100" dirty="0">
                <a:latin typeface="Times New Roman" panose="02020603050405020304" pitchFamily="18" charset="0"/>
                <a:cs typeface="Times New Roman" panose="02020603050405020304" pitchFamily="18" charset="0"/>
              </a:rPr>
              <a:t>.</a:t>
            </a:r>
          </a:p>
          <a:p>
            <a:r>
              <a:rPr lang="en-US" sz="1100" dirty="0">
                <a:latin typeface="Times New Roman" panose="02020603050405020304" pitchFamily="18" charset="0"/>
                <a:cs typeface="Times New Roman" panose="02020603050405020304" pitchFamily="18" charset="0"/>
              </a:rPr>
              <a:t>12 = </a:t>
            </a:r>
            <a:r>
              <a:rPr lang="en-US" sz="1100" dirty="0">
                <a:solidFill>
                  <a:srgbClr val="000000"/>
                </a:solidFill>
                <a:effectLst/>
                <a:latin typeface="Times New Roman" panose="02020603050405020304" pitchFamily="18" charset="0"/>
                <a:ea typeface="Times New Roman" panose="02020603050405020304" pitchFamily="18" charset="0"/>
              </a:rPr>
              <a:t>Xu, F., Gonzalez-</a:t>
            </a:r>
            <a:r>
              <a:rPr lang="en-US" sz="1100" dirty="0" err="1">
                <a:solidFill>
                  <a:srgbClr val="000000"/>
                </a:solidFill>
                <a:effectLst/>
                <a:latin typeface="Times New Roman" panose="02020603050405020304" pitchFamily="18" charset="0"/>
                <a:ea typeface="Times New Roman" panose="02020603050405020304" pitchFamily="18" charset="0"/>
              </a:rPr>
              <a:t>Escalona</a:t>
            </a:r>
            <a:r>
              <a:rPr lang="en-US" sz="1100" dirty="0">
                <a:solidFill>
                  <a:srgbClr val="000000"/>
                </a:solidFill>
                <a:effectLst/>
                <a:latin typeface="Times New Roman" panose="02020603050405020304" pitchFamily="18" charset="0"/>
                <a:ea typeface="Times New Roman" panose="02020603050405020304" pitchFamily="18" charset="0"/>
              </a:rPr>
              <a:t>, N., Drees, K.P., </a:t>
            </a:r>
            <a:r>
              <a:rPr lang="en-US" sz="1100" dirty="0" err="1">
                <a:solidFill>
                  <a:srgbClr val="000000"/>
                </a:solidFill>
                <a:effectLst/>
                <a:latin typeface="Times New Roman" panose="02020603050405020304" pitchFamily="18" charset="0"/>
                <a:ea typeface="Times New Roman" panose="02020603050405020304" pitchFamily="18" charset="0"/>
              </a:rPr>
              <a:t>Sebra</a:t>
            </a:r>
            <a:r>
              <a:rPr lang="en-US" sz="1100" dirty="0">
                <a:solidFill>
                  <a:srgbClr val="000000"/>
                </a:solidFill>
                <a:effectLst/>
                <a:latin typeface="Times New Roman" panose="02020603050405020304" pitchFamily="18" charset="0"/>
                <a:ea typeface="Times New Roman" panose="02020603050405020304" pitchFamily="18" charset="0"/>
              </a:rPr>
              <a:t>, R.P., Cooper, V.S., Jones, S.H., and Whistler, C.A. (2017). Parallel Evolution of Two Clades of an Atlantic-Endemic Pathogenic Lineage of Vibrio parahaemolyticus by Independent Acquisition of Related Pathogenicity Islands. Appl Environ </a:t>
            </a:r>
            <a:r>
              <a:rPr lang="en-US" sz="1100" dirty="0" err="1">
                <a:solidFill>
                  <a:srgbClr val="000000"/>
                </a:solidFill>
                <a:effectLst/>
                <a:latin typeface="Times New Roman" panose="02020603050405020304" pitchFamily="18" charset="0"/>
                <a:ea typeface="Times New Roman" panose="02020603050405020304" pitchFamily="18" charset="0"/>
              </a:rPr>
              <a:t>Microbiol</a:t>
            </a:r>
            <a:r>
              <a:rPr lang="en-US" sz="1100" dirty="0">
                <a:solidFill>
                  <a:srgbClr val="000000"/>
                </a:solidFill>
                <a:effectLst/>
                <a:latin typeface="Times New Roman" panose="02020603050405020304" pitchFamily="18" charset="0"/>
                <a:ea typeface="Times New Roman" panose="02020603050405020304" pitchFamily="18" charset="0"/>
              </a:rPr>
              <a:t> 83:e01168-17. https://doi.org/10.1128/AEM.01168-17.</a:t>
            </a:r>
            <a:endParaRPr lang="en-US" sz="1100" dirty="0">
              <a:latin typeface="Times New Roman" panose="02020603050405020304" pitchFamily="18" charset="0"/>
              <a:cs typeface="Times New Roman" panose="02020603050405020304" pitchFamily="18" charset="0"/>
            </a:endParaRPr>
          </a:p>
        </p:txBody>
      </p:sp>
      <p:sp>
        <p:nvSpPr>
          <p:cNvPr id="36" name="Rectangle 35">
            <a:extLst>
              <a:ext uri="{FF2B5EF4-FFF2-40B4-BE49-F238E27FC236}">
                <a16:creationId xmlns:a16="http://schemas.microsoft.com/office/drawing/2014/main" id="{B6007A29-97DC-48E1-90F4-FF5EDF411E96}"/>
              </a:ext>
            </a:extLst>
          </p:cNvPr>
          <p:cNvSpPr>
            <a:spLocks noChangeArrowheads="1"/>
          </p:cNvSpPr>
          <p:nvPr/>
        </p:nvSpPr>
        <p:spPr bwMode="auto">
          <a:xfrm>
            <a:off x="14565785" y="5773121"/>
            <a:ext cx="24838444" cy="1015663"/>
          </a:xfrm>
          <a:prstGeom prst="rect">
            <a:avLst/>
          </a:prstGeom>
          <a:solidFill>
            <a:srgbClr val="03AD80"/>
          </a:solidFill>
          <a:ln w="12700">
            <a:noFill/>
            <a:miter lim="800000"/>
          </a:ln>
        </p:spPr>
        <p:txBody>
          <a:bodyPr wrap="none" lIns="251460" tIns="67056" rIns="251460" bIns="62849"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defTabSz="4310862">
              <a:defRPr/>
            </a:pPr>
            <a:r>
              <a:rPr lang="en-US" sz="4600" b="1" dirty="0">
                <a:solidFill>
                  <a:schemeClr val="bg1"/>
                </a:solidFill>
                <a:effectLst/>
                <a:cs typeface="Times New Roman" panose="02020603050405020304" pitchFamily="18" charset="0"/>
              </a:rPr>
              <a:t>Research Questions &amp; Hypothesis</a:t>
            </a:r>
          </a:p>
        </p:txBody>
      </p:sp>
      <p:sp>
        <p:nvSpPr>
          <p:cNvPr id="39" name="TextBox 38">
            <a:extLst>
              <a:ext uri="{FF2B5EF4-FFF2-40B4-BE49-F238E27FC236}">
                <a16:creationId xmlns:a16="http://schemas.microsoft.com/office/drawing/2014/main" id="{1A16350E-8B76-43DB-A6DE-FAF8B161B518}"/>
              </a:ext>
            </a:extLst>
          </p:cNvPr>
          <p:cNvSpPr txBox="1"/>
          <p:nvPr/>
        </p:nvSpPr>
        <p:spPr>
          <a:xfrm>
            <a:off x="14630399" y="7055039"/>
            <a:ext cx="24748788" cy="2554545"/>
          </a:xfrm>
          <a:prstGeom prst="rect">
            <a:avLst/>
          </a:prstGeom>
          <a:noFill/>
        </p:spPr>
        <p:txBody>
          <a:bodyPr wrap="square">
            <a:spAutoFit/>
          </a:bodyPr>
          <a:lstStyle/>
          <a:p>
            <a:pPr marL="457200" marR="0" indent="-457200" algn="just">
              <a:spcBef>
                <a:spcPts val="0"/>
              </a:spcBef>
              <a:spcAft>
                <a:spcPts val="0"/>
              </a:spcAft>
              <a:buFont typeface="Arial" panose="020B0604020202020204" pitchFamily="34" charset="0"/>
              <a:buChar char="•"/>
            </a:pPr>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rPr>
              <a:t>Does </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T3SS</a:t>
            </a:r>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rPr>
              <a:t> confer a fitness advantage to Vp strains by </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conferring resistance </a:t>
            </a:r>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rPr>
              <a:t>to protist predation? </a:t>
            </a:r>
            <a:endParaRPr lang="en-US" sz="4000" dirty="0">
              <a:latin typeface="Times New Roman" panose="02020603050405020304" pitchFamily="18" charset="0"/>
              <a:ea typeface="Times New Roman" panose="02020603050405020304" pitchFamily="18" charset="0"/>
              <a:cs typeface="Times New Roman" panose="02020603050405020304" pitchFamily="18" charset="0"/>
            </a:endParaRPr>
          </a:p>
          <a:p>
            <a:pPr marL="1371600" lvl="2" indent="-457200" algn="just">
              <a:spcBef>
                <a:spcPts val="0"/>
              </a:spcBef>
              <a:buFont typeface="Arial" panose="020B0604020202020204" pitchFamily="34" charset="0"/>
              <a:buChar char="•"/>
            </a:pPr>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rPr>
              <a:t>I hypothesize that Vp </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will </a:t>
            </a:r>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rPr>
              <a:t>survive better in GBE microcosms without native GBE protozoan predators.</a:t>
            </a:r>
          </a:p>
          <a:p>
            <a:pPr marL="1371600" lvl="2" indent="-457200" algn="just">
              <a:spcBef>
                <a:spcPts val="0"/>
              </a:spcBef>
              <a:buFont typeface="Arial" panose="020B0604020202020204" pitchFamily="34" charset="0"/>
              <a:buChar char="•"/>
            </a:pPr>
            <a:r>
              <a:rPr lang="en-US" sz="4000" dirty="0">
                <a:latin typeface="Times New Roman" panose="02020603050405020304" pitchFamily="18" charset="0"/>
                <a:ea typeface="Times New Roman" panose="02020603050405020304" pitchFamily="18" charset="0"/>
                <a:cs typeface="Times New Roman" panose="02020603050405020304" pitchFamily="18" charset="0"/>
              </a:rPr>
              <a:t>I hypothesize isogenic Vp strains with functioning T3SS will survive better with protists in microcosms than strains with mutated T3SS.</a:t>
            </a:r>
            <a:endParaRPr lang="en-US" sz="4000" dirty="0">
              <a:effectLst/>
              <a:latin typeface="Times New Roman" panose="02020603050405020304" pitchFamily="18" charset="0"/>
              <a:ea typeface="Arial" panose="020B0604020202020204" pitchFamily="34" charset="0"/>
              <a:cs typeface="Times New Roman" panose="02020603050405020304" pitchFamily="18" charset="0"/>
            </a:endParaRPr>
          </a:p>
        </p:txBody>
      </p:sp>
      <p:sp>
        <p:nvSpPr>
          <p:cNvPr id="41" name="TextBox 40">
            <a:extLst>
              <a:ext uri="{FF2B5EF4-FFF2-40B4-BE49-F238E27FC236}">
                <a16:creationId xmlns:a16="http://schemas.microsoft.com/office/drawing/2014/main" id="{EEBECDC0-8BFE-4BAF-9F09-4F0591265701}"/>
              </a:ext>
            </a:extLst>
          </p:cNvPr>
          <p:cNvSpPr txBox="1"/>
          <p:nvPr/>
        </p:nvSpPr>
        <p:spPr>
          <a:xfrm>
            <a:off x="900983" y="28178046"/>
            <a:ext cx="12739443" cy="4570482"/>
          </a:xfrm>
          <a:prstGeom prst="rect">
            <a:avLst/>
          </a:prstGeom>
          <a:noFill/>
        </p:spPr>
        <p:txBody>
          <a:bodyPr wrap="square">
            <a:spAutoFit/>
          </a:bodyPr>
          <a:lstStyle/>
          <a:p>
            <a:pPr algn="just"/>
            <a:r>
              <a:rPr lang="en-US" sz="2400" dirty="0">
                <a:effectLst/>
                <a:latin typeface="Times New Roman" panose="02020603050405020304" pitchFamily="18" charset="0"/>
                <a:ea typeface="Calibri" panose="020F0502020204030204" pitchFamily="34" charset="0"/>
                <a:cs typeface="Times New Roman" panose="02020603050405020304" pitchFamily="18" charset="0"/>
              </a:rPr>
              <a:t>4 days (Days 0 – 3). Concentrations of microbes in each microcosm were enumerated by Flow Cytometry. Concentrations of GFP-labeled Vp and SYBR-green labeled plankton were recorded following size fractionation.</a:t>
            </a:r>
            <a:r>
              <a:rPr lang="en-US" sz="2400" dirty="0">
                <a:latin typeface="Times New Roman" panose="02020603050405020304" pitchFamily="18" charset="0"/>
                <a:ea typeface="Calibri" panose="020F0502020204030204" pitchFamily="34" charset="0"/>
                <a:cs typeface="Times New Roman" panose="02020603050405020304" pitchFamily="18" charset="0"/>
              </a:rPr>
              <a:t> Bacteria were also enumerated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by plating on Trypticase Soy Agar and selective and differential media, Vibrio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ChromAgar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(See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Figure 3)</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Single predator prey model experiment was set up by diluting 5-day old protozoan predator  </a:t>
            </a:r>
            <a:r>
              <a:rPr lang="en-US" sz="2400" i="1" dirty="0">
                <a:effectLst/>
                <a:latin typeface="Times New Roman" panose="02020603050405020304" pitchFamily="18" charset="0"/>
                <a:ea typeface="Calibri" panose="020F0502020204030204" pitchFamily="34" charset="0"/>
              </a:rPr>
              <a:t>Acanthamoeba castellanii</a:t>
            </a:r>
            <a:r>
              <a:rPr lang="en-US" sz="2400" dirty="0">
                <a:effectLst/>
                <a:latin typeface="Times New Roman" panose="02020603050405020304" pitchFamily="18" charset="0"/>
                <a:ea typeface="Calibri" panose="020F0502020204030204" pitchFamily="34" charset="0"/>
              </a:rPr>
              <a:t> (Ac) to 1x10</a:t>
            </a:r>
            <a:r>
              <a:rPr lang="en-US" sz="2400" baseline="30000" dirty="0">
                <a:effectLst/>
                <a:latin typeface="Times New Roman" panose="02020603050405020304" pitchFamily="18" charset="0"/>
                <a:ea typeface="Calibri" panose="020F0502020204030204" pitchFamily="34" charset="0"/>
              </a:rPr>
              <a:t>5</a:t>
            </a:r>
            <a:r>
              <a:rPr lang="en-US" sz="2400" dirty="0">
                <a:effectLst/>
                <a:latin typeface="Times New Roman" panose="02020603050405020304" pitchFamily="18" charset="0"/>
                <a:ea typeface="Calibri" panose="020F0502020204030204" pitchFamily="34" charset="0"/>
              </a:rPr>
              <a:t> cells/mL and inoculating in triplicate Vp either with a functioning T3SS (+T3SS) or defective T3SS (-T3SS) labeled with GFP. Vp started at 1x10</a:t>
            </a:r>
            <a:r>
              <a:rPr lang="en-US" sz="2400" baseline="30000" dirty="0">
                <a:effectLst/>
                <a:latin typeface="Times New Roman" panose="02020603050405020304" pitchFamily="18" charset="0"/>
                <a:ea typeface="Calibri" panose="020F0502020204030204" pitchFamily="34" charset="0"/>
              </a:rPr>
              <a:t>6</a:t>
            </a:r>
            <a:r>
              <a:rPr lang="en-US" sz="2400" dirty="0">
                <a:effectLst/>
                <a:latin typeface="Times New Roman" panose="02020603050405020304" pitchFamily="18" charset="0"/>
                <a:ea typeface="Calibri" panose="020F0502020204030204" pitchFamily="34" charset="0"/>
              </a:rPr>
              <a:t> CFU/mL</a:t>
            </a:r>
            <a:r>
              <a:rPr lang="en-US" sz="2400" dirty="0">
                <a:latin typeface="Times New Roman" panose="02020603050405020304" pitchFamily="18" charset="0"/>
                <a:ea typeface="Calibri" panose="020F0502020204030204" pitchFamily="34" charset="0"/>
              </a:rPr>
              <a:t> and was diluted 10-fold for eight dilutions. Vp survival was tracked without predation by inoculation of artificial seawater rather than Ac. All dilutions were spot plated on </a:t>
            </a:r>
            <a:r>
              <a:rPr lang="en-US" sz="2500" b="0" i="0" dirty="0">
                <a:solidFill>
                  <a:schemeClr val="tx1"/>
                </a:solidFill>
                <a:effectLst/>
                <a:latin typeface="Times New Roman" panose="02020603050405020304" pitchFamily="18" charset="0"/>
                <a:cs typeface="Times New Roman" panose="02020603050405020304" pitchFamily="18" charset="0"/>
              </a:rPr>
              <a:t>Luria-Bertani agar. Vp survival was calculated by CFU calculations at the lowest dilution and compared to Vp survival without predation. </a:t>
            </a:r>
            <a:endParaRPr lang="en-US" sz="2500" dirty="0">
              <a:solidFill>
                <a:schemeClr val="tx1"/>
              </a:solidFill>
              <a:latin typeface="Times New Roman" panose="02020603050405020304" pitchFamily="18" charset="0"/>
              <a:cs typeface="Times New Roman" panose="02020603050405020304" pitchFamily="18" charset="0"/>
            </a:endParaRPr>
          </a:p>
        </p:txBody>
      </p:sp>
      <p:sp>
        <p:nvSpPr>
          <p:cNvPr id="42" name="TextBox 41">
            <a:extLst>
              <a:ext uri="{FF2B5EF4-FFF2-40B4-BE49-F238E27FC236}">
                <a16:creationId xmlns:a16="http://schemas.microsoft.com/office/drawing/2014/main" id="{321119DE-3E27-48E2-B990-1D66C62D4E17}"/>
              </a:ext>
            </a:extLst>
          </p:cNvPr>
          <p:cNvSpPr txBox="1"/>
          <p:nvPr/>
        </p:nvSpPr>
        <p:spPr>
          <a:xfrm>
            <a:off x="9349029" y="22007914"/>
            <a:ext cx="4291397" cy="6370975"/>
          </a:xfrm>
          <a:prstGeom prst="rect">
            <a:avLst/>
          </a:prstGeom>
          <a:noFill/>
        </p:spPr>
        <p:txBody>
          <a:bodyPr wrap="square">
            <a:spAutoFit/>
          </a:bodyPr>
          <a:lstStyle/>
          <a:p>
            <a:pPr algn="just"/>
            <a:r>
              <a:rPr lang="en-US" sz="2400" dirty="0">
                <a:effectLst/>
                <a:latin typeface="Times New Roman" panose="02020603050405020304" pitchFamily="18" charset="0"/>
                <a:ea typeface="Calibri" panose="020F0502020204030204" pitchFamily="34" charset="0"/>
                <a:cs typeface="Times New Roman" panose="02020603050405020304" pitchFamily="18" charset="0"/>
              </a:rPr>
              <a:t>Microcosms were constructed with water collected at low tide which was either left untreated to maintain the microbial community (+PROT),  or filtered to remove native protozoan predators, bacterial competitors, and particles &gt;0.22um (-PROT). </a:t>
            </a:r>
            <a:r>
              <a:rPr lang="en-US" sz="2400" dirty="0">
                <a:latin typeface="Times New Roman" panose="02020603050405020304" pitchFamily="18" charset="0"/>
                <a:ea typeface="Calibri" panose="020F0502020204030204" pitchFamily="34" charset="0"/>
                <a:cs typeface="Times New Roman" panose="02020603050405020304" pitchFamily="18" charset="0"/>
              </a:rPr>
              <a:t>The microcosms were then inoculated with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Vp either with a functioning T3SS (+T3SS) or defective T3SS (-T3SS) labeled with green fluorescent prot</a:t>
            </a:r>
            <a:r>
              <a:rPr lang="en-US" sz="2400" dirty="0">
                <a:latin typeface="Times New Roman" panose="02020603050405020304" pitchFamily="18" charset="0"/>
                <a:ea typeface="Calibri" panose="020F0502020204030204" pitchFamily="34" charset="0"/>
                <a:cs typeface="Times New Roman" panose="02020603050405020304" pitchFamily="18" charset="0"/>
              </a:rPr>
              <a:t>ein (GFP)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1x10</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6</a:t>
            </a:r>
            <a:r>
              <a:rPr lang="en-US" sz="2400" baseline="300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CFU/mL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Table 1</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Flasks were stationarily incubated at RT in 12-hour light/ dark cycle and sampled daily for</a:t>
            </a:r>
            <a:endParaRPr lang="en-US" dirty="0"/>
          </a:p>
        </p:txBody>
      </p:sp>
    </p:spTree>
    <p:extLst>
      <p:ext uri="{BB962C8B-B14F-4D97-AF65-F5344CB8AC3E}">
        <p14:creationId xmlns:p14="http://schemas.microsoft.com/office/powerpoint/2010/main" val="323587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95743</TotalTime>
  <Words>1787</Words>
  <Application>Microsoft Office PowerPoint</Application>
  <PresentationFormat>Custom</PresentationFormat>
  <Paragraphs>91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ヒラギノ角ゴ Pro W3</vt:lpstr>
      <vt:lpstr>Office Theme</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Cheryl Whistler</dc:creator>
  <cp:lastModifiedBy>Anna Early</cp:lastModifiedBy>
  <cp:revision>1165</cp:revision>
  <dcterms:modified xsi:type="dcterms:W3CDTF">2022-04-08T17:13:26Z</dcterms:modified>
</cp:coreProperties>
</file>