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5" r:id="rId2"/>
  </p:sldMasterIdLst>
  <p:notesMasterIdLst>
    <p:notesMasterId r:id="rId4"/>
  </p:notesMasterIdLst>
  <p:handoutMasterIdLst>
    <p:handoutMasterId r:id="rId5"/>
  </p:handoutMasterIdLst>
  <p:sldIdLst>
    <p:sldId id="261" r:id="rId3"/>
  </p:sldIdLst>
  <p:sldSz cx="43891200" cy="32918400"/>
  <p:notesSz cx="6858000" cy="9144000"/>
  <p:defaultTextStyle>
    <a:defPPr>
      <a:defRPr lang="en-US"/>
    </a:defPPr>
    <a:lvl1pPr marL="0" algn="l" defTabSz="2819058" rtl="0" eaLnBrk="1" latinLnBrk="0" hangingPunct="1">
      <a:defRPr sz="5526" kern="1200">
        <a:solidFill>
          <a:schemeClr val="tx1"/>
        </a:solidFill>
        <a:latin typeface="+mn-lt"/>
        <a:ea typeface="+mn-ea"/>
        <a:cs typeface="+mn-cs"/>
      </a:defRPr>
    </a:lvl1pPr>
    <a:lvl2pPr marL="1409531" algn="l" defTabSz="2819058" rtl="0" eaLnBrk="1" latinLnBrk="0" hangingPunct="1">
      <a:defRPr sz="5526" kern="1200">
        <a:solidFill>
          <a:schemeClr val="tx1"/>
        </a:solidFill>
        <a:latin typeface="+mn-lt"/>
        <a:ea typeface="+mn-ea"/>
        <a:cs typeface="+mn-cs"/>
      </a:defRPr>
    </a:lvl2pPr>
    <a:lvl3pPr marL="2819058" algn="l" defTabSz="2819058" rtl="0" eaLnBrk="1" latinLnBrk="0" hangingPunct="1">
      <a:defRPr sz="5526" kern="1200">
        <a:solidFill>
          <a:schemeClr val="tx1"/>
        </a:solidFill>
        <a:latin typeface="+mn-lt"/>
        <a:ea typeface="+mn-ea"/>
        <a:cs typeface="+mn-cs"/>
      </a:defRPr>
    </a:lvl3pPr>
    <a:lvl4pPr marL="4228589" algn="l" defTabSz="2819058" rtl="0" eaLnBrk="1" latinLnBrk="0" hangingPunct="1">
      <a:defRPr sz="5526" kern="1200">
        <a:solidFill>
          <a:schemeClr val="tx1"/>
        </a:solidFill>
        <a:latin typeface="+mn-lt"/>
        <a:ea typeface="+mn-ea"/>
        <a:cs typeface="+mn-cs"/>
      </a:defRPr>
    </a:lvl4pPr>
    <a:lvl5pPr marL="5638120" algn="l" defTabSz="2819058" rtl="0" eaLnBrk="1" latinLnBrk="0" hangingPunct="1">
      <a:defRPr sz="5526" kern="1200">
        <a:solidFill>
          <a:schemeClr val="tx1"/>
        </a:solidFill>
        <a:latin typeface="+mn-lt"/>
        <a:ea typeface="+mn-ea"/>
        <a:cs typeface="+mn-cs"/>
      </a:defRPr>
    </a:lvl5pPr>
    <a:lvl6pPr marL="7047647" algn="l" defTabSz="2819058" rtl="0" eaLnBrk="1" latinLnBrk="0" hangingPunct="1">
      <a:defRPr sz="5526" kern="1200">
        <a:solidFill>
          <a:schemeClr val="tx1"/>
        </a:solidFill>
        <a:latin typeface="+mn-lt"/>
        <a:ea typeface="+mn-ea"/>
        <a:cs typeface="+mn-cs"/>
      </a:defRPr>
    </a:lvl6pPr>
    <a:lvl7pPr marL="8457178" algn="l" defTabSz="2819058" rtl="0" eaLnBrk="1" latinLnBrk="0" hangingPunct="1">
      <a:defRPr sz="5526" kern="1200">
        <a:solidFill>
          <a:schemeClr val="tx1"/>
        </a:solidFill>
        <a:latin typeface="+mn-lt"/>
        <a:ea typeface="+mn-ea"/>
        <a:cs typeface="+mn-cs"/>
      </a:defRPr>
    </a:lvl7pPr>
    <a:lvl8pPr marL="9866709" algn="l" defTabSz="2819058" rtl="0" eaLnBrk="1" latinLnBrk="0" hangingPunct="1">
      <a:defRPr sz="5526" kern="1200">
        <a:solidFill>
          <a:schemeClr val="tx1"/>
        </a:solidFill>
        <a:latin typeface="+mn-lt"/>
        <a:ea typeface="+mn-ea"/>
        <a:cs typeface="+mn-cs"/>
      </a:defRPr>
    </a:lvl8pPr>
    <a:lvl9pPr marL="11276240" algn="l" defTabSz="2819058" rtl="0" eaLnBrk="1" latinLnBrk="0" hangingPunct="1">
      <a:defRPr sz="552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5ED"/>
    <a:srgbClr val="F6F8FC"/>
    <a:srgbClr val="545554"/>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3765" autoAdjust="0"/>
  </p:normalViewPr>
  <p:slideViewPr>
    <p:cSldViewPr snapToGrid="0" snapToObjects="1" showGuides="1">
      <p:cViewPr varScale="1">
        <p:scale>
          <a:sx n="22" d="100"/>
          <a:sy n="22" d="100"/>
        </p:scale>
        <p:origin x="2292" y="-20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notesViewPr>
    <p:cSldViewPr snapToGrid="0" snapToObjects="1" showGuides="1">
      <p:cViewPr varScale="1">
        <p:scale>
          <a:sx n="135" d="100"/>
          <a:sy n="135" d="100"/>
        </p:scale>
        <p:origin x="5120"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3/16/2022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3/16/2022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2819058" rtl="0" eaLnBrk="1" latinLnBrk="0" hangingPunct="1">
      <a:defRPr sz="3725" kern="1200">
        <a:solidFill>
          <a:schemeClr val="tx1"/>
        </a:solidFill>
        <a:latin typeface="+mn-lt"/>
        <a:ea typeface="+mn-ea"/>
        <a:cs typeface="+mn-cs"/>
      </a:defRPr>
    </a:lvl1pPr>
    <a:lvl2pPr marL="1409531" algn="l" defTabSz="2819058" rtl="0" eaLnBrk="1" latinLnBrk="0" hangingPunct="1">
      <a:defRPr sz="3725" kern="1200">
        <a:solidFill>
          <a:schemeClr val="tx1"/>
        </a:solidFill>
        <a:latin typeface="+mn-lt"/>
        <a:ea typeface="+mn-ea"/>
        <a:cs typeface="+mn-cs"/>
      </a:defRPr>
    </a:lvl2pPr>
    <a:lvl3pPr marL="2819058" algn="l" defTabSz="2819058" rtl="0" eaLnBrk="1" latinLnBrk="0" hangingPunct="1">
      <a:defRPr sz="3725" kern="1200">
        <a:solidFill>
          <a:schemeClr val="tx1"/>
        </a:solidFill>
        <a:latin typeface="+mn-lt"/>
        <a:ea typeface="+mn-ea"/>
        <a:cs typeface="+mn-cs"/>
      </a:defRPr>
    </a:lvl3pPr>
    <a:lvl4pPr marL="4228589" algn="l" defTabSz="2819058" rtl="0" eaLnBrk="1" latinLnBrk="0" hangingPunct="1">
      <a:defRPr sz="3725" kern="1200">
        <a:solidFill>
          <a:schemeClr val="tx1"/>
        </a:solidFill>
        <a:latin typeface="+mn-lt"/>
        <a:ea typeface="+mn-ea"/>
        <a:cs typeface="+mn-cs"/>
      </a:defRPr>
    </a:lvl4pPr>
    <a:lvl5pPr marL="5638120" algn="l" defTabSz="2819058" rtl="0" eaLnBrk="1" latinLnBrk="0" hangingPunct="1">
      <a:defRPr sz="3725" kern="1200">
        <a:solidFill>
          <a:schemeClr val="tx1"/>
        </a:solidFill>
        <a:latin typeface="+mn-lt"/>
        <a:ea typeface="+mn-ea"/>
        <a:cs typeface="+mn-cs"/>
      </a:defRPr>
    </a:lvl5pPr>
    <a:lvl6pPr marL="7047647" algn="l" defTabSz="2819058" rtl="0" eaLnBrk="1" latinLnBrk="0" hangingPunct="1">
      <a:defRPr sz="3725" kern="1200">
        <a:solidFill>
          <a:schemeClr val="tx1"/>
        </a:solidFill>
        <a:latin typeface="+mn-lt"/>
        <a:ea typeface="+mn-ea"/>
        <a:cs typeface="+mn-cs"/>
      </a:defRPr>
    </a:lvl6pPr>
    <a:lvl7pPr marL="8457178" algn="l" defTabSz="2819058" rtl="0" eaLnBrk="1" latinLnBrk="0" hangingPunct="1">
      <a:defRPr sz="3725" kern="1200">
        <a:solidFill>
          <a:schemeClr val="tx1"/>
        </a:solidFill>
        <a:latin typeface="+mn-lt"/>
        <a:ea typeface="+mn-ea"/>
        <a:cs typeface="+mn-cs"/>
      </a:defRPr>
    </a:lvl7pPr>
    <a:lvl8pPr marL="9866709" algn="l" defTabSz="2819058" rtl="0" eaLnBrk="1" latinLnBrk="0" hangingPunct="1">
      <a:defRPr sz="3725" kern="1200">
        <a:solidFill>
          <a:schemeClr val="tx1"/>
        </a:solidFill>
        <a:latin typeface="+mn-lt"/>
        <a:ea typeface="+mn-ea"/>
        <a:cs typeface="+mn-cs"/>
      </a:defRPr>
    </a:lvl8pPr>
    <a:lvl9pPr marL="11276240" algn="l" defTabSz="2819058" rtl="0" eaLnBrk="1" latinLnBrk="0" hangingPunct="1">
      <a:defRPr sz="372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 Guide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6E18C0-5E19-4D47-9237-14BD7C2930F7}"/>
              </a:ext>
            </a:extLst>
          </p:cNvPr>
          <p:cNvSpPr>
            <a:spLocks noGrp="1"/>
          </p:cNvSpPr>
          <p:nvPr>
            <p:ph type="body" sz="quarter" idx="10" hasCustomPrompt="1"/>
          </p:nvPr>
        </p:nvSpPr>
        <p:spPr>
          <a:xfrm>
            <a:off x="11429998" y="2901991"/>
            <a:ext cx="21069300" cy="774186"/>
          </a:xfrm>
          <a:prstGeom prst="rect">
            <a:avLst/>
          </a:prstGeom>
        </p:spPr>
        <p:txBody>
          <a:bodyPr wrap="square">
            <a:spAutoFit/>
          </a:bodyPr>
          <a:lstStyle>
            <a:lvl1pPr marL="0" indent="0" algn="ctr">
              <a:buNone/>
              <a:defRPr sz="4431" b="1" i="0">
                <a:solidFill>
                  <a:schemeClr val="bg1"/>
                </a:solidFill>
                <a:latin typeface="+mj-lt"/>
                <a:cs typeface="Arial" panose="020B0604020202020204" pitchFamily="34" charset="0"/>
              </a:defRPr>
            </a:lvl1pPr>
            <a:lvl2pPr marL="0" indent="0">
              <a:buNone/>
              <a:defRPr b="0" i="0">
                <a:latin typeface="Arial Narrow" panose="020B0604020202020204" pitchFamily="34" charset="0"/>
                <a:cs typeface="Arial Narrow" panose="020B0604020202020204" pitchFamily="34" charset="0"/>
              </a:defRPr>
            </a:lvl2pPr>
            <a:lvl3pPr marL="0" indent="0">
              <a:buNone/>
              <a:defRPr b="0" i="0">
                <a:latin typeface="Arial Narrow" panose="020B0604020202020204" pitchFamily="34" charset="0"/>
                <a:cs typeface="Arial Narrow" panose="020B0604020202020204" pitchFamily="34" charset="0"/>
              </a:defRPr>
            </a:lvl3pPr>
            <a:lvl4pPr marL="0" indent="0">
              <a:buNone/>
              <a:defRPr b="0" i="0">
                <a:latin typeface="Arial Narrow" panose="020B0604020202020204" pitchFamily="34" charset="0"/>
                <a:cs typeface="Arial Narrow" panose="020B0604020202020204" pitchFamily="34" charset="0"/>
              </a:defRPr>
            </a:lvl4pPr>
            <a:lvl5pPr marL="0" indent="0">
              <a:buNone/>
              <a:defRPr b="0" i="0">
                <a:latin typeface="Arial Narrow" panose="020B0604020202020204" pitchFamily="34" charset="0"/>
                <a:cs typeface="Arial Narrow" panose="020B0604020202020204" pitchFamily="34" charset="0"/>
              </a:defRPr>
            </a:lvl5pPr>
          </a:lstStyle>
          <a:p>
            <a:pPr lvl="0"/>
            <a:r>
              <a:rPr lang="en-US" dirty="0"/>
              <a:t>List of affiliated programs, institutions, organizations, schools, etc.</a:t>
            </a:r>
          </a:p>
        </p:txBody>
      </p:sp>
      <p:sp>
        <p:nvSpPr>
          <p:cNvPr id="19" name="Text Placeholder 17">
            <a:extLst>
              <a:ext uri="{FF2B5EF4-FFF2-40B4-BE49-F238E27FC236}">
                <a16:creationId xmlns:a16="http://schemas.microsoft.com/office/drawing/2014/main" id="{EECA4861-B93C-0849-A47D-17FACB135140}"/>
              </a:ext>
            </a:extLst>
          </p:cNvPr>
          <p:cNvSpPr>
            <a:spLocks noGrp="1"/>
          </p:cNvSpPr>
          <p:nvPr>
            <p:ph type="body" sz="quarter" idx="11" hasCustomPrompt="1"/>
          </p:nvPr>
        </p:nvSpPr>
        <p:spPr>
          <a:xfrm>
            <a:off x="11429998" y="1714557"/>
            <a:ext cx="21069300" cy="859466"/>
          </a:xfrm>
          <a:prstGeom prst="rect">
            <a:avLst/>
          </a:prstGeom>
        </p:spPr>
        <p:txBody>
          <a:bodyPr wrap="square">
            <a:spAutoFit/>
          </a:bodyPr>
          <a:lstStyle>
            <a:lvl1pPr marL="0" indent="0" algn="ctr">
              <a:buNone/>
              <a:defRPr sz="4985" b="1" i="0">
                <a:solidFill>
                  <a:schemeClr val="bg1"/>
                </a:solidFill>
                <a:latin typeface="+mj-lt"/>
                <a:cs typeface="Arial" panose="020B0604020202020204" pitchFamily="34" charset="0"/>
              </a:defRPr>
            </a:lvl1pPr>
            <a:lvl2pPr marL="0" indent="0">
              <a:buNone/>
              <a:defRPr b="0" i="0">
                <a:latin typeface="Arial Narrow" panose="020B0604020202020204" pitchFamily="34" charset="0"/>
                <a:cs typeface="Arial Narrow" panose="020B0604020202020204" pitchFamily="34" charset="0"/>
              </a:defRPr>
            </a:lvl2pPr>
            <a:lvl3pPr marL="0" indent="0">
              <a:buNone/>
              <a:defRPr b="0" i="0">
                <a:latin typeface="Arial Narrow" panose="020B0604020202020204" pitchFamily="34" charset="0"/>
                <a:cs typeface="Arial Narrow" panose="020B0604020202020204" pitchFamily="34" charset="0"/>
              </a:defRPr>
            </a:lvl3pPr>
            <a:lvl4pPr marL="0" indent="0">
              <a:buNone/>
              <a:defRPr b="0" i="0">
                <a:latin typeface="Arial Narrow" panose="020B0604020202020204" pitchFamily="34" charset="0"/>
                <a:cs typeface="Arial Narrow" panose="020B0604020202020204" pitchFamily="34" charset="0"/>
              </a:defRPr>
            </a:lvl4pPr>
            <a:lvl5pPr marL="0" indent="0">
              <a:buNone/>
              <a:defRPr b="0" i="0">
                <a:latin typeface="Arial Narrow" panose="020B0604020202020204" pitchFamily="34" charset="0"/>
                <a:cs typeface="Arial Narrow" panose="020B0604020202020204" pitchFamily="34" charset="0"/>
              </a:defRPr>
            </a:lvl5pPr>
          </a:lstStyle>
          <a:p>
            <a:pPr lvl="0"/>
            <a:r>
              <a:rPr lang="en-US" dirty="0"/>
              <a:t>List of Authors and co-Authors / collaborators</a:t>
            </a:r>
          </a:p>
        </p:txBody>
      </p:sp>
      <p:sp>
        <p:nvSpPr>
          <p:cNvPr id="20" name="Text Placeholder 17">
            <a:extLst>
              <a:ext uri="{FF2B5EF4-FFF2-40B4-BE49-F238E27FC236}">
                <a16:creationId xmlns:a16="http://schemas.microsoft.com/office/drawing/2014/main" id="{053CD722-9E93-6049-839B-8A79A9C42804}"/>
              </a:ext>
            </a:extLst>
          </p:cNvPr>
          <p:cNvSpPr>
            <a:spLocks noGrp="1"/>
          </p:cNvSpPr>
          <p:nvPr>
            <p:ph type="body" sz="quarter" idx="12" hasCustomPrompt="1"/>
          </p:nvPr>
        </p:nvSpPr>
        <p:spPr>
          <a:xfrm>
            <a:off x="11429998" y="266662"/>
            <a:ext cx="21069300" cy="1115049"/>
          </a:xfrm>
          <a:prstGeom prst="rect">
            <a:avLst/>
          </a:prstGeom>
        </p:spPr>
        <p:txBody>
          <a:bodyPr wrap="square">
            <a:spAutoFit/>
          </a:bodyPr>
          <a:lstStyle>
            <a:lvl1pPr marL="0" indent="0" algn="ctr">
              <a:buNone/>
              <a:defRPr sz="6646" b="1" i="0">
                <a:solidFill>
                  <a:schemeClr val="bg1"/>
                </a:solidFill>
                <a:latin typeface="+mj-lt"/>
                <a:cs typeface="Arial" panose="020B0604020202020204" pitchFamily="34" charset="0"/>
              </a:defRPr>
            </a:lvl1pPr>
            <a:lvl2pPr marL="0" indent="0">
              <a:buNone/>
              <a:defRPr b="0" i="0">
                <a:latin typeface="Arial Narrow" panose="020B0604020202020204" pitchFamily="34" charset="0"/>
                <a:cs typeface="Arial Narrow" panose="020B0604020202020204" pitchFamily="34" charset="0"/>
              </a:defRPr>
            </a:lvl2pPr>
            <a:lvl3pPr marL="0" indent="0">
              <a:buNone/>
              <a:defRPr b="0" i="0">
                <a:latin typeface="Arial Narrow" panose="020B0604020202020204" pitchFamily="34" charset="0"/>
                <a:cs typeface="Arial Narrow" panose="020B0604020202020204" pitchFamily="34" charset="0"/>
              </a:defRPr>
            </a:lvl3pPr>
            <a:lvl4pPr marL="0" indent="0">
              <a:buNone/>
              <a:defRPr b="0" i="0">
                <a:latin typeface="Arial Narrow" panose="020B0604020202020204" pitchFamily="34" charset="0"/>
                <a:cs typeface="Arial Narrow" panose="020B0604020202020204" pitchFamily="34" charset="0"/>
              </a:defRPr>
            </a:lvl4pPr>
            <a:lvl5pPr marL="0" indent="0">
              <a:buNone/>
              <a:defRPr b="0" i="0">
                <a:latin typeface="Arial Narrow" panose="020B0604020202020204" pitchFamily="34" charset="0"/>
                <a:cs typeface="Arial Narrow" panose="020B0604020202020204" pitchFamily="34" charset="0"/>
              </a:defRPr>
            </a:lvl5pPr>
          </a:lstStyle>
          <a:p>
            <a:pPr lvl="0"/>
            <a:r>
              <a:rPr lang="en-US" dirty="0"/>
              <a:t>Poster presentation title</a:t>
            </a:r>
          </a:p>
        </p:txBody>
      </p:sp>
      <p:sp>
        <p:nvSpPr>
          <p:cNvPr id="27" name="Text Placeholder 9">
            <a:extLst>
              <a:ext uri="{FF2B5EF4-FFF2-40B4-BE49-F238E27FC236}">
                <a16:creationId xmlns:a16="http://schemas.microsoft.com/office/drawing/2014/main" id="{0022466D-7E9F-0541-8791-ADE9FFDEB5D2}"/>
              </a:ext>
            </a:extLst>
          </p:cNvPr>
          <p:cNvSpPr>
            <a:spLocks noGrp="1"/>
          </p:cNvSpPr>
          <p:nvPr>
            <p:ph type="body" sz="quarter" idx="15" hasCustomPrompt="1"/>
          </p:nvPr>
        </p:nvSpPr>
        <p:spPr>
          <a:xfrm>
            <a:off x="456504" y="4997551"/>
            <a:ext cx="100591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INTRODUCTION or ABSTRACT</a:t>
            </a:r>
          </a:p>
        </p:txBody>
      </p:sp>
      <p:sp>
        <p:nvSpPr>
          <p:cNvPr id="28" name="Text Placeholder 9">
            <a:extLst>
              <a:ext uri="{FF2B5EF4-FFF2-40B4-BE49-F238E27FC236}">
                <a16:creationId xmlns:a16="http://schemas.microsoft.com/office/drawing/2014/main" id="{8BA21A8B-51D3-DF46-9C47-207CAE71FBEA}"/>
              </a:ext>
            </a:extLst>
          </p:cNvPr>
          <p:cNvSpPr>
            <a:spLocks noGrp="1"/>
          </p:cNvSpPr>
          <p:nvPr>
            <p:ph type="body" sz="quarter" idx="17" hasCustomPrompt="1"/>
          </p:nvPr>
        </p:nvSpPr>
        <p:spPr>
          <a:xfrm>
            <a:off x="457200" y="14728807"/>
            <a:ext cx="100591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OBJECTIVES</a:t>
            </a:r>
          </a:p>
        </p:txBody>
      </p:sp>
      <p:sp>
        <p:nvSpPr>
          <p:cNvPr id="29" name="Text Placeholder 9">
            <a:extLst>
              <a:ext uri="{FF2B5EF4-FFF2-40B4-BE49-F238E27FC236}">
                <a16:creationId xmlns:a16="http://schemas.microsoft.com/office/drawing/2014/main" id="{6B7BCEDA-48FE-554E-B697-5222E92C0303}"/>
              </a:ext>
            </a:extLst>
          </p:cNvPr>
          <p:cNvSpPr>
            <a:spLocks noGrp="1"/>
          </p:cNvSpPr>
          <p:nvPr>
            <p:ph type="body" sz="quarter" idx="18" hasCustomPrompt="1"/>
          </p:nvPr>
        </p:nvSpPr>
        <p:spPr>
          <a:xfrm>
            <a:off x="11430004" y="4997551"/>
            <a:ext cx="100584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MATERIALS &amp; METHODS</a:t>
            </a:r>
          </a:p>
        </p:txBody>
      </p:sp>
      <p:sp>
        <p:nvSpPr>
          <p:cNvPr id="30" name="Text Placeholder 9">
            <a:extLst>
              <a:ext uri="{FF2B5EF4-FFF2-40B4-BE49-F238E27FC236}">
                <a16:creationId xmlns:a16="http://schemas.microsoft.com/office/drawing/2014/main" id="{195A2674-63FD-C54C-9DAA-0C31B6481A1A}"/>
              </a:ext>
            </a:extLst>
          </p:cNvPr>
          <p:cNvSpPr>
            <a:spLocks noGrp="1"/>
          </p:cNvSpPr>
          <p:nvPr>
            <p:ph type="body" sz="quarter" idx="19" hasCustomPrompt="1"/>
          </p:nvPr>
        </p:nvSpPr>
        <p:spPr>
          <a:xfrm>
            <a:off x="22402804" y="4997551"/>
            <a:ext cx="100584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RESULTS</a:t>
            </a:r>
          </a:p>
        </p:txBody>
      </p:sp>
      <p:sp>
        <p:nvSpPr>
          <p:cNvPr id="31" name="Text Placeholder 9">
            <a:extLst>
              <a:ext uri="{FF2B5EF4-FFF2-40B4-BE49-F238E27FC236}">
                <a16:creationId xmlns:a16="http://schemas.microsoft.com/office/drawing/2014/main" id="{515A5891-6D49-BD40-81DC-C833CD1D5A59}"/>
              </a:ext>
            </a:extLst>
          </p:cNvPr>
          <p:cNvSpPr>
            <a:spLocks noGrp="1"/>
          </p:cNvSpPr>
          <p:nvPr>
            <p:ph type="body" sz="quarter" idx="20" hasCustomPrompt="1"/>
          </p:nvPr>
        </p:nvSpPr>
        <p:spPr>
          <a:xfrm>
            <a:off x="33375604" y="4997551"/>
            <a:ext cx="100584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CONCLUSIONS</a:t>
            </a:r>
          </a:p>
        </p:txBody>
      </p:sp>
      <p:sp>
        <p:nvSpPr>
          <p:cNvPr id="32" name="Text Placeholder 9">
            <a:extLst>
              <a:ext uri="{FF2B5EF4-FFF2-40B4-BE49-F238E27FC236}">
                <a16:creationId xmlns:a16="http://schemas.microsoft.com/office/drawing/2014/main" id="{9BFF821D-FD9D-2744-B5A1-4A148A0C6B5C}"/>
              </a:ext>
            </a:extLst>
          </p:cNvPr>
          <p:cNvSpPr>
            <a:spLocks noGrp="1"/>
          </p:cNvSpPr>
          <p:nvPr>
            <p:ph type="body" sz="quarter" idx="21" hasCustomPrompt="1"/>
          </p:nvPr>
        </p:nvSpPr>
        <p:spPr>
          <a:xfrm>
            <a:off x="33375604" y="19751105"/>
            <a:ext cx="100584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REFERENCES</a:t>
            </a:r>
          </a:p>
        </p:txBody>
      </p:sp>
      <p:sp>
        <p:nvSpPr>
          <p:cNvPr id="33" name="Text Placeholder 9">
            <a:extLst>
              <a:ext uri="{FF2B5EF4-FFF2-40B4-BE49-F238E27FC236}">
                <a16:creationId xmlns:a16="http://schemas.microsoft.com/office/drawing/2014/main" id="{FF9A2537-AAFE-CB4B-BEDA-42E072DEA8B5}"/>
              </a:ext>
            </a:extLst>
          </p:cNvPr>
          <p:cNvSpPr>
            <a:spLocks noGrp="1"/>
          </p:cNvSpPr>
          <p:nvPr>
            <p:ph type="body" sz="quarter" idx="22" hasCustomPrompt="1"/>
          </p:nvPr>
        </p:nvSpPr>
        <p:spPr>
          <a:xfrm>
            <a:off x="33375604" y="28607772"/>
            <a:ext cx="10058400" cy="518475"/>
          </a:xfrm>
          <a:prstGeom prst="rect">
            <a:avLst/>
          </a:prstGeom>
        </p:spPr>
        <p:txBody>
          <a:bodyPr wrap="square">
            <a:spAutoFit/>
          </a:bodyPr>
          <a:lstStyle>
            <a:lvl1pPr marL="0" indent="0" algn="ctr">
              <a:buNone/>
              <a:defRPr lang="en-US" sz="2769" b="1" dirty="0">
                <a:solidFill>
                  <a:schemeClr val="accent1">
                    <a:lumMod val="50000"/>
                  </a:schemeClr>
                </a:solidFill>
                <a:latin typeface="+mj-lt"/>
              </a:defRPr>
            </a:lvl1pPr>
            <a:lvl2pPr>
              <a:defRPr lang="en-US" sz="2955" smtClean="0"/>
            </a:lvl2pPr>
            <a:lvl3pPr>
              <a:defRPr lang="en-US" sz="1848" smtClean="0"/>
            </a:lvl3pPr>
            <a:lvl4pPr>
              <a:defRPr lang="en-US" sz="1475" smtClean="0"/>
            </a:lvl4pPr>
            <a:lvl5pPr>
              <a:defRPr lang="en-US" sz="1475"/>
            </a:lvl5pPr>
          </a:lstStyle>
          <a:p>
            <a:r>
              <a:rPr lang="en-US" dirty="0">
                <a:effectLst/>
                <a:latin typeface="Calibri" panose="020F0502020204030204" pitchFamily="34" charset="0"/>
              </a:rPr>
              <a:t>(click to edit)  ACKNOWLEDGEMENTS or  CONTACT</a:t>
            </a:r>
          </a:p>
        </p:txBody>
      </p:sp>
      <p:sp>
        <p:nvSpPr>
          <p:cNvPr id="35" name="Text Placeholder 13">
            <a:extLst>
              <a:ext uri="{FF2B5EF4-FFF2-40B4-BE49-F238E27FC236}">
                <a16:creationId xmlns:a16="http://schemas.microsoft.com/office/drawing/2014/main" id="{6120AEE4-BDF6-7945-B2A2-8844FB735B2D}"/>
              </a:ext>
            </a:extLst>
          </p:cNvPr>
          <p:cNvSpPr>
            <a:spLocks noGrp="1"/>
          </p:cNvSpPr>
          <p:nvPr>
            <p:ph type="body" sz="quarter" idx="16" hasCustomPrompt="1"/>
          </p:nvPr>
        </p:nvSpPr>
        <p:spPr>
          <a:xfrm>
            <a:off x="457204" y="5703005"/>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13">
            <a:extLst>
              <a:ext uri="{FF2B5EF4-FFF2-40B4-BE49-F238E27FC236}">
                <a16:creationId xmlns:a16="http://schemas.microsoft.com/office/drawing/2014/main" id="{C56249E3-4AC9-E749-A90B-24CA40349A13}"/>
              </a:ext>
            </a:extLst>
          </p:cNvPr>
          <p:cNvSpPr>
            <a:spLocks noGrp="1"/>
          </p:cNvSpPr>
          <p:nvPr>
            <p:ph type="body" sz="quarter" idx="23" hasCustomPrompt="1"/>
          </p:nvPr>
        </p:nvSpPr>
        <p:spPr>
          <a:xfrm>
            <a:off x="457204" y="15402432"/>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13">
            <a:extLst>
              <a:ext uri="{FF2B5EF4-FFF2-40B4-BE49-F238E27FC236}">
                <a16:creationId xmlns:a16="http://schemas.microsoft.com/office/drawing/2014/main" id="{8BEEB820-A1CB-3F40-B75D-663BC6D90D04}"/>
              </a:ext>
            </a:extLst>
          </p:cNvPr>
          <p:cNvSpPr>
            <a:spLocks noGrp="1"/>
          </p:cNvSpPr>
          <p:nvPr>
            <p:ph type="body" sz="quarter" idx="24" hasCustomPrompt="1"/>
          </p:nvPr>
        </p:nvSpPr>
        <p:spPr>
          <a:xfrm>
            <a:off x="11430004" y="5671166"/>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13">
            <a:extLst>
              <a:ext uri="{FF2B5EF4-FFF2-40B4-BE49-F238E27FC236}">
                <a16:creationId xmlns:a16="http://schemas.microsoft.com/office/drawing/2014/main" id="{3F09E665-6DA1-6A4E-ACE4-DA4B580D6E3B}"/>
              </a:ext>
            </a:extLst>
          </p:cNvPr>
          <p:cNvSpPr>
            <a:spLocks noGrp="1"/>
          </p:cNvSpPr>
          <p:nvPr>
            <p:ph type="body" sz="quarter" idx="25" hasCustomPrompt="1"/>
          </p:nvPr>
        </p:nvSpPr>
        <p:spPr>
          <a:xfrm>
            <a:off x="22402804" y="5671166"/>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13">
            <a:extLst>
              <a:ext uri="{FF2B5EF4-FFF2-40B4-BE49-F238E27FC236}">
                <a16:creationId xmlns:a16="http://schemas.microsoft.com/office/drawing/2014/main" id="{A73D55F4-EA3C-CB4B-B623-F9FB1411F615}"/>
              </a:ext>
            </a:extLst>
          </p:cNvPr>
          <p:cNvSpPr>
            <a:spLocks noGrp="1"/>
          </p:cNvSpPr>
          <p:nvPr>
            <p:ph type="body" sz="quarter" idx="26" hasCustomPrompt="1"/>
          </p:nvPr>
        </p:nvSpPr>
        <p:spPr>
          <a:xfrm>
            <a:off x="33375604" y="5703005"/>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Text Placeholder 13">
            <a:extLst>
              <a:ext uri="{FF2B5EF4-FFF2-40B4-BE49-F238E27FC236}">
                <a16:creationId xmlns:a16="http://schemas.microsoft.com/office/drawing/2014/main" id="{901D1A8D-240B-ED4E-BD04-4E9EB9663055}"/>
              </a:ext>
            </a:extLst>
          </p:cNvPr>
          <p:cNvSpPr>
            <a:spLocks noGrp="1"/>
          </p:cNvSpPr>
          <p:nvPr>
            <p:ph type="body" sz="quarter" idx="27" hasCustomPrompt="1"/>
          </p:nvPr>
        </p:nvSpPr>
        <p:spPr>
          <a:xfrm>
            <a:off x="33375604" y="20473589"/>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13">
            <a:extLst>
              <a:ext uri="{FF2B5EF4-FFF2-40B4-BE49-F238E27FC236}">
                <a16:creationId xmlns:a16="http://schemas.microsoft.com/office/drawing/2014/main" id="{2D400D92-52AF-2641-BAD0-BCC05B329A1C}"/>
              </a:ext>
            </a:extLst>
          </p:cNvPr>
          <p:cNvSpPr>
            <a:spLocks noGrp="1"/>
          </p:cNvSpPr>
          <p:nvPr>
            <p:ph type="body" sz="quarter" idx="28" hasCustomPrompt="1"/>
          </p:nvPr>
        </p:nvSpPr>
        <p:spPr>
          <a:xfrm>
            <a:off x="33375604" y="29362051"/>
            <a:ext cx="10058400" cy="2318583"/>
          </a:xfrm>
          <a:prstGeom prst="rect">
            <a:avLst/>
          </a:prstGeom>
        </p:spPr>
        <p:txBody>
          <a:bodyPr wrap="square" lIns="365760" tIns="365760" rIns="365760" bIns="365760">
            <a:spAutoFit/>
          </a:bodyPr>
          <a:lstStyle>
            <a:lvl1pPr marL="0" indent="0">
              <a:buNone/>
              <a:tabLst/>
              <a:defRPr lang="en-US" sz="2955" dirty="0"/>
            </a:lvl1pPr>
            <a:lvl2pPr marL="426376" indent="-213923">
              <a:tabLst/>
              <a:defRPr lang="en-US" sz="2215" dirty="0"/>
            </a:lvl2pPr>
            <a:lvl3pPr marL="426376" indent="-213923">
              <a:tabLst/>
              <a:defRPr lang="en-US" sz="1662" dirty="0"/>
            </a:lvl3pPr>
            <a:lvl4pPr marL="426376" indent="-213923">
              <a:tabLst/>
              <a:defRPr lang="en-US" sz="1108" dirty="0"/>
            </a:lvl4pPr>
            <a:lvl5pPr marL="426376" indent="-213923">
              <a:tabLst/>
              <a:defRPr lang="en-US" sz="1108"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582369"/>
      </p:ext>
    </p:extLst>
  </p:cSld>
  <p:clrMapOvr>
    <a:masterClrMapping/>
  </p:clrMapOvr>
  <p:extLst>
    <p:ext uri="{DCECCB84-F9BA-43D5-87BE-67443E8EF086}">
      <p15:sldGuideLst xmlns:p15="http://schemas.microsoft.com/office/powerpoint/2012/main">
        <p15:guide id="1" orient="horz" pos="20208" userDrawn="1">
          <p15:clr>
            <a:srgbClr val="FBAE40"/>
          </p15:clr>
        </p15:guide>
        <p15:guide id="2" pos="288" userDrawn="1">
          <p15:clr>
            <a:srgbClr val="FBAE40"/>
          </p15:clr>
        </p15:guide>
        <p15:guide id="3" pos="6624" userDrawn="1">
          <p15:clr>
            <a:srgbClr val="FBAE40"/>
          </p15:clr>
        </p15:guide>
        <p15:guide id="4" pos="7200" userDrawn="1">
          <p15:clr>
            <a:srgbClr val="FBAE40"/>
          </p15:clr>
        </p15:guide>
        <p15:guide id="5" pos="13536" userDrawn="1">
          <p15:clr>
            <a:srgbClr val="FBAE40"/>
          </p15:clr>
        </p15:guide>
        <p15:guide id="6" pos="14112" userDrawn="1">
          <p15:clr>
            <a:srgbClr val="FBAE40"/>
          </p15:clr>
        </p15:guide>
        <p15:guide id="7" pos="20448" userDrawn="1">
          <p15:clr>
            <a:srgbClr val="FBAE40"/>
          </p15:clr>
        </p15:guide>
        <p15:guide id="8" pos="21024" userDrawn="1">
          <p15:clr>
            <a:srgbClr val="FBAE40"/>
          </p15:clr>
        </p15:guide>
        <p15:guide id="9" pos="27360" userDrawn="1">
          <p15:clr>
            <a:srgbClr val="FBAE40"/>
          </p15:clr>
        </p15:guide>
        <p15:guide id="10" orient="horz" pos="2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28230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99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10" name="Rectangle 36">
            <a:extLst>
              <a:ext uri="{FF2B5EF4-FFF2-40B4-BE49-F238E27FC236}">
                <a16:creationId xmlns:a16="http://schemas.microsoft.com/office/drawing/2014/main" id="{B82F2237-BAB6-704C-82F3-FA64CC22DF29}"/>
              </a:ext>
            </a:extLst>
          </p:cNvPr>
          <p:cNvSpPr>
            <a:spLocks noChangeArrowheads="1"/>
          </p:cNvSpPr>
          <p:nvPr userDrawn="1"/>
        </p:nvSpPr>
        <p:spPr bwMode="auto">
          <a:xfrm>
            <a:off x="0" y="14097"/>
            <a:ext cx="43891200" cy="4172266"/>
          </a:xfrm>
          <a:prstGeom prst="rect">
            <a:avLst/>
          </a:prstGeom>
          <a:solidFill>
            <a:schemeClr val="accent1"/>
          </a:solidFill>
          <a:ln w="9525">
            <a:noFill/>
            <a:miter lim="800000"/>
            <a:headEnd/>
            <a:tailEnd/>
          </a:ln>
          <a:effectLst/>
        </p:spPr>
        <p:txBody>
          <a:bodyPr wrap="none" lIns="150048" tIns="75026" rIns="150048" bIns="75026" anchor="ctr"/>
          <a:lstStyle/>
          <a:p>
            <a:pPr>
              <a:defRPr/>
            </a:pPr>
            <a:endParaRPr lang="en-US" sz="8064" dirty="0"/>
          </a:p>
        </p:txBody>
      </p:sp>
      <p:sp>
        <p:nvSpPr>
          <p:cNvPr id="12" name="Text Box 14">
            <a:extLst>
              <a:ext uri="{FF2B5EF4-FFF2-40B4-BE49-F238E27FC236}">
                <a16:creationId xmlns:a16="http://schemas.microsoft.com/office/drawing/2014/main" id="{4FAAEDB7-9BBE-8D43-950B-E1D906765494}"/>
              </a:ext>
            </a:extLst>
          </p:cNvPr>
          <p:cNvSpPr txBox="1">
            <a:spLocks noChangeArrowheads="1"/>
          </p:cNvSpPr>
          <p:nvPr userDrawn="1"/>
        </p:nvSpPr>
        <p:spPr bwMode="auto">
          <a:xfrm>
            <a:off x="640082" y="32214799"/>
            <a:ext cx="5182175" cy="483090"/>
          </a:xfrm>
          <a:prstGeom prst="rect">
            <a:avLst/>
          </a:prstGeom>
          <a:noFill/>
          <a:ln w="9525">
            <a:noFill/>
            <a:miter lim="800000"/>
            <a:headEnd/>
            <a:tailEnd/>
          </a:ln>
          <a:effectLst/>
        </p:spPr>
        <p:txBody>
          <a:bodyPr wrap="square" lIns="149764" tIns="74871" rIns="149764" bIns="74871">
            <a:spAutoFit/>
          </a:bodyPr>
          <a:lstStyle/>
          <a:p>
            <a:pPr eaLnBrk="0" hangingPunct="0">
              <a:lnSpc>
                <a:spcPct val="65000"/>
              </a:lnSpc>
              <a:spcBef>
                <a:spcPct val="50000"/>
              </a:spcBef>
              <a:defRPr/>
            </a:pPr>
            <a:r>
              <a:rPr lang="en-US" sz="647" b="1" dirty="0">
                <a:solidFill>
                  <a:schemeClr val="bg1">
                    <a:lumMod val="75000"/>
                  </a:schemeClr>
                </a:solidFill>
                <a:latin typeface="Arial" charset="0"/>
              </a:rPr>
              <a:t>RESEARCH POSTER PRESENTATION TEMPLATE © 2019</a:t>
            </a:r>
          </a:p>
          <a:p>
            <a:pPr eaLnBrk="0" hangingPunct="0">
              <a:lnSpc>
                <a:spcPct val="65000"/>
              </a:lnSpc>
              <a:spcBef>
                <a:spcPct val="50000"/>
              </a:spcBef>
              <a:defRPr/>
            </a:pPr>
            <a:r>
              <a:rPr lang="en-US" sz="1475" b="1" dirty="0">
                <a:solidFill>
                  <a:schemeClr val="bg1">
                    <a:lumMod val="75000"/>
                  </a:schemeClr>
                </a:solidFill>
                <a:latin typeface="Arial" charset="0"/>
              </a:rPr>
              <a:t>www.PosterPresentations.com</a:t>
            </a:r>
          </a:p>
        </p:txBody>
      </p:sp>
      <p:cxnSp>
        <p:nvCxnSpPr>
          <p:cNvPr id="34" name="Straight Connector 33">
            <a:extLst>
              <a:ext uri="{FF2B5EF4-FFF2-40B4-BE49-F238E27FC236}">
                <a16:creationId xmlns:a16="http://schemas.microsoft.com/office/drawing/2014/main" id="{457BE808-A53B-994E-80E2-9E761219D543}"/>
              </a:ext>
            </a:extLst>
          </p:cNvPr>
          <p:cNvCxnSpPr>
            <a:cxnSpLocks/>
          </p:cNvCxnSpPr>
          <p:nvPr userDrawn="1"/>
        </p:nvCxnSpPr>
        <p:spPr>
          <a:xfrm>
            <a:off x="0" y="4169846"/>
            <a:ext cx="438912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2071E14-BFBA-5041-9B7B-1EAD5CCACC7D}"/>
              </a:ext>
            </a:extLst>
          </p:cNvPr>
          <p:cNvSpPr/>
          <p:nvPr userDrawn="1"/>
        </p:nvSpPr>
        <p:spPr>
          <a:xfrm>
            <a:off x="457204" y="4643570"/>
            <a:ext cx="10058400"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
        <p:nvSpPr>
          <p:cNvPr id="18" name="Rounded Rectangle 17">
            <a:extLst>
              <a:ext uri="{FF2B5EF4-FFF2-40B4-BE49-F238E27FC236}">
                <a16:creationId xmlns:a16="http://schemas.microsoft.com/office/drawing/2014/main" id="{4128F8C5-8AC2-BE40-A83F-D9C512F88994}"/>
              </a:ext>
            </a:extLst>
          </p:cNvPr>
          <p:cNvSpPr/>
          <p:nvPr userDrawn="1"/>
        </p:nvSpPr>
        <p:spPr>
          <a:xfrm>
            <a:off x="33375604" y="4643570"/>
            <a:ext cx="10058400"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
        <p:nvSpPr>
          <p:cNvPr id="19" name="Rounded Rectangle 18">
            <a:extLst>
              <a:ext uri="{FF2B5EF4-FFF2-40B4-BE49-F238E27FC236}">
                <a16:creationId xmlns:a16="http://schemas.microsoft.com/office/drawing/2014/main" id="{B721DE94-4EEC-9240-AF22-5C3C7AAC4669}"/>
              </a:ext>
            </a:extLst>
          </p:cNvPr>
          <p:cNvSpPr/>
          <p:nvPr userDrawn="1"/>
        </p:nvSpPr>
        <p:spPr>
          <a:xfrm>
            <a:off x="11427880" y="4643570"/>
            <a:ext cx="10061577"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
        <p:nvSpPr>
          <p:cNvPr id="20" name="Rounded Rectangle 19">
            <a:extLst>
              <a:ext uri="{FF2B5EF4-FFF2-40B4-BE49-F238E27FC236}">
                <a16:creationId xmlns:a16="http://schemas.microsoft.com/office/drawing/2014/main" id="{681182F3-81E6-0A46-A2C3-461A26B01FE5}"/>
              </a:ext>
            </a:extLst>
          </p:cNvPr>
          <p:cNvSpPr/>
          <p:nvPr userDrawn="1"/>
        </p:nvSpPr>
        <p:spPr>
          <a:xfrm>
            <a:off x="22401739" y="4643570"/>
            <a:ext cx="10061577"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graphicFrame>
        <p:nvGraphicFramePr>
          <p:cNvPr id="11" name="Table 10">
            <a:extLst>
              <a:ext uri="{FF2B5EF4-FFF2-40B4-BE49-F238E27FC236}">
                <a16:creationId xmlns:a16="http://schemas.microsoft.com/office/drawing/2014/main" id="{DE37045F-60FA-B54F-B9F4-EBEC7F8172D6}"/>
              </a:ext>
            </a:extLst>
          </p:cNvPr>
          <p:cNvGraphicFramePr>
            <a:graphicFrameLocks noGrp="1"/>
          </p:cNvGraphicFramePr>
          <p:nvPr userDrawn="1">
            <p:extLst>
              <p:ext uri="{D42A27DB-BD31-4B8C-83A1-F6EECF244321}">
                <p14:modId xmlns:p14="http://schemas.microsoft.com/office/powerpoint/2010/main" val="1694054245"/>
              </p:ext>
            </p:extLst>
          </p:nvPr>
        </p:nvGraphicFramePr>
        <p:xfrm>
          <a:off x="-10611110" y="14100"/>
          <a:ext cx="9776869" cy="33142334"/>
        </p:xfrm>
        <a:graphic>
          <a:graphicData uri="http://schemas.openxmlformats.org/drawingml/2006/table">
            <a:tbl>
              <a:tblPr firstRow="1" bandRow="1">
                <a:tableStyleId>{5C22544A-7EE6-4342-B048-85BDC9FD1C3A}</a:tableStyleId>
              </a:tblPr>
              <a:tblGrid>
                <a:gridCol w="4192243">
                  <a:extLst>
                    <a:ext uri="{9D8B030D-6E8A-4147-A177-3AD203B41FA5}">
                      <a16:colId xmlns:a16="http://schemas.microsoft.com/office/drawing/2014/main" val="20000"/>
                    </a:ext>
                  </a:extLst>
                </a:gridCol>
                <a:gridCol w="5584626">
                  <a:extLst>
                    <a:ext uri="{9D8B030D-6E8A-4147-A177-3AD203B41FA5}">
                      <a16:colId xmlns:a16="http://schemas.microsoft.com/office/drawing/2014/main" val="20001"/>
                    </a:ext>
                  </a:extLst>
                </a:gridCol>
              </a:tblGrid>
              <a:tr h="1792224">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800" b="0" spc="600" dirty="0">
                          <a:solidFill>
                            <a:srgbClr val="1F3A4E"/>
                          </a:solidFill>
                          <a:latin typeface="Arial Black" panose="020B0A04020102020204" pitchFamily="34" charset="0"/>
                        </a:rPr>
                        <a:t>QUICK START GUIDE</a:t>
                      </a:r>
                      <a:br>
                        <a:rPr lang="en-US" sz="3800" b="0" spc="600" dirty="0">
                          <a:solidFill>
                            <a:srgbClr val="1F3A4E"/>
                          </a:solidFill>
                          <a:latin typeface="Arial Black" panose="020B0A04020102020204" pitchFamily="34" charset="0"/>
                        </a:rPr>
                      </a:br>
                      <a:r>
                        <a:rPr lang="en-US" sz="2900" b="1" spc="0" dirty="0">
                          <a:solidFill>
                            <a:srgbClr val="FF0000"/>
                          </a:solidFill>
                          <a:latin typeface="Trebuchet MS" pitchFamily="34" charset="0"/>
                        </a:rPr>
                        <a:t>(THIS SIDEBAR WILL NOT PRINT)</a:t>
                      </a:r>
                      <a:endParaRPr lang="en-US" sz="3800" b="1" spc="600" dirty="0">
                        <a:solidFill>
                          <a:schemeClr val="bg1"/>
                        </a:solidFill>
                        <a:latin typeface="Trebuchet MS" pitchFamily="34" charset="0"/>
                      </a:endParaRPr>
                    </a:p>
                  </a:txBody>
                  <a:tcPr marL="182880" marR="91442"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1900" i="0" dirty="0">
                          <a:solidFill>
                            <a:srgbClr val="D9D9D9"/>
                          </a:solidFill>
                          <a:latin typeface="Arial"/>
                          <a:cs typeface="Arial"/>
                        </a:rPr>
                        <a:t>This PowerPoint template produces a </a:t>
                      </a:r>
                      <a:r>
                        <a:rPr lang="en-US" sz="1900" i="0" dirty="0">
                          <a:solidFill>
                            <a:srgbClr val="FFC000"/>
                          </a:solidFill>
                          <a:latin typeface="Arial"/>
                          <a:cs typeface="Arial"/>
                        </a:rPr>
                        <a:t>36"x48" </a:t>
                      </a:r>
                      <a:r>
                        <a:rPr lang="en-US" sz="19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1900" i="0" dirty="0">
                        <a:solidFill>
                          <a:srgbClr val="D9D9D9"/>
                        </a:solidFill>
                        <a:latin typeface="Arial"/>
                        <a:cs typeface="Arial"/>
                      </a:endParaRPr>
                    </a:p>
                    <a:p>
                      <a:pPr defTabSz="3765639"/>
                      <a:r>
                        <a:rPr lang="en-US" sz="19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1900" i="0" dirty="0" err="1">
                          <a:solidFill>
                            <a:srgbClr val="FFC000"/>
                          </a:solidFill>
                          <a:latin typeface="Arial"/>
                          <a:cs typeface="Arial"/>
                        </a:rPr>
                        <a:t>PosterPresentations.com</a:t>
                      </a:r>
                      <a:r>
                        <a:rPr lang="en-US" sz="1900" i="0" dirty="0">
                          <a:solidFill>
                            <a:srgbClr val="D9D9D9"/>
                          </a:solidFill>
                          <a:latin typeface="Arial"/>
                          <a:cs typeface="Arial"/>
                        </a:rPr>
                        <a:t> and click on the  </a:t>
                      </a:r>
                      <a:r>
                        <a:rPr lang="en-US" sz="1900" i="0" dirty="0">
                          <a:solidFill>
                            <a:srgbClr val="FFC000"/>
                          </a:solidFill>
                          <a:latin typeface="Arial"/>
                          <a:cs typeface="Arial"/>
                        </a:rPr>
                        <a:t>HELP DESK</a:t>
                      </a:r>
                      <a:r>
                        <a:rPr lang="en-US" sz="1900" i="0" baseline="0" dirty="0">
                          <a:solidFill>
                            <a:srgbClr val="D9D9D9"/>
                          </a:solidFill>
                          <a:latin typeface="Arial"/>
                          <a:cs typeface="Arial"/>
                        </a:rPr>
                        <a:t> </a:t>
                      </a:r>
                      <a:r>
                        <a:rPr lang="en-US" sz="1900" i="0" dirty="0">
                          <a:solidFill>
                            <a:srgbClr val="D9D9D9"/>
                          </a:solidFill>
                          <a:latin typeface="Arial"/>
                          <a:cs typeface="Arial"/>
                        </a:rPr>
                        <a:t>tab.</a:t>
                      </a:r>
                    </a:p>
                    <a:p>
                      <a:pPr defTabSz="3765639"/>
                      <a:endParaRPr lang="en-US" sz="1900" i="0" dirty="0">
                        <a:solidFill>
                          <a:srgbClr val="D9D9D9"/>
                        </a:solidFill>
                        <a:latin typeface="Arial"/>
                        <a:cs typeface="Arial"/>
                      </a:endParaRPr>
                    </a:p>
                    <a:p>
                      <a:pPr defTabSz="3765639"/>
                      <a:r>
                        <a:rPr lang="en-US" sz="1900" i="0" dirty="0">
                          <a:solidFill>
                            <a:srgbClr val="D9D9D9"/>
                          </a:solidFill>
                          <a:latin typeface="Arial"/>
                          <a:cs typeface="Arial"/>
                        </a:rPr>
                        <a:t>To print your poster using our same-day professional printing service, go online to </a:t>
                      </a:r>
                      <a:r>
                        <a:rPr lang="en-US" sz="1900" i="0" dirty="0" err="1">
                          <a:solidFill>
                            <a:srgbClr val="FFC000"/>
                          </a:solidFill>
                          <a:latin typeface="Arial"/>
                          <a:cs typeface="Arial"/>
                        </a:rPr>
                        <a:t>PosterPresentations.com</a:t>
                      </a:r>
                      <a:r>
                        <a:rPr lang="en-US" sz="1900" i="0" dirty="0">
                          <a:solidFill>
                            <a:srgbClr val="D9D9D9"/>
                          </a:solidFill>
                          <a:latin typeface="Arial"/>
                          <a:cs typeface="Arial"/>
                        </a:rPr>
                        <a:t> and click on "</a:t>
                      </a:r>
                      <a:r>
                        <a:rPr lang="en-US" sz="1900" i="0" dirty="0">
                          <a:solidFill>
                            <a:srgbClr val="FFC000"/>
                          </a:solidFill>
                          <a:latin typeface="Arial"/>
                          <a:cs typeface="Arial"/>
                        </a:rPr>
                        <a:t>Order your poster</a:t>
                      </a:r>
                      <a:r>
                        <a:rPr lang="en-US" sz="1900" i="0" dirty="0">
                          <a:solidFill>
                            <a:srgbClr val="D9D9D9"/>
                          </a:solidFill>
                          <a:latin typeface="Arial"/>
                          <a:cs typeface="Arial"/>
                        </a:rPr>
                        <a:t>".</a:t>
                      </a:r>
                      <a:endParaRPr lang="en-US" sz="1900" b="1" dirty="0">
                        <a:solidFill>
                          <a:srgbClr val="D9D9D9"/>
                        </a:solidFill>
                        <a:latin typeface="Arial"/>
                        <a:cs typeface="Arial"/>
                      </a:endParaRPr>
                    </a:p>
                  </a:txBody>
                  <a:tcPr marL="182880" marR="91442"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8">
                <a:tc>
                  <a:txBody>
                    <a:bodyPr/>
                    <a:lstStyle/>
                    <a:p>
                      <a:pPr algn="ctr"/>
                      <a:endParaRPr lang="en-US" sz="1900" dirty="0">
                        <a:solidFill>
                          <a:srgbClr val="1F3A4E"/>
                        </a:solidFill>
                      </a:endParaRPr>
                    </a:p>
                    <a:p>
                      <a:pPr algn="ctr"/>
                      <a:endParaRPr lang="en-US" sz="1900" dirty="0">
                        <a:solidFill>
                          <a:srgbClr val="1F3A4E"/>
                        </a:solidFill>
                      </a:endParaRPr>
                    </a:p>
                    <a:p>
                      <a:pPr algn="ctr"/>
                      <a:r>
                        <a:rPr lang="en-US" sz="1900" dirty="0">
                          <a:solidFill>
                            <a:schemeClr val="bg1"/>
                          </a:solidFill>
                          <a:latin typeface="Arial" panose="020B0604020202020204" pitchFamily="34" charset="0"/>
                          <a:cs typeface="Arial" panose="020B0604020202020204" pitchFamily="34" charset="0"/>
                        </a:rPr>
                        <a:t>This is a template for a </a:t>
                      </a:r>
                    </a:p>
                    <a:p>
                      <a:pPr algn="ctr"/>
                      <a:r>
                        <a:rPr lang="en-US" sz="1900" dirty="0">
                          <a:solidFill>
                            <a:schemeClr val="bg1"/>
                          </a:solidFill>
                          <a:latin typeface="Arial" panose="020B0604020202020204" pitchFamily="34" charset="0"/>
                          <a:cs typeface="Arial" panose="020B0604020202020204" pitchFamily="34" charset="0"/>
                        </a:rPr>
                        <a:t>presentation poster</a:t>
                      </a:r>
                      <a:br>
                        <a:rPr lang="en-US" sz="1900" dirty="0">
                          <a:solidFill>
                            <a:schemeClr val="bg1"/>
                          </a:solidFill>
                          <a:latin typeface="Arial" panose="020B0604020202020204" pitchFamily="34" charset="0"/>
                          <a:cs typeface="Arial" panose="020B0604020202020204" pitchFamily="34" charset="0"/>
                        </a:rPr>
                      </a:br>
                      <a:r>
                        <a:rPr lang="en-US" sz="3800" b="1" dirty="0">
                          <a:solidFill>
                            <a:srgbClr val="FFC000"/>
                          </a:solidFill>
                          <a:latin typeface="Arial" panose="020B0604020202020204" pitchFamily="34" charset="0"/>
                          <a:cs typeface="Arial" panose="020B0604020202020204" pitchFamily="34" charset="0"/>
                        </a:rPr>
                        <a:t>36 inches tall</a:t>
                      </a:r>
                      <a:br>
                        <a:rPr lang="en-US" sz="3800" b="1" dirty="0">
                          <a:solidFill>
                            <a:srgbClr val="FFC000"/>
                          </a:solidFill>
                          <a:latin typeface="Arial" panose="020B0604020202020204" pitchFamily="34" charset="0"/>
                          <a:cs typeface="Arial" panose="020B0604020202020204" pitchFamily="34" charset="0"/>
                        </a:rPr>
                      </a:br>
                      <a:r>
                        <a:rPr lang="en-US" sz="3800" b="1" dirty="0">
                          <a:solidFill>
                            <a:srgbClr val="FFC000"/>
                          </a:solidFill>
                          <a:latin typeface="Arial" panose="020B0604020202020204" pitchFamily="34" charset="0"/>
                          <a:cs typeface="Arial" panose="020B0604020202020204" pitchFamily="34" charset="0"/>
                        </a:rPr>
                        <a:t>by</a:t>
                      </a:r>
                      <a:br>
                        <a:rPr lang="en-US" sz="3800" b="1" dirty="0">
                          <a:solidFill>
                            <a:srgbClr val="FFC000"/>
                          </a:solidFill>
                          <a:latin typeface="Arial" panose="020B0604020202020204" pitchFamily="34" charset="0"/>
                          <a:cs typeface="Arial" panose="020B0604020202020204" pitchFamily="34" charset="0"/>
                        </a:rPr>
                      </a:br>
                      <a:r>
                        <a:rPr lang="en-US" sz="3800" b="1" dirty="0">
                          <a:solidFill>
                            <a:srgbClr val="FFC000"/>
                          </a:solidFill>
                          <a:latin typeface="Arial" panose="020B0604020202020204" pitchFamily="34" charset="0"/>
                          <a:cs typeface="Arial" panose="020B0604020202020204" pitchFamily="34" charset="0"/>
                        </a:rPr>
                        <a:t>48 inches wide</a:t>
                      </a:r>
                      <a:br>
                        <a:rPr lang="en-US" sz="1900" dirty="0">
                          <a:solidFill>
                            <a:schemeClr val="bg1"/>
                          </a:solidFill>
                          <a:latin typeface="Arial" panose="020B0604020202020204" pitchFamily="34" charset="0"/>
                          <a:cs typeface="Arial" panose="020B0604020202020204" pitchFamily="34" charset="0"/>
                        </a:rPr>
                      </a:br>
                      <a:endParaRPr lang="en-US" sz="1900" dirty="0">
                        <a:solidFill>
                          <a:srgbClr val="1F3A4E"/>
                        </a:solidFill>
                      </a:endParaRPr>
                    </a:p>
                  </a:txBody>
                  <a:tcPr marL="91442" marR="91442">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1900" b="0" baseline="0" dirty="0">
                          <a:solidFill>
                            <a:srgbClr val="FFC000"/>
                          </a:solidFill>
                          <a:latin typeface="Arial" panose="020B0604020202020204" pitchFamily="34" charset="0"/>
                          <a:cs typeface="Arial" panose="020B0604020202020204" pitchFamily="34" charset="0"/>
                        </a:rPr>
                      </a:br>
                      <a:r>
                        <a:rPr lang="en-US" sz="19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1900" b="0" baseline="0" dirty="0">
                          <a:solidFill>
                            <a:srgbClr val="D9D9D9"/>
                          </a:solidFill>
                          <a:latin typeface="Arial" panose="020B0604020202020204" pitchFamily="34" charset="0"/>
                          <a:cs typeface="Arial" panose="020B0604020202020204" pitchFamily="34" charset="0"/>
                        </a:rPr>
                      </a:br>
                      <a:r>
                        <a:rPr lang="en-US" sz="19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1900" b="0" baseline="0" dirty="0">
                          <a:solidFill>
                            <a:srgbClr val="D9D9D9"/>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30 tall x 40 wide</a:t>
                      </a:r>
                      <a:br>
                        <a:rPr lang="en-US" sz="1900" b="0" baseline="0" dirty="0">
                          <a:solidFill>
                            <a:srgbClr val="FFC000"/>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42 tall x 56 wide</a:t>
                      </a:r>
                      <a:br>
                        <a:rPr lang="en-US" sz="1900" b="0" baseline="0" dirty="0">
                          <a:solidFill>
                            <a:srgbClr val="FFC000"/>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48 tall x 64 wide</a:t>
                      </a:r>
                    </a:p>
                  </a:txBody>
                  <a:tcPr marL="182880" marR="91442" marT="137160">
                    <a:solidFill>
                      <a:srgbClr val="010101"/>
                    </a:solidFill>
                  </a:tcPr>
                </a:tc>
                <a:extLst>
                  <a:ext uri="{0D108BD9-81ED-4DB2-BD59-A6C34878D82A}">
                    <a16:rowId xmlns:a16="http://schemas.microsoft.com/office/drawing/2014/main" val="10008"/>
                  </a:ext>
                </a:extLst>
              </a:tr>
              <a:tr h="4288694">
                <a:tc>
                  <a:txBody>
                    <a:bodyPr/>
                    <a:lstStyle/>
                    <a:p>
                      <a:endParaRPr lang="en-US" sz="1900" dirty="0">
                        <a:solidFill>
                          <a:srgbClr val="1F3A4E"/>
                        </a:solidFill>
                      </a:endParaRPr>
                    </a:p>
                  </a:txBody>
                  <a:tcPr marL="91442" marR="91442">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38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9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19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1900" b="0" baseline="0" dirty="0">
                          <a:solidFill>
                            <a:srgbClr val="D9D9D9"/>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1. </a:t>
                      </a:r>
                      <a:r>
                        <a:rPr lang="en-US" sz="19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1900" b="0" baseline="0" dirty="0">
                          <a:solidFill>
                            <a:srgbClr val="D9D9D9"/>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2. </a:t>
                      </a:r>
                      <a:r>
                        <a:rPr lang="en-US" sz="19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R="91442" marT="137160">
                    <a:solidFill>
                      <a:srgbClr val="010101"/>
                    </a:solidFill>
                  </a:tcPr>
                </a:tc>
                <a:extLst>
                  <a:ext uri="{0D108BD9-81ED-4DB2-BD59-A6C34878D82A}">
                    <a16:rowId xmlns:a16="http://schemas.microsoft.com/office/drawing/2014/main" val="10001"/>
                  </a:ext>
                </a:extLst>
              </a:tr>
              <a:tr h="1800528">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1900" b="0" baseline="0" dirty="0">
                          <a:solidFill>
                            <a:srgbClr val="FFC000"/>
                          </a:solidFill>
                          <a:latin typeface="Arial" panose="020B0604020202020204" pitchFamily="34" charset="0"/>
                          <a:cs typeface="Arial" panose="020B0604020202020204" pitchFamily="34" charset="0"/>
                        </a:rPr>
                      </a:br>
                      <a:r>
                        <a:rPr lang="en-US" sz="19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marL="91442" marR="91442">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8">
                <a:tc>
                  <a:txBody>
                    <a:bodyPr/>
                    <a:lstStyle/>
                    <a:p>
                      <a:endParaRPr lang="en-US" sz="1900" dirty="0">
                        <a:solidFill>
                          <a:srgbClr val="1F3A4E"/>
                        </a:solidFill>
                      </a:endParaRPr>
                    </a:p>
                  </a:txBody>
                  <a:tcPr marL="91442" marR="91442">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1900" b="0" baseline="0" dirty="0">
                          <a:solidFill>
                            <a:schemeClr val="bg1"/>
                          </a:solidFill>
                          <a:latin typeface="Arial" panose="020B0604020202020204" pitchFamily="34" charset="0"/>
                          <a:cs typeface="Arial" panose="020B0604020202020204" pitchFamily="34" charset="0"/>
                        </a:rPr>
                      </a:br>
                      <a:r>
                        <a:rPr lang="en-US" sz="19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1900" b="0" baseline="0" dirty="0">
                          <a:solidFill>
                            <a:schemeClr val="bg1"/>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a:t>
                      </a:r>
                      <a:r>
                        <a:rPr lang="en-US" sz="1900" b="0" baseline="0" dirty="0">
                          <a:solidFill>
                            <a:schemeClr val="bg1"/>
                          </a:solidFill>
                          <a:latin typeface="Arial" panose="020B0604020202020204" pitchFamily="34" charset="0"/>
                          <a:cs typeface="Arial" panose="020B0604020202020204" pitchFamily="34" charset="0"/>
                        </a:rPr>
                        <a:t> </a:t>
                      </a:r>
                      <a:r>
                        <a:rPr lang="en-US" sz="19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1900" b="0" baseline="0" dirty="0">
                          <a:solidFill>
                            <a:schemeClr val="bg1"/>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a:t>
                      </a:r>
                      <a:r>
                        <a:rPr lang="en-US" sz="1900" b="0" baseline="0" dirty="0">
                          <a:solidFill>
                            <a:schemeClr val="bg1"/>
                          </a:solidFill>
                          <a:latin typeface="Arial" panose="020B0604020202020204" pitchFamily="34" charset="0"/>
                          <a:cs typeface="Arial" panose="020B0604020202020204" pitchFamily="34" charset="0"/>
                        </a:rPr>
                        <a:t> </a:t>
                      </a:r>
                      <a:r>
                        <a:rPr lang="en-US" sz="19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1900" b="0" baseline="0" dirty="0">
                          <a:solidFill>
                            <a:schemeClr val="bg1"/>
                          </a:solidFill>
                          <a:latin typeface="Arial" panose="020B0604020202020204" pitchFamily="34" charset="0"/>
                          <a:cs typeface="Arial" panose="020B0604020202020204" pitchFamily="34" charset="0"/>
                        </a:rPr>
                      </a:br>
                      <a:r>
                        <a:rPr lang="en-US" sz="1900" b="0" baseline="0" dirty="0">
                          <a:solidFill>
                            <a:srgbClr val="FFC000"/>
                          </a:solidFill>
                          <a:latin typeface="Arial" panose="020B0604020202020204" pitchFamily="34" charset="0"/>
                          <a:cs typeface="Arial" panose="020B0604020202020204" pitchFamily="34" charset="0"/>
                        </a:rPr>
                        <a:t>-</a:t>
                      </a:r>
                      <a:r>
                        <a:rPr lang="en-US" sz="1900" b="0" baseline="0" dirty="0">
                          <a:solidFill>
                            <a:schemeClr val="bg1"/>
                          </a:solidFill>
                          <a:latin typeface="Arial" panose="020B0604020202020204" pitchFamily="34" charset="0"/>
                          <a:cs typeface="Arial" panose="020B0604020202020204" pitchFamily="34" charset="0"/>
                        </a:rPr>
                        <a:t> </a:t>
                      </a:r>
                      <a:r>
                        <a:rPr lang="en-US" sz="19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R="91442" marT="137160">
                    <a:solidFill>
                      <a:srgbClr val="010101"/>
                    </a:solidFill>
                  </a:tcPr>
                </a:tc>
                <a:extLst>
                  <a:ext uri="{0D108BD9-81ED-4DB2-BD59-A6C34878D82A}">
                    <a16:rowId xmlns:a16="http://schemas.microsoft.com/office/drawing/2014/main" val="10003"/>
                  </a:ext>
                </a:extLst>
              </a:tr>
              <a:tr h="3519134">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19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19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1900" dirty="0">
                        <a:solidFill>
                          <a:srgbClr val="D9D9D9"/>
                        </a:solidFill>
                        <a:latin typeface="Arial" panose="020B0604020202020204" pitchFamily="34" charset="0"/>
                        <a:cs typeface="Arial" panose="020B0604020202020204" pitchFamily="34" charset="0"/>
                      </a:endParaRPr>
                    </a:p>
                  </a:txBody>
                  <a:tcPr marL="91442" marR="91442">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6">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R="91442"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1">
                <a:tc gridSpan="2">
                  <a:txBody>
                    <a:bodyPr/>
                    <a:lstStyle/>
                    <a:p>
                      <a:endParaRPr lang="en-US" sz="1900" dirty="0">
                        <a:solidFill>
                          <a:schemeClr val="bg1"/>
                        </a:solidFill>
                        <a:latin typeface="Arial" panose="020B0604020202020204" pitchFamily="34" charset="0"/>
                        <a:cs typeface="Arial" panose="020B0604020202020204" pitchFamily="34" charset="0"/>
                      </a:endParaRPr>
                    </a:p>
                  </a:txBody>
                  <a:tcPr marL="182880" marR="91442"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5">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1900" noProof="0" dirty="0">
                          <a:solidFill>
                            <a:srgbClr val="D9D9D9"/>
                          </a:solidFill>
                          <a:latin typeface="Arial"/>
                          <a:cs typeface="Arial"/>
                        </a:rPr>
                        <a:t>Zoom in and look at your images at 100%-200% magnification. If they look clear, they will print well. </a:t>
                      </a:r>
                    </a:p>
                  </a:txBody>
                  <a:tcPr marL="182880" marR="91442"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1900" noProof="0" dirty="0">
                        <a:solidFill>
                          <a:schemeClr val="bg1"/>
                        </a:solidFill>
                        <a:latin typeface="Arial"/>
                        <a:cs typeface="Arial"/>
                      </a:endParaRPr>
                    </a:p>
                  </a:txBody>
                  <a:tcPr marL="182880" marR="91442"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5" name="Table 14">
            <a:extLst>
              <a:ext uri="{FF2B5EF4-FFF2-40B4-BE49-F238E27FC236}">
                <a16:creationId xmlns:a16="http://schemas.microsoft.com/office/drawing/2014/main" id="{D12C2650-43B9-B245-8FE3-21F2B87DBA6E}"/>
              </a:ext>
            </a:extLst>
          </p:cNvPr>
          <p:cNvGraphicFramePr>
            <a:graphicFrameLocks noGrp="1"/>
          </p:cNvGraphicFramePr>
          <p:nvPr userDrawn="1">
            <p:extLst>
              <p:ext uri="{D42A27DB-BD31-4B8C-83A1-F6EECF244321}">
                <p14:modId xmlns:p14="http://schemas.microsoft.com/office/powerpoint/2010/main" val="2429028199"/>
              </p:ext>
            </p:extLst>
          </p:nvPr>
        </p:nvGraphicFramePr>
        <p:xfrm>
          <a:off x="44695236" y="-84747"/>
          <a:ext cx="9430188" cy="36154066"/>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8">
                  <a:extLst>
                    <a:ext uri="{9D8B030D-6E8A-4147-A177-3AD203B41FA5}">
                      <a16:colId xmlns:a16="http://schemas.microsoft.com/office/drawing/2014/main" val="997673227"/>
                    </a:ext>
                  </a:extLst>
                </a:gridCol>
                <a:gridCol w="4704795">
                  <a:extLst>
                    <a:ext uri="{9D8B030D-6E8A-4147-A177-3AD203B41FA5}">
                      <a16:colId xmlns:a16="http://schemas.microsoft.com/office/drawing/2014/main" val="4164475170"/>
                    </a:ext>
                  </a:extLst>
                </a:gridCol>
              </a:tblGrid>
              <a:tr h="1865376">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800" b="0" spc="600" dirty="0">
                          <a:solidFill>
                            <a:srgbClr val="1F3A4E"/>
                          </a:solidFill>
                          <a:latin typeface="Arial Black" panose="020B0A04020102020204" pitchFamily="34" charset="0"/>
                        </a:rPr>
                        <a:t>QUICK START GUIDE</a:t>
                      </a:r>
                      <a:br>
                        <a:rPr lang="en-US" sz="3800" b="0" spc="600" dirty="0">
                          <a:solidFill>
                            <a:srgbClr val="1F3A4E"/>
                          </a:solidFill>
                          <a:latin typeface="Arial Black" panose="020B0A04020102020204" pitchFamily="34" charset="0"/>
                        </a:rPr>
                      </a:br>
                      <a:r>
                        <a:rPr lang="en-US" sz="3400" b="1" spc="0" dirty="0">
                          <a:solidFill>
                            <a:srgbClr val="FF0000"/>
                          </a:solidFill>
                          <a:latin typeface="Trebuchet MS" pitchFamily="34" charset="0"/>
                        </a:rPr>
                        <a:t>(THIS SIDEBAR WILL NOT PRINT)</a:t>
                      </a:r>
                      <a:endParaRPr lang="en-US" sz="3800" b="1" spc="600" dirty="0">
                        <a:solidFill>
                          <a:schemeClr val="bg1"/>
                        </a:solidFill>
                        <a:latin typeface="Trebuchet MS" pitchFamily="34" charset="0"/>
                      </a:endParaRPr>
                    </a:p>
                  </a:txBody>
                  <a:tcPr marL="182880" marR="91442"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099">
                <a:tc gridSpan="3">
                  <a:txBody>
                    <a:bodyPr/>
                    <a:lstStyle/>
                    <a:p>
                      <a:pPr algn="l"/>
                      <a:r>
                        <a:rPr lang="en-US" sz="29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R="91442"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8">
                <a:tc gridSpan="3">
                  <a:txBody>
                    <a:bodyPr/>
                    <a:lstStyle/>
                    <a:p>
                      <a:r>
                        <a:rPr lang="en-US" sz="29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sz="15400" u="sng" dirty="0">
                        <a:solidFill>
                          <a:srgbClr val="FFC000"/>
                        </a:solidFill>
                      </a:endParaRPr>
                    </a:p>
                  </a:txBody>
                  <a:tcPr marL="182880" marR="91442"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R="91442"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9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R="91442" marT="137160">
                    <a:solidFill>
                      <a:srgbClr val="010101"/>
                    </a:solidFill>
                  </a:tcPr>
                </a:tc>
                <a:extLst>
                  <a:ext uri="{0D108BD9-81ED-4DB2-BD59-A6C34878D82A}">
                    <a16:rowId xmlns:a16="http://schemas.microsoft.com/office/drawing/2014/main" val="10005"/>
                  </a:ext>
                </a:extLst>
              </a:tr>
              <a:tr h="2888328">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R="91442"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900" b="1" dirty="0">
                          <a:solidFill>
                            <a:srgbClr val="FFC000"/>
                          </a:solidFill>
                          <a:latin typeface="Arial" panose="020B0604020202020204" pitchFamily="34" charset="0"/>
                          <a:cs typeface="Arial" panose="020B0604020202020204" pitchFamily="34" charset="0"/>
                        </a:rPr>
                        <a:t>How to</a:t>
                      </a:r>
                      <a:r>
                        <a:rPr lang="en-US" sz="2900" b="1" baseline="0" dirty="0">
                          <a:solidFill>
                            <a:srgbClr val="FFC000"/>
                          </a:solidFill>
                          <a:latin typeface="Arial" panose="020B0604020202020204" pitchFamily="34" charset="0"/>
                          <a:cs typeface="Arial" panose="020B0604020202020204" pitchFamily="34" charset="0"/>
                        </a:rPr>
                        <a:t> preview your poster prior to printing</a:t>
                      </a:r>
                      <a:endParaRPr lang="en-US" sz="29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R="91442"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sz="15400" dirty="0"/>
                    </a:p>
                  </a:txBody>
                  <a:tcPr marL="182880" marR="91442" marT="137160" anchor="ctr">
                    <a:solidFill>
                      <a:schemeClr val="tx1">
                        <a:lumMod val="95000"/>
                        <a:lumOff val="5000"/>
                      </a:schemeClr>
                    </a:solidFill>
                  </a:tcPr>
                </a:tc>
                <a:extLst>
                  <a:ext uri="{0D108BD9-81ED-4DB2-BD59-A6C34878D82A}">
                    <a16:rowId xmlns:a16="http://schemas.microsoft.com/office/drawing/2014/main" val="10006"/>
                  </a:ext>
                </a:extLst>
              </a:tr>
              <a:tr h="5674008">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9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R="91442"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6">
                <a:tc gridSpan="3">
                  <a:txBody>
                    <a:bodyPr/>
                    <a:lstStyle/>
                    <a:p>
                      <a:endParaRPr lang="en-US" sz="2400" dirty="0">
                        <a:solidFill>
                          <a:srgbClr val="1F3A4E"/>
                        </a:solidFill>
                      </a:endParaRPr>
                    </a:p>
                  </a:txBody>
                  <a:tcPr marL="182880" marR="91442"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182261">
                <a:tc>
                  <a:txBody>
                    <a:bodyPr/>
                    <a:lstStyle/>
                    <a:p>
                      <a:pPr>
                        <a:lnSpc>
                          <a:spcPts val="2600"/>
                        </a:lnSpc>
                      </a:pPr>
                      <a:r>
                        <a:rPr lang="en-US" sz="1900" dirty="0">
                          <a:solidFill>
                            <a:schemeClr val="bg1">
                              <a:lumMod val="85000"/>
                            </a:schemeClr>
                          </a:solidFill>
                          <a:latin typeface="Arial"/>
                          <a:cs typeface="Arial"/>
                        </a:rPr>
                        <a:t>© 2019</a:t>
                      </a:r>
                      <a:r>
                        <a:rPr lang="en-US" sz="1900" baseline="0" dirty="0">
                          <a:solidFill>
                            <a:schemeClr val="bg1">
                              <a:lumMod val="85000"/>
                            </a:schemeClr>
                          </a:solidFill>
                          <a:latin typeface="Arial"/>
                          <a:cs typeface="Arial"/>
                        </a:rPr>
                        <a:t> </a:t>
                      </a:r>
                      <a:r>
                        <a:rPr lang="en-US" sz="1900" dirty="0" err="1">
                          <a:solidFill>
                            <a:schemeClr val="bg1">
                              <a:lumMod val="85000"/>
                            </a:schemeClr>
                          </a:solidFill>
                          <a:latin typeface="Arial"/>
                          <a:cs typeface="Arial"/>
                        </a:rPr>
                        <a:t>PosterPresentations.com</a:t>
                      </a:r>
                      <a:br>
                        <a:rPr lang="en-US" sz="1900" dirty="0">
                          <a:solidFill>
                            <a:schemeClr val="bg1">
                              <a:lumMod val="85000"/>
                            </a:schemeClr>
                          </a:solidFill>
                          <a:latin typeface="Arial"/>
                          <a:cs typeface="Arial"/>
                        </a:rPr>
                      </a:br>
                      <a:r>
                        <a:rPr lang="en-US" sz="1900" dirty="0">
                          <a:solidFill>
                            <a:schemeClr val="bg1">
                              <a:lumMod val="85000"/>
                            </a:schemeClr>
                          </a:solidFill>
                          <a:latin typeface="Arial"/>
                          <a:cs typeface="Arial"/>
                        </a:rPr>
                        <a:t>2117 Fourth Street ,</a:t>
                      </a:r>
                      <a:r>
                        <a:rPr lang="en-US" sz="1900" baseline="0" dirty="0">
                          <a:solidFill>
                            <a:schemeClr val="bg1">
                              <a:lumMod val="85000"/>
                            </a:schemeClr>
                          </a:solidFill>
                          <a:latin typeface="Arial"/>
                          <a:cs typeface="Arial"/>
                        </a:rPr>
                        <a:t> STE C        </a:t>
                      </a:r>
                    </a:p>
                    <a:p>
                      <a:pPr>
                        <a:lnSpc>
                          <a:spcPts val="2600"/>
                        </a:lnSpc>
                      </a:pPr>
                      <a:r>
                        <a:rPr lang="en-US" sz="1900" baseline="0" dirty="0">
                          <a:solidFill>
                            <a:schemeClr val="bg1">
                              <a:lumMod val="85000"/>
                            </a:schemeClr>
                          </a:solidFill>
                          <a:latin typeface="Arial"/>
                          <a:cs typeface="Arial"/>
                        </a:rPr>
                        <a:t>Berkeley CA 94710 USA</a:t>
                      </a:r>
                      <a:endParaRPr lang="en-US" sz="1900" dirty="0">
                        <a:solidFill>
                          <a:schemeClr val="bg1">
                            <a:lumMod val="85000"/>
                          </a:schemeClr>
                        </a:solidFill>
                        <a:latin typeface="Arial"/>
                        <a:cs typeface="Arial"/>
                      </a:endParaRPr>
                    </a:p>
                  </a:txBody>
                  <a:tcPr marL="182880" marR="91442"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900" b="1" dirty="0">
                          <a:solidFill>
                            <a:srgbClr val="FFC000"/>
                          </a:solidFill>
                          <a:latin typeface="Arial"/>
                          <a:cs typeface="Arial"/>
                        </a:rPr>
                        <a:t>https://</a:t>
                      </a:r>
                      <a:r>
                        <a:rPr lang="en-US" sz="1900" b="1" dirty="0" err="1">
                          <a:solidFill>
                            <a:srgbClr val="FFC000"/>
                          </a:solidFill>
                          <a:latin typeface="Arial"/>
                          <a:cs typeface="Arial"/>
                        </a:rPr>
                        <a:t>www.posterpresentations.com</a:t>
                      </a:r>
                      <a:r>
                        <a:rPr lang="en-US" sz="1900" b="1" dirty="0">
                          <a:solidFill>
                            <a:srgbClr val="FFC000"/>
                          </a:solidFill>
                          <a:latin typeface="Arial"/>
                          <a:cs typeface="Arial"/>
                        </a:rPr>
                        <a:t>/</a:t>
                      </a:r>
                      <a:r>
                        <a:rPr lang="en-US" sz="1900" b="1" dirty="0" err="1">
                          <a:solidFill>
                            <a:srgbClr val="FFC000"/>
                          </a:solidFill>
                          <a:latin typeface="Arial"/>
                          <a:cs typeface="Arial"/>
                        </a:rPr>
                        <a:t>helpdesk.html</a:t>
                      </a:r>
                      <a:endParaRPr lang="en-US" sz="1900" dirty="0">
                        <a:solidFill>
                          <a:schemeClr val="bg1">
                            <a:lumMod val="85000"/>
                          </a:schemeClr>
                        </a:solidFill>
                        <a:latin typeface="Arial"/>
                        <a:cs typeface="Arial"/>
                      </a:endParaRPr>
                    </a:p>
                  </a:txBody>
                  <a:tcPr marL="182880" marR="91442"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41000801"/>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7201348" rtl="0" eaLnBrk="1" latinLnBrk="0" hangingPunct="1">
        <a:spcBef>
          <a:spcPct val="0"/>
        </a:spcBef>
        <a:buNone/>
        <a:defRPr sz="14440" kern="1200">
          <a:solidFill>
            <a:schemeClr val="bg1"/>
          </a:solidFill>
          <a:latin typeface="Trebuchet MS" pitchFamily="34" charset="0"/>
          <a:ea typeface="+mj-ea"/>
          <a:cs typeface="+mj-cs"/>
        </a:defRPr>
      </a:lvl1pPr>
    </p:titleStyle>
    <p:bodyStyle>
      <a:lvl1pPr marL="1250296" indent="-1250296" algn="l" defTabSz="7201348" rtl="0" eaLnBrk="1" latinLnBrk="0" hangingPunct="1">
        <a:spcBef>
          <a:spcPct val="20000"/>
        </a:spcBef>
        <a:buFont typeface="Arial" pitchFamily="34" charset="0"/>
        <a:buChar char="•"/>
        <a:tabLst/>
        <a:defRPr sz="7874" kern="1200">
          <a:solidFill>
            <a:schemeClr val="tx1"/>
          </a:solidFill>
          <a:latin typeface="+mn-lt"/>
          <a:ea typeface="+mn-ea"/>
          <a:cs typeface="+mn-cs"/>
        </a:defRPr>
      </a:lvl1pPr>
      <a:lvl2pPr marL="1250296" indent="-1250296" algn="l" defTabSz="7201348" rtl="0" eaLnBrk="1" latinLnBrk="0" hangingPunct="1">
        <a:spcBef>
          <a:spcPct val="20000"/>
        </a:spcBef>
        <a:buFont typeface="Arial" pitchFamily="34" charset="0"/>
        <a:buChar char="–"/>
        <a:tabLst/>
        <a:defRPr sz="6562" kern="1200">
          <a:solidFill>
            <a:schemeClr val="tx1"/>
          </a:solidFill>
          <a:latin typeface="+mn-lt"/>
          <a:ea typeface="+mn-ea"/>
          <a:cs typeface="+mn-cs"/>
        </a:defRPr>
      </a:lvl2pPr>
      <a:lvl3pPr marL="1250296" indent="-1250296" algn="l" defTabSz="7201348" rtl="0" eaLnBrk="1" latinLnBrk="0" hangingPunct="1">
        <a:spcBef>
          <a:spcPct val="20000"/>
        </a:spcBef>
        <a:buFont typeface="Arial" pitchFamily="34" charset="0"/>
        <a:buChar char="•"/>
        <a:tabLst/>
        <a:defRPr sz="5250" kern="1200">
          <a:solidFill>
            <a:schemeClr val="tx1"/>
          </a:solidFill>
          <a:latin typeface="+mn-lt"/>
          <a:ea typeface="+mn-ea"/>
          <a:cs typeface="+mn-cs"/>
        </a:defRPr>
      </a:lvl3pPr>
      <a:lvl4pPr marL="1250296" indent="-1250296" algn="l" defTabSz="7201348" rtl="0" eaLnBrk="1" latinLnBrk="0" hangingPunct="1">
        <a:spcBef>
          <a:spcPct val="20000"/>
        </a:spcBef>
        <a:buFont typeface="Arial" pitchFamily="34" charset="0"/>
        <a:buChar char="–"/>
        <a:tabLst/>
        <a:defRPr sz="3939" kern="1200">
          <a:solidFill>
            <a:schemeClr val="tx1"/>
          </a:solidFill>
          <a:latin typeface="+mn-lt"/>
          <a:ea typeface="+mn-ea"/>
          <a:cs typeface="+mn-cs"/>
        </a:defRPr>
      </a:lvl4pPr>
      <a:lvl5pPr marL="1250296" indent="-1250296" algn="l" defTabSz="7201348" rtl="0" eaLnBrk="1" latinLnBrk="0" hangingPunct="1">
        <a:spcBef>
          <a:spcPct val="20000"/>
        </a:spcBef>
        <a:buFont typeface="Arial" pitchFamily="34" charset="0"/>
        <a:buChar char="»"/>
        <a:tabLst/>
        <a:defRPr sz="3939" kern="120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p:bodyStyle>
    <p:otherStyle>
      <a:defPPr>
        <a:defRPr lang="en-US"/>
      </a:defPPr>
      <a:lvl1pPr marL="0" algn="l" defTabSz="7201348" rtl="0" eaLnBrk="1" latinLnBrk="0" hangingPunct="1">
        <a:defRPr sz="14108" kern="1200">
          <a:solidFill>
            <a:schemeClr val="tx1"/>
          </a:solidFill>
          <a:latin typeface="+mn-lt"/>
          <a:ea typeface="+mn-ea"/>
          <a:cs typeface="+mn-cs"/>
        </a:defRPr>
      </a:lvl1pPr>
      <a:lvl2pPr marL="3600681" algn="l" defTabSz="7201348" rtl="0" eaLnBrk="1" latinLnBrk="0" hangingPunct="1">
        <a:defRPr sz="14108" kern="1200">
          <a:solidFill>
            <a:schemeClr val="tx1"/>
          </a:solidFill>
          <a:latin typeface="+mn-lt"/>
          <a:ea typeface="+mn-ea"/>
          <a:cs typeface="+mn-cs"/>
        </a:defRPr>
      </a:lvl2pPr>
      <a:lvl3pPr marL="7201348" algn="l" defTabSz="7201348" rtl="0" eaLnBrk="1" latinLnBrk="0" hangingPunct="1">
        <a:defRPr sz="14108" kern="1200">
          <a:solidFill>
            <a:schemeClr val="tx1"/>
          </a:solidFill>
          <a:latin typeface="+mn-lt"/>
          <a:ea typeface="+mn-ea"/>
          <a:cs typeface="+mn-cs"/>
        </a:defRPr>
      </a:lvl3pPr>
      <a:lvl4pPr marL="10802029" algn="l" defTabSz="7201348" rtl="0" eaLnBrk="1" latinLnBrk="0" hangingPunct="1">
        <a:defRPr sz="14108" kern="1200">
          <a:solidFill>
            <a:schemeClr val="tx1"/>
          </a:solidFill>
          <a:latin typeface="+mn-lt"/>
          <a:ea typeface="+mn-ea"/>
          <a:cs typeface="+mn-cs"/>
        </a:defRPr>
      </a:lvl4pPr>
      <a:lvl5pPr marL="14402705" algn="l" defTabSz="7201348" rtl="0" eaLnBrk="1" latinLnBrk="0" hangingPunct="1">
        <a:defRPr sz="14108" kern="1200">
          <a:solidFill>
            <a:schemeClr val="tx1"/>
          </a:solidFill>
          <a:latin typeface="+mn-lt"/>
          <a:ea typeface="+mn-ea"/>
          <a:cs typeface="+mn-cs"/>
        </a:defRPr>
      </a:lvl5pPr>
      <a:lvl6pPr marL="18003377" algn="l" defTabSz="7201348" rtl="0" eaLnBrk="1" latinLnBrk="0" hangingPunct="1">
        <a:defRPr sz="14108" kern="1200">
          <a:solidFill>
            <a:schemeClr val="tx1"/>
          </a:solidFill>
          <a:latin typeface="+mn-lt"/>
          <a:ea typeface="+mn-ea"/>
          <a:cs typeface="+mn-cs"/>
        </a:defRPr>
      </a:lvl6pPr>
      <a:lvl7pPr marL="21604058" algn="l" defTabSz="7201348" rtl="0" eaLnBrk="1" latinLnBrk="0" hangingPunct="1">
        <a:defRPr sz="14108" kern="1200">
          <a:solidFill>
            <a:schemeClr val="tx1"/>
          </a:solidFill>
          <a:latin typeface="+mn-lt"/>
          <a:ea typeface="+mn-ea"/>
          <a:cs typeface="+mn-cs"/>
        </a:defRPr>
      </a:lvl7pPr>
      <a:lvl8pPr marL="25204725" algn="l" defTabSz="7201348" rtl="0" eaLnBrk="1" latinLnBrk="0" hangingPunct="1">
        <a:defRPr sz="14108" kern="1200">
          <a:solidFill>
            <a:schemeClr val="tx1"/>
          </a:solidFill>
          <a:latin typeface="+mn-lt"/>
          <a:ea typeface="+mn-ea"/>
          <a:cs typeface="+mn-cs"/>
        </a:defRPr>
      </a:lvl8pPr>
      <a:lvl9pPr marL="28805406" algn="l" defTabSz="7201348" rtl="0" eaLnBrk="1" latinLnBrk="0" hangingPunct="1">
        <a:defRPr sz="1410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99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10" name="Rectangle 36">
            <a:extLst>
              <a:ext uri="{FF2B5EF4-FFF2-40B4-BE49-F238E27FC236}">
                <a16:creationId xmlns:a16="http://schemas.microsoft.com/office/drawing/2014/main" id="{B82F2237-BAB6-704C-82F3-FA64CC22DF29}"/>
              </a:ext>
            </a:extLst>
          </p:cNvPr>
          <p:cNvSpPr>
            <a:spLocks noChangeArrowheads="1"/>
          </p:cNvSpPr>
          <p:nvPr userDrawn="1"/>
        </p:nvSpPr>
        <p:spPr bwMode="auto">
          <a:xfrm>
            <a:off x="0" y="14097"/>
            <a:ext cx="43891200" cy="4172266"/>
          </a:xfrm>
          <a:prstGeom prst="rect">
            <a:avLst/>
          </a:prstGeom>
          <a:solidFill>
            <a:schemeClr val="accent1"/>
          </a:solidFill>
          <a:ln w="9525">
            <a:noFill/>
            <a:miter lim="800000"/>
            <a:headEnd/>
            <a:tailEnd/>
          </a:ln>
          <a:effectLst/>
        </p:spPr>
        <p:txBody>
          <a:bodyPr wrap="none" lIns="150048" tIns="75026" rIns="150048" bIns="75026" anchor="ctr"/>
          <a:lstStyle/>
          <a:p>
            <a:pPr>
              <a:defRPr/>
            </a:pPr>
            <a:endParaRPr lang="en-US" sz="8064" dirty="0"/>
          </a:p>
        </p:txBody>
      </p:sp>
      <p:sp>
        <p:nvSpPr>
          <p:cNvPr id="12" name="Text Box 14">
            <a:extLst>
              <a:ext uri="{FF2B5EF4-FFF2-40B4-BE49-F238E27FC236}">
                <a16:creationId xmlns:a16="http://schemas.microsoft.com/office/drawing/2014/main" id="{4FAAEDB7-9BBE-8D43-950B-E1D906765494}"/>
              </a:ext>
            </a:extLst>
          </p:cNvPr>
          <p:cNvSpPr txBox="1">
            <a:spLocks noChangeArrowheads="1"/>
          </p:cNvSpPr>
          <p:nvPr userDrawn="1"/>
        </p:nvSpPr>
        <p:spPr bwMode="auto">
          <a:xfrm>
            <a:off x="640082" y="32214799"/>
            <a:ext cx="5182175" cy="483090"/>
          </a:xfrm>
          <a:prstGeom prst="rect">
            <a:avLst/>
          </a:prstGeom>
          <a:noFill/>
          <a:ln w="9525">
            <a:noFill/>
            <a:miter lim="800000"/>
            <a:headEnd/>
            <a:tailEnd/>
          </a:ln>
          <a:effectLst/>
        </p:spPr>
        <p:txBody>
          <a:bodyPr wrap="square" lIns="149764" tIns="74871" rIns="149764" bIns="74871">
            <a:spAutoFit/>
          </a:bodyPr>
          <a:lstStyle/>
          <a:p>
            <a:pPr eaLnBrk="0" hangingPunct="0">
              <a:lnSpc>
                <a:spcPct val="65000"/>
              </a:lnSpc>
              <a:spcBef>
                <a:spcPct val="50000"/>
              </a:spcBef>
              <a:defRPr/>
            </a:pPr>
            <a:r>
              <a:rPr lang="en-US" sz="647" b="1" dirty="0">
                <a:solidFill>
                  <a:schemeClr val="bg1">
                    <a:lumMod val="75000"/>
                  </a:schemeClr>
                </a:solidFill>
                <a:latin typeface="Arial" charset="0"/>
              </a:rPr>
              <a:t>RESEARCH POSTER PRESENTATION TEMPLATE © 2019</a:t>
            </a:r>
          </a:p>
          <a:p>
            <a:pPr eaLnBrk="0" hangingPunct="0">
              <a:lnSpc>
                <a:spcPct val="65000"/>
              </a:lnSpc>
              <a:spcBef>
                <a:spcPct val="50000"/>
              </a:spcBef>
              <a:defRPr/>
            </a:pPr>
            <a:r>
              <a:rPr lang="en-US" sz="1475" b="1" dirty="0">
                <a:solidFill>
                  <a:schemeClr val="bg1">
                    <a:lumMod val="75000"/>
                  </a:schemeClr>
                </a:solidFill>
                <a:latin typeface="Arial" charset="0"/>
              </a:rPr>
              <a:t>www.PosterPresentations.com</a:t>
            </a:r>
          </a:p>
        </p:txBody>
      </p:sp>
      <p:cxnSp>
        <p:nvCxnSpPr>
          <p:cNvPr id="34" name="Straight Connector 33">
            <a:extLst>
              <a:ext uri="{FF2B5EF4-FFF2-40B4-BE49-F238E27FC236}">
                <a16:creationId xmlns:a16="http://schemas.microsoft.com/office/drawing/2014/main" id="{457BE808-A53B-994E-80E2-9E761219D543}"/>
              </a:ext>
            </a:extLst>
          </p:cNvPr>
          <p:cNvCxnSpPr>
            <a:cxnSpLocks/>
          </p:cNvCxnSpPr>
          <p:nvPr userDrawn="1"/>
        </p:nvCxnSpPr>
        <p:spPr>
          <a:xfrm>
            <a:off x="0" y="4169846"/>
            <a:ext cx="438912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2071E14-BFBA-5041-9B7B-1EAD5CCACC7D}"/>
              </a:ext>
            </a:extLst>
          </p:cNvPr>
          <p:cNvSpPr/>
          <p:nvPr userDrawn="1"/>
        </p:nvSpPr>
        <p:spPr>
          <a:xfrm>
            <a:off x="457204" y="4643570"/>
            <a:ext cx="10058400"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
        <p:nvSpPr>
          <p:cNvPr id="18" name="Rounded Rectangle 17">
            <a:extLst>
              <a:ext uri="{FF2B5EF4-FFF2-40B4-BE49-F238E27FC236}">
                <a16:creationId xmlns:a16="http://schemas.microsoft.com/office/drawing/2014/main" id="{4128F8C5-8AC2-BE40-A83F-D9C512F88994}"/>
              </a:ext>
            </a:extLst>
          </p:cNvPr>
          <p:cNvSpPr/>
          <p:nvPr userDrawn="1"/>
        </p:nvSpPr>
        <p:spPr>
          <a:xfrm>
            <a:off x="33375604" y="4643570"/>
            <a:ext cx="10058400"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
        <p:nvSpPr>
          <p:cNvPr id="19" name="Rounded Rectangle 18">
            <a:extLst>
              <a:ext uri="{FF2B5EF4-FFF2-40B4-BE49-F238E27FC236}">
                <a16:creationId xmlns:a16="http://schemas.microsoft.com/office/drawing/2014/main" id="{B721DE94-4EEC-9240-AF22-5C3C7AAC4669}"/>
              </a:ext>
            </a:extLst>
          </p:cNvPr>
          <p:cNvSpPr/>
          <p:nvPr userDrawn="1"/>
        </p:nvSpPr>
        <p:spPr>
          <a:xfrm>
            <a:off x="11427880" y="4643570"/>
            <a:ext cx="10061577"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
        <p:nvSpPr>
          <p:cNvPr id="20" name="Rounded Rectangle 19">
            <a:extLst>
              <a:ext uri="{FF2B5EF4-FFF2-40B4-BE49-F238E27FC236}">
                <a16:creationId xmlns:a16="http://schemas.microsoft.com/office/drawing/2014/main" id="{681182F3-81E6-0A46-A2C3-461A26B01FE5}"/>
              </a:ext>
            </a:extLst>
          </p:cNvPr>
          <p:cNvSpPr/>
          <p:nvPr userDrawn="1"/>
        </p:nvSpPr>
        <p:spPr>
          <a:xfrm>
            <a:off x="22401739" y="4643570"/>
            <a:ext cx="10061577" cy="27432648"/>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64"/>
          </a:p>
        </p:txBody>
      </p:sp>
    </p:spTree>
    <p:extLst>
      <p:ext uri="{BB962C8B-B14F-4D97-AF65-F5344CB8AC3E}">
        <p14:creationId xmlns:p14="http://schemas.microsoft.com/office/powerpoint/2010/main" val="2324832553"/>
      </p:ext>
    </p:extLst>
  </p:cSld>
  <p:clrMap bg1="lt1" tx1="dk1" bg2="lt2" tx2="dk2" accent1="accent1" accent2="accent2" accent3="accent3" accent4="accent4" accent5="accent5" accent6="accent6" hlink="hlink" folHlink="folHlink"/>
  <p:sldLayoutIdLst>
    <p:sldLayoutId id="2147483656" r:id="rId1"/>
  </p:sldLayoutIdLst>
  <p:txStyles>
    <p:titleStyle>
      <a:lvl1pPr algn="ctr" defTabSz="7201348" rtl="0" eaLnBrk="1" latinLnBrk="0" hangingPunct="1">
        <a:spcBef>
          <a:spcPct val="0"/>
        </a:spcBef>
        <a:buNone/>
        <a:defRPr sz="14440" kern="1200">
          <a:solidFill>
            <a:schemeClr val="bg1"/>
          </a:solidFill>
          <a:latin typeface="Trebuchet MS" pitchFamily="34" charset="0"/>
          <a:ea typeface="+mj-ea"/>
          <a:cs typeface="+mj-cs"/>
        </a:defRPr>
      </a:lvl1pPr>
    </p:titleStyle>
    <p:bodyStyle>
      <a:lvl1pPr marL="1250296" indent="-1250296" algn="l" defTabSz="7201348" rtl="0" eaLnBrk="1" latinLnBrk="0" hangingPunct="1">
        <a:spcBef>
          <a:spcPct val="20000"/>
        </a:spcBef>
        <a:buFont typeface="Arial" pitchFamily="34" charset="0"/>
        <a:buChar char="•"/>
        <a:tabLst/>
        <a:defRPr sz="7874" kern="1200">
          <a:solidFill>
            <a:schemeClr val="tx1"/>
          </a:solidFill>
          <a:latin typeface="+mn-lt"/>
          <a:ea typeface="+mn-ea"/>
          <a:cs typeface="+mn-cs"/>
        </a:defRPr>
      </a:lvl1pPr>
      <a:lvl2pPr marL="1250296" indent="-1250296" algn="l" defTabSz="7201348" rtl="0" eaLnBrk="1" latinLnBrk="0" hangingPunct="1">
        <a:spcBef>
          <a:spcPct val="20000"/>
        </a:spcBef>
        <a:buFont typeface="Arial" pitchFamily="34" charset="0"/>
        <a:buChar char="–"/>
        <a:tabLst/>
        <a:defRPr sz="6562" kern="1200">
          <a:solidFill>
            <a:schemeClr val="tx1"/>
          </a:solidFill>
          <a:latin typeface="+mn-lt"/>
          <a:ea typeface="+mn-ea"/>
          <a:cs typeface="+mn-cs"/>
        </a:defRPr>
      </a:lvl2pPr>
      <a:lvl3pPr marL="1250296" indent="-1250296" algn="l" defTabSz="7201348" rtl="0" eaLnBrk="1" latinLnBrk="0" hangingPunct="1">
        <a:spcBef>
          <a:spcPct val="20000"/>
        </a:spcBef>
        <a:buFont typeface="Arial" pitchFamily="34" charset="0"/>
        <a:buChar char="•"/>
        <a:tabLst/>
        <a:defRPr sz="5250" kern="1200">
          <a:solidFill>
            <a:schemeClr val="tx1"/>
          </a:solidFill>
          <a:latin typeface="+mn-lt"/>
          <a:ea typeface="+mn-ea"/>
          <a:cs typeface="+mn-cs"/>
        </a:defRPr>
      </a:lvl3pPr>
      <a:lvl4pPr marL="1250296" indent="-1250296" algn="l" defTabSz="7201348" rtl="0" eaLnBrk="1" latinLnBrk="0" hangingPunct="1">
        <a:spcBef>
          <a:spcPct val="20000"/>
        </a:spcBef>
        <a:buFont typeface="Arial" pitchFamily="34" charset="0"/>
        <a:buChar char="–"/>
        <a:tabLst/>
        <a:defRPr sz="3939" kern="1200">
          <a:solidFill>
            <a:schemeClr val="tx1"/>
          </a:solidFill>
          <a:latin typeface="+mn-lt"/>
          <a:ea typeface="+mn-ea"/>
          <a:cs typeface="+mn-cs"/>
        </a:defRPr>
      </a:lvl4pPr>
      <a:lvl5pPr marL="1250296" indent="-1250296" algn="l" defTabSz="7201348" rtl="0" eaLnBrk="1" latinLnBrk="0" hangingPunct="1">
        <a:spcBef>
          <a:spcPct val="20000"/>
        </a:spcBef>
        <a:buFont typeface="Arial" pitchFamily="34" charset="0"/>
        <a:buChar char="»"/>
        <a:tabLst/>
        <a:defRPr sz="3939" kern="120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p:bodyStyle>
    <p:otherStyle>
      <a:defPPr>
        <a:defRPr lang="en-US"/>
      </a:defPPr>
      <a:lvl1pPr marL="0" algn="l" defTabSz="7201348" rtl="0" eaLnBrk="1" latinLnBrk="0" hangingPunct="1">
        <a:defRPr sz="14108" kern="1200">
          <a:solidFill>
            <a:schemeClr val="tx1"/>
          </a:solidFill>
          <a:latin typeface="+mn-lt"/>
          <a:ea typeface="+mn-ea"/>
          <a:cs typeface="+mn-cs"/>
        </a:defRPr>
      </a:lvl1pPr>
      <a:lvl2pPr marL="3600681" algn="l" defTabSz="7201348" rtl="0" eaLnBrk="1" latinLnBrk="0" hangingPunct="1">
        <a:defRPr sz="14108" kern="1200">
          <a:solidFill>
            <a:schemeClr val="tx1"/>
          </a:solidFill>
          <a:latin typeface="+mn-lt"/>
          <a:ea typeface="+mn-ea"/>
          <a:cs typeface="+mn-cs"/>
        </a:defRPr>
      </a:lvl2pPr>
      <a:lvl3pPr marL="7201348" algn="l" defTabSz="7201348" rtl="0" eaLnBrk="1" latinLnBrk="0" hangingPunct="1">
        <a:defRPr sz="14108" kern="1200">
          <a:solidFill>
            <a:schemeClr val="tx1"/>
          </a:solidFill>
          <a:latin typeface="+mn-lt"/>
          <a:ea typeface="+mn-ea"/>
          <a:cs typeface="+mn-cs"/>
        </a:defRPr>
      </a:lvl3pPr>
      <a:lvl4pPr marL="10802029" algn="l" defTabSz="7201348" rtl="0" eaLnBrk="1" latinLnBrk="0" hangingPunct="1">
        <a:defRPr sz="14108" kern="1200">
          <a:solidFill>
            <a:schemeClr val="tx1"/>
          </a:solidFill>
          <a:latin typeface="+mn-lt"/>
          <a:ea typeface="+mn-ea"/>
          <a:cs typeface="+mn-cs"/>
        </a:defRPr>
      </a:lvl4pPr>
      <a:lvl5pPr marL="14402705" algn="l" defTabSz="7201348" rtl="0" eaLnBrk="1" latinLnBrk="0" hangingPunct="1">
        <a:defRPr sz="14108" kern="1200">
          <a:solidFill>
            <a:schemeClr val="tx1"/>
          </a:solidFill>
          <a:latin typeface="+mn-lt"/>
          <a:ea typeface="+mn-ea"/>
          <a:cs typeface="+mn-cs"/>
        </a:defRPr>
      </a:lvl5pPr>
      <a:lvl6pPr marL="18003377" algn="l" defTabSz="7201348" rtl="0" eaLnBrk="1" latinLnBrk="0" hangingPunct="1">
        <a:defRPr sz="14108" kern="1200">
          <a:solidFill>
            <a:schemeClr val="tx1"/>
          </a:solidFill>
          <a:latin typeface="+mn-lt"/>
          <a:ea typeface="+mn-ea"/>
          <a:cs typeface="+mn-cs"/>
        </a:defRPr>
      </a:lvl6pPr>
      <a:lvl7pPr marL="21604058" algn="l" defTabSz="7201348" rtl="0" eaLnBrk="1" latinLnBrk="0" hangingPunct="1">
        <a:defRPr sz="14108" kern="1200">
          <a:solidFill>
            <a:schemeClr val="tx1"/>
          </a:solidFill>
          <a:latin typeface="+mn-lt"/>
          <a:ea typeface="+mn-ea"/>
          <a:cs typeface="+mn-cs"/>
        </a:defRPr>
      </a:lvl7pPr>
      <a:lvl8pPr marL="25204725" algn="l" defTabSz="7201348" rtl="0" eaLnBrk="1" latinLnBrk="0" hangingPunct="1">
        <a:defRPr sz="14108" kern="1200">
          <a:solidFill>
            <a:schemeClr val="tx1"/>
          </a:solidFill>
          <a:latin typeface="+mn-lt"/>
          <a:ea typeface="+mn-ea"/>
          <a:cs typeface="+mn-cs"/>
        </a:defRPr>
      </a:lvl8pPr>
      <a:lvl9pPr marL="28805406" algn="l" defTabSz="7201348" rtl="0" eaLnBrk="1" latinLnBrk="0" hangingPunct="1">
        <a:defRPr sz="1410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jpe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9.tiff"/><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3.tiff"/><Relationship Id="rId11" Type="http://schemas.openxmlformats.org/officeDocument/2006/relationships/image" Target="../media/image15.tiff"/><Relationship Id="rId5" Type="http://schemas.openxmlformats.org/officeDocument/2006/relationships/image" Target="../media/image12.ti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4.tiff"/><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8C56A-C898-9F4E-8933-9EC817B96972}"/>
              </a:ext>
            </a:extLst>
          </p:cNvPr>
          <p:cNvSpPr>
            <a:spLocks noGrp="1"/>
          </p:cNvSpPr>
          <p:nvPr>
            <p:ph type="body" sz="quarter" idx="10"/>
          </p:nvPr>
        </p:nvSpPr>
        <p:spPr>
          <a:xfrm>
            <a:off x="11209416" y="2502251"/>
            <a:ext cx="22704671" cy="1442446"/>
          </a:xfrm>
        </p:spPr>
        <p:txBody>
          <a:bodyPr/>
          <a:lstStyle/>
          <a:p>
            <a:r>
              <a:rPr lang="en-US" sz="3988" baseline="30000" dirty="0"/>
              <a:t>1</a:t>
            </a:r>
            <a:r>
              <a:rPr lang="en-US" sz="3988" dirty="0"/>
              <a:t>University of New Hampshire Department of Civil and Environmental Engineering</a:t>
            </a:r>
          </a:p>
          <a:p>
            <a:r>
              <a:rPr lang="en-US" sz="3988" baseline="30000" dirty="0"/>
              <a:t>2</a:t>
            </a:r>
            <a:r>
              <a:rPr lang="en-US" sz="3988" dirty="0"/>
              <a:t>Kyoto University, Disaster Prevention and Research Institute</a:t>
            </a:r>
          </a:p>
        </p:txBody>
      </p:sp>
      <p:sp>
        <p:nvSpPr>
          <p:cNvPr id="3" name="Text Placeholder 2">
            <a:extLst>
              <a:ext uri="{FF2B5EF4-FFF2-40B4-BE49-F238E27FC236}">
                <a16:creationId xmlns:a16="http://schemas.microsoft.com/office/drawing/2014/main" id="{368F42AB-0B38-6240-B455-4EAD6491D21A}"/>
              </a:ext>
            </a:extLst>
          </p:cNvPr>
          <p:cNvSpPr>
            <a:spLocks noGrp="1"/>
          </p:cNvSpPr>
          <p:nvPr>
            <p:ph type="body" sz="quarter" idx="11"/>
          </p:nvPr>
        </p:nvSpPr>
        <p:spPr>
          <a:xfrm>
            <a:off x="10916808" y="1598846"/>
            <a:ext cx="23387541" cy="859466"/>
          </a:xfrm>
        </p:spPr>
        <p:txBody>
          <a:bodyPr/>
          <a:lstStyle/>
          <a:p>
            <a:r>
              <a:rPr lang="en-US" dirty="0"/>
              <a:t>Matthew M. Turner</a:t>
            </a:r>
            <a:r>
              <a:rPr lang="en-US" baseline="30000" dirty="0"/>
              <a:t>1</a:t>
            </a:r>
            <a:r>
              <a:rPr lang="en-US" dirty="0"/>
              <a:t>, Majid Ghayoomi</a:t>
            </a:r>
            <a:r>
              <a:rPr lang="en-US" baseline="30000" dirty="0"/>
              <a:t>1</a:t>
            </a:r>
            <a:r>
              <a:rPr lang="en-US" dirty="0"/>
              <a:t>, </a:t>
            </a:r>
            <a:r>
              <a:rPr lang="en-US" dirty="0" err="1"/>
              <a:t>Kyohei</a:t>
            </a:r>
            <a:r>
              <a:rPr lang="en-US" dirty="0"/>
              <a:t> Ueda</a:t>
            </a:r>
            <a:r>
              <a:rPr lang="en-US" baseline="30000" dirty="0"/>
              <a:t>2</a:t>
            </a:r>
            <a:r>
              <a:rPr lang="en-US" dirty="0"/>
              <a:t>, Ryosuke Uzuoka</a:t>
            </a:r>
            <a:r>
              <a:rPr lang="en-US" baseline="30000" dirty="0"/>
              <a:t>2</a:t>
            </a:r>
            <a:endParaRPr lang="en-US" dirty="0"/>
          </a:p>
        </p:txBody>
      </p:sp>
      <p:sp>
        <p:nvSpPr>
          <p:cNvPr id="4" name="Text Placeholder 3">
            <a:extLst>
              <a:ext uri="{FF2B5EF4-FFF2-40B4-BE49-F238E27FC236}">
                <a16:creationId xmlns:a16="http://schemas.microsoft.com/office/drawing/2014/main" id="{C92934C5-F417-4547-A178-F9454BBDDA4A}"/>
              </a:ext>
            </a:extLst>
          </p:cNvPr>
          <p:cNvSpPr>
            <a:spLocks noGrp="1"/>
          </p:cNvSpPr>
          <p:nvPr>
            <p:ph type="body" sz="quarter" idx="12"/>
          </p:nvPr>
        </p:nvSpPr>
        <p:spPr>
          <a:xfrm>
            <a:off x="1223756" y="406837"/>
            <a:ext cx="41791777" cy="1846659"/>
          </a:xfrm>
        </p:spPr>
        <p:txBody>
          <a:bodyPr/>
          <a:lstStyle/>
          <a:p>
            <a:r>
              <a:rPr lang="en-US" sz="5700" dirty="0"/>
              <a:t>Centrifuge Modeling to Evaluate the Seismic Response of Elastic and Inelastic Structures Embedded in Unsaturated Soil</a:t>
            </a:r>
          </a:p>
        </p:txBody>
      </p:sp>
      <p:sp>
        <p:nvSpPr>
          <p:cNvPr id="5" name="Text Placeholder 4">
            <a:extLst>
              <a:ext uri="{FF2B5EF4-FFF2-40B4-BE49-F238E27FC236}">
                <a16:creationId xmlns:a16="http://schemas.microsoft.com/office/drawing/2014/main" id="{03371DE7-DCBD-E143-8BC8-F10EEF67D84C}"/>
              </a:ext>
            </a:extLst>
          </p:cNvPr>
          <p:cNvSpPr>
            <a:spLocks noGrp="1"/>
          </p:cNvSpPr>
          <p:nvPr>
            <p:ph type="body" sz="quarter" idx="15"/>
          </p:nvPr>
        </p:nvSpPr>
        <p:spPr>
          <a:xfrm>
            <a:off x="431714" y="4649469"/>
            <a:ext cx="10059100" cy="646331"/>
          </a:xfrm>
        </p:spPr>
        <p:txBody>
          <a:bodyPr/>
          <a:lstStyle/>
          <a:p>
            <a:r>
              <a:rPr lang="en-US" sz="3600" u="sng" dirty="0"/>
              <a:t>Abstract</a:t>
            </a:r>
          </a:p>
        </p:txBody>
      </p:sp>
      <p:sp>
        <p:nvSpPr>
          <p:cNvPr id="6" name="Text Placeholder 5">
            <a:extLst>
              <a:ext uri="{FF2B5EF4-FFF2-40B4-BE49-F238E27FC236}">
                <a16:creationId xmlns:a16="http://schemas.microsoft.com/office/drawing/2014/main" id="{A5DE1169-8E44-8344-A5CD-DA0F01E9245D}"/>
              </a:ext>
            </a:extLst>
          </p:cNvPr>
          <p:cNvSpPr>
            <a:spLocks noGrp="1"/>
          </p:cNvSpPr>
          <p:nvPr>
            <p:ph type="body" sz="quarter" idx="17"/>
          </p:nvPr>
        </p:nvSpPr>
        <p:spPr>
          <a:xfrm>
            <a:off x="277950" y="17749431"/>
            <a:ext cx="10059100" cy="646331"/>
          </a:xfrm>
        </p:spPr>
        <p:txBody>
          <a:bodyPr/>
          <a:lstStyle/>
          <a:p>
            <a:r>
              <a:rPr lang="en-US" sz="3600" u="sng" dirty="0"/>
              <a:t>Introduction</a:t>
            </a:r>
            <a:endParaRPr lang="en-US" sz="3200" u="sng" dirty="0"/>
          </a:p>
        </p:txBody>
      </p:sp>
      <p:sp>
        <p:nvSpPr>
          <p:cNvPr id="7" name="Text Placeholder 6">
            <a:extLst>
              <a:ext uri="{FF2B5EF4-FFF2-40B4-BE49-F238E27FC236}">
                <a16:creationId xmlns:a16="http://schemas.microsoft.com/office/drawing/2014/main" id="{8A19A437-04D4-5F45-A616-3A5D998A1D8E}"/>
              </a:ext>
            </a:extLst>
          </p:cNvPr>
          <p:cNvSpPr>
            <a:spLocks noGrp="1"/>
          </p:cNvSpPr>
          <p:nvPr>
            <p:ph type="body" sz="quarter" idx="18"/>
          </p:nvPr>
        </p:nvSpPr>
        <p:spPr>
          <a:xfrm>
            <a:off x="11482447" y="4713398"/>
            <a:ext cx="10058400" cy="646331"/>
          </a:xfrm>
        </p:spPr>
        <p:txBody>
          <a:bodyPr/>
          <a:lstStyle/>
          <a:p>
            <a:r>
              <a:rPr lang="en-US" sz="3600" u="sng" dirty="0"/>
              <a:t>Design of Model Structures</a:t>
            </a:r>
          </a:p>
        </p:txBody>
      </p:sp>
      <p:sp>
        <p:nvSpPr>
          <p:cNvPr id="8" name="Text Placeholder 7">
            <a:extLst>
              <a:ext uri="{FF2B5EF4-FFF2-40B4-BE49-F238E27FC236}">
                <a16:creationId xmlns:a16="http://schemas.microsoft.com/office/drawing/2014/main" id="{527E62BD-C7ED-5840-AD8F-AB2265CC8F56}"/>
              </a:ext>
            </a:extLst>
          </p:cNvPr>
          <p:cNvSpPr>
            <a:spLocks noGrp="1"/>
          </p:cNvSpPr>
          <p:nvPr>
            <p:ph type="body" sz="quarter" idx="19"/>
          </p:nvPr>
        </p:nvSpPr>
        <p:spPr>
          <a:xfrm>
            <a:off x="22391736" y="14585532"/>
            <a:ext cx="10058400" cy="646331"/>
          </a:xfrm>
        </p:spPr>
        <p:txBody>
          <a:bodyPr/>
          <a:lstStyle/>
          <a:p>
            <a:r>
              <a:rPr lang="en-US" sz="3600" u="sng" dirty="0"/>
              <a:t>Seismic Input Motions</a:t>
            </a:r>
          </a:p>
        </p:txBody>
      </p:sp>
      <p:sp>
        <p:nvSpPr>
          <p:cNvPr id="12" name="Text Placeholder 11">
            <a:extLst>
              <a:ext uri="{FF2B5EF4-FFF2-40B4-BE49-F238E27FC236}">
                <a16:creationId xmlns:a16="http://schemas.microsoft.com/office/drawing/2014/main" id="{4614F892-6D6E-EC44-9CF5-9E88641C3D98}"/>
              </a:ext>
            </a:extLst>
          </p:cNvPr>
          <p:cNvSpPr>
            <a:spLocks noGrp="1"/>
          </p:cNvSpPr>
          <p:nvPr>
            <p:ph type="body" sz="quarter" idx="16"/>
          </p:nvPr>
        </p:nvSpPr>
        <p:spPr>
          <a:xfrm>
            <a:off x="277950" y="4882958"/>
            <a:ext cx="10366628" cy="13295948"/>
          </a:xfrm>
        </p:spPr>
        <p:txBody>
          <a:bodyPr/>
          <a:lstStyle/>
          <a:p>
            <a:pPr algn="just"/>
            <a:r>
              <a:rPr lang="en-US" sz="3400" dirty="0"/>
              <a:t>Soil-structure interaction has been increasingly considered in the design of structures located in areas of high seismicity. Design codes typically assume the soil to be in either the dry or fully saturated states; however, dynamic soil properties such as stiffness and damping are influenced by the degree of saturation in the underlying soil. This poster presents some findings from two series of centrifuge tests to evaluate the performance of a mid-rise structure, shallowly embedded in sandy silt with varying water table depths. In one test series the physical model was designed to remain within its elastic range, in another, the physical model was designed to behave inelastically during seismic loading. Results indicate that as the water table elevation decreased, the soil behaved stiffer, leading to reduced period lengthening and system damping. Reductions in period lengthening and system damping that were correlated with the depth of the water table, were also related to the behavior of the superstructure, with greater reductions observed during the experiments performed on the elastic structure.</a:t>
            </a:r>
          </a:p>
        </p:txBody>
      </p:sp>
      <p:sp>
        <p:nvSpPr>
          <p:cNvPr id="13" name="Text Placeholder 12">
            <a:extLst>
              <a:ext uri="{FF2B5EF4-FFF2-40B4-BE49-F238E27FC236}">
                <a16:creationId xmlns:a16="http://schemas.microsoft.com/office/drawing/2014/main" id="{4DD4B619-430D-8A45-B4E0-96F5F4B5F4A9}"/>
              </a:ext>
            </a:extLst>
          </p:cNvPr>
          <p:cNvSpPr>
            <a:spLocks noGrp="1"/>
          </p:cNvSpPr>
          <p:nvPr>
            <p:ph type="body" sz="quarter" idx="23"/>
          </p:nvPr>
        </p:nvSpPr>
        <p:spPr>
          <a:xfrm>
            <a:off x="239883" y="17978789"/>
            <a:ext cx="10704746" cy="9842694"/>
          </a:xfrm>
        </p:spPr>
        <p:txBody>
          <a:bodyPr/>
          <a:lstStyle/>
          <a:p>
            <a:pPr marL="759683" indent="-759683">
              <a:buFont typeface="Arial" panose="020B0604020202020204" pitchFamily="34" charset="0"/>
              <a:buChar char="•"/>
            </a:pPr>
            <a:r>
              <a:rPr lang="en-US" sz="3400" dirty="0"/>
              <a:t>Two types of seismic designs in practice:</a:t>
            </a:r>
          </a:p>
          <a:p>
            <a:pPr marL="1186059" lvl="1" indent="-759683">
              <a:buFont typeface="Arial" panose="020B0604020202020204" pitchFamily="34" charset="0"/>
              <a:buChar char="•"/>
            </a:pPr>
            <a:r>
              <a:rPr lang="en-US" sz="3400" dirty="0"/>
              <a:t>Conventional Capacity Design-strength mobilization restricted to superstructure</a:t>
            </a:r>
          </a:p>
          <a:p>
            <a:pPr marL="1186059" lvl="1" indent="-759683">
              <a:buFont typeface="Arial" panose="020B0604020202020204" pitchFamily="34" charset="0"/>
              <a:buChar char="•"/>
            </a:pPr>
            <a:r>
              <a:rPr lang="en-US" sz="3400" dirty="0"/>
              <a:t>Rocking Foundation-mobilization of plastic deformation at soil-foundation interface</a:t>
            </a:r>
          </a:p>
          <a:p>
            <a:r>
              <a:rPr lang="en-US" sz="3400" dirty="0"/>
              <a:t>Goal=model one completely elastic and one inelastic structural system to determine influence of water table elevation on Soil-Structure interaction (SSI) behavior</a:t>
            </a:r>
          </a:p>
          <a:p>
            <a:pPr marL="759683" indent="-759683">
              <a:buFont typeface="Arial" panose="020B0604020202020204" pitchFamily="34" charset="0"/>
              <a:buChar char="•"/>
            </a:pPr>
            <a:r>
              <a:rPr lang="en-US" sz="3400" dirty="0"/>
              <a:t>Four centrifuge tests were performed</a:t>
            </a:r>
          </a:p>
          <a:p>
            <a:pPr marL="1186059" lvl="1" indent="-759683">
              <a:buFont typeface="Arial" panose="020B0604020202020204" pitchFamily="34" charset="0"/>
              <a:buChar char="•"/>
            </a:pPr>
            <a:r>
              <a:rPr lang="en-US" sz="3400" dirty="0"/>
              <a:t>Two on elastic structure with water table at soil surface and about 0.25B below soil surface</a:t>
            </a:r>
          </a:p>
          <a:p>
            <a:pPr marL="1186059" lvl="1" indent="-759683">
              <a:buFont typeface="Arial" panose="020B0604020202020204" pitchFamily="34" charset="0"/>
              <a:buChar char="•"/>
            </a:pPr>
            <a:r>
              <a:rPr lang="en-US" sz="3400" dirty="0"/>
              <a:t>Two on inelastic structure with same water table conditions as above</a:t>
            </a:r>
            <a:endParaRPr lang="en-US" sz="2660" dirty="0"/>
          </a:p>
          <a:p>
            <a:endParaRPr lang="en-US" sz="3400" dirty="0"/>
          </a:p>
        </p:txBody>
      </p:sp>
      <p:sp>
        <p:nvSpPr>
          <p:cNvPr id="14" name="Text Placeholder 13">
            <a:extLst>
              <a:ext uri="{FF2B5EF4-FFF2-40B4-BE49-F238E27FC236}">
                <a16:creationId xmlns:a16="http://schemas.microsoft.com/office/drawing/2014/main" id="{A24D8D8C-BE60-804E-9306-8CEF739EA2BB}"/>
              </a:ext>
            </a:extLst>
          </p:cNvPr>
          <p:cNvSpPr>
            <a:spLocks noGrp="1"/>
          </p:cNvSpPr>
          <p:nvPr>
            <p:ph type="body" sz="quarter" idx="24"/>
          </p:nvPr>
        </p:nvSpPr>
        <p:spPr>
          <a:xfrm>
            <a:off x="11174219" y="5029439"/>
            <a:ext cx="10366628" cy="5260749"/>
          </a:xfrm>
        </p:spPr>
        <p:txBody>
          <a:bodyPr/>
          <a:lstStyle/>
          <a:p>
            <a:pPr marL="457200" indent="-457200" algn="just">
              <a:buFont typeface="Arial" panose="020B0604020202020204" pitchFamily="34" charset="0"/>
              <a:buChar char="•"/>
            </a:pPr>
            <a:r>
              <a:rPr lang="en-US" sz="3400" dirty="0"/>
              <a:t>Each structure exhibits unique response</a:t>
            </a:r>
          </a:p>
          <a:p>
            <a:pPr marL="883576" lvl="1" indent="-457200" algn="just">
              <a:buFont typeface="Arial" panose="020B0604020202020204" pitchFamily="34" charset="0"/>
              <a:buChar char="•"/>
            </a:pPr>
            <a:r>
              <a:rPr lang="en-US" sz="3400" dirty="0" err="1"/>
              <a:t>Exp_E</a:t>
            </a:r>
            <a:r>
              <a:rPr lang="en-US" sz="3400" dirty="0"/>
              <a:t>=completely elastic superstructure response</a:t>
            </a:r>
          </a:p>
          <a:p>
            <a:pPr marL="883576" lvl="1" indent="-457200" algn="just">
              <a:buFont typeface="Arial" panose="020B0604020202020204" pitchFamily="34" charset="0"/>
              <a:buChar char="•"/>
            </a:pPr>
            <a:r>
              <a:rPr lang="en-US" sz="3400" dirty="0" err="1"/>
              <a:t>Exp_N</a:t>
            </a:r>
            <a:r>
              <a:rPr lang="en-US" sz="3400" dirty="0"/>
              <a:t>=inelastic superstructure response</a:t>
            </a:r>
          </a:p>
          <a:p>
            <a:pPr marL="457200" indent="-457200" algn="just">
              <a:buFont typeface="Arial" panose="020B0604020202020204" pitchFamily="34" charset="0"/>
              <a:buChar char="•"/>
            </a:pPr>
            <a:r>
              <a:rPr lang="en-US" sz="3400" dirty="0"/>
              <a:t>Parameters held constant=total height, foundation width, foundation length, embedment depth, bearing pressure, fixed-base fundamental period and damping ratio</a:t>
            </a:r>
          </a:p>
        </p:txBody>
      </p:sp>
      <p:sp>
        <p:nvSpPr>
          <p:cNvPr id="26" name="Text Placeholder 5">
            <a:extLst>
              <a:ext uri="{FF2B5EF4-FFF2-40B4-BE49-F238E27FC236}">
                <a16:creationId xmlns:a16="http://schemas.microsoft.com/office/drawing/2014/main" id="{7F6089A5-B054-420F-814F-089E257FD73A}"/>
              </a:ext>
            </a:extLst>
          </p:cNvPr>
          <p:cNvSpPr txBox="1">
            <a:spLocks/>
          </p:cNvSpPr>
          <p:nvPr/>
        </p:nvSpPr>
        <p:spPr>
          <a:xfrm>
            <a:off x="11445670" y="18608385"/>
            <a:ext cx="10059100" cy="646331"/>
          </a:xfrm>
          <a:prstGeom prst="rect">
            <a:avLst/>
          </a:prstGeom>
        </p:spPr>
        <p:txBody>
          <a:bodyPr wrap="square">
            <a:spAutoFit/>
          </a:bodyPr>
          <a:lstStyle>
            <a:lvl1pPr marL="0" indent="0" algn="ctr" defTabSz="1625242" rtl="0" eaLnBrk="1" latinLnBrk="0" hangingPunct="1">
              <a:spcBef>
                <a:spcPct val="20000"/>
              </a:spcBef>
              <a:buFont typeface="Arial" pitchFamily="34" charset="0"/>
              <a:buNone/>
              <a:tabLst/>
              <a:defRPr lang="en-US" sz="625" b="1" kern="1200" dirty="0">
                <a:solidFill>
                  <a:schemeClr val="accent1">
                    <a:lumMod val="50000"/>
                  </a:schemeClr>
                </a:solidFill>
                <a:latin typeface="+mj-lt"/>
                <a:ea typeface="+mn-ea"/>
                <a:cs typeface="+mn-cs"/>
              </a:defRPr>
            </a:lvl1pPr>
            <a:lvl2pPr marL="282174" indent="-282174" algn="l" defTabSz="1625242" rtl="0" eaLnBrk="1" latinLnBrk="0" hangingPunct="1">
              <a:spcBef>
                <a:spcPct val="20000"/>
              </a:spcBef>
              <a:buFont typeface="Arial" pitchFamily="34" charset="0"/>
              <a:buChar char="–"/>
              <a:tabLst/>
              <a:defRPr lang="en-US" sz="667" kern="1200" smtClean="0">
                <a:solidFill>
                  <a:schemeClr val="tx1"/>
                </a:solidFill>
                <a:latin typeface="+mn-lt"/>
                <a:ea typeface="+mn-ea"/>
                <a:cs typeface="+mn-cs"/>
              </a:defRPr>
            </a:lvl2pPr>
            <a:lvl3pPr marL="282174" indent="-282174" algn="l" defTabSz="1625242" rtl="0" eaLnBrk="1" latinLnBrk="0" hangingPunct="1">
              <a:spcBef>
                <a:spcPct val="20000"/>
              </a:spcBef>
              <a:buFont typeface="Arial" pitchFamily="34" charset="0"/>
              <a:buChar char="•"/>
              <a:tabLst/>
              <a:defRPr lang="en-US" sz="417" kern="1200" smtClean="0">
                <a:solidFill>
                  <a:schemeClr val="tx1"/>
                </a:solidFill>
                <a:latin typeface="+mn-lt"/>
                <a:ea typeface="+mn-ea"/>
                <a:cs typeface="+mn-cs"/>
              </a:defRPr>
            </a:lvl3pPr>
            <a:lvl4pPr marL="282174" indent="-282174" algn="l" defTabSz="1625242" rtl="0" eaLnBrk="1" latinLnBrk="0" hangingPunct="1">
              <a:spcBef>
                <a:spcPct val="20000"/>
              </a:spcBef>
              <a:buFont typeface="Arial" pitchFamily="34" charset="0"/>
              <a:buChar char="–"/>
              <a:tabLst/>
              <a:defRPr lang="en-US" sz="333" kern="1200" smtClean="0">
                <a:solidFill>
                  <a:schemeClr val="tx1"/>
                </a:solidFill>
                <a:latin typeface="+mn-lt"/>
                <a:ea typeface="+mn-ea"/>
                <a:cs typeface="+mn-cs"/>
              </a:defRPr>
            </a:lvl4pPr>
            <a:lvl5pPr marL="282174" indent="-282174" algn="l" defTabSz="1625242" rtl="0" eaLnBrk="1" latinLnBrk="0" hangingPunct="1">
              <a:spcBef>
                <a:spcPct val="20000"/>
              </a:spcBef>
              <a:buFont typeface="Arial" pitchFamily="34" charset="0"/>
              <a:buChar char="»"/>
              <a:tabLst/>
              <a:defRPr lang="en-US" sz="333" kern="1200">
                <a:solidFill>
                  <a:schemeClr val="tx1"/>
                </a:solidFill>
                <a:latin typeface="+mn-lt"/>
                <a:ea typeface="+mn-ea"/>
                <a:cs typeface="+mn-cs"/>
              </a:defRPr>
            </a:lvl5pPr>
            <a:lvl6pPr marL="446941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6pPr>
            <a:lvl7pPr marL="528203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7pPr>
            <a:lvl8pPr marL="6094659"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8pPr>
            <a:lvl9pPr marL="6907280"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9pPr>
          </a:lstStyle>
          <a:p>
            <a:r>
              <a:rPr lang="en-US" sz="3600" u="sng" dirty="0"/>
              <a:t>Soil Material and Test Setup</a:t>
            </a:r>
          </a:p>
        </p:txBody>
      </p:sp>
      <p:sp>
        <p:nvSpPr>
          <p:cNvPr id="27" name="Text Placeholder 12">
            <a:extLst>
              <a:ext uri="{FF2B5EF4-FFF2-40B4-BE49-F238E27FC236}">
                <a16:creationId xmlns:a16="http://schemas.microsoft.com/office/drawing/2014/main" id="{F45D8794-A4D7-44F4-87EB-6B13EFC254A6}"/>
              </a:ext>
            </a:extLst>
          </p:cNvPr>
          <p:cNvSpPr txBox="1">
            <a:spLocks/>
          </p:cNvSpPr>
          <p:nvPr/>
        </p:nvSpPr>
        <p:spPr>
          <a:xfrm>
            <a:off x="9181779" y="18642848"/>
            <a:ext cx="12854477" cy="5910237"/>
          </a:xfrm>
          <a:prstGeom prst="rect">
            <a:avLst/>
          </a:prstGeom>
        </p:spPr>
        <p:txBody>
          <a:bodyPr wrap="square" lIns="1620598" tIns="1620598" rIns="1620598" bIns="1620598">
            <a:spAutoFit/>
          </a:bodyPr>
          <a:lstStyle>
            <a:lvl1pPr marL="0" indent="0" algn="l" defTabSz="1625242" rtl="0" eaLnBrk="1" latinLnBrk="0" hangingPunct="1">
              <a:spcBef>
                <a:spcPct val="20000"/>
              </a:spcBef>
              <a:buFont typeface="Arial" pitchFamily="34" charset="0"/>
              <a:buNone/>
              <a:tabLst/>
              <a:defRPr lang="en-US" sz="667" kern="1200" dirty="0">
                <a:solidFill>
                  <a:schemeClr val="tx1"/>
                </a:solidFill>
                <a:latin typeface="+mn-lt"/>
                <a:ea typeface="+mn-ea"/>
                <a:cs typeface="+mn-cs"/>
              </a:defRPr>
            </a:lvl1pPr>
            <a:lvl2pPr marL="96227" indent="-48279" algn="l" defTabSz="1625242" rtl="0" eaLnBrk="1" latinLnBrk="0" hangingPunct="1">
              <a:spcBef>
                <a:spcPct val="20000"/>
              </a:spcBef>
              <a:buFont typeface="Arial" pitchFamily="34" charset="0"/>
              <a:buChar char="–"/>
              <a:tabLst/>
              <a:defRPr lang="en-US" sz="500" kern="1200" dirty="0">
                <a:solidFill>
                  <a:schemeClr val="tx1"/>
                </a:solidFill>
                <a:latin typeface="+mn-lt"/>
                <a:ea typeface="+mn-ea"/>
                <a:cs typeface="+mn-cs"/>
              </a:defRPr>
            </a:lvl2pPr>
            <a:lvl3pPr marL="96227" indent="-48279" algn="l" defTabSz="1625242" rtl="0" eaLnBrk="1" latinLnBrk="0" hangingPunct="1">
              <a:spcBef>
                <a:spcPct val="20000"/>
              </a:spcBef>
              <a:buFont typeface="Arial" pitchFamily="34" charset="0"/>
              <a:buChar char="•"/>
              <a:tabLst/>
              <a:defRPr lang="en-US" sz="375" kern="1200" dirty="0">
                <a:solidFill>
                  <a:schemeClr val="tx1"/>
                </a:solidFill>
                <a:latin typeface="+mn-lt"/>
                <a:ea typeface="+mn-ea"/>
                <a:cs typeface="+mn-cs"/>
              </a:defRPr>
            </a:lvl3pPr>
            <a:lvl4pPr marL="96227" indent="-48279" algn="l" defTabSz="1625242" rtl="0" eaLnBrk="1" latinLnBrk="0" hangingPunct="1">
              <a:spcBef>
                <a:spcPct val="20000"/>
              </a:spcBef>
              <a:buFont typeface="Arial" pitchFamily="34" charset="0"/>
              <a:buChar char="–"/>
              <a:tabLst/>
              <a:defRPr lang="en-US" sz="250" kern="1200" dirty="0">
                <a:solidFill>
                  <a:schemeClr val="tx1"/>
                </a:solidFill>
                <a:latin typeface="+mn-lt"/>
                <a:ea typeface="+mn-ea"/>
                <a:cs typeface="+mn-cs"/>
              </a:defRPr>
            </a:lvl4pPr>
            <a:lvl5pPr marL="96227" indent="-48279" algn="l" defTabSz="1625242" rtl="0" eaLnBrk="1" latinLnBrk="0" hangingPunct="1">
              <a:spcBef>
                <a:spcPct val="20000"/>
              </a:spcBef>
              <a:buFont typeface="Arial" pitchFamily="34" charset="0"/>
              <a:buChar char="»"/>
              <a:tabLst/>
              <a:defRPr lang="en-US" sz="250" kern="1200" dirty="0">
                <a:solidFill>
                  <a:schemeClr val="tx1"/>
                </a:solidFill>
                <a:latin typeface="+mn-lt"/>
                <a:ea typeface="+mn-ea"/>
                <a:cs typeface="+mn-cs"/>
              </a:defRPr>
            </a:lvl5pPr>
            <a:lvl6pPr marL="446941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6pPr>
            <a:lvl7pPr marL="528203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7pPr>
            <a:lvl8pPr marL="6094659"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8pPr>
            <a:lvl9pPr marL="6907280"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9pPr>
          </a:lstStyle>
          <a:p>
            <a:pPr marL="759683" indent="-759683">
              <a:buFont typeface="Arial" panose="020B0604020202020204" pitchFamily="34" charset="0"/>
              <a:buChar char="•"/>
            </a:pPr>
            <a:endParaRPr lang="en-US" sz="2955" dirty="0"/>
          </a:p>
          <a:p>
            <a:endParaRPr lang="en-US" sz="2955" dirty="0"/>
          </a:p>
          <a:p>
            <a:endParaRPr lang="en-US" sz="2955" dirty="0"/>
          </a:p>
          <a:p>
            <a:pPr marL="759683" indent="-759683">
              <a:buFont typeface="Arial" panose="020B0604020202020204" pitchFamily="34" charset="0"/>
              <a:buChar char="•"/>
            </a:pPr>
            <a:endParaRPr lang="en-US" sz="2955" dirty="0"/>
          </a:p>
          <a:p>
            <a:endParaRPr lang="en-US" sz="2955" dirty="0"/>
          </a:p>
        </p:txBody>
      </p:sp>
      <p:pic>
        <p:nvPicPr>
          <p:cNvPr id="21" name="Picture 20" descr="Diagram&#10;&#10;Description automatically generated">
            <a:extLst>
              <a:ext uri="{FF2B5EF4-FFF2-40B4-BE49-F238E27FC236}">
                <a16:creationId xmlns:a16="http://schemas.microsoft.com/office/drawing/2014/main" id="{89E28EDD-6F51-4480-9912-671FCE06B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944" y="26886008"/>
            <a:ext cx="8481111" cy="4605585"/>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EF135CF2-E21A-49D1-B6B3-A230034FF5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66" b="3635"/>
          <a:stretch/>
        </p:blipFill>
        <p:spPr>
          <a:xfrm>
            <a:off x="13053208" y="10022976"/>
            <a:ext cx="7174187" cy="4531508"/>
          </a:xfrm>
          <a:prstGeom prst="rect">
            <a:avLst/>
          </a:prstGeom>
        </p:spPr>
      </p:pic>
      <mc:AlternateContent xmlns:mc="http://schemas.openxmlformats.org/markup-compatibility/2006">
        <mc:Choice xmlns:a14="http://schemas.microsoft.com/office/drawing/2010/main" Requires="a14">
          <p:sp>
            <p:nvSpPr>
              <p:cNvPr id="44" name="Text Placeholder 13">
                <a:extLst>
                  <a:ext uri="{FF2B5EF4-FFF2-40B4-BE49-F238E27FC236}">
                    <a16:creationId xmlns:a16="http://schemas.microsoft.com/office/drawing/2014/main" id="{C854951E-1C96-4DB0-9C42-3D99BC981146}"/>
                  </a:ext>
                </a:extLst>
              </p:cNvPr>
              <p:cNvSpPr txBox="1">
                <a:spLocks/>
              </p:cNvSpPr>
              <p:nvPr/>
            </p:nvSpPr>
            <p:spPr>
              <a:xfrm>
                <a:off x="11209416" y="19060848"/>
                <a:ext cx="10366628" cy="5447645"/>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3400" dirty="0"/>
                  <a:t>Silica No. 9 Sand used</a:t>
                </a:r>
              </a:p>
              <a:p>
                <a:pPr marL="883576" lvl="1" indent="-457200" algn="just">
                  <a:buFont typeface="Arial" panose="020B0604020202020204" pitchFamily="34" charset="0"/>
                  <a:buChar char="•"/>
                </a:pPr>
                <a:r>
                  <a:rPr lang="en-US" sz="3400" dirty="0"/>
                  <a:t>Fines content=64%</a:t>
                </a:r>
              </a:p>
              <a:p>
                <a:pPr marL="883576" lvl="1" indent="-457200" algn="just">
                  <a:buFont typeface="Arial" panose="020B0604020202020204" pitchFamily="34" charset="0"/>
                  <a:buChar char="•"/>
                </a:pPr>
                <a:r>
                  <a:rPr lang="en-US" sz="3400" dirty="0"/>
                  <a:t>Prepared through dry </a:t>
                </a:r>
                <a:r>
                  <a:rPr lang="en-US" sz="3400" dirty="0" err="1"/>
                  <a:t>pluviation</a:t>
                </a:r>
                <a:r>
                  <a:rPr lang="en-US" sz="3400" dirty="0"/>
                  <a:t> into centrifuge laminar box</a:t>
                </a:r>
              </a:p>
              <a:p>
                <a:pPr marL="883576" lvl="1" indent="-457200" algn="just">
                  <a:buFont typeface="Arial" panose="020B0604020202020204" pitchFamily="34" charset="0"/>
                  <a:buChar char="•"/>
                </a:pPr>
                <a:r>
                  <a:rPr lang="en-US" sz="3400" dirty="0"/>
                  <a:t>Dry density=</a:t>
                </a:r>
                <a14:m>
                  <m:oMath xmlns:m="http://schemas.openxmlformats.org/officeDocument/2006/math">
                    <m:r>
                      <a:rPr lang="en-US" sz="3400" b="0" i="1" smtClean="0">
                        <a:latin typeface="Cambria Math" panose="02040503050406030204" pitchFamily="18" charset="0"/>
                      </a:rPr>
                      <m:t>1463 </m:t>
                    </m:r>
                    <m:r>
                      <a:rPr lang="en-US" sz="3400" b="0" i="1" smtClean="0">
                        <a:latin typeface="Cambria Math" panose="02040503050406030204" pitchFamily="18" charset="0"/>
                      </a:rPr>
                      <m:t>𝑘𝑔</m:t>
                    </m:r>
                    <m:r>
                      <a:rPr lang="en-US" sz="3400" b="0" i="1" smtClean="0">
                        <a:latin typeface="Cambria Math" panose="02040503050406030204" pitchFamily="18" charset="0"/>
                      </a:rPr>
                      <m:t>/</m:t>
                    </m:r>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𝑚</m:t>
                        </m:r>
                      </m:e>
                      <m:sup>
                        <m:r>
                          <a:rPr lang="en-US" sz="3400" b="0" i="1" smtClean="0">
                            <a:latin typeface="Cambria Math" panose="02040503050406030204" pitchFamily="18" charset="0"/>
                          </a:rPr>
                          <m:t>3</m:t>
                        </m:r>
                      </m:sup>
                    </m:sSup>
                  </m:oMath>
                </a14:m>
                <a:endParaRPr lang="en-US" sz="3400" dirty="0"/>
              </a:p>
              <a:p>
                <a:pPr marL="457200" indent="-457200" algn="just">
                  <a:buFont typeface="Arial" panose="020B0604020202020204" pitchFamily="34" charset="0"/>
                  <a:buChar char="•"/>
                </a:pPr>
                <a:r>
                  <a:rPr lang="en-US" sz="3400" dirty="0"/>
                  <a:t>Saturated at 1-g, then spun up to 46-g in geotechnical centrifuge</a:t>
                </a:r>
              </a:p>
              <a:p>
                <a:pPr marL="457200" indent="-457200" algn="just">
                  <a:buFont typeface="Arial" panose="020B0604020202020204" pitchFamily="34" charset="0"/>
                  <a:buChar char="•"/>
                </a:pPr>
                <a:r>
                  <a:rPr lang="en-US" sz="3400" dirty="0"/>
                  <a:t>Water table drained in-flight</a:t>
                </a:r>
              </a:p>
            </p:txBody>
          </p:sp>
        </mc:Choice>
        <mc:Fallback>
          <p:sp>
            <p:nvSpPr>
              <p:cNvPr id="44" name="Text Placeholder 13">
                <a:extLst>
                  <a:ext uri="{FF2B5EF4-FFF2-40B4-BE49-F238E27FC236}">
                    <a16:creationId xmlns:a16="http://schemas.microsoft.com/office/drawing/2014/main" id="{C854951E-1C96-4DB0-9C42-3D99BC981146}"/>
                  </a:ext>
                </a:extLst>
              </p:cNvPr>
              <p:cNvSpPr txBox="1">
                <a:spLocks noRot="1" noChangeAspect="1" noMove="1" noResize="1" noEditPoints="1" noAdjustHandles="1" noChangeArrowheads="1" noChangeShapeType="1" noTextEdit="1"/>
              </p:cNvSpPr>
              <p:nvPr/>
            </p:nvSpPr>
            <p:spPr>
              <a:xfrm>
                <a:off x="11209416" y="19060848"/>
                <a:ext cx="10366628" cy="5447645"/>
              </a:xfrm>
              <a:prstGeom prst="rect">
                <a:avLst/>
              </a:prstGeom>
              <a:blipFill>
                <a:blip r:embed="rId4"/>
                <a:stretch>
                  <a:fillRect/>
                </a:stretch>
              </a:blipFill>
            </p:spPr>
            <p:txBody>
              <a:bodyPr/>
              <a:lstStyle/>
              <a:p>
                <a:r>
                  <a:rPr lang="en-US">
                    <a:noFill/>
                  </a:rPr>
                  <a:t> </a:t>
                </a:r>
              </a:p>
            </p:txBody>
          </p:sp>
        </mc:Fallback>
      </mc:AlternateContent>
      <p:pic>
        <p:nvPicPr>
          <p:cNvPr id="46" name="Picture 45" descr="Diagram&#10;&#10;Description automatically generated">
            <a:extLst>
              <a:ext uri="{FF2B5EF4-FFF2-40B4-BE49-F238E27FC236}">
                <a16:creationId xmlns:a16="http://schemas.microsoft.com/office/drawing/2014/main" id="{8ACBA9A6-1B20-4353-89B8-6026CA5C2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3250" y="24102152"/>
            <a:ext cx="9021753" cy="7217402"/>
          </a:xfrm>
          <a:prstGeom prst="rect">
            <a:avLst/>
          </a:prstGeom>
        </p:spPr>
      </p:pic>
      <p:sp>
        <p:nvSpPr>
          <p:cNvPr id="49" name="Text Placeholder 13">
            <a:extLst>
              <a:ext uri="{FF2B5EF4-FFF2-40B4-BE49-F238E27FC236}">
                <a16:creationId xmlns:a16="http://schemas.microsoft.com/office/drawing/2014/main" id="{EA39AF74-99D0-4C62-9929-F532E7051310}"/>
              </a:ext>
            </a:extLst>
          </p:cNvPr>
          <p:cNvSpPr txBox="1">
            <a:spLocks/>
          </p:cNvSpPr>
          <p:nvPr/>
        </p:nvSpPr>
        <p:spPr>
          <a:xfrm>
            <a:off x="22137100" y="14830564"/>
            <a:ext cx="10366628" cy="5761577"/>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3400" dirty="0"/>
              <a:t>Series of unidirectional seismic motions applied to base of laminar container</a:t>
            </a:r>
          </a:p>
          <a:p>
            <a:pPr marL="457200" indent="-457200" algn="just">
              <a:buFont typeface="Arial" panose="020B0604020202020204" pitchFamily="34" charset="0"/>
              <a:buChar char="•"/>
            </a:pPr>
            <a:r>
              <a:rPr lang="en-US" sz="3400" dirty="0"/>
              <a:t>Response of structural systems during representative input motion investigated</a:t>
            </a:r>
          </a:p>
          <a:p>
            <a:pPr marL="457200" indent="-457200" algn="just">
              <a:buFont typeface="Arial" panose="020B0604020202020204" pitchFamily="34" charset="0"/>
              <a:buChar char="•"/>
            </a:pPr>
            <a:r>
              <a:rPr lang="en-US" sz="3400" dirty="0"/>
              <a:t>Scaled horizontal component of 1994 Northridge, CA earthquake</a:t>
            </a:r>
          </a:p>
          <a:p>
            <a:pPr marL="457200" indent="-457200" algn="just">
              <a:buFont typeface="Arial" panose="020B0604020202020204" pitchFamily="34" charset="0"/>
              <a:buChar char="•"/>
            </a:pPr>
            <a:r>
              <a:rPr lang="en-US" sz="3400" dirty="0"/>
              <a:t>Figure shows input motions were similar across experimental conditions and allows for comparison of system responses</a:t>
            </a:r>
          </a:p>
        </p:txBody>
      </p:sp>
      <p:pic>
        <p:nvPicPr>
          <p:cNvPr id="51" name="Picture 50" descr="Chart, histogram&#10;&#10;Description automatically generated">
            <a:extLst>
              <a:ext uri="{FF2B5EF4-FFF2-40B4-BE49-F238E27FC236}">
                <a16:creationId xmlns:a16="http://schemas.microsoft.com/office/drawing/2014/main" id="{A26A277F-09A5-44BA-BA0E-B1D9C2AB61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74549" y="20230695"/>
            <a:ext cx="8492774" cy="3251809"/>
          </a:xfrm>
          <a:prstGeom prst="rect">
            <a:avLst/>
          </a:prstGeom>
        </p:spPr>
      </p:pic>
      <mc:AlternateContent xmlns:mc="http://schemas.openxmlformats.org/markup-compatibility/2006" xmlns:a14="http://schemas.microsoft.com/office/drawing/2010/main">
        <mc:Choice Requires="a14">
          <p:sp>
            <p:nvSpPr>
              <p:cNvPr id="56" name="Text Placeholder 13">
                <a:extLst>
                  <a:ext uri="{FF2B5EF4-FFF2-40B4-BE49-F238E27FC236}">
                    <a16:creationId xmlns:a16="http://schemas.microsoft.com/office/drawing/2014/main" id="{AED035C2-E7A0-498E-8CC6-26AAEE77CCAA}"/>
                  </a:ext>
                </a:extLst>
              </p:cNvPr>
              <p:cNvSpPr txBox="1">
                <a:spLocks/>
              </p:cNvSpPr>
              <p:nvPr/>
            </p:nvSpPr>
            <p:spPr>
              <a:xfrm>
                <a:off x="22137100" y="8213599"/>
                <a:ext cx="10366628" cy="3459409"/>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3400" dirty="0"/>
                  <a:t>Experiments named according to test series and water table depth below soil surface as function of B</a:t>
                </a:r>
              </a:p>
              <a:p>
                <a:pPr marL="883576" lvl="1" indent="-457200" algn="just">
                  <a:buFont typeface="Arial" panose="020B0604020202020204" pitchFamily="34" charset="0"/>
                  <a:buChar char="•"/>
                </a:pPr>
                <a:r>
                  <a:rPr lang="en-US" sz="3400" dirty="0"/>
                  <a:t>Exp_E_0.20B=experiment where water table depth, </a:t>
                </a:r>
                <a14:m>
                  <m:oMath xmlns:m="http://schemas.openxmlformats.org/officeDocument/2006/math">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𝐷</m:t>
                        </m:r>
                      </m:e>
                      <m:sub>
                        <m:r>
                          <a:rPr lang="en-US" sz="3400" b="0" i="1" smtClean="0">
                            <a:latin typeface="Cambria Math" panose="02040503050406030204" pitchFamily="18" charset="0"/>
                          </a:rPr>
                          <m:t>𝑤</m:t>
                        </m:r>
                      </m:sub>
                    </m:sSub>
                  </m:oMath>
                </a14:m>
                <a:r>
                  <a:rPr lang="en-US" sz="3400" dirty="0"/>
                  <a:t>, was 0.20B below soil surface</a:t>
                </a:r>
              </a:p>
            </p:txBody>
          </p:sp>
        </mc:Choice>
        <mc:Fallback xmlns="">
          <p:sp>
            <p:nvSpPr>
              <p:cNvPr id="56" name="Text Placeholder 13">
                <a:extLst>
                  <a:ext uri="{FF2B5EF4-FFF2-40B4-BE49-F238E27FC236}">
                    <a16:creationId xmlns:a16="http://schemas.microsoft.com/office/drawing/2014/main" id="{AED035C2-E7A0-498E-8CC6-26AAEE77CCAA}"/>
                  </a:ext>
                </a:extLst>
              </p:cNvPr>
              <p:cNvSpPr txBox="1">
                <a:spLocks noRot="1" noChangeAspect="1" noMove="1" noResize="1" noEditPoints="1" noAdjustHandles="1" noChangeArrowheads="1" noChangeShapeType="1" noTextEdit="1"/>
              </p:cNvSpPr>
              <p:nvPr/>
            </p:nvSpPr>
            <p:spPr>
              <a:xfrm>
                <a:off x="22137100" y="8213599"/>
                <a:ext cx="10366628" cy="3459409"/>
              </a:xfrm>
              <a:prstGeom prst="rect">
                <a:avLst/>
              </a:prstGeom>
              <a:blipFill>
                <a:blip r:embed="rId7"/>
                <a:stretch>
                  <a:fillRect/>
                </a:stretch>
              </a:blipFill>
            </p:spPr>
            <p:txBody>
              <a:bodyPr/>
              <a:lstStyle/>
              <a:p>
                <a:r>
                  <a:rPr lang="en-US">
                    <a:noFill/>
                  </a:rPr>
                  <a:t> </a:t>
                </a:r>
              </a:p>
            </p:txBody>
          </p:sp>
        </mc:Fallback>
      </mc:AlternateContent>
      <p:sp>
        <p:nvSpPr>
          <p:cNvPr id="57" name="Text Placeholder 7">
            <a:extLst>
              <a:ext uri="{FF2B5EF4-FFF2-40B4-BE49-F238E27FC236}">
                <a16:creationId xmlns:a16="http://schemas.microsoft.com/office/drawing/2014/main" id="{6FA06B3C-006E-4858-9547-F5840664503B}"/>
              </a:ext>
            </a:extLst>
          </p:cNvPr>
          <p:cNvSpPr txBox="1">
            <a:spLocks/>
          </p:cNvSpPr>
          <p:nvPr/>
        </p:nvSpPr>
        <p:spPr>
          <a:xfrm>
            <a:off x="22273759" y="24102152"/>
            <a:ext cx="10058400" cy="646331"/>
          </a:xfrm>
          <a:prstGeom prst="rect">
            <a:avLst/>
          </a:prstGeom>
        </p:spPr>
        <p:txBody>
          <a:bodyPr wrap="square">
            <a:spAutoFit/>
          </a:bodyPr>
          <a:lstStyle>
            <a:lvl1pPr marL="0" indent="0" algn="ctr" defTabSz="7201348" rtl="0" eaLnBrk="1" latinLnBrk="0" hangingPunct="1">
              <a:spcBef>
                <a:spcPct val="20000"/>
              </a:spcBef>
              <a:buFont typeface="Arial" pitchFamily="34" charset="0"/>
              <a:buNone/>
              <a:tabLst/>
              <a:defRPr lang="en-US" sz="2769" b="1" kern="1200" dirty="0">
                <a:solidFill>
                  <a:schemeClr val="accent1">
                    <a:lumMod val="50000"/>
                  </a:schemeClr>
                </a:solidFill>
                <a:latin typeface="+mj-lt"/>
                <a:ea typeface="+mn-ea"/>
                <a:cs typeface="+mn-cs"/>
              </a:defRPr>
            </a:lvl1pPr>
            <a:lvl2pPr marL="1250296" indent="-1250296" algn="l" defTabSz="7201348" rtl="0" eaLnBrk="1" latinLnBrk="0" hangingPunct="1">
              <a:spcBef>
                <a:spcPct val="20000"/>
              </a:spcBef>
              <a:buFont typeface="Arial" pitchFamily="34" charset="0"/>
              <a:buChar char="–"/>
              <a:tabLst/>
              <a:defRPr lang="en-US" sz="2955" kern="1200" smtClean="0">
                <a:solidFill>
                  <a:schemeClr val="tx1"/>
                </a:solidFill>
                <a:latin typeface="+mn-lt"/>
                <a:ea typeface="+mn-ea"/>
                <a:cs typeface="+mn-cs"/>
              </a:defRPr>
            </a:lvl2pPr>
            <a:lvl3pPr marL="1250296" indent="-1250296" algn="l" defTabSz="7201348" rtl="0" eaLnBrk="1" latinLnBrk="0" hangingPunct="1">
              <a:spcBef>
                <a:spcPct val="20000"/>
              </a:spcBef>
              <a:buFont typeface="Arial" pitchFamily="34" charset="0"/>
              <a:buChar char="•"/>
              <a:tabLst/>
              <a:defRPr lang="en-US" sz="1848" kern="1200" smtClean="0">
                <a:solidFill>
                  <a:schemeClr val="tx1"/>
                </a:solidFill>
                <a:latin typeface="+mn-lt"/>
                <a:ea typeface="+mn-ea"/>
                <a:cs typeface="+mn-cs"/>
              </a:defRPr>
            </a:lvl3pPr>
            <a:lvl4pPr marL="1250296" indent="-1250296" algn="l" defTabSz="7201348" rtl="0" eaLnBrk="1" latinLnBrk="0" hangingPunct="1">
              <a:spcBef>
                <a:spcPct val="20000"/>
              </a:spcBef>
              <a:buFont typeface="Arial" pitchFamily="34" charset="0"/>
              <a:buChar char="–"/>
              <a:tabLst/>
              <a:defRPr lang="en-US" sz="1475" kern="1200" smtClean="0">
                <a:solidFill>
                  <a:schemeClr val="tx1"/>
                </a:solidFill>
                <a:latin typeface="+mn-lt"/>
                <a:ea typeface="+mn-ea"/>
                <a:cs typeface="+mn-cs"/>
              </a:defRPr>
            </a:lvl4pPr>
            <a:lvl5pPr marL="1250296" indent="-1250296" algn="l" defTabSz="7201348" rtl="0" eaLnBrk="1" latinLnBrk="0" hangingPunct="1">
              <a:spcBef>
                <a:spcPct val="20000"/>
              </a:spcBef>
              <a:buFont typeface="Arial" pitchFamily="34" charset="0"/>
              <a:buChar char="»"/>
              <a:tabLst/>
              <a:defRPr lang="en-US" sz="1475" kern="120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3600" u="sng" dirty="0"/>
              <a:t>Data Analysis Methods</a:t>
            </a:r>
          </a:p>
        </p:txBody>
      </p:sp>
      <mc:AlternateContent xmlns:mc="http://schemas.openxmlformats.org/markup-compatibility/2006" xmlns:a14="http://schemas.microsoft.com/office/drawing/2010/main">
        <mc:Choice Requires="a14">
          <p:sp>
            <p:nvSpPr>
              <p:cNvPr id="58" name="Text Placeholder 13">
                <a:extLst>
                  <a:ext uri="{FF2B5EF4-FFF2-40B4-BE49-F238E27FC236}">
                    <a16:creationId xmlns:a16="http://schemas.microsoft.com/office/drawing/2014/main" id="{2B0B9441-1F0D-4373-BD7F-5996628DB1EC}"/>
                  </a:ext>
                </a:extLst>
              </p:cNvPr>
              <p:cNvSpPr txBox="1">
                <a:spLocks/>
              </p:cNvSpPr>
              <p:nvPr/>
            </p:nvSpPr>
            <p:spPr>
              <a:xfrm>
                <a:off x="22079859" y="24400775"/>
                <a:ext cx="10682154" cy="7447295"/>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3400" dirty="0"/>
                  <a:t>Parametric system identification procedure performed to determine the SSI parameters:</a:t>
                </a:r>
              </a:p>
              <a:p>
                <a:pPr marL="883576" lvl="1" indent="-457200" algn="just">
                  <a:buFont typeface="Arial" panose="020B0604020202020204" pitchFamily="34" charset="0"/>
                  <a:buChar char="•"/>
                </a:pPr>
                <a14:m>
                  <m:oMath xmlns:m="http://schemas.openxmlformats.org/officeDocument/2006/math">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𝑇</m:t>
                        </m:r>
                      </m:e>
                      <m:sup>
                        <m:r>
                          <a:rPr lang="en-US" sz="3400" b="0" i="1" smtClean="0">
                            <a:latin typeface="Cambria Math" panose="02040503050406030204" pitchFamily="18" charset="0"/>
                          </a:rPr>
                          <m:t>𝑆𝑆𝐼</m:t>
                        </m:r>
                      </m:sup>
                    </m:sSup>
                  </m:oMath>
                </a14:m>
                <a:r>
                  <a:rPr lang="en-US" sz="3400" b="0" dirty="0"/>
                  <a:t>=flexible-base fundamental period</a:t>
                </a:r>
                <a:endParaRPr lang="en-US" sz="3400" b="0" dirty="0">
                  <a:latin typeface="Cambria Math" panose="02040503050406030204" pitchFamily="18" charset="0"/>
                </a:endParaRPr>
              </a:p>
              <a:p>
                <a:pPr marL="883576" lvl="1" indent="-457200" algn="just">
                  <a:buFont typeface="Arial" panose="020B0604020202020204" pitchFamily="34" charset="0"/>
                  <a:buChar char="•"/>
                </a:pPr>
                <a14:m>
                  <m:oMath xmlns:m="http://schemas.openxmlformats.org/officeDocument/2006/math">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𝑇</m:t>
                        </m:r>
                      </m:e>
                      <m:sup>
                        <m:r>
                          <a:rPr lang="en-US" sz="3400" b="0" i="1" smtClean="0">
                            <a:latin typeface="Cambria Math" panose="02040503050406030204" pitchFamily="18" charset="0"/>
                          </a:rPr>
                          <m:t>𝑆𝑆𝐼</m:t>
                        </m:r>
                      </m:sup>
                    </m:sSup>
                    <m:r>
                      <a:rPr lang="en-US" sz="3400" b="0" i="1" smtClean="0">
                        <a:latin typeface="Cambria Math" panose="02040503050406030204" pitchFamily="18" charset="0"/>
                      </a:rPr>
                      <m:t>/</m:t>
                    </m:r>
                    <m:r>
                      <a:rPr lang="en-US" sz="3400" b="0" i="1" smtClean="0">
                        <a:latin typeface="Cambria Math" panose="02040503050406030204" pitchFamily="18" charset="0"/>
                      </a:rPr>
                      <m:t>𝑇</m:t>
                    </m:r>
                  </m:oMath>
                </a14:m>
                <a:r>
                  <a:rPr lang="en-US" sz="3400" dirty="0"/>
                  <a:t>=period lengthening ratio</a:t>
                </a:r>
              </a:p>
              <a:p>
                <a:pPr marL="883576" lvl="1" indent="-457200" algn="just">
                  <a:buFont typeface="Arial" panose="020B0604020202020204" pitchFamily="34" charset="0"/>
                  <a:buChar char="•"/>
                </a:pPr>
                <a14:m>
                  <m:oMath xmlns:m="http://schemas.openxmlformats.org/officeDocument/2006/math">
                    <m:sSup>
                      <m:sSupPr>
                        <m:ctrlPr>
                          <a:rPr lang="en-US" sz="3400" b="0" i="1" smtClean="0">
                            <a:latin typeface="Cambria Math" panose="02040503050406030204" pitchFamily="18" charset="0"/>
                            <a:ea typeface="Cambria Math" panose="02040503050406030204" pitchFamily="18" charset="0"/>
                          </a:rPr>
                        </m:ctrlPr>
                      </m:sSupPr>
                      <m:e>
                        <m:r>
                          <a:rPr lang="en-US" sz="3400" i="1" smtClean="0">
                            <a:latin typeface="Cambria Math" panose="02040503050406030204" pitchFamily="18" charset="0"/>
                            <a:ea typeface="Cambria Math" panose="02040503050406030204" pitchFamily="18" charset="0"/>
                          </a:rPr>
                          <m:t>𝛽</m:t>
                        </m:r>
                      </m:e>
                      <m:sup>
                        <m:r>
                          <a:rPr lang="en-US" sz="3400" b="0" i="1" smtClean="0">
                            <a:latin typeface="Cambria Math" panose="02040503050406030204" pitchFamily="18" charset="0"/>
                            <a:ea typeface="Cambria Math" panose="02040503050406030204" pitchFamily="18" charset="0"/>
                          </a:rPr>
                          <m:t>𝑆𝑆𝐼</m:t>
                        </m:r>
                      </m:sup>
                    </m:sSup>
                  </m:oMath>
                </a14:m>
                <a:r>
                  <a:rPr lang="en-US" sz="3400" dirty="0"/>
                  <a:t>=flexible-base damping ratio</a:t>
                </a:r>
              </a:p>
              <a:p>
                <a:pPr marL="883576" lvl="1" indent="-457200" algn="just">
                  <a:buFont typeface="Arial" panose="020B0604020202020204" pitchFamily="34" charset="0"/>
                  <a:buChar char="•"/>
                </a:pPr>
                <a14:m>
                  <m:oMath xmlns:m="http://schemas.openxmlformats.org/officeDocument/2006/math">
                    <m:sSubSup>
                      <m:sSubSupPr>
                        <m:ctrlPr>
                          <a:rPr lang="en-US" sz="3400" b="0" i="1" smtClean="0">
                            <a:latin typeface="Cambria Math" panose="02040503050406030204" pitchFamily="18" charset="0"/>
                            <a:ea typeface="Cambria Math" panose="02040503050406030204" pitchFamily="18" charset="0"/>
                          </a:rPr>
                        </m:ctrlPr>
                      </m:sSubSupPr>
                      <m:e>
                        <m:r>
                          <a:rPr lang="en-US" sz="3400" i="1" smtClean="0">
                            <a:latin typeface="Cambria Math" panose="02040503050406030204" pitchFamily="18" charset="0"/>
                            <a:ea typeface="Cambria Math" panose="02040503050406030204" pitchFamily="18" charset="0"/>
                          </a:rPr>
                          <m:t>𝛽</m:t>
                        </m:r>
                      </m:e>
                      <m:sub>
                        <m:r>
                          <a:rPr lang="en-US" sz="3400" b="0" i="1" smtClean="0">
                            <a:latin typeface="Cambria Math" panose="02040503050406030204" pitchFamily="18" charset="0"/>
                            <a:ea typeface="Cambria Math" panose="02040503050406030204" pitchFamily="18" charset="0"/>
                          </a:rPr>
                          <m:t>𝑓</m:t>
                        </m:r>
                      </m:sub>
                      <m:sup>
                        <m:r>
                          <a:rPr lang="en-US" sz="3400" b="0" i="1" smtClean="0">
                            <a:latin typeface="Cambria Math" panose="02040503050406030204" pitchFamily="18" charset="0"/>
                            <a:ea typeface="Cambria Math" panose="02040503050406030204" pitchFamily="18" charset="0"/>
                          </a:rPr>
                          <m:t>𝑆𝑆𝐼</m:t>
                        </m:r>
                      </m:sup>
                    </m:sSubSup>
                  </m:oMath>
                </a14:m>
                <a:r>
                  <a:rPr lang="en-US" sz="3400" dirty="0"/>
                  <a:t>=damping ratio at soil-foundation interface</a:t>
                </a:r>
              </a:p>
              <a:p>
                <a:pPr marL="457200" indent="-457200" algn="just">
                  <a:buFont typeface="Arial" panose="020B0604020202020204" pitchFamily="34" charset="0"/>
                  <a:buChar char="•"/>
                </a:pPr>
                <a:endParaRPr lang="en-US" sz="3400" dirty="0"/>
              </a:p>
              <a:p>
                <a:pPr marL="457200" indent="-457200" algn="just">
                  <a:buFont typeface="Arial" panose="020B0604020202020204" pitchFamily="34" charset="0"/>
                  <a:buChar char="•"/>
                </a:pPr>
                <a:endParaRPr lang="en-US" sz="3400" dirty="0"/>
              </a:p>
              <a:p>
                <a:pPr marL="457200" indent="-457200" algn="just">
                  <a:buFont typeface="Arial" panose="020B0604020202020204" pitchFamily="34" charset="0"/>
                  <a:buChar char="•"/>
                </a:pPr>
                <a:endParaRPr lang="en-US" sz="3400" dirty="0"/>
              </a:p>
              <a:p>
                <a:pPr marL="457200" indent="-457200" algn="just">
                  <a:buFont typeface="Arial" panose="020B0604020202020204" pitchFamily="34" charset="0"/>
                  <a:buChar char="•"/>
                </a:pPr>
                <a:r>
                  <a:rPr lang="en-US" sz="3400" dirty="0"/>
                  <a:t>Computed using free-field motion (FFM) and superstructure motion (SM) transfer function</a:t>
                </a:r>
              </a:p>
            </p:txBody>
          </p:sp>
        </mc:Choice>
        <mc:Fallback xmlns="">
          <p:sp>
            <p:nvSpPr>
              <p:cNvPr id="58" name="Text Placeholder 13">
                <a:extLst>
                  <a:ext uri="{FF2B5EF4-FFF2-40B4-BE49-F238E27FC236}">
                    <a16:creationId xmlns:a16="http://schemas.microsoft.com/office/drawing/2014/main" id="{2B0B9441-1F0D-4373-BD7F-5996628DB1EC}"/>
                  </a:ext>
                </a:extLst>
              </p:cNvPr>
              <p:cNvSpPr txBox="1">
                <a:spLocks noRot="1" noChangeAspect="1" noMove="1" noResize="1" noEditPoints="1" noAdjustHandles="1" noChangeArrowheads="1" noChangeShapeType="1" noTextEdit="1"/>
              </p:cNvSpPr>
              <p:nvPr/>
            </p:nvSpPr>
            <p:spPr>
              <a:xfrm>
                <a:off x="22079859" y="24400775"/>
                <a:ext cx="10682154" cy="7447295"/>
              </a:xfrm>
              <a:prstGeom prst="rect">
                <a:avLst/>
              </a:prstGeom>
              <a:blipFill>
                <a:blip r:embed="rId8"/>
                <a:stretch>
                  <a:fillRect/>
                </a:stretch>
              </a:blipFill>
            </p:spPr>
            <p:txBody>
              <a:bodyPr/>
              <a:lstStyle/>
              <a:p>
                <a:r>
                  <a:rPr lang="en-US">
                    <a:noFill/>
                  </a:rPr>
                  <a:t> </a:t>
                </a:r>
              </a:p>
            </p:txBody>
          </p:sp>
        </mc:Fallback>
      </mc:AlternateContent>
      <p:sp>
        <p:nvSpPr>
          <p:cNvPr id="61" name="Text Placeholder 5">
            <a:extLst>
              <a:ext uri="{FF2B5EF4-FFF2-40B4-BE49-F238E27FC236}">
                <a16:creationId xmlns:a16="http://schemas.microsoft.com/office/drawing/2014/main" id="{62FC2515-5DC5-4372-AD25-838A529E0939}"/>
              </a:ext>
            </a:extLst>
          </p:cNvPr>
          <p:cNvSpPr txBox="1">
            <a:spLocks/>
          </p:cNvSpPr>
          <p:nvPr/>
        </p:nvSpPr>
        <p:spPr>
          <a:xfrm>
            <a:off x="33505816" y="4649468"/>
            <a:ext cx="10059100" cy="646331"/>
          </a:xfrm>
          <a:prstGeom prst="rect">
            <a:avLst/>
          </a:prstGeom>
        </p:spPr>
        <p:txBody>
          <a:bodyPr wrap="square">
            <a:spAutoFit/>
          </a:bodyPr>
          <a:lstStyle>
            <a:lvl1pPr marL="0" indent="0" algn="ctr" defTabSz="1625242" rtl="0" eaLnBrk="1" latinLnBrk="0" hangingPunct="1">
              <a:spcBef>
                <a:spcPct val="20000"/>
              </a:spcBef>
              <a:buFont typeface="Arial" pitchFamily="34" charset="0"/>
              <a:buNone/>
              <a:tabLst/>
              <a:defRPr lang="en-US" sz="625" b="1" kern="1200" dirty="0">
                <a:solidFill>
                  <a:schemeClr val="accent1">
                    <a:lumMod val="50000"/>
                  </a:schemeClr>
                </a:solidFill>
                <a:latin typeface="+mj-lt"/>
                <a:ea typeface="+mn-ea"/>
                <a:cs typeface="+mn-cs"/>
              </a:defRPr>
            </a:lvl1pPr>
            <a:lvl2pPr marL="282174" indent="-282174" algn="l" defTabSz="1625242" rtl="0" eaLnBrk="1" latinLnBrk="0" hangingPunct="1">
              <a:spcBef>
                <a:spcPct val="20000"/>
              </a:spcBef>
              <a:buFont typeface="Arial" pitchFamily="34" charset="0"/>
              <a:buChar char="–"/>
              <a:tabLst/>
              <a:defRPr lang="en-US" sz="667" kern="1200" smtClean="0">
                <a:solidFill>
                  <a:schemeClr val="tx1"/>
                </a:solidFill>
                <a:latin typeface="+mn-lt"/>
                <a:ea typeface="+mn-ea"/>
                <a:cs typeface="+mn-cs"/>
              </a:defRPr>
            </a:lvl2pPr>
            <a:lvl3pPr marL="282174" indent="-282174" algn="l" defTabSz="1625242" rtl="0" eaLnBrk="1" latinLnBrk="0" hangingPunct="1">
              <a:spcBef>
                <a:spcPct val="20000"/>
              </a:spcBef>
              <a:buFont typeface="Arial" pitchFamily="34" charset="0"/>
              <a:buChar char="•"/>
              <a:tabLst/>
              <a:defRPr lang="en-US" sz="417" kern="1200" smtClean="0">
                <a:solidFill>
                  <a:schemeClr val="tx1"/>
                </a:solidFill>
                <a:latin typeface="+mn-lt"/>
                <a:ea typeface="+mn-ea"/>
                <a:cs typeface="+mn-cs"/>
              </a:defRPr>
            </a:lvl3pPr>
            <a:lvl4pPr marL="282174" indent="-282174" algn="l" defTabSz="1625242" rtl="0" eaLnBrk="1" latinLnBrk="0" hangingPunct="1">
              <a:spcBef>
                <a:spcPct val="20000"/>
              </a:spcBef>
              <a:buFont typeface="Arial" pitchFamily="34" charset="0"/>
              <a:buChar char="–"/>
              <a:tabLst/>
              <a:defRPr lang="en-US" sz="333" kern="1200" smtClean="0">
                <a:solidFill>
                  <a:schemeClr val="tx1"/>
                </a:solidFill>
                <a:latin typeface="+mn-lt"/>
                <a:ea typeface="+mn-ea"/>
                <a:cs typeface="+mn-cs"/>
              </a:defRPr>
            </a:lvl4pPr>
            <a:lvl5pPr marL="282174" indent="-282174" algn="l" defTabSz="1625242" rtl="0" eaLnBrk="1" latinLnBrk="0" hangingPunct="1">
              <a:spcBef>
                <a:spcPct val="20000"/>
              </a:spcBef>
              <a:buFont typeface="Arial" pitchFamily="34" charset="0"/>
              <a:buChar char="»"/>
              <a:tabLst/>
              <a:defRPr lang="en-US" sz="333" kern="1200">
                <a:solidFill>
                  <a:schemeClr val="tx1"/>
                </a:solidFill>
                <a:latin typeface="+mn-lt"/>
                <a:ea typeface="+mn-ea"/>
                <a:cs typeface="+mn-cs"/>
              </a:defRPr>
            </a:lvl5pPr>
            <a:lvl6pPr marL="446941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6pPr>
            <a:lvl7pPr marL="528203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7pPr>
            <a:lvl8pPr marL="6094659"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8pPr>
            <a:lvl9pPr marL="6907280"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9pPr>
          </a:lstStyle>
          <a:p>
            <a:r>
              <a:rPr lang="en-US" sz="3600" u="sng" dirty="0"/>
              <a:t>Cross-Experimental Results and Discussion</a:t>
            </a:r>
          </a:p>
        </p:txBody>
      </p:sp>
      <p:pic>
        <p:nvPicPr>
          <p:cNvPr id="66" name="Picture 65" descr="Chart, scatter chart&#10;&#10;Description automatically generated">
            <a:extLst>
              <a:ext uri="{FF2B5EF4-FFF2-40B4-BE49-F238E27FC236}">
                <a16:creationId xmlns:a16="http://schemas.microsoft.com/office/drawing/2014/main" id="{19A76657-0661-4CB5-A3CE-CDE07928A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98614" y="5365862"/>
            <a:ext cx="9364851" cy="8031471"/>
          </a:xfrm>
          <a:prstGeom prst="rect">
            <a:avLst/>
          </a:prstGeom>
        </p:spPr>
      </p:pic>
      <mc:AlternateContent xmlns:mc="http://schemas.openxmlformats.org/markup-compatibility/2006" xmlns:a14="http://schemas.microsoft.com/office/drawing/2010/main">
        <mc:Choice Requires="a14">
          <p:sp>
            <p:nvSpPr>
              <p:cNvPr id="67" name="Text Placeholder 13">
                <a:extLst>
                  <a:ext uri="{FF2B5EF4-FFF2-40B4-BE49-F238E27FC236}">
                    <a16:creationId xmlns:a16="http://schemas.microsoft.com/office/drawing/2014/main" id="{1FB77692-A76C-4916-ABAA-DD8EDE5077AC}"/>
                  </a:ext>
                </a:extLst>
              </p:cNvPr>
              <p:cNvSpPr txBox="1">
                <a:spLocks/>
              </p:cNvSpPr>
              <p:nvPr/>
            </p:nvSpPr>
            <p:spPr>
              <a:xfrm>
                <a:off x="33153421" y="14171835"/>
                <a:ext cx="10366628" cy="6290312"/>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3400" dirty="0"/>
                  <a:t>As water table depth increased, </a:t>
                </a:r>
                <a14:m>
                  <m:oMath xmlns:m="http://schemas.openxmlformats.org/officeDocument/2006/math">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𝑇</m:t>
                        </m:r>
                      </m:e>
                      <m:sup>
                        <m:r>
                          <a:rPr lang="en-US" sz="3400" b="0" i="1" smtClean="0">
                            <a:latin typeface="Cambria Math" panose="02040503050406030204" pitchFamily="18" charset="0"/>
                          </a:rPr>
                          <m:t>𝑆𝑆𝐼</m:t>
                        </m:r>
                      </m:sup>
                    </m:sSup>
                    <m:r>
                      <a:rPr lang="en-US" sz="3400" b="0" i="1" smtClean="0">
                        <a:latin typeface="Cambria Math" panose="02040503050406030204" pitchFamily="18" charset="0"/>
                      </a:rPr>
                      <m:t>, </m:t>
                    </m:r>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𝑇</m:t>
                        </m:r>
                      </m:e>
                      <m:sup>
                        <m:r>
                          <a:rPr lang="en-US" sz="3400" b="0" i="1" smtClean="0">
                            <a:latin typeface="Cambria Math" panose="02040503050406030204" pitchFamily="18" charset="0"/>
                          </a:rPr>
                          <m:t>𝑆𝑆𝐼</m:t>
                        </m:r>
                      </m:sup>
                    </m:sSup>
                    <m:r>
                      <a:rPr lang="en-US" sz="3400" b="0" i="1" smtClean="0">
                        <a:latin typeface="Cambria Math" panose="02040503050406030204" pitchFamily="18" charset="0"/>
                      </a:rPr>
                      <m:t>/</m:t>
                    </m:r>
                    <m:r>
                      <a:rPr lang="en-US" sz="3400" b="0" i="1" smtClean="0">
                        <a:latin typeface="Cambria Math" panose="02040503050406030204" pitchFamily="18" charset="0"/>
                      </a:rPr>
                      <m:t>𝑇</m:t>
                    </m:r>
                  </m:oMath>
                </a14:m>
                <a:r>
                  <a:rPr lang="en-US" sz="3400" dirty="0"/>
                  <a:t>, and </a:t>
                </a:r>
                <a14:m>
                  <m:oMath xmlns:m="http://schemas.openxmlformats.org/officeDocument/2006/math">
                    <m:sSup>
                      <m:sSupPr>
                        <m:ctrlPr>
                          <a:rPr lang="en-US" sz="3400" b="0" i="1" smtClean="0">
                            <a:latin typeface="Cambria Math" panose="02040503050406030204" pitchFamily="18" charset="0"/>
                            <a:ea typeface="Cambria Math" panose="02040503050406030204" pitchFamily="18" charset="0"/>
                          </a:rPr>
                        </m:ctrlPr>
                      </m:sSupPr>
                      <m:e>
                        <m:r>
                          <a:rPr lang="en-US" sz="3400" i="1" smtClean="0">
                            <a:latin typeface="Cambria Math" panose="02040503050406030204" pitchFamily="18" charset="0"/>
                            <a:ea typeface="Cambria Math" panose="02040503050406030204" pitchFamily="18" charset="0"/>
                          </a:rPr>
                          <m:t>𝛽</m:t>
                        </m:r>
                      </m:e>
                      <m:sup>
                        <m:r>
                          <a:rPr lang="en-US" sz="3400" b="0" i="1" smtClean="0">
                            <a:latin typeface="Cambria Math" panose="02040503050406030204" pitchFamily="18" charset="0"/>
                            <a:ea typeface="Cambria Math" panose="02040503050406030204" pitchFamily="18" charset="0"/>
                          </a:rPr>
                          <m:t>𝑆𝑆𝐼</m:t>
                        </m:r>
                      </m:sup>
                    </m:sSup>
                  </m:oMath>
                </a14:m>
                <a:r>
                  <a:rPr lang="en-US" sz="3400" dirty="0"/>
                  <a:t> decreased</a:t>
                </a:r>
              </a:p>
              <a:p>
                <a:pPr marL="457200" indent="-457200" algn="just">
                  <a:buFont typeface="Arial" panose="020B0604020202020204" pitchFamily="34" charset="0"/>
                  <a:buChar char="•"/>
                </a:pPr>
                <a:r>
                  <a:rPr lang="en-US" sz="3400" dirty="0"/>
                  <a:t>Soil behaved stiffer due to increased matric suctions and effective stresses generated in the soil with the deeper water tables</a:t>
                </a:r>
              </a:p>
              <a:p>
                <a:pPr marL="457200" indent="-457200" algn="just">
                  <a:buFont typeface="Arial" panose="020B0604020202020204" pitchFamily="34" charset="0"/>
                  <a:buChar char="•"/>
                </a:pPr>
                <a:r>
                  <a:rPr lang="en-US" sz="3400" dirty="0"/>
                  <a:t>Reductions of </a:t>
                </a:r>
                <a14:m>
                  <m:oMath xmlns:m="http://schemas.openxmlformats.org/officeDocument/2006/math">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𝑇</m:t>
                        </m:r>
                      </m:e>
                      <m:sup>
                        <m:r>
                          <a:rPr lang="en-US" sz="3400" b="0" i="1" smtClean="0">
                            <a:latin typeface="Cambria Math" panose="02040503050406030204" pitchFamily="18" charset="0"/>
                          </a:rPr>
                          <m:t>𝑆𝑆𝐼</m:t>
                        </m:r>
                      </m:sup>
                    </m:sSup>
                    <m:r>
                      <a:rPr lang="en-US" sz="3400" b="0" i="1" smtClean="0">
                        <a:latin typeface="Cambria Math" panose="02040503050406030204" pitchFamily="18" charset="0"/>
                      </a:rPr>
                      <m:t>, </m:t>
                    </m:r>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𝑇</m:t>
                        </m:r>
                      </m:e>
                      <m:sup>
                        <m:r>
                          <a:rPr lang="en-US" sz="3400" b="0" i="1" smtClean="0">
                            <a:latin typeface="Cambria Math" panose="02040503050406030204" pitchFamily="18" charset="0"/>
                          </a:rPr>
                          <m:t>𝑆𝑆𝐼</m:t>
                        </m:r>
                      </m:sup>
                    </m:sSup>
                    <m:r>
                      <a:rPr lang="en-US" sz="3400" b="0" i="1" smtClean="0">
                        <a:latin typeface="Cambria Math" panose="02040503050406030204" pitchFamily="18" charset="0"/>
                      </a:rPr>
                      <m:t>/</m:t>
                    </m:r>
                    <m:r>
                      <a:rPr lang="en-US" sz="3400" b="0" i="1" smtClean="0">
                        <a:latin typeface="Cambria Math" panose="02040503050406030204" pitchFamily="18" charset="0"/>
                      </a:rPr>
                      <m:t>𝑇</m:t>
                    </m:r>
                  </m:oMath>
                </a14:m>
                <a:r>
                  <a:rPr lang="en-US" sz="3400" dirty="0"/>
                  <a:t>, and </a:t>
                </a:r>
                <a14:m>
                  <m:oMath xmlns:m="http://schemas.openxmlformats.org/officeDocument/2006/math">
                    <m:sSup>
                      <m:sSupPr>
                        <m:ctrlPr>
                          <a:rPr lang="en-US" sz="3400" b="0" i="1" smtClean="0">
                            <a:latin typeface="Cambria Math" panose="02040503050406030204" pitchFamily="18" charset="0"/>
                            <a:ea typeface="Cambria Math" panose="02040503050406030204" pitchFamily="18" charset="0"/>
                          </a:rPr>
                        </m:ctrlPr>
                      </m:sSupPr>
                      <m:e>
                        <m:r>
                          <a:rPr lang="en-US" sz="3400" i="1" smtClean="0">
                            <a:latin typeface="Cambria Math" panose="02040503050406030204" pitchFamily="18" charset="0"/>
                            <a:ea typeface="Cambria Math" panose="02040503050406030204" pitchFamily="18" charset="0"/>
                          </a:rPr>
                          <m:t>𝛽</m:t>
                        </m:r>
                      </m:e>
                      <m:sup>
                        <m:r>
                          <a:rPr lang="en-US" sz="3400" b="0" i="1" smtClean="0">
                            <a:latin typeface="Cambria Math" panose="02040503050406030204" pitchFamily="18" charset="0"/>
                            <a:ea typeface="Cambria Math" panose="02040503050406030204" pitchFamily="18" charset="0"/>
                          </a:rPr>
                          <m:t>𝑆𝑆𝐼</m:t>
                        </m:r>
                      </m:sup>
                    </m:sSup>
                  </m:oMath>
                </a14:m>
                <a:r>
                  <a:rPr lang="en-US" sz="3400" dirty="0"/>
                  <a:t> were a function of superstructure flexibility</a:t>
                </a:r>
              </a:p>
              <a:p>
                <a:pPr marL="457200" indent="-457200" algn="just">
                  <a:buFont typeface="Arial" panose="020B0604020202020204" pitchFamily="34" charset="0"/>
                  <a:buChar char="•"/>
                </a:pPr>
                <a:r>
                  <a:rPr lang="en-US" sz="3400" dirty="0"/>
                  <a:t>Increasing water table depth during </a:t>
                </a:r>
                <a:r>
                  <a:rPr lang="en-US" sz="3400" dirty="0" err="1"/>
                  <a:t>Exp_E</a:t>
                </a:r>
                <a:r>
                  <a:rPr lang="en-US" sz="3400" dirty="0"/>
                  <a:t> had greater impact on flexible-base SSI parameters than for </a:t>
                </a:r>
                <a:r>
                  <a:rPr lang="en-US" sz="3400" dirty="0" err="1"/>
                  <a:t>Exp_I</a:t>
                </a:r>
                <a:r>
                  <a:rPr lang="en-US" sz="3400" dirty="0"/>
                  <a:t> </a:t>
                </a:r>
              </a:p>
            </p:txBody>
          </p:sp>
        </mc:Choice>
        <mc:Fallback xmlns="">
          <p:sp>
            <p:nvSpPr>
              <p:cNvPr id="67" name="Text Placeholder 13">
                <a:extLst>
                  <a:ext uri="{FF2B5EF4-FFF2-40B4-BE49-F238E27FC236}">
                    <a16:creationId xmlns:a16="http://schemas.microsoft.com/office/drawing/2014/main" id="{1FB77692-A76C-4916-ABAA-DD8EDE5077AC}"/>
                  </a:ext>
                </a:extLst>
              </p:cNvPr>
              <p:cNvSpPr txBox="1">
                <a:spLocks noRot="1" noChangeAspect="1" noMove="1" noResize="1" noEditPoints="1" noAdjustHandles="1" noChangeArrowheads="1" noChangeShapeType="1" noTextEdit="1"/>
              </p:cNvSpPr>
              <p:nvPr/>
            </p:nvSpPr>
            <p:spPr>
              <a:xfrm>
                <a:off x="33153421" y="14171835"/>
                <a:ext cx="10366628" cy="6290312"/>
              </a:xfrm>
              <a:prstGeom prst="rect">
                <a:avLst/>
              </a:prstGeom>
              <a:blipFill>
                <a:blip r:embed="rId10"/>
                <a:stretch>
                  <a:fillRect/>
                </a:stretch>
              </a:blipFill>
            </p:spPr>
            <p:txBody>
              <a:bodyPr/>
              <a:lstStyle/>
              <a:p>
                <a:r>
                  <a:rPr lang="en-US">
                    <a:noFill/>
                  </a:rPr>
                  <a:t> </a:t>
                </a:r>
              </a:p>
            </p:txBody>
          </p:sp>
        </mc:Fallback>
      </mc:AlternateContent>
      <p:pic>
        <p:nvPicPr>
          <p:cNvPr id="71" name="Picture 70" descr="Chart, histogram&#10;&#10;Description automatically generated">
            <a:extLst>
              <a:ext uri="{FF2B5EF4-FFF2-40B4-BE49-F238E27FC236}">
                <a16:creationId xmlns:a16="http://schemas.microsoft.com/office/drawing/2014/main" id="{B0044D6C-72D2-43A8-9B7B-D4090F1484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73172" y="4788298"/>
            <a:ext cx="5020849" cy="3315535"/>
          </a:xfrm>
          <a:prstGeom prst="rect">
            <a:avLst/>
          </a:prstGeom>
        </p:spPr>
      </p:pic>
      <p:pic>
        <p:nvPicPr>
          <p:cNvPr id="73" name="Picture 72">
            <a:extLst>
              <a:ext uri="{FF2B5EF4-FFF2-40B4-BE49-F238E27FC236}">
                <a16:creationId xmlns:a16="http://schemas.microsoft.com/office/drawing/2014/main" id="{1B4B3F18-CE29-4850-97F9-EA9318CC184E}"/>
              </a:ext>
            </a:extLst>
          </p:cNvPr>
          <p:cNvPicPr>
            <a:picLocks noChangeAspect="1"/>
          </p:cNvPicPr>
          <p:nvPr/>
        </p:nvPicPr>
        <p:blipFill>
          <a:blip r:embed="rId12"/>
          <a:stretch>
            <a:fillRect/>
          </a:stretch>
        </p:blipFill>
        <p:spPr>
          <a:xfrm>
            <a:off x="24629172" y="28557117"/>
            <a:ext cx="5020849" cy="1648859"/>
          </a:xfrm>
          <a:prstGeom prst="rect">
            <a:avLst/>
          </a:prstGeom>
        </p:spPr>
      </p:pic>
      <p:sp>
        <p:nvSpPr>
          <p:cNvPr id="74" name="Text Placeholder 5">
            <a:extLst>
              <a:ext uri="{FF2B5EF4-FFF2-40B4-BE49-F238E27FC236}">
                <a16:creationId xmlns:a16="http://schemas.microsoft.com/office/drawing/2014/main" id="{7C975541-ADE7-4C3F-8531-ABD34DDDD91F}"/>
              </a:ext>
            </a:extLst>
          </p:cNvPr>
          <p:cNvSpPr txBox="1">
            <a:spLocks/>
          </p:cNvSpPr>
          <p:nvPr/>
        </p:nvSpPr>
        <p:spPr>
          <a:xfrm>
            <a:off x="33750279" y="20121243"/>
            <a:ext cx="10059100" cy="646331"/>
          </a:xfrm>
          <a:prstGeom prst="rect">
            <a:avLst/>
          </a:prstGeom>
        </p:spPr>
        <p:txBody>
          <a:bodyPr wrap="square">
            <a:spAutoFit/>
          </a:bodyPr>
          <a:lstStyle>
            <a:lvl1pPr marL="0" indent="0" algn="ctr" defTabSz="1625242" rtl="0" eaLnBrk="1" latinLnBrk="0" hangingPunct="1">
              <a:spcBef>
                <a:spcPct val="20000"/>
              </a:spcBef>
              <a:buFont typeface="Arial" pitchFamily="34" charset="0"/>
              <a:buNone/>
              <a:tabLst/>
              <a:defRPr lang="en-US" sz="625" b="1" kern="1200" dirty="0">
                <a:solidFill>
                  <a:schemeClr val="accent1">
                    <a:lumMod val="50000"/>
                  </a:schemeClr>
                </a:solidFill>
                <a:latin typeface="+mj-lt"/>
                <a:ea typeface="+mn-ea"/>
                <a:cs typeface="+mn-cs"/>
              </a:defRPr>
            </a:lvl1pPr>
            <a:lvl2pPr marL="282174" indent="-282174" algn="l" defTabSz="1625242" rtl="0" eaLnBrk="1" latinLnBrk="0" hangingPunct="1">
              <a:spcBef>
                <a:spcPct val="20000"/>
              </a:spcBef>
              <a:buFont typeface="Arial" pitchFamily="34" charset="0"/>
              <a:buChar char="–"/>
              <a:tabLst/>
              <a:defRPr lang="en-US" sz="667" kern="1200" smtClean="0">
                <a:solidFill>
                  <a:schemeClr val="tx1"/>
                </a:solidFill>
                <a:latin typeface="+mn-lt"/>
                <a:ea typeface="+mn-ea"/>
                <a:cs typeface="+mn-cs"/>
              </a:defRPr>
            </a:lvl2pPr>
            <a:lvl3pPr marL="282174" indent="-282174" algn="l" defTabSz="1625242" rtl="0" eaLnBrk="1" latinLnBrk="0" hangingPunct="1">
              <a:spcBef>
                <a:spcPct val="20000"/>
              </a:spcBef>
              <a:buFont typeface="Arial" pitchFamily="34" charset="0"/>
              <a:buChar char="•"/>
              <a:tabLst/>
              <a:defRPr lang="en-US" sz="417" kern="1200" smtClean="0">
                <a:solidFill>
                  <a:schemeClr val="tx1"/>
                </a:solidFill>
                <a:latin typeface="+mn-lt"/>
                <a:ea typeface="+mn-ea"/>
                <a:cs typeface="+mn-cs"/>
              </a:defRPr>
            </a:lvl3pPr>
            <a:lvl4pPr marL="282174" indent="-282174" algn="l" defTabSz="1625242" rtl="0" eaLnBrk="1" latinLnBrk="0" hangingPunct="1">
              <a:spcBef>
                <a:spcPct val="20000"/>
              </a:spcBef>
              <a:buFont typeface="Arial" pitchFamily="34" charset="0"/>
              <a:buChar char="–"/>
              <a:tabLst/>
              <a:defRPr lang="en-US" sz="333" kern="1200" smtClean="0">
                <a:solidFill>
                  <a:schemeClr val="tx1"/>
                </a:solidFill>
                <a:latin typeface="+mn-lt"/>
                <a:ea typeface="+mn-ea"/>
                <a:cs typeface="+mn-cs"/>
              </a:defRPr>
            </a:lvl4pPr>
            <a:lvl5pPr marL="282174" indent="-282174" algn="l" defTabSz="1625242" rtl="0" eaLnBrk="1" latinLnBrk="0" hangingPunct="1">
              <a:spcBef>
                <a:spcPct val="20000"/>
              </a:spcBef>
              <a:buFont typeface="Arial" pitchFamily="34" charset="0"/>
              <a:buChar char="»"/>
              <a:tabLst/>
              <a:defRPr lang="en-US" sz="333" kern="1200">
                <a:solidFill>
                  <a:schemeClr val="tx1"/>
                </a:solidFill>
                <a:latin typeface="+mn-lt"/>
                <a:ea typeface="+mn-ea"/>
                <a:cs typeface="+mn-cs"/>
              </a:defRPr>
            </a:lvl5pPr>
            <a:lvl6pPr marL="446941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6pPr>
            <a:lvl7pPr marL="5282037"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7pPr>
            <a:lvl8pPr marL="6094659"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8pPr>
            <a:lvl9pPr marL="6907280" indent="-406311" algn="l" defTabSz="1625242" rtl="0" eaLnBrk="1" latinLnBrk="0" hangingPunct="1">
              <a:spcBef>
                <a:spcPct val="20000"/>
              </a:spcBef>
              <a:buFont typeface="Arial" pitchFamily="34" charset="0"/>
              <a:buChar char="•"/>
              <a:defRPr sz="3555" kern="1200">
                <a:solidFill>
                  <a:schemeClr val="tx1"/>
                </a:solidFill>
                <a:latin typeface="+mn-lt"/>
                <a:ea typeface="+mn-ea"/>
                <a:cs typeface="+mn-cs"/>
              </a:defRPr>
            </a:lvl9pPr>
          </a:lstStyle>
          <a:p>
            <a:r>
              <a:rPr lang="en-US" sz="3600" u="sng" dirty="0"/>
              <a:t>Conclusions</a:t>
            </a:r>
          </a:p>
        </p:txBody>
      </p:sp>
      <p:sp>
        <p:nvSpPr>
          <p:cNvPr id="75" name="Text Placeholder 13">
            <a:extLst>
              <a:ext uri="{FF2B5EF4-FFF2-40B4-BE49-F238E27FC236}">
                <a16:creationId xmlns:a16="http://schemas.microsoft.com/office/drawing/2014/main" id="{FD7E98DB-F373-4F8D-B7F8-93FA0A966E61}"/>
              </a:ext>
            </a:extLst>
          </p:cNvPr>
          <p:cNvSpPr txBox="1">
            <a:spLocks/>
          </p:cNvSpPr>
          <p:nvPr/>
        </p:nvSpPr>
        <p:spPr>
          <a:xfrm>
            <a:off x="33198288" y="20444409"/>
            <a:ext cx="10366628" cy="11935575"/>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pPr marL="457200" indent="-457200" algn="just">
              <a:buFont typeface="Arial" panose="020B0604020202020204" pitchFamily="34" charset="0"/>
              <a:buChar char="•"/>
            </a:pPr>
            <a:r>
              <a:rPr lang="en-US" sz="3400" dirty="0"/>
              <a:t>Two series of dynamic centrifuge tests performed</a:t>
            </a:r>
          </a:p>
          <a:p>
            <a:pPr marL="457200" indent="-457200" algn="just">
              <a:buFont typeface="Arial" panose="020B0604020202020204" pitchFamily="34" charset="0"/>
              <a:buChar char="•"/>
            </a:pPr>
            <a:r>
              <a:rPr lang="en-US" sz="3400" dirty="0"/>
              <a:t>Evaluated influence of water table depth on dynamic response of buildings</a:t>
            </a:r>
          </a:p>
          <a:p>
            <a:pPr marL="457200" indent="-457200" algn="just">
              <a:buFont typeface="Arial" panose="020B0604020202020204" pitchFamily="34" charset="0"/>
              <a:buChar char="•"/>
            </a:pPr>
            <a:r>
              <a:rPr lang="en-US" sz="3400" dirty="0"/>
              <a:t>One building with superstructure to remain completely elastic</a:t>
            </a:r>
          </a:p>
          <a:p>
            <a:pPr marL="457200" indent="-457200" algn="just">
              <a:buFont typeface="Arial" panose="020B0604020202020204" pitchFamily="34" charset="0"/>
              <a:buChar char="•"/>
            </a:pPr>
            <a:r>
              <a:rPr lang="en-US" sz="3400" dirty="0"/>
              <a:t>One building with superstructure to experience inelastic deformations</a:t>
            </a:r>
          </a:p>
          <a:p>
            <a:pPr marL="457200" indent="-457200" algn="just">
              <a:buFont typeface="Arial" panose="020B0604020202020204" pitchFamily="34" charset="0"/>
              <a:buChar char="•"/>
            </a:pPr>
            <a:r>
              <a:rPr lang="en-US" sz="3400" dirty="0"/>
              <a:t>Variations in experimental conditions were minor</a:t>
            </a:r>
          </a:p>
          <a:p>
            <a:pPr marL="457200" indent="-457200" algn="just">
              <a:buFont typeface="Arial" panose="020B0604020202020204" pitchFamily="34" charset="0"/>
              <a:buChar char="•"/>
            </a:pPr>
            <a:r>
              <a:rPr lang="en-US" sz="3400" dirty="0"/>
              <a:t>Depth of water table had clear influence on SSI induced parameters</a:t>
            </a:r>
          </a:p>
          <a:p>
            <a:pPr marL="457200" indent="-457200" algn="just">
              <a:buFont typeface="Arial" panose="020B0604020202020204" pitchFamily="34" charset="0"/>
              <a:buChar char="•"/>
            </a:pPr>
            <a:r>
              <a:rPr lang="en-US" sz="3400" dirty="0"/>
              <a:t>Greater changes to SSI parameters with water table depth observed for </a:t>
            </a:r>
            <a:r>
              <a:rPr lang="en-US" sz="3400" dirty="0" err="1"/>
              <a:t>Exp_E</a:t>
            </a:r>
            <a:r>
              <a:rPr lang="en-US" sz="3400" dirty="0"/>
              <a:t> than for </a:t>
            </a:r>
            <a:r>
              <a:rPr lang="en-US" sz="3400" dirty="0" err="1"/>
              <a:t>Exp_I</a:t>
            </a:r>
            <a:endParaRPr lang="en-US" sz="3400" dirty="0"/>
          </a:p>
          <a:p>
            <a:pPr algn="just"/>
            <a:r>
              <a:rPr lang="en-US" sz="3400" dirty="0"/>
              <a:t>Study highlights influence of the water table elevation on the nonlinear response of soil-structure systems, which may help to identify shortcomings of current seismic design codes in the context of damage potential and building performance.</a:t>
            </a:r>
          </a:p>
        </p:txBody>
      </p:sp>
      <p:pic>
        <p:nvPicPr>
          <p:cNvPr id="76" name="Picture 75" descr="Logo&#10;&#10;Description automatically generated">
            <a:extLst>
              <a:ext uri="{FF2B5EF4-FFF2-40B4-BE49-F238E27FC236}">
                <a16:creationId xmlns:a16="http://schemas.microsoft.com/office/drawing/2014/main" id="{F381C534-CECF-4CB5-8369-5883AF7508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632" y="1533829"/>
            <a:ext cx="2538005" cy="2468880"/>
          </a:xfrm>
          <a:prstGeom prst="rect">
            <a:avLst/>
          </a:prstGeom>
        </p:spPr>
      </p:pic>
      <p:pic>
        <p:nvPicPr>
          <p:cNvPr id="77" name="Picture 2" descr="Kyoto University - Wikipedia">
            <a:extLst>
              <a:ext uri="{FF2B5EF4-FFF2-40B4-BE49-F238E27FC236}">
                <a16:creationId xmlns:a16="http://schemas.microsoft.com/office/drawing/2014/main" id="{24EF7C09-9585-486D-8F41-BCA5804151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294688" y="153382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4E77B0DA-7FFE-4668-9CA1-2B82F8D5D0AC}"/>
              </a:ext>
            </a:extLst>
          </p:cNvPr>
          <p:cNvPicPr>
            <a:picLocks noChangeAspect="1"/>
          </p:cNvPicPr>
          <p:nvPr/>
        </p:nvPicPr>
        <p:blipFill rotWithShape="1">
          <a:blip r:embed="rId15"/>
          <a:srcRect l="6451" t="5981" r="2869"/>
          <a:stretch/>
        </p:blipFill>
        <p:spPr>
          <a:xfrm>
            <a:off x="11565341" y="14994102"/>
            <a:ext cx="9829218" cy="3541620"/>
          </a:xfrm>
          <a:prstGeom prst="rect">
            <a:avLst/>
          </a:prstGeom>
        </p:spPr>
      </p:pic>
      <p:pic>
        <p:nvPicPr>
          <p:cNvPr id="81" name="Picture 80">
            <a:extLst>
              <a:ext uri="{FF2B5EF4-FFF2-40B4-BE49-F238E27FC236}">
                <a16:creationId xmlns:a16="http://schemas.microsoft.com/office/drawing/2014/main" id="{3A8741F3-D8B1-4F5E-A272-E0DD7C6D5831}"/>
              </a:ext>
            </a:extLst>
          </p:cNvPr>
          <p:cNvPicPr>
            <a:picLocks noChangeAspect="1"/>
          </p:cNvPicPr>
          <p:nvPr/>
        </p:nvPicPr>
        <p:blipFill>
          <a:blip r:embed="rId16"/>
          <a:stretch>
            <a:fillRect/>
          </a:stretch>
        </p:blipFill>
        <p:spPr>
          <a:xfrm>
            <a:off x="22428382" y="11400810"/>
            <a:ext cx="9749152" cy="3219183"/>
          </a:xfrm>
          <a:prstGeom prst="rect">
            <a:avLst/>
          </a:prstGeom>
        </p:spPr>
      </p:pic>
      <p:sp>
        <p:nvSpPr>
          <p:cNvPr id="82" name="Text Placeholder 12">
            <a:extLst>
              <a:ext uri="{FF2B5EF4-FFF2-40B4-BE49-F238E27FC236}">
                <a16:creationId xmlns:a16="http://schemas.microsoft.com/office/drawing/2014/main" id="{D3C06855-AD58-4EF0-8D43-368E4CF93531}"/>
              </a:ext>
            </a:extLst>
          </p:cNvPr>
          <p:cNvSpPr txBox="1">
            <a:spLocks/>
          </p:cNvSpPr>
          <p:nvPr/>
        </p:nvSpPr>
        <p:spPr>
          <a:xfrm>
            <a:off x="481764" y="31078751"/>
            <a:ext cx="10808512" cy="1169551"/>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2800" i="1" dirty="0"/>
              <a:t>Fig. 1. Conventional vs. rocking foundation.</a:t>
            </a:r>
          </a:p>
        </p:txBody>
      </p:sp>
      <p:sp>
        <p:nvSpPr>
          <p:cNvPr id="83" name="Text Placeholder 12">
            <a:extLst>
              <a:ext uri="{FF2B5EF4-FFF2-40B4-BE49-F238E27FC236}">
                <a16:creationId xmlns:a16="http://schemas.microsoft.com/office/drawing/2014/main" id="{25077479-5F4B-4188-ABFF-741C45A8A656}"/>
              </a:ext>
            </a:extLst>
          </p:cNvPr>
          <p:cNvSpPr txBox="1">
            <a:spLocks/>
          </p:cNvSpPr>
          <p:nvPr/>
        </p:nvSpPr>
        <p:spPr>
          <a:xfrm>
            <a:off x="11128776" y="14171835"/>
            <a:ext cx="10808512" cy="1169551"/>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2800" i="1" dirty="0"/>
              <a:t>Fig. 2. Photograph of physical models.</a:t>
            </a:r>
          </a:p>
        </p:txBody>
      </p:sp>
      <p:sp>
        <p:nvSpPr>
          <p:cNvPr id="84" name="Text Placeholder 12">
            <a:extLst>
              <a:ext uri="{FF2B5EF4-FFF2-40B4-BE49-F238E27FC236}">
                <a16:creationId xmlns:a16="http://schemas.microsoft.com/office/drawing/2014/main" id="{C37732A2-4077-428A-9810-007503793D98}"/>
              </a:ext>
            </a:extLst>
          </p:cNvPr>
          <p:cNvSpPr txBox="1">
            <a:spLocks/>
          </p:cNvSpPr>
          <p:nvPr/>
        </p:nvSpPr>
        <p:spPr>
          <a:xfrm>
            <a:off x="11290276" y="31065106"/>
            <a:ext cx="10808512" cy="1169551"/>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2800" i="1" dirty="0"/>
              <a:t>Fig. 3. Schematic centrifuge test layout.</a:t>
            </a:r>
          </a:p>
        </p:txBody>
      </p:sp>
      <p:sp>
        <p:nvSpPr>
          <p:cNvPr id="85" name="Text Placeholder 12">
            <a:extLst>
              <a:ext uri="{FF2B5EF4-FFF2-40B4-BE49-F238E27FC236}">
                <a16:creationId xmlns:a16="http://schemas.microsoft.com/office/drawing/2014/main" id="{862AF301-6F18-4314-A82F-9123EE0D0208}"/>
              </a:ext>
            </a:extLst>
          </p:cNvPr>
          <p:cNvSpPr txBox="1">
            <a:spLocks/>
          </p:cNvSpPr>
          <p:nvPr/>
        </p:nvSpPr>
        <p:spPr>
          <a:xfrm>
            <a:off x="22307487" y="7729890"/>
            <a:ext cx="10507703" cy="1169551"/>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2800" i="1" dirty="0"/>
              <a:t>Fig. 4. Soil-water-retention curve of soil material.</a:t>
            </a:r>
          </a:p>
        </p:txBody>
      </p:sp>
      <p:sp>
        <p:nvSpPr>
          <p:cNvPr id="86" name="Text Placeholder 12">
            <a:extLst>
              <a:ext uri="{FF2B5EF4-FFF2-40B4-BE49-F238E27FC236}">
                <a16:creationId xmlns:a16="http://schemas.microsoft.com/office/drawing/2014/main" id="{205B6773-8201-4BC0-80D8-D919EBBE9F80}"/>
              </a:ext>
            </a:extLst>
          </p:cNvPr>
          <p:cNvSpPr txBox="1">
            <a:spLocks/>
          </p:cNvSpPr>
          <p:nvPr/>
        </p:nvSpPr>
        <p:spPr>
          <a:xfrm>
            <a:off x="22364129" y="23136316"/>
            <a:ext cx="10897882" cy="1600438"/>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2800" i="1" dirty="0"/>
              <a:t>Fig. 5. Comparison of recorded BM acceleration response spectra.</a:t>
            </a:r>
          </a:p>
        </p:txBody>
      </p:sp>
      <p:sp>
        <p:nvSpPr>
          <p:cNvPr id="87" name="Text Placeholder 12">
            <a:extLst>
              <a:ext uri="{FF2B5EF4-FFF2-40B4-BE49-F238E27FC236}">
                <a16:creationId xmlns:a16="http://schemas.microsoft.com/office/drawing/2014/main" id="{C71B6C3F-2478-472C-AF5E-0F4D2F3660AE}"/>
              </a:ext>
            </a:extLst>
          </p:cNvPr>
          <p:cNvSpPr txBox="1">
            <a:spLocks/>
          </p:cNvSpPr>
          <p:nvPr/>
        </p:nvSpPr>
        <p:spPr>
          <a:xfrm>
            <a:off x="33383497" y="13078982"/>
            <a:ext cx="10507703" cy="1600438"/>
          </a:xfrm>
          <a:prstGeom prst="rect">
            <a:avLst/>
          </a:prstGeom>
        </p:spPr>
        <p:txBody>
          <a:bodyPr wrap="square" lIns="365760" tIns="365760" rIns="365760" bIns="365760">
            <a:spAutoFit/>
          </a:bodyPr>
          <a:lstStyle>
            <a:lvl1pPr marL="0" indent="0" algn="l" defTabSz="7201348" rtl="0" eaLnBrk="1" latinLnBrk="0" hangingPunct="1">
              <a:spcBef>
                <a:spcPct val="20000"/>
              </a:spcBef>
              <a:buFont typeface="Arial" pitchFamily="34" charset="0"/>
              <a:buNone/>
              <a:tabLst/>
              <a:defRPr lang="en-US" sz="2955" kern="1200" dirty="0">
                <a:solidFill>
                  <a:schemeClr val="tx1"/>
                </a:solidFill>
                <a:latin typeface="+mn-lt"/>
                <a:ea typeface="+mn-ea"/>
                <a:cs typeface="+mn-cs"/>
              </a:defRPr>
            </a:lvl1pPr>
            <a:lvl2pPr marL="426376" indent="-213923" algn="l" defTabSz="7201348" rtl="0" eaLnBrk="1" latinLnBrk="0" hangingPunct="1">
              <a:spcBef>
                <a:spcPct val="20000"/>
              </a:spcBef>
              <a:buFont typeface="Arial" pitchFamily="34" charset="0"/>
              <a:buChar char="–"/>
              <a:tabLst/>
              <a:defRPr lang="en-US" sz="2215" kern="1200" dirty="0">
                <a:solidFill>
                  <a:schemeClr val="tx1"/>
                </a:solidFill>
                <a:latin typeface="+mn-lt"/>
                <a:ea typeface="+mn-ea"/>
                <a:cs typeface="+mn-cs"/>
              </a:defRPr>
            </a:lvl2pPr>
            <a:lvl3pPr marL="426376" indent="-213923" algn="l" defTabSz="7201348" rtl="0" eaLnBrk="1" latinLnBrk="0" hangingPunct="1">
              <a:spcBef>
                <a:spcPct val="20000"/>
              </a:spcBef>
              <a:buFont typeface="Arial" pitchFamily="34" charset="0"/>
              <a:buChar char="•"/>
              <a:tabLst/>
              <a:defRPr lang="en-US" sz="1662" kern="1200" dirty="0">
                <a:solidFill>
                  <a:schemeClr val="tx1"/>
                </a:solidFill>
                <a:latin typeface="+mn-lt"/>
                <a:ea typeface="+mn-ea"/>
                <a:cs typeface="+mn-cs"/>
              </a:defRPr>
            </a:lvl3pPr>
            <a:lvl4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4pPr>
            <a:lvl5pPr marL="426376" indent="-213923" algn="l" defTabSz="7201348" rtl="0" eaLnBrk="1" latinLnBrk="0" hangingPunct="1">
              <a:spcBef>
                <a:spcPct val="20000"/>
              </a:spcBef>
              <a:buFont typeface="Arial" pitchFamily="34" charset="0"/>
              <a:buChar char="»"/>
              <a:tabLst/>
              <a:defRPr lang="en-US" sz="1108" kern="1200" dirty="0">
                <a:solidFill>
                  <a:schemeClr val="tx1"/>
                </a:solidFill>
                <a:latin typeface="+mn-lt"/>
                <a:ea typeface="+mn-ea"/>
                <a:cs typeface="+mn-cs"/>
              </a:defRPr>
            </a:lvl5pPr>
            <a:lvl6pPr marL="19803718"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6pPr>
            <a:lvl7pPr marL="23404389"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7pPr>
            <a:lvl8pPr marL="27005066"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8pPr>
            <a:lvl9pPr marL="30605742" indent="-1800340" algn="l" defTabSz="7201348" rtl="0" eaLnBrk="1" latinLnBrk="0" hangingPunct="1">
              <a:spcBef>
                <a:spcPct val="20000"/>
              </a:spcBef>
              <a:buFont typeface="Arial" pitchFamily="34" charset="0"/>
              <a:buChar char="•"/>
              <a:defRPr sz="15751" kern="1200">
                <a:solidFill>
                  <a:schemeClr val="tx1"/>
                </a:solidFill>
                <a:latin typeface="+mn-lt"/>
                <a:ea typeface="+mn-ea"/>
                <a:cs typeface="+mn-cs"/>
              </a:defRPr>
            </a:lvl9pPr>
          </a:lstStyle>
          <a:p>
            <a:r>
              <a:rPr lang="en-US" sz="2800" i="1" dirty="0"/>
              <a:t>Fig. 6. Variation of flexible-base SSI parameters across </a:t>
            </a:r>
            <a:r>
              <a:rPr lang="en-US" sz="2800" i="1" dirty="0" err="1"/>
              <a:t>Exp_E</a:t>
            </a:r>
            <a:r>
              <a:rPr lang="en-US" sz="2800" i="1" dirty="0"/>
              <a:t> and </a:t>
            </a:r>
            <a:r>
              <a:rPr lang="en-US" sz="2800" i="1" dirty="0" err="1"/>
              <a:t>Exp_I</a:t>
            </a:r>
            <a:r>
              <a:rPr lang="en-US" sz="2800" i="1" dirty="0"/>
              <a:t>.</a:t>
            </a:r>
          </a:p>
        </p:txBody>
      </p:sp>
    </p:spTree>
    <p:extLst>
      <p:ext uri="{BB962C8B-B14F-4D97-AF65-F5344CB8AC3E}">
        <p14:creationId xmlns:p14="http://schemas.microsoft.com/office/powerpoint/2010/main" val="183389920"/>
      </p:ext>
    </p:extLst>
  </p:cSld>
  <p:clrMapOvr>
    <a:masterClrMapping/>
  </p:clrMapOvr>
</p:sld>
</file>

<file path=ppt/theme/theme1.xml><?xml version="1.0" encoding="utf-8"?>
<a:theme xmlns:a="http://schemas.openxmlformats.org/drawingml/2006/main" name="With Gu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sterPresentations.com-36x48-Template-V001" id="{2709450C-FB62-A044-B777-6465EEDF651E}" vid="{FA1BCBBE-DDC6-9342-80DD-73272B52D67C}"/>
    </a:ext>
  </a:extLst>
</a:theme>
</file>

<file path=ppt/theme/theme2.xml><?xml version="1.0" encoding="utf-8"?>
<a:theme xmlns:a="http://schemas.openxmlformats.org/drawingml/2006/main" name="Without Gu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sterPresentations.com-36x48-Template-V001" id="{2709450C-FB62-A044-B777-6465EEDF651E}" vid="{917552B4-2336-2548-AC25-7992FF197E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1512</TotalTime>
  <Words>797</Words>
  <Application>Microsoft Office PowerPoint</Application>
  <PresentationFormat>Custom</PresentationFormat>
  <Paragraphs>66</Paragraphs>
  <Slides>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vt:i4>
      </vt:variant>
    </vt:vector>
  </HeadingPairs>
  <TitlesOfParts>
    <vt:vector size="9" baseType="lpstr">
      <vt:lpstr>Arial</vt:lpstr>
      <vt:lpstr>Arial Black</vt:lpstr>
      <vt:lpstr>Arial Narrow</vt:lpstr>
      <vt:lpstr>Calibri</vt:lpstr>
      <vt:lpstr>Cambria Math</vt:lpstr>
      <vt:lpstr>Trebuchet MS</vt:lpstr>
      <vt:lpstr>With Guides</vt:lpstr>
      <vt:lpstr>Without Guides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Argyris Kotoulas</dc:creator>
  <dc:description>This template is the property of PosterPresentations.com. Call us if you need help with this poster template._x000d_
1-866-649-3004           _x000d_
 (c)PosterPresentations.com</dc:description>
  <cp:lastModifiedBy>Matthew Turner</cp:lastModifiedBy>
  <cp:revision>47</cp:revision>
  <dcterms:created xsi:type="dcterms:W3CDTF">2019-01-07T21:49:45Z</dcterms:created>
  <dcterms:modified xsi:type="dcterms:W3CDTF">2022-03-16T18:51:06Z</dcterms:modified>
</cp:coreProperties>
</file>