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86" r:id="rId3"/>
    <p:sldId id="290" r:id="rId4"/>
    <p:sldId id="267" r:id="rId5"/>
    <p:sldId id="271" r:id="rId6"/>
    <p:sldId id="291" r:id="rId7"/>
    <p:sldId id="275" r:id="rId8"/>
    <p:sldId id="288" r:id="rId9"/>
    <p:sldId id="289" r:id="rId10"/>
    <p:sldId id="276" r:id="rId11"/>
    <p:sldId id="277" r:id="rId12"/>
    <p:sldId id="278" r:id="rId13"/>
    <p:sldId id="279" r:id="rId14"/>
    <p:sldId id="280" r:id="rId15"/>
    <p:sldId id="281" r:id="rId16"/>
    <p:sldId id="283" r:id="rId17"/>
    <p:sldId id="285" r:id="rId18"/>
  </p:sldIdLst>
  <p:sldSz cx="12192000" cy="6858000"/>
  <p:notesSz cx="7023100" cy="9309100"/>
  <p:custShowLst>
    <p:custShow name="Custom Show 1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591"/>
    <a:srgbClr val="F77A05"/>
    <a:srgbClr val="DF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59"/>
    <p:restoredTop sz="77113" autoAdjust="0"/>
  </p:normalViewPr>
  <p:slideViewPr>
    <p:cSldViewPr snapToGrid="0" snapToObjects="1">
      <p:cViewPr varScale="1">
        <p:scale>
          <a:sx n="93" d="100"/>
          <a:sy n="93" d="100"/>
        </p:scale>
        <p:origin x="416" y="2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34184-D329-49DD-9431-48BD7D917A2D}" type="datetimeFigureOut">
              <a:rPr lang="en-US" smtClean="0"/>
              <a:t>3/7/22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CE2EB-216E-43F8-80B5-74449CDAC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7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19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8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48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48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712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780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319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817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756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27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39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7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33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14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66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01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CE2EB-216E-43F8-80B5-74449CDAC23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66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91F7C-AD13-784E-814D-DBA1E8C38C24}" type="datetime1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56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29D7C-FCFF-1145-A83A-F8CF64B7DA06}" type="datetime1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63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28A5-D102-F749-BDA3-BAB76FB21C97}" type="datetime1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44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3E32-3463-924D-BE18-FA0C2CCF4B73}" type="datetime1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7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DD43E-4E3B-6944-9395-4B49DE24A745}" type="datetime1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6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C303-80B2-7B4C-9B1A-A3AC7A81EB8A}" type="datetime1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59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A314-1A07-5A4F-B018-2CEC91DA7ADE}" type="datetime1">
              <a:rPr lang="en-US" smtClean="0"/>
              <a:t>3/7/22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1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3E60-EDF6-2C4A-B630-C9F4133CE339}" type="datetime1">
              <a:rPr lang="en-US" smtClean="0"/>
              <a:t>3/7/22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6A087-D611-B749-8B02-402F27F55EBC}" type="datetime1">
              <a:rPr lang="en-US" smtClean="0"/>
              <a:t>3/7/22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2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50BB-563E-9D48-B95B-B5F0BB574AD0}" type="datetime1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8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D5561-500F-B842-8496-A65080118E55}" type="datetime1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6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FBEA6-2E1E-6944-A86A-62878B8F9776}" type="datetime1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F8AB5-CEC9-FB48-B331-5E097959C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6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80530" y="2729362"/>
            <a:ext cx="72309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13591"/>
                </a:solidFill>
                <a:latin typeface="Source Sans Pro" panose="020B0503030403020204" pitchFamily="34" charset="77"/>
                <a:ea typeface="+mj-ea"/>
                <a:cs typeface="+mj-cs"/>
              </a:rPr>
              <a:t>User Experience Evaluation of HTTP/3 in Real-World Deployment Scenarios </a:t>
            </a:r>
            <a:endParaRPr lang="en-US" sz="8000" b="1" dirty="0">
              <a:solidFill>
                <a:srgbClr val="003591"/>
              </a:solidFill>
              <a:latin typeface="Source Sans Pro Black" panose="020B0503030403020204" pitchFamily="34" charset="77"/>
              <a:ea typeface="Arial Black" charset="0"/>
              <a:cs typeface="Arial Black" charset="0"/>
            </a:endParaRP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5019288" y="4567225"/>
            <a:ext cx="2153425" cy="0"/>
          </a:xfrm>
          <a:prstGeom prst="line">
            <a:avLst/>
          </a:prstGeom>
          <a:ln w="101600">
            <a:solidFill>
              <a:srgbClr val="DFDF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46031" y="4650763"/>
            <a:ext cx="8299938" cy="1457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2400"/>
              </a:lnSpc>
              <a:spcBef>
                <a:spcPts val="400"/>
              </a:spcBef>
            </a:pPr>
            <a:r>
              <a:rPr lang="en-US" sz="1700" kern="0" dirty="0">
                <a:solidFill>
                  <a:srgbClr val="013591"/>
                </a:solidFill>
                <a:latin typeface="Source Sans Pro Light" panose="020B0403030403020204" pitchFamily="34" charset="77"/>
              </a:rPr>
              <a:t>Abhinav Gupta and Radim Bartos</a:t>
            </a:r>
          </a:p>
          <a:p>
            <a:pPr lvl="0" algn="ctr">
              <a:lnSpc>
                <a:spcPts val="2400"/>
              </a:lnSpc>
              <a:spcBef>
                <a:spcPts val="400"/>
              </a:spcBef>
            </a:pPr>
            <a:r>
              <a:rPr lang="en-US" sz="1700" kern="0" dirty="0">
                <a:solidFill>
                  <a:srgbClr val="013591"/>
                </a:solidFill>
                <a:latin typeface="Source Sans Pro Light" panose="020B0403030403020204" pitchFamily="34" charset="77"/>
              </a:rPr>
              <a:t>University of New Hampshire</a:t>
            </a:r>
          </a:p>
          <a:p>
            <a:pPr lvl="0" algn="ctr">
              <a:lnSpc>
                <a:spcPts val="2400"/>
              </a:lnSpc>
              <a:spcBef>
                <a:spcPts val="400"/>
              </a:spcBef>
            </a:pPr>
            <a:r>
              <a:rPr lang="en-US" sz="1700" kern="0" dirty="0">
                <a:solidFill>
                  <a:srgbClr val="013591"/>
                </a:solidFill>
                <a:latin typeface="Source Sans Pro Light" panose="020B0403030403020204" pitchFamily="34" charset="77"/>
              </a:rPr>
              <a:t>Durham, NH 03824</a:t>
            </a:r>
          </a:p>
          <a:p>
            <a:pPr lvl="0" algn="ctr">
              <a:lnSpc>
                <a:spcPts val="2400"/>
              </a:lnSpc>
              <a:spcBef>
                <a:spcPts val="400"/>
              </a:spcBef>
            </a:pPr>
            <a:r>
              <a:rPr lang="en-US" sz="1700" kern="0" dirty="0">
                <a:solidFill>
                  <a:srgbClr val="013591"/>
                </a:solidFill>
                <a:latin typeface="Source Sans Pro Light" panose="020B0403030403020204" pitchFamily="34" charset="77"/>
              </a:rPr>
              <a:t>USA</a:t>
            </a:r>
            <a:endParaRPr lang="en-US" sz="4000" dirty="0">
              <a:solidFill>
                <a:srgbClr val="003591"/>
              </a:solidFill>
              <a:latin typeface="Source Sans Pro Light" charset="0"/>
              <a:ea typeface="Source Sans Pro Light" charset="0"/>
              <a:cs typeface="Source Sans Pro Light" charset="0"/>
            </a:endParaRP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893387AD-4923-134A-8734-C84CF578FA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4D6773-23B1-5746-898C-203BF9DD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33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14D8135-6E98-034F-AC18-409783963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13591"/>
                </a:solidFill>
                <a:latin typeface="Source Sans Pro" panose="020B0503030403020204" pitchFamily="34" charset="77"/>
              </a:rPr>
              <a:t>Tested Servers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077275D7-27D5-7F49-9D1F-FE368249A6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273902"/>
              </p:ext>
            </p:extLst>
          </p:nvPr>
        </p:nvGraphicFramePr>
        <p:xfrm>
          <a:off x="838200" y="1825625"/>
          <a:ext cx="10515598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418193289"/>
                    </a:ext>
                  </a:extLst>
                </a:gridCol>
                <a:gridCol w="2817256">
                  <a:extLst>
                    <a:ext uri="{9D8B030D-6E8A-4147-A177-3AD203B41FA5}">
                      <a16:colId xmlns:a16="http://schemas.microsoft.com/office/drawing/2014/main" val="4195108658"/>
                    </a:ext>
                  </a:extLst>
                </a:gridCol>
                <a:gridCol w="4193143">
                  <a:extLst>
                    <a:ext uri="{9D8B030D-6E8A-4147-A177-3AD203B41FA5}">
                      <a16:colId xmlns:a16="http://schemas.microsoft.com/office/drawing/2014/main" val="16855668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715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/>
                          </a:solidFill>
                        </a:rPr>
                        <a:t>Iperf3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/>
                          </a:solidFill>
                        </a:rPr>
                        <a:t>TCP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/>
                          </a:solidFill>
                        </a:rPr>
                        <a:t>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624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Nginx – H2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HTTP/2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Nginx – 1.21.1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776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Nginx – H3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HTTP/3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Nginx – 1.21.1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841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Hypercorn – H2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HTTP/2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Hypercorn</a:t>
                      </a:r>
                      <a:r>
                        <a:rPr lang="en-US" dirty="0"/>
                        <a:t> – 0.11.2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065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Hypercorn – H3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HTTP/3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Hypercorn</a:t>
                      </a:r>
                      <a:r>
                        <a:rPr lang="en-US" dirty="0"/>
                        <a:t> – 0.11.2, AIOQUIC – 0.9.11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857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AIOQUIC – H3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HTTP/3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930784"/>
                  </a:ext>
                </a:extLst>
              </a:tr>
              <a:tr h="258071">
                <a:tc>
                  <a:txBody>
                    <a:bodyPr/>
                    <a:lstStyle/>
                    <a:p>
                      <a:r>
                        <a:rPr lang="en-US" dirty="0"/>
                        <a:t>QUICHE – H3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HTTP/3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221635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FFFCC6-9DC5-5C46-AF9F-57AF2F94C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63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BDC0E90B-3758-334B-BFA6-DB6117B7B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064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13591"/>
                </a:solidFill>
                <a:latin typeface="Source Sans Pro" panose="020B0503030403020204" pitchFamily="34" charset="77"/>
              </a:rPr>
              <a:t>Performance Measurement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9FA7332-42A5-CF41-BA04-69DDCE4B5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7574"/>
            <a:ext cx="10515600" cy="4351338"/>
          </a:xfrm>
        </p:spPr>
        <p:txBody>
          <a:bodyPr/>
          <a:lstStyle/>
          <a:p>
            <a:r>
              <a:rPr lang="en-US" sz="2000" dirty="0">
                <a:latin typeface="Source Sans Pro" panose="020B0503030403020204" pitchFamily="34" charset="77"/>
              </a:rPr>
              <a:t>50 MB file downloaded across all the servers for measuring the Throughput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r>
              <a:rPr lang="en-US" sz="2000" dirty="0">
                <a:latin typeface="Source Sans Pro" panose="020B0503030403020204" pitchFamily="34" charset="77"/>
              </a:rPr>
              <a:t> Web page with the following specifications was served for measuring the FCP metric 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130676-614A-D745-A6DE-D70C0998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CDDB6324-2B0D-8F47-B748-906038B5C7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462390"/>
              </p:ext>
            </p:extLst>
          </p:nvPr>
        </p:nvGraphicFramePr>
        <p:xfrm>
          <a:off x="1854201" y="3741162"/>
          <a:ext cx="81279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34762248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5064433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221029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Bytes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Files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349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HTML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9.36 KB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151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CSS Style Sheets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7.89 KB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869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Images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1.23 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01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JavaScript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364 KB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215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1.60 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003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756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6E197368-72E9-4A45-B685-83402B831CCC}"/>
              </a:ext>
            </a:extLst>
          </p:cNvPr>
          <p:cNvSpPr txBox="1">
            <a:spLocks/>
          </p:cNvSpPr>
          <p:nvPr/>
        </p:nvSpPr>
        <p:spPr>
          <a:xfrm>
            <a:off x="7177294" y="6334456"/>
            <a:ext cx="3859074" cy="441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Throughput for Each Server</a:t>
            </a:r>
          </a:p>
        </p:txBody>
      </p:sp>
      <p:pic>
        <p:nvPicPr>
          <p:cNvPr id="4" name="Content Placeholder 8">
            <a:extLst>
              <a:ext uri="{FF2B5EF4-FFF2-40B4-BE49-F238E27FC236}">
                <a16:creationId xmlns:a16="http://schemas.microsoft.com/office/drawing/2014/main" id="{56C375B5-10E2-DC45-AC18-A249DFF6351C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6464368" y="1616239"/>
            <a:ext cx="4572000" cy="4572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808996-0E80-8843-9770-8B44CE7BB433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442707" y="1616239"/>
            <a:ext cx="4572000" cy="4572000"/>
          </a:xfrm>
          <a:prstGeom prst="rect">
            <a:avLst/>
          </a:prstGeom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57F491E8-23E3-EC43-8F4D-D4469995F538}"/>
              </a:ext>
            </a:extLst>
          </p:cNvPr>
          <p:cNvSpPr txBox="1">
            <a:spLocks/>
          </p:cNvSpPr>
          <p:nvPr/>
        </p:nvSpPr>
        <p:spPr>
          <a:xfrm>
            <a:off x="1155632" y="6334456"/>
            <a:ext cx="3389243" cy="568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Throughput for Each Scenario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7C2AF8-446C-B64E-BD21-7AC2085A47C3}"/>
              </a:ext>
            </a:extLst>
          </p:cNvPr>
          <p:cNvSpPr txBox="1"/>
          <p:nvPr/>
        </p:nvSpPr>
        <p:spPr>
          <a:xfrm>
            <a:off x="4227443" y="732709"/>
            <a:ext cx="6096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13591"/>
                </a:solidFill>
                <a:latin typeface="Source Sans Pro" panose="020B0503030403020204" pitchFamily="34" charset="77"/>
                <a:ea typeface="+mj-ea"/>
                <a:cs typeface="+mj-cs"/>
              </a:rPr>
              <a:t>Throughput</a:t>
            </a:r>
          </a:p>
        </p:txBody>
      </p:sp>
    </p:spTree>
    <p:extLst>
      <p:ext uri="{BB962C8B-B14F-4D97-AF65-F5344CB8AC3E}">
        <p14:creationId xmlns:p14="http://schemas.microsoft.com/office/powerpoint/2010/main" val="986505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0B7B8B86-5058-474A-B0D4-7D4A57817338}"/>
              </a:ext>
            </a:extLst>
          </p:cNvPr>
          <p:cNvSpPr txBox="1">
            <a:spLocks/>
          </p:cNvSpPr>
          <p:nvPr/>
        </p:nvSpPr>
        <p:spPr>
          <a:xfrm>
            <a:off x="2080592" y="1059981"/>
            <a:ext cx="8825948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b="1" dirty="0">
                <a:solidFill>
                  <a:srgbClr val="013591"/>
                </a:solidFill>
                <a:latin typeface="Source Sans Pro" panose="020B0503030403020204" pitchFamily="34" charset="77"/>
                <a:ea typeface="+mj-ea"/>
                <a:cs typeface="+mj-cs"/>
              </a:rPr>
              <a:t>Throughput relative to Iperf3</a:t>
            </a:r>
          </a:p>
        </p:txBody>
      </p:sp>
      <p:pic>
        <p:nvPicPr>
          <p:cNvPr id="4" name="Content Placeholder 10">
            <a:extLst>
              <a:ext uri="{FF2B5EF4-FFF2-40B4-BE49-F238E27FC236}">
                <a16:creationId xmlns:a16="http://schemas.microsoft.com/office/drawing/2014/main" id="{BDD10535-C0D2-0247-BB85-22347D7C230E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470763" y="1883893"/>
            <a:ext cx="4572000" cy="45720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017309-1D8B-9C4B-9E62-5070D8C05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15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21B1108-9339-974B-8CC3-C1FA6A3E2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7219"/>
            <a:ext cx="10515600" cy="897230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solidFill>
                  <a:srgbClr val="013591"/>
                </a:solidFill>
                <a:latin typeface="Source Sans Pro" panose="020B0503030403020204" pitchFamily="34" charset="77"/>
              </a:rPr>
              <a:t>FCP (</a:t>
            </a:r>
            <a:r>
              <a:rPr lang="en-US" b="1" dirty="0">
                <a:solidFill>
                  <a:srgbClr val="013591"/>
                </a:solidFill>
                <a:latin typeface="Source Sans Pro" panose="020B0503030403020204" pitchFamily="34" charset="77"/>
              </a:rPr>
              <a:t>First Contentful Paint) 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C63EABE-7415-2940-BB75-1F4D14E921BD}"/>
              </a:ext>
            </a:extLst>
          </p:cNvPr>
          <p:cNvSpPr txBox="1">
            <a:spLocks/>
          </p:cNvSpPr>
          <p:nvPr/>
        </p:nvSpPr>
        <p:spPr>
          <a:xfrm>
            <a:off x="838200" y="6254228"/>
            <a:ext cx="3224915" cy="4862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FCP time for each Scenario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C7287C-DF97-BA46-BECF-11C665F523A3}"/>
              </a:ext>
            </a:extLst>
          </p:cNvPr>
          <p:cNvSpPr txBox="1">
            <a:spLocks/>
          </p:cNvSpPr>
          <p:nvPr/>
        </p:nvSpPr>
        <p:spPr>
          <a:xfrm>
            <a:off x="7426756" y="6235231"/>
            <a:ext cx="3029210" cy="4862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FCP time for each Server </a:t>
            </a:r>
          </a:p>
        </p:txBody>
      </p:sp>
      <p:pic>
        <p:nvPicPr>
          <p:cNvPr id="6" name="Content Placeholder 7">
            <a:extLst>
              <a:ext uri="{FF2B5EF4-FFF2-40B4-BE49-F238E27FC236}">
                <a16:creationId xmlns:a16="http://schemas.microsoft.com/office/drawing/2014/main" id="{210C5CBC-3DFF-2E49-A997-9DCB36A8C1F6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578459" y="1682228"/>
            <a:ext cx="4572000" cy="4572000"/>
          </a:xfrm>
          <a:prstGeom prst="rect">
            <a:avLst/>
          </a:prstGeom>
        </p:spPr>
      </p:pic>
      <p:pic>
        <p:nvPicPr>
          <p:cNvPr id="7" name="Content Placeholder 9">
            <a:extLst>
              <a:ext uri="{FF2B5EF4-FFF2-40B4-BE49-F238E27FC236}">
                <a16:creationId xmlns:a16="http://schemas.microsoft.com/office/drawing/2014/main" id="{EAD4A946-4E87-5A47-9126-06B47D891EA0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6422405" y="1682228"/>
            <a:ext cx="4572000" cy="457200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0A03461-0EB2-1445-8A7E-EE1018A5F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95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4025792-FF08-A246-B9F2-D0537A15C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8472"/>
            <a:ext cx="10515600" cy="729384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13591"/>
                </a:solidFill>
                <a:latin typeface="Source Sans Pro" panose="020B0503030403020204" pitchFamily="34" charset="77"/>
              </a:rPr>
              <a:t>Conclusion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F8B10F2-02A3-A640-9BAB-7BD359F24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Source Sans Pro" panose="020B0503030403020204" pitchFamily="34" charset="77"/>
              </a:rPr>
              <a:t>HTTP/3 performs better than HTTP/2 in more challenging network conditions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r>
              <a:rPr lang="en-US" sz="2000" dirty="0">
                <a:latin typeface="Source Sans Pro" panose="020B0503030403020204" pitchFamily="34" charset="77"/>
              </a:rPr>
              <a:t>HTTP/2 -- Throughput strongly correlates with FCP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r>
              <a:rPr lang="en-US" sz="2000" dirty="0">
                <a:latin typeface="Source Sans Pro" panose="020B0503030403020204" pitchFamily="34" charset="77"/>
              </a:rPr>
              <a:t>HTTP/3 – Throughput not a good predictor of FCP, No discernible pattern found between </a:t>
            </a:r>
            <a:br>
              <a:rPr lang="en-US" sz="2000" dirty="0">
                <a:latin typeface="Source Sans Pro" panose="020B0503030403020204" pitchFamily="34" charset="77"/>
              </a:rPr>
            </a:br>
            <a:br>
              <a:rPr lang="en-US" sz="2000" dirty="0">
                <a:latin typeface="Source Sans Pro" panose="020B0503030403020204" pitchFamily="34" charset="77"/>
              </a:rPr>
            </a:br>
            <a:r>
              <a:rPr lang="en-US" sz="2000" dirty="0">
                <a:latin typeface="Source Sans Pro" panose="020B0503030403020204" pitchFamily="34" charset="77"/>
              </a:rPr>
              <a:t>Throughput and FCP</a:t>
            </a:r>
          </a:p>
          <a:p>
            <a:endParaRPr lang="en-US" sz="2000" dirty="0">
              <a:latin typeface="Source Sans Pro" panose="020B0503030403020204" pitchFamily="34" charset="77"/>
            </a:endParaRPr>
          </a:p>
          <a:p>
            <a:r>
              <a:rPr lang="en-US" sz="2000" dirty="0">
                <a:latin typeface="Source Sans Pro" panose="020B0503030403020204" pitchFamily="34" charset="77"/>
              </a:rPr>
              <a:t>HTTP/3 performance is highly implementation dependent</a:t>
            </a:r>
            <a:br>
              <a:rPr lang="en-US" sz="200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9739C2-9FCE-4B4D-B08C-41C5B9D25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90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0854ADC-0CFE-CB4D-9161-58DAF2448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384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13591"/>
                </a:solidFill>
                <a:latin typeface="Source Sans Pro" panose="020B0503030403020204" pitchFamily="34" charset="77"/>
              </a:rPr>
              <a:t>Future Work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80D660-97DA-7545-9A38-C30E74949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931" y="1557268"/>
            <a:ext cx="10515600" cy="4351338"/>
          </a:xfrm>
        </p:spPr>
        <p:txBody>
          <a:bodyPr/>
          <a:lstStyle/>
          <a:p>
            <a:r>
              <a:rPr lang="en-US" sz="2000" dirty="0" err="1">
                <a:latin typeface="Source Sans Pro" panose="020B0503030403020204" pitchFamily="34" charset="77"/>
              </a:rPr>
              <a:t>Qlog</a:t>
            </a:r>
            <a:r>
              <a:rPr lang="en-US" sz="2000" dirty="0">
                <a:latin typeface="Source Sans Pro" panose="020B0503030403020204" pitchFamily="34" charset="77"/>
              </a:rPr>
              <a:t> Integration 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r>
              <a:rPr lang="en-US" sz="2000" dirty="0">
                <a:latin typeface="Source Sans Pro" panose="020B0503030403020204" pitchFamily="34" charset="77"/>
              </a:rPr>
              <a:t>Complex web pages with videos  will be added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r>
              <a:rPr lang="en-US" sz="2000" dirty="0">
                <a:latin typeface="Source Sans Pro" panose="020B0503030403020204" pitchFamily="34" charset="77"/>
              </a:rPr>
              <a:t>Mobile devices as clients 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r>
              <a:rPr lang="en-US" sz="2000" dirty="0">
                <a:latin typeface="Source Sans Pro" panose="020B0503030403020204" pitchFamily="34" charset="77"/>
              </a:rPr>
              <a:t>Using mobile networks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r>
              <a:rPr lang="en-US" sz="2000" dirty="0">
                <a:latin typeface="Source Sans Pro" panose="020B0503030403020204" pitchFamily="34" charset="77"/>
              </a:rPr>
              <a:t>Adding more HTTP/3 and QUIC Implementations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r>
              <a:rPr lang="en-US" sz="2000" dirty="0">
                <a:latin typeface="Source Sans Pro" panose="020B0503030403020204" pitchFamily="34" charset="77"/>
              </a:rPr>
              <a:t>Testing on more Browsers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endParaRPr lang="en-US" sz="2000" dirty="0">
              <a:latin typeface="Source Sans Pro" panose="020B0503030403020204" pitchFamily="34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0EC20-A50E-B744-A641-7B0C44DD6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66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14C22A-2AEB-3B43-9689-459E3264A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17</a:t>
            </a:fld>
            <a:endParaRPr lang="en-US"/>
          </a:p>
        </p:txBody>
      </p:sp>
      <p:pic>
        <p:nvPicPr>
          <p:cNvPr id="4" name="Picture 3" descr="A picture containing guitar&#10;&#10;Description automatically generated">
            <a:extLst>
              <a:ext uri="{FF2B5EF4-FFF2-40B4-BE49-F238E27FC236}">
                <a16:creationId xmlns:a16="http://schemas.microsoft.com/office/drawing/2014/main" id="{5FEC36FD-6791-1943-A56E-9D968081E1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B5ACB2-3FFB-964C-970F-D902BBCDCF45}"/>
              </a:ext>
            </a:extLst>
          </p:cNvPr>
          <p:cNvSpPr txBox="1"/>
          <p:nvPr/>
        </p:nvSpPr>
        <p:spPr>
          <a:xfrm>
            <a:off x="2858449" y="2624177"/>
            <a:ext cx="57521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003591"/>
                </a:solidFill>
                <a:latin typeface="Source Sans Pro Black" panose="020B0503030403020204" pitchFamily="34" charset="77"/>
                <a:ea typeface="Arial" charset="0"/>
                <a:cs typeface="Arial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15354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AF9F99C-615F-8C48-B734-03FF17D7A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443" y="573012"/>
            <a:ext cx="9746974" cy="127179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13591"/>
                </a:solidFill>
                <a:latin typeface="Source Sans Pro" panose="020B0503030403020204" pitchFamily="34" charset="77"/>
              </a:rPr>
              <a:t>QUIC &amp; HTTP</a:t>
            </a:r>
            <a:r>
              <a:rPr lang="en-US" b="1">
                <a:solidFill>
                  <a:srgbClr val="013591"/>
                </a:solidFill>
                <a:latin typeface="Source Sans Pro" panose="020B0503030403020204" pitchFamily="34" charset="77"/>
              </a:rPr>
              <a:t>/3</a:t>
            </a:r>
            <a:endParaRPr lang="en-US" b="1" dirty="0">
              <a:solidFill>
                <a:srgbClr val="013591"/>
              </a:solidFill>
              <a:latin typeface="Source Sans Pro" panose="020B0503030403020204" pitchFamily="34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62F8EA-F9CF-C643-90EF-C8B48217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D36715-6876-CF4F-A205-84527FBD71E0}"/>
              </a:ext>
            </a:extLst>
          </p:cNvPr>
          <p:cNvSpPr txBox="1"/>
          <p:nvPr/>
        </p:nvSpPr>
        <p:spPr>
          <a:xfrm>
            <a:off x="342900" y="1844811"/>
            <a:ext cx="11010900" cy="3974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60020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Source Sans Pro" panose="020B0503030403020204" pitchFamily="34" charset="77"/>
              </a:rPr>
              <a:t>QUIC was introduced to improve performance and Quality of Experience (</a:t>
            </a:r>
            <a:r>
              <a:rPr lang="en-US" dirty="0" err="1">
                <a:latin typeface="Source Sans Pro" panose="020B0503030403020204" pitchFamily="34" charset="77"/>
              </a:rPr>
              <a:t>QoE</a:t>
            </a:r>
            <a:r>
              <a:rPr lang="en-US" dirty="0">
                <a:latin typeface="Source Sans Pro" panose="020B0503030403020204" pitchFamily="34" charset="77"/>
              </a:rPr>
              <a:t>) in poor network conditions </a:t>
            </a:r>
            <a:br>
              <a:rPr lang="en-US" dirty="0">
                <a:latin typeface="Source Sans Pro" panose="020B0503030403020204" pitchFamily="34" charset="77"/>
              </a:rPr>
            </a:br>
            <a:endParaRPr lang="en-US" dirty="0">
              <a:latin typeface="Source Sans Pro" panose="020B0503030403020204" pitchFamily="34" charset="77"/>
            </a:endParaRPr>
          </a:p>
          <a:p>
            <a:pPr indent="-160020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Source Sans Pro" panose="020B0503030403020204" pitchFamily="34" charset="77"/>
              </a:rPr>
              <a:t>Google was first to come with QUIC commonly known as </a:t>
            </a:r>
            <a:r>
              <a:rPr lang="en-US" dirty="0" err="1">
                <a:latin typeface="Source Sans Pro" panose="020B0503030403020204" pitchFamily="34" charset="77"/>
              </a:rPr>
              <a:t>gQUIC</a:t>
            </a:r>
            <a:r>
              <a:rPr lang="en-US" dirty="0">
                <a:latin typeface="Source Sans Pro" panose="020B0503030403020204" pitchFamily="34" charset="77"/>
              </a:rPr>
              <a:t> and IETF recently  standardized  QUIC in RFC  </a:t>
            </a:r>
            <a:br>
              <a:rPr lang="en-US" dirty="0">
                <a:latin typeface="Source Sans Pro" panose="020B0503030403020204" pitchFamily="34" charset="77"/>
              </a:rPr>
            </a:br>
            <a:r>
              <a:rPr lang="en-US" dirty="0">
                <a:latin typeface="Source Sans Pro" panose="020B0503030403020204" pitchFamily="34" charset="77"/>
              </a:rPr>
              <a:t>    9000 in 2021</a:t>
            </a:r>
            <a:br>
              <a:rPr lang="en-US" dirty="0">
                <a:latin typeface="Source Sans Pro" panose="020B0503030403020204" pitchFamily="34" charset="77"/>
              </a:rPr>
            </a:br>
            <a:endParaRPr lang="en-US" dirty="0">
              <a:latin typeface="Source Sans Pro" panose="020B0503030403020204" pitchFamily="34" charset="77"/>
            </a:endParaRPr>
          </a:p>
          <a:p>
            <a:pPr indent="-160020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Source Sans Pro" panose="020B0503030403020204" pitchFamily="34" charset="77"/>
              </a:rPr>
              <a:t>QUIC is a transport layer protocol utilized by next generation application layer protocol HTTP/3</a:t>
            </a:r>
            <a:br>
              <a:rPr lang="en-US" dirty="0">
                <a:latin typeface="Source Sans Pro" panose="020B0503030403020204" pitchFamily="34" charset="77"/>
              </a:rPr>
            </a:br>
            <a:endParaRPr lang="en-US" dirty="0">
              <a:latin typeface="Source Sans Pro" panose="020B0503030403020204" pitchFamily="34" charset="77"/>
            </a:endParaRPr>
          </a:p>
          <a:p>
            <a:pPr indent="-160020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Source Sans Pro" panose="020B0503030403020204" pitchFamily="34" charset="77"/>
              </a:rPr>
              <a:t>Features like zero RTT, multiple independent streams, connection ID make QUIC a robust protocol</a:t>
            </a:r>
            <a:br>
              <a:rPr lang="en-US" dirty="0">
                <a:latin typeface="Source Sans Pro" panose="020B0503030403020204" pitchFamily="34" charset="77"/>
              </a:rPr>
            </a:br>
            <a:endParaRPr lang="en-US" dirty="0">
              <a:latin typeface="Source Sans Pro" panose="020B0503030403020204" pitchFamily="34" charset="77"/>
            </a:endParaRPr>
          </a:p>
          <a:p>
            <a:pPr indent="-160020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Source Sans Pro" panose="020B0503030403020204" pitchFamily="34" charset="77"/>
              </a:rPr>
              <a:t>QUIC is Implemented in user space which enables easy deployment and rapid changes to the protocol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234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AF9F99C-615F-8C48-B734-03FF17D7A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080"/>
            <a:ext cx="9746974" cy="127179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13591"/>
                </a:solidFill>
                <a:latin typeface="Source Sans Pro" panose="020B0503030403020204" pitchFamily="34" charset="77"/>
              </a:rPr>
              <a:t>Previous 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62F8EA-F9CF-C643-90EF-C8B48217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D36715-6876-CF4F-A205-84527FBD71E0}"/>
              </a:ext>
            </a:extLst>
          </p:cNvPr>
          <p:cNvSpPr txBox="1"/>
          <p:nvPr/>
        </p:nvSpPr>
        <p:spPr>
          <a:xfrm>
            <a:off x="342900" y="1844811"/>
            <a:ext cx="11010900" cy="3795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60020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First QUIC performance study was done in 2014 on gQUIC by </a:t>
            </a:r>
            <a:r>
              <a:rPr lang="en-US" dirty="0" err="1"/>
              <a:t>R.Das</a:t>
            </a:r>
            <a:r>
              <a:rPr lang="en-US" dirty="0"/>
              <a:t> [1]</a:t>
            </a:r>
            <a:br>
              <a:rPr lang="en-US" dirty="0"/>
            </a:br>
            <a:endParaRPr lang="en-US" dirty="0"/>
          </a:p>
          <a:p>
            <a:pPr indent="-160020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Page Load Time (PLT) studies were done by </a:t>
            </a:r>
            <a:r>
              <a:rPr lang="en-US" dirty="0" err="1"/>
              <a:t>R.Das</a:t>
            </a:r>
            <a:r>
              <a:rPr lang="en-US" dirty="0"/>
              <a:t>[1], Biswal et al.[2], Cook et al.[3] </a:t>
            </a:r>
            <a:br>
              <a:rPr lang="en-US" dirty="0"/>
            </a:br>
            <a:endParaRPr lang="en-US" dirty="0"/>
          </a:p>
          <a:p>
            <a:pPr indent="-160020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Quality of Experience (</a:t>
            </a:r>
            <a:r>
              <a:rPr lang="en-US" dirty="0" err="1"/>
              <a:t>QoE</a:t>
            </a:r>
            <a:r>
              <a:rPr lang="en-US" dirty="0"/>
              <a:t>) study was done by Seufert et al.[4], </a:t>
            </a:r>
            <a:r>
              <a:rPr lang="en-US" dirty="0" err="1"/>
              <a:t>Trevisan</a:t>
            </a:r>
            <a:r>
              <a:rPr lang="en-US" dirty="0"/>
              <a:t> et al. [5] and </a:t>
            </a:r>
            <a:r>
              <a:rPr lang="en-US" dirty="0" err="1"/>
              <a:t>Saif</a:t>
            </a:r>
            <a:r>
              <a:rPr lang="en-US" dirty="0"/>
              <a:t> et al. [6] </a:t>
            </a:r>
            <a:br>
              <a:rPr lang="en-US" dirty="0"/>
            </a:br>
            <a:endParaRPr lang="en-US" dirty="0"/>
          </a:p>
          <a:p>
            <a:pPr indent="-160020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Our work extends [6]</a:t>
            </a:r>
          </a:p>
          <a:p>
            <a:pPr marL="742950" lvl="1" indent="-285750">
              <a:lnSpc>
                <a:spcPts val="2400"/>
              </a:lnSpc>
              <a:spcBef>
                <a:spcPts val="1000"/>
              </a:spcBef>
              <a:buFont typeface="Wingdings" pitchFamily="2" charset="2"/>
              <a:buChar char="Ø"/>
            </a:pPr>
            <a:r>
              <a:rPr lang="en-US" dirty="0"/>
              <a:t>Realistic network scenarios</a:t>
            </a:r>
          </a:p>
          <a:p>
            <a:pPr marL="742950" lvl="1" indent="-285750">
              <a:lnSpc>
                <a:spcPts val="2400"/>
              </a:lnSpc>
              <a:spcBef>
                <a:spcPts val="1000"/>
              </a:spcBef>
              <a:buFont typeface="Wingdings" pitchFamily="2" charset="2"/>
              <a:buChar char="Ø"/>
            </a:pPr>
            <a:r>
              <a:rPr lang="en-US" dirty="0"/>
              <a:t>More HTTP/2 and HTTP/3 implementations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B84007-7CC0-1C44-809E-7D7D3DF0007A}"/>
              </a:ext>
            </a:extLst>
          </p:cNvPr>
          <p:cNvSpPr txBox="1"/>
          <p:nvPr/>
        </p:nvSpPr>
        <p:spPr>
          <a:xfrm>
            <a:off x="469624" y="5571520"/>
            <a:ext cx="112527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[1] https://</a:t>
            </a:r>
            <a:r>
              <a:rPr lang="en-US" sz="1100" dirty="0" err="1"/>
              <a:t>dspace.mit.edu</a:t>
            </a:r>
            <a:r>
              <a:rPr lang="en-US" sz="1100" dirty="0"/>
              <a:t>/bitstream/handle/1721.1/91444/893679391-MIT.pdf?</a:t>
            </a:r>
            <a:br>
              <a:rPr lang="en-US" sz="1100" dirty="0"/>
            </a:br>
            <a:r>
              <a:rPr lang="en-US" sz="1100" dirty="0"/>
              <a:t>[2] Does QUIC Make the Web Faster?, 2016,  </a:t>
            </a:r>
            <a:r>
              <a:rPr lang="en-US" sz="1100" dirty="0" err="1"/>
              <a:t>doi</a:t>
            </a:r>
            <a:r>
              <a:rPr lang="en-US" sz="1100" dirty="0"/>
              <a:t>={10.1109/GLOCOM.2016.7841749}</a:t>
            </a:r>
          </a:p>
          <a:p>
            <a:r>
              <a:rPr lang="en-US" sz="1100" dirty="0"/>
              <a:t>[3] QUIC: Better For What And For Whom?, 2017, </a:t>
            </a:r>
            <a:r>
              <a:rPr lang="en-US" sz="1100" dirty="0" err="1"/>
              <a:t>doi</a:t>
            </a:r>
            <a:r>
              <a:rPr lang="en-US" sz="1100" dirty="0"/>
              <a:t>={10.1109/ICC.2017.7997281}</a:t>
            </a:r>
          </a:p>
          <a:p>
            <a:r>
              <a:rPr lang="en-US" sz="1100" dirty="0"/>
              <a:t>[4] </a:t>
            </a:r>
            <a:r>
              <a:rPr lang="en-US" sz="1100" dirty="0" err="1"/>
              <a:t>QUICker</a:t>
            </a:r>
            <a:r>
              <a:rPr lang="en-US" sz="1100" dirty="0"/>
              <a:t> or not? -an Empirical Analysis of QUIC vs TCP for Video Streaming </a:t>
            </a:r>
            <a:r>
              <a:rPr lang="en-US" sz="1100" dirty="0" err="1"/>
              <a:t>QoE</a:t>
            </a:r>
            <a:r>
              <a:rPr lang="en-US" sz="1100" dirty="0"/>
              <a:t> Provisioning,2019, </a:t>
            </a:r>
            <a:r>
              <a:rPr lang="en-US" sz="1100" dirty="0" err="1"/>
              <a:t>doi</a:t>
            </a:r>
            <a:r>
              <a:rPr lang="en-US" sz="1100" dirty="0"/>
              <a:t>={10.1109/ICIN.2019.8685913}</a:t>
            </a:r>
          </a:p>
          <a:p>
            <a:r>
              <a:rPr lang="en-US" sz="1100" dirty="0"/>
              <a:t>[5] Measuring HTTP/3: Adoption and Performance, 2021, </a:t>
            </a:r>
            <a:r>
              <a:rPr lang="en-US" sz="1100" dirty="0" err="1"/>
              <a:t>doi</a:t>
            </a:r>
            <a:r>
              <a:rPr lang="en-US" sz="1100" dirty="0"/>
              <a:t>={10.1109/MedComNet52149.2021.9501274}</a:t>
            </a:r>
          </a:p>
          <a:p>
            <a:r>
              <a:rPr lang="en-US" sz="1100" dirty="0"/>
              <a:t>[6] An Early Benchmark of Quality of Experience Between HTTP/2 and HTTP/3 using Lighthouse, 2021,  </a:t>
            </a:r>
            <a:r>
              <a:rPr lang="en-US" sz="1100" dirty="0" err="1"/>
              <a:t>doi</a:t>
            </a:r>
            <a:r>
              <a:rPr lang="en-US" sz="1100" dirty="0"/>
              <a:t>={10.1109/ICC42927.2021.9500258}</a:t>
            </a:r>
            <a:br>
              <a:rPr lang="en-US" sz="1100" dirty="0"/>
            </a:br>
            <a:br>
              <a:rPr lang="en-US" sz="1100" dirty="0"/>
            </a:b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52405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6005A874-4482-6A46-AC96-62E90842D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080"/>
            <a:ext cx="9746974" cy="127179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13591"/>
                </a:solidFill>
                <a:latin typeface="Source Sans Pro" panose="020B0503030403020204" pitchFamily="34" charset="77"/>
              </a:rPr>
              <a:t>Goals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F31B01-F9F7-CE42-AC46-4E3FA501D9A9}"/>
              </a:ext>
            </a:extLst>
          </p:cNvPr>
          <p:cNvSpPr txBox="1"/>
          <p:nvPr/>
        </p:nvSpPr>
        <p:spPr>
          <a:xfrm>
            <a:off x="188843" y="2136338"/>
            <a:ext cx="11857383" cy="4718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60020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Source Sans Pro" panose="020B0503030403020204" pitchFamily="34" charset="77"/>
              </a:rPr>
              <a:t>To investigate the throughput and </a:t>
            </a:r>
            <a:r>
              <a:rPr lang="en-US" sz="2000" dirty="0" err="1">
                <a:latin typeface="Source Sans Pro" panose="020B0503030403020204" pitchFamily="34" charset="77"/>
              </a:rPr>
              <a:t>QoE</a:t>
            </a:r>
            <a:r>
              <a:rPr lang="en-US" sz="2000" dirty="0">
                <a:latin typeface="Source Sans Pro" panose="020B0503030403020204" pitchFamily="34" charset="77"/>
              </a:rPr>
              <a:t>  performance of the new protocol –HTTP/3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pPr indent="-160020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Source Sans Pro" panose="020B0503030403020204" pitchFamily="34" charset="77"/>
              </a:rPr>
              <a:t>To compare the HTTP/2 and HTTP/ 3 performance in diverse realistic network scenarios 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pPr indent="-160020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Source Sans Pro" panose="020B0503030403020204" pitchFamily="34" charset="77"/>
              </a:rPr>
              <a:t>Quality of Experience was explored by measuring throughput and First </a:t>
            </a:r>
            <a:r>
              <a:rPr lang="en-US" sz="2000" dirty="0" err="1">
                <a:latin typeface="Source Sans Pro" panose="020B0503030403020204" pitchFamily="34" charset="77"/>
              </a:rPr>
              <a:t>Contentful</a:t>
            </a:r>
            <a:r>
              <a:rPr lang="en-US" sz="2000" dirty="0">
                <a:latin typeface="Source Sans Pro" panose="020B0503030403020204" pitchFamily="34" charset="77"/>
              </a:rPr>
              <a:t> Paint metric of </a:t>
            </a:r>
            <a:br>
              <a:rPr lang="en-US" sz="2000" dirty="0">
                <a:latin typeface="Source Sans Pro" panose="020B0503030403020204" pitchFamily="34" charset="77"/>
              </a:rPr>
            </a:br>
            <a:r>
              <a:rPr lang="en-US" sz="2000" dirty="0">
                <a:latin typeface="Source Sans Pro" panose="020B0503030403020204" pitchFamily="34" charset="77"/>
              </a:rPr>
              <a:t>    </a:t>
            </a:r>
            <a:br>
              <a:rPr lang="en-US" sz="2000" dirty="0">
                <a:latin typeface="Source Sans Pro" panose="020B0503030403020204" pitchFamily="34" charset="77"/>
              </a:rPr>
            </a:br>
            <a:r>
              <a:rPr lang="en-US" sz="2000" dirty="0">
                <a:latin typeface="Source Sans Pro" panose="020B0503030403020204" pitchFamily="34" charset="77"/>
              </a:rPr>
              <a:t>    Lighthouse.  Experiment also considered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pPr lvl="1" indent="-160020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Source Sans Pro" panose="020B0503030403020204" pitchFamily="34" charset="77"/>
              </a:rPr>
              <a:t>Server Software</a:t>
            </a:r>
          </a:p>
          <a:p>
            <a:pPr lvl="1" indent="-160020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Source Sans Pro" panose="020B0503030403020204" pitchFamily="34" charset="77"/>
              </a:rPr>
              <a:t>Local Connectivity </a:t>
            </a:r>
          </a:p>
          <a:p>
            <a:pPr lvl="1" indent="-160020">
              <a:lnSpc>
                <a:spcPts val="24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Source Sans Pro" panose="020B0503030403020204" pitchFamily="34" charset="77"/>
              </a:rPr>
              <a:t>Geographic Locations</a:t>
            </a:r>
            <a:br>
              <a:rPr lang="en-US" sz="2000" dirty="0">
                <a:latin typeface="Source Sans Pro" panose="020B0503030403020204" pitchFamily="34" charset="77"/>
              </a:rPr>
            </a:br>
            <a:r>
              <a:rPr lang="en-US" sz="2000" dirty="0">
                <a:latin typeface="Source Sans Pro" panose="020B0503030403020204" pitchFamily="34" charset="77"/>
              </a:rPr>
              <a:t>   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3C940-98BD-DB47-9498-F5ED6CC68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0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B339BF26-BAA7-E249-A63F-4AEDB2205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179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13591"/>
                </a:solidFill>
                <a:latin typeface="Source Sans Pro" panose="020B0503030403020204" pitchFamily="34" charset="77"/>
              </a:rPr>
              <a:t>Performance Metric</a:t>
            </a:r>
            <a:br>
              <a:rPr lang="en-US" b="1" dirty="0">
                <a:solidFill>
                  <a:srgbClr val="013591"/>
                </a:solidFill>
                <a:latin typeface="Source Sans Pro" panose="020B0503030403020204" pitchFamily="34" charset="77"/>
              </a:rPr>
            </a:br>
            <a:endParaRPr lang="en-US" b="1" dirty="0">
              <a:solidFill>
                <a:srgbClr val="013591"/>
              </a:solidFill>
              <a:latin typeface="Source Sans Pro" panose="020B0503030403020204" pitchFamily="34" charset="77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6E2F939-A0D3-8945-924A-99B8D1203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22496" cy="4351338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Source Sans Pro" panose="020B0503030403020204" pitchFamily="34" charset="77"/>
              </a:rPr>
              <a:t>Throughput</a:t>
            </a:r>
            <a:br>
              <a:rPr lang="en-US" sz="2000" dirty="0">
                <a:latin typeface="Source Sans Pro" panose="020B0503030403020204" pitchFamily="34" charset="77"/>
              </a:rPr>
            </a:br>
            <a:r>
              <a:rPr lang="en-US" sz="2000" dirty="0">
                <a:latin typeface="Source Sans Pro" panose="020B0503030403020204" pitchFamily="34" charset="77"/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>
                <a:latin typeface="Source Sans Pro" panose="020B0503030403020204" pitchFamily="34" charset="77"/>
              </a:rPr>
              <a:t>The speed with which a file is downloaded from the server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>
                <a:latin typeface="Source Sans Pro" panose="020B0503030403020204" pitchFamily="34" charset="77"/>
              </a:rPr>
              <a:t>The file was downloaded using Chrome browser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pPr marL="457200" lvl="1" indent="0">
              <a:buNone/>
            </a:pPr>
            <a:endParaRPr lang="en-US" sz="2000" dirty="0">
              <a:latin typeface="Source Sans Pro" panose="020B0503030403020204" pitchFamily="34" charset="77"/>
            </a:endParaRPr>
          </a:p>
          <a:p>
            <a:r>
              <a:rPr lang="en-US" sz="2000" dirty="0">
                <a:latin typeface="Source Sans Pro" panose="020B0503030403020204" pitchFamily="34" charset="77"/>
              </a:rPr>
              <a:t>FCP – First Contentful Paint 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sz="2000" dirty="0">
                <a:latin typeface="Source Sans Pro" panose="020B0503030403020204" pitchFamily="34" charset="77"/>
              </a:rPr>
              <a:t>It indicates how quickly meaningful information is going to appear on the screen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>
                <a:latin typeface="Source Sans Pro" panose="020B0503030403020204" pitchFamily="34" charset="77"/>
              </a:rPr>
              <a:t>FCP measurements were done using the Google’s Lighthouse tool </a:t>
            </a:r>
            <a:br>
              <a:rPr lang="en-US" sz="2000" dirty="0">
                <a:latin typeface="Source Sans Pro" panose="020B0503030403020204" pitchFamily="34" charset="77"/>
              </a:rPr>
            </a:br>
            <a:endParaRPr lang="en-US" sz="2000" dirty="0">
              <a:latin typeface="Source Sans Pro" panose="020B0503030403020204" pitchFamily="34" charset="77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196D75-3539-F247-8BE1-47A2B859E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00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14F851B-3205-1E44-B0D5-0CB806F7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57810" y="679109"/>
            <a:ext cx="12549810" cy="1325563"/>
          </a:xfrm>
        </p:spPr>
        <p:txBody>
          <a:bodyPr/>
          <a:lstStyle/>
          <a:p>
            <a:pPr algn="ctr"/>
            <a:r>
              <a:rPr lang="en-US" dirty="0"/>
              <a:t>	</a:t>
            </a:r>
            <a:r>
              <a:rPr lang="en-US" b="1" dirty="0">
                <a:solidFill>
                  <a:srgbClr val="013591"/>
                </a:solidFill>
                <a:latin typeface="Source Sans Pro" panose="020B0503030403020204" pitchFamily="34" charset="77"/>
              </a:rPr>
              <a:t>    Local Connectivity &amp; Server Locations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0A6C14A-30E2-974B-B8D8-4D3D941B7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72616"/>
            <a:ext cx="12192000" cy="466725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Local Connectivity 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Wired 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Wireless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3 Server Locations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 Local (LAN)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 Regional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 Global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Total 6 scenarios </a:t>
            </a:r>
            <a:r>
              <a:rPr lang="en-US"/>
              <a:t>– </a:t>
            </a:r>
            <a:endParaRPr lang="en-US" dirty="0"/>
          </a:p>
          <a:p>
            <a:pPr marL="457200" lvl="1" indent="0">
              <a:buNone/>
            </a:pPr>
            <a:r>
              <a:rPr lang="en-US" sz="2000" dirty="0"/>
              <a:t>Local Wired, Local Wireless, Regional Wired, Regional Wireless, Global Wired, Global Wireless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9FFC99-5D6B-094F-BCDF-4CDA916FA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16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14F851B-3205-1E44-B0D5-0CB806F7F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57810" y="679109"/>
            <a:ext cx="12549810" cy="1325563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b="1" dirty="0">
                <a:solidFill>
                  <a:srgbClr val="013591"/>
                </a:solidFill>
                <a:latin typeface="Source Sans Pro" panose="020B0503030403020204" pitchFamily="34" charset="77"/>
              </a:rPr>
              <a:t>    Geographic Locations of Client  and Servers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0A6C14A-30E2-974B-B8D8-4D3D941B7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22" y="1772616"/>
            <a:ext cx="11291226" cy="46672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2200" b="1" dirty="0">
                <a:latin typeface="Source Sans Pro" panose="020B0503030403020204" pitchFamily="34" charset="77"/>
              </a:rPr>
              <a:t>Client Location</a:t>
            </a:r>
            <a:br>
              <a:rPr lang="en-US" sz="2200" b="1" dirty="0">
                <a:latin typeface="Source Sans Pro" panose="020B0503030403020204" pitchFamily="34" charset="77"/>
              </a:rPr>
            </a:br>
            <a:endParaRPr lang="en-US" sz="2200" b="1" dirty="0">
              <a:latin typeface="Source Sans Pro" panose="020B0503030403020204" pitchFamily="34" charset="77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latin typeface="Source Sans Pro" panose="020B0503030403020204" pitchFamily="34" charset="77"/>
              </a:rPr>
              <a:t>Northern India (Haryana, India)  </a:t>
            </a:r>
          </a:p>
          <a:p>
            <a:pPr marL="0" indent="0">
              <a:buNone/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sz="2200" b="1" dirty="0">
                <a:latin typeface="Source Sans Pro" panose="020B0503030403020204" pitchFamily="34" charset="77"/>
              </a:rPr>
              <a:t>Server Location</a:t>
            </a:r>
            <a:br>
              <a:rPr lang="en-US" sz="2200" dirty="0">
                <a:latin typeface="Source Sans Pro" panose="020B0503030403020204" pitchFamily="34" charset="77"/>
              </a:rPr>
            </a:br>
            <a:endParaRPr lang="en-US" sz="2200" dirty="0">
              <a:latin typeface="Source Sans Pro" panose="020B0503030403020204" pitchFamily="34" charset="77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latin typeface="Source Sans Pro" panose="020B0503030403020204" pitchFamily="34" charset="77"/>
              </a:rPr>
              <a:t>Local: - LAN (Haryana, India) – 1hop</a:t>
            </a:r>
            <a:br>
              <a:rPr lang="en-US" sz="2200" dirty="0">
                <a:latin typeface="Source Sans Pro" panose="020B0503030403020204" pitchFamily="34" charset="77"/>
              </a:rPr>
            </a:br>
            <a:r>
              <a:rPr lang="en-US" sz="2200" dirty="0">
                <a:latin typeface="Source Sans Pro" panose="020B0503030403020204" pitchFamily="34" charset="77"/>
              </a:rPr>
              <a:t>(Client to Server Distance: - Local Area Network)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latin typeface="Source Sans Pro" panose="020B0503030403020204" pitchFamily="34" charset="77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latin typeface="Source Sans Pro" panose="020B0503030403020204" pitchFamily="34" charset="77"/>
              </a:rPr>
              <a:t>Regional: - Microsoft Azure VM</a:t>
            </a:r>
            <a:br>
              <a:rPr lang="en-US" sz="2200" dirty="0">
                <a:latin typeface="Source Sans Pro" panose="020B0503030403020204" pitchFamily="34" charset="77"/>
              </a:rPr>
            </a:br>
            <a:r>
              <a:rPr lang="en-US" sz="2200" dirty="0">
                <a:latin typeface="Source Sans Pro" panose="020B0503030403020204" pitchFamily="34" charset="77"/>
              </a:rPr>
              <a:t>Location- Central India (Maharashtra, India) – 40 </a:t>
            </a:r>
            <a:r>
              <a:rPr lang="en-US" sz="2200" dirty="0" err="1">
                <a:latin typeface="Source Sans Pro" panose="020B0503030403020204" pitchFamily="34" charset="77"/>
              </a:rPr>
              <a:t>ms</a:t>
            </a:r>
            <a:r>
              <a:rPr lang="en-US" sz="2200" dirty="0">
                <a:latin typeface="Source Sans Pro" panose="020B0503030403020204" pitchFamily="34" charset="77"/>
              </a:rPr>
              <a:t> latency &amp; 19 hops</a:t>
            </a:r>
            <a:br>
              <a:rPr lang="en-US" sz="2200" dirty="0">
                <a:latin typeface="Source Sans Pro" panose="020B0503030403020204" pitchFamily="34" charset="77"/>
              </a:rPr>
            </a:br>
            <a:r>
              <a:rPr lang="en-US" sz="2200" dirty="0">
                <a:latin typeface="Source Sans Pro" panose="020B0503030403020204" pitchFamily="34" charset="77"/>
              </a:rPr>
              <a:t>(Client to Server Distance: - approx. 1000 miles)</a:t>
            </a:r>
          </a:p>
          <a:p>
            <a:pPr marL="457200" lvl="1" indent="0">
              <a:buNone/>
            </a:pPr>
            <a:endParaRPr lang="en-US" sz="2200" dirty="0">
              <a:latin typeface="Source Sans Pro" panose="020B0503030403020204" pitchFamily="34" charset="77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latin typeface="Source Sans Pro" panose="020B0503030403020204" pitchFamily="34" charset="77"/>
              </a:rPr>
              <a:t>Global : - Microsoft Azure VM</a:t>
            </a:r>
          </a:p>
          <a:p>
            <a:pPr marL="457200" lvl="1" indent="0">
              <a:buNone/>
            </a:pPr>
            <a:r>
              <a:rPr lang="en-US" sz="2200" dirty="0">
                <a:latin typeface="Source Sans Pro" panose="020B0503030403020204" pitchFamily="34" charset="77"/>
              </a:rPr>
              <a:t>     Location- East USA (Virginia, USA) – 230 </a:t>
            </a:r>
            <a:r>
              <a:rPr lang="en-US" sz="2200" dirty="0" err="1">
                <a:latin typeface="Source Sans Pro" panose="020B0503030403020204" pitchFamily="34" charset="77"/>
              </a:rPr>
              <a:t>ms</a:t>
            </a:r>
            <a:r>
              <a:rPr lang="en-US" sz="2200" dirty="0">
                <a:latin typeface="Source Sans Pro" panose="020B0503030403020204" pitchFamily="34" charset="77"/>
              </a:rPr>
              <a:t> latency &amp; 24 hops</a:t>
            </a:r>
          </a:p>
          <a:p>
            <a:pPr marL="457200" lvl="1" indent="0">
              <a:buNone/>
            </a:pPr>
            <a:r>
              <a:rPr lang="en-US" sz="2200" dirty="0">
                <a:latin typeface="Source Sans Pro" panose="020B0503030403020204" pitchFamily="34" charset="77"/>
              </a:rPr>
              <a:t>    (Client to Server Distance: - approx. 7500 miles)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9FFC99-5D6B-094F-BCDF-4CDA916FA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28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pic>
        <p:nvPicPr>
          <p:cNvPr id="3" name="Content Placeholder 8">
            <a:extLst>
              <a:ext uri="{FF2B5EF4-FFF2-40B4-BE49-F238E27FC236}">
                <a16:creationId xmlns:a16="http://schemas.microsoft.com/office/drawing/2014/main" id="{2A9D4C04-F970-494E-A344-05852EC11C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400" y="1337782"/>
            <a:ext cx="7315200" cy="5018568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CC43D93-1E28-6649-8A13-0E526C991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9624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13591"/>
                </a:solidFill>
                <a:latin typeface="Source Sans Pro" panose="020B0503030403020204" pitchFamily="34" charset="77"/>
              </a:rPr>
              <a:t>Wired Testbed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3A6B9-CD9E-D74C-AAD3-5CD4430D4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8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174C8A-1DE6-FF43-B5B3-A88EA18A8569}"/>
              </a:ext>
            </a:extLst>
          </p:cNvPr>
          <p:cNvCxnSpPr/>
          <p:nvPr/>
        </p:nvCxnSpPr>
        <p:spPr>
          <a:xfrm>
            <a:off x="2213113" y="1337782"/>
            <a:ext cx="0" cy="5018568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4EA4E53-B7B1-EC4A-8EB6-3EDB25B5F0BF}"/>
              </a:ext>
            </a:extLst>
          </p:cNvPr>
          <p:cNvCxnSpPr>
            <a:cxnSpLocks/>
          </p:cNvCxnSpPr>
          <p:nvPr/>
        </p:nvCxnSpPr>
        <p:spPr>
          <a:xfrm>
            <a:off x="4406348" y="1337782"/>
            <a:ext cx="0" cy="5018568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327EC0C-9E66-A94B-B02E-D882A65AEE59}"/>
              </a:ext>
            </a:extLst>
          </p:cNvPr>
          <p:cNvCxnSpPr>
            <a:cxnSpLocks/>
          </p:cNvCxnSpPr>
          <p:nvPr/>
        </p:nvCxnSpPr>
        <p:spPr>
          <a:xfrm flipH="1">
            <a:off x="2213113" y="6358283"/>
            <a:ext cx="2193235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7037360-BFB4-A845-90F0-B4EFE5748ED5}"/>
              </a:ext>
            </a:extLst>
          </p:cNvPr>
          <p:cNvCxnSpPr>
            <a:cxnSpLocks/>
          </p:cNvCxnSpPr>
          <p:nvPr/>
        </p:nvCxnSpPr>
        <p:spPr>
          <a:xfrm flipH="1">
            <a:off x="2201867" y="1337782"/>
            <a:ext cx="2193235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502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89D6338-46B9-FD44-B1A2-458307CD2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283605"/>
            <a:ext cx="2955585" cy="776376"/>
          </a:xfrm>
          <a:prstGeom prst="rect">
            <a:avLst/>
          </a:prstGeom>
        </p:spPr>
      </p:pic>
      <p:pic>
        <p:nvPicPr>
          <p:cNvPr id="3" name="Content Placeholder 10">
            <a:extLst>
              <a:ext uri="{FF2B5EF4-FFF2-40B4-BE49-F238E27FC236}">
                <a16:creationId xmlns:a16="http://schemas.microsoft.com/office/drawing/2014/main" id="{C93E7142-CBAF-A346-AA84-BF512D583B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400" y="1473476"/>
            <a:ext cx="7315200" cy="501856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B57B99A1-127B-AB49-910A-2CE8B7548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6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13591"/>
                </a:solidFill>
                <a:latin typeface="Source Sans Pro" panose="020B0503030403020204" pitchFamily="34" charset="77"/>
              </a:rPr>
              <a:t>Wireless Testbed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000B2B-02BD-1242-B460-B8E13D2CF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8AB5-CEC9-FB48-B331-5E097959CABC}" type="slidenum">
              <a:rPr lang="en-US" smtClean="0"/>
              <a:t>9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9147208-6549-3244-9501-334FADBC822E}"/>
              </a:ext>
            </a:extLst>
          </p:cNvPr>
          <p:cNvCxnSpPr>
            <a:cxnSpLocks/>
          </p:cNvCxnSpPr>
          <p:nvPr/>
        </p:nvCxnSpPr>
        <p:spPr>
          <a:xfrm>
            <a:off x="1936823" y="1471542"/>
            <a:ext cx="0" cy="5056802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3FAD89E-4492-AD4B-A639-D1DD4D23C4B6}"/>
              </a:ext>
            </a:extLst>
          </p:cNvPr>
          <p:cNvCxnSpPr>
            <a:cxnSpLocks/>
          </p:cNvCxnSpPr>
          <p:nvPr/>
        </p:nvCxnSpPr>
        <p:spPr>
          <a:xfrm>
            <a:off x="4779415" y="1509776"/>
            <a:ext cx="0" cy="5018568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75C3C82-5E20-2D45-BD60-A2AA994B2E39}"/>
              </a:ext>
            </a:extLst>
          </p:cNvPr>
          <p:cNvCxnSpPr>
            <a:cxnSpLocks/>
          </p:cNvCxnSpPr>
          <p:nvPr/>
        </p:nvCxnSpPr>
        <p:spPr>
          <a:xfrm flipH="1">
            <a:off x="1936823" y="6528344"/>
            <a:ext cx="2842592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2EF520-CD81-6C43-A3AF-DDC3D2CAA2A1}"/>
              </a:ext>
            </a:extLst>
          </p:cNvPr>
          <p:cNvCxnSpPr>
            <a:cxnSpLocks/>
          </p:cNvCxnSpPr>
          <p:nvPr/>
        </p:nvCxnSpPr>
        <p:spPr>
          <a:xfrm flipH="1">
            <a:off x="1936823" y="1471542"/>
            <a:ext cx="2842592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06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gram Recruitment - MPP" id="{C5152335-BD5E-3C4E-9251-2092E18EBECE}" vid="{AD22FD52-FC27-2941-9C05-742E8C0C9F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3047</TotalTime>
  <Words>930</Words>
  <Application>Microsoft Macintosh PowerPoint</Application>
  <PresentationFormat>Widescreen</PresentationFormat>
  <Paragraphs>164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  <vt:variant>
        <vt:lpstr>Custom Shows</vt:lpstr>
      </vt:variant>
      <vt:variant>
        <vt:i4>1</vt:i4>
      </vt:variant>
    </vt:vector>
  </HeadingPairs>
  <TitlesOfParts>
    <vt:vector size="26" baseType="lpstr">
      <vt:lpstr>Arial</vt:lpstr>
      <vt:lpstr>Calibri</vt:lpstr>
      <vt:lpstr>Calibri Light</vt:lpstr>
      <vt:lpstr>Source Sans Pro</vt:lpstr>
      <vt:lpstr>Source Sans Pro Black</vt:lpstr>
      <vt:lpstr>Source Sans Pro Light</vt:lpstr>
      <vt:lpstr>Wingdings</vt:lpstr>
      <vt:lpstr>Office Theme</vt:lpstr>
      <vt:lpstr>PowerPoint Presentation</vt:lpstr>
      <vt:lpstr>QUIC &amp; HTTP/3</vt:lpstr>
      <vt:lpstr>Previous Work</vt:lpstr>
      <vt:lpstr>Goals</vt:lpstr>
      <vt:lpstr>Performance Metric </vt:lpstr>
      <vt:lpstr>     Local Connectivity &amp; Server Locations</vt:lpstr>
      <vt:lpstr>     Geographic Locations of Client  and Servers </vt:lpstr>
      <vt:lpstr>Wired Testbed</vt:lpstr>
      <vt:lpstr>Wireless Testbed</vt:lpstr>
      <vt:lpstr>Tested Servers</vt:lpstr>
      <vt:lpstr>Performance Measurement</vt:lpstr>
      <vt:lpstr>PowerPoint Presentation</vt:lpstr>
      <vt:lpstr>PowerPoint Presentation</vt:lpstr>
      <vt:lpstr>FCP (First Contentful Paint) </vt:lpstr>
      <vt:lpstr>Conclusion</vt:lpstr>
      <vt:lpstr>Future Work</vt:lpstr>
      <vt:lpstr>PowerPoint Presentation</vt:lpstr>
      <vt:lpstr>Custom Show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Tegan E O'Neill</dc:creator>
  <cp:lastModifiedBy>Abhinav Gupta</cp:lastModifiedBy>
  <cp:revision>228</cp:revision>
  <cp:lastPrinted>2022-02-18T12:24:58Z</cp:lastPrinted>
  <dcterms:created xsi:type="dcterms:W3CDTF">2016-04-05T21:29:09Z</dcterms:created>
  <dcterms:modified xsi:type="dcterms:W3CDTF">2022-03-08T00:04:28Z</dcterms:modified>
</cp:coreProperties>
</file>