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Libre Baskerville" panose="02000000000000000000" pitchFamily="2" charset="0"/>
      <p:regular r:id="rId5"/>
      <p:bold r:id="rId6"/>
      <p:italic r:id="rId7"/>
    </p:embeddedFont>
    <p:embeddedFont>
      <p:font typeface="Montserrat Light" panose="00000400000000000000" pitchFamily="2" charset="0"/>
      <p:regular r:id="rId8"/>
      <p:italic r:id="rId9"/>
    </p:embeddedFont>
  </p:embeddedFontLst>
  <p:custDataLst>
    <p:tags r:id="rId10"/>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78"/>
    <a:srgbClr val="1482A5"/>
    <a:srgbClr val="DCE1C8"/>
    <a:srgbClr val="EAEAEA"/>
    <a:srgbClr val="EEEEEE"/>
    <a:srgbClr val="006699"/>
    <a:srgbClr val="CC3300"/>
    <a:srgbClr val="006600"/>
    <a:srgbClr val="3366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4660" autoAdjust="0"/>
  </p:normalViewPr>
  <p:slideViewPr>
    <p:cSldViewPr>
      <p:cViewPr>
        <p:scale>
          <a:sx n="19" d="100"/>
          <a:sy n="19" d="100"/>
        </p:scale>
        <p:origin x="756" y="-1520"/>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pic>
        <p:nvPicPr>
          <p:cNvPr id="1031" name="New picture"/>
          <p:cNvPicPr/>
          <p:nvPr/>
        </p:nvPicPr>
        <p:blipFill>
          <a:blip r:embed="rId13"/>
          <a:stretch>
            <a:fillRect/>
          </a:stretch>
        </p:blipFill>
        <p:spPr>
          <a:xfrm rot="16200000">
            <a:off x="-11506200" y="16459200"/>
            <a:ext cx="14274800" cy="4368800"/>
          </a:xfrm>
          <a:prstGeom prst="rect">
            <a:avLst/>
          </a:prstGeom>
        </p:spPr>
      </p:pic>
      <p:pic>
        <p:nvPicPr>
          <p:cNvPr id="1032" name="New picture"/>
          <p:cNvPicPr/>
          <p:nvPr/>
        </p:nvPicPr>
        <p:blipFill>
          <a:blip r:embed="rId13"/>
          <a:stretch>
            <a:fillRect/>
          </a:stretch>
        </p:blipFill>
        <p:spPr>
          <a:xfrm rot="5400000">
            <a:off x="41122600" y="16459200"/>
            <a:ext cx="14274800" cy="4368800"/>
          </a:xfrm>
          <a:prstGeom prst="rect">
            <a:avLst/>
          </a:prstGeom>
        </p:spPr>
      </p:pic>
      <p:pic>
        <p:nvPicPr>
          <p:cNvPr id="1033" name="New picture"/>
          <p:cNvPicPr/>
          <p:nvPr/>
        </p:nvPicPr>
        <p:blipFill>
          <a:blip r:embed="rId14"/>
          <a:stretch>
            <a:fillRect/>
          </a:stretch>
        </p:blipFill>
        <p:spPr>
          <a:xfrm>
            <a:off x="6959600" y="33426400"/>
            <a:ext cx="29972000" cy="1549400"/>
          </a:xfrm>
          <a:prstGeom prst="rect">
            <a:avLst/>
          </a:prstGeom>
        </p:spPr>
      </p:pic>
      <p:sp>
        <p:nvSpPr>
          <p:cNvPr id="1034"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persuadingsapphire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1482A5"/>
            </a:gs>
          </a:gsLst>
          <a:lin ang="5400000" scaled="1"/>
        </a:gra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F25EFAD-7AAF-4CAF-BA69-869B3D423F7F}"/>
              </a:ext>
            </a:extLst>
          </p:cNvPr>
          <p:cNvSpPr/>
          <p:nvPr/>
        </p:nvSpPr>
        <p:spPr>
          <a:xfrm>
            <a:off x="857793" y="7758812"/>
            <a:ext cx="13861317" cy="18648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1" name="Title 11">
            <a:extLst>
              <a:ext uri="{FF2B5EF4-FFF2-40B4-BE49-F238E27FC236}">
                <a16:creationId xmlns:a16="http://schemas.microsoft.com/office/drawing/2014/main" id="{8785E597-B0C8-4CA8-9A56-A0F3996D088D}"/>
              </a:ext>
            </a:extLst>
          </p:cNvPr>
          <p:cNvSpPr txBox="1"/>
          <p:nvPr/>
        </p:nvSpPr>
        <p:spPr>
          <a:xfrm>
            <a:off x="5715000" y="1604810"/>
            <a:ext cx="31670259" cy="1510082"/>
          </a:xfrm>
          <a:prstGeom prst="rect">
            <a:avLst/>
          </a:prstGeom>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6600" dirty="0">
                <a:latin typeface="Libre Baskerville" panose="02000000000000000000" pitchFamily="2" charset="0"/>
              </a:rPr>
              <a:t>The effects of urbanization and industry on cephalopod population dynamics</a:t>
            </a: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9344025" y="3603415"/>
            <a:ext cx="25203150" cy="3711785"/>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400" dirty="0">
                <a:solidFill>
                  <a:srgbClr val="235078"/>
                </a:solidFill>
                <a:latin typeface="Montserrat Light" panose="00000400000000000000" pitchFamily="50" charset="0"/>
              </a:rPr>
              <a:t>Sophie Wulfing, Easton R. White</a:t>
            </a:r>
          </a:p>
          <a:p>
            <a:pPr algn="ctr"/>
            <a:r>
              <a:rPr lang="en-US" sz="3200" dirty="0">
                <a:solidFill>
                  <a:srgbClr val="235078"/>
                </a:solidFill>
                <a:latin typeface="Montserrat Light" panose="00000400000000000000" pitchFamily="50" charset="0"/>
              </a:rPr>
              <a:t>sophiewulfing@unh.edu</a:t>
            </a:r>
          </a:p>
          <a:p>
            <a:pPr algn="ctr"/>
            <a:r>
              <a:rPr lang="en-US" sz="3200" dirty="0">
                <a:solidFill>
                  <a:srgbClr val="235078"/>
                </a:solidFill>
                <a:latin typeface="Montserrat Light" panose="00000400000000000000" pitchFamily="50" charset="0"/>
              </a:rPr>
              <a:t>Quantitative Marine Ecology Lab</a:t>
            </a:r>
          </a:p>
          <a:p>
            <a:pPr algn="ctr"/>
            <a:r>
              <a:rPr lang="en-US" sz="3200" dirty="0">
                <a:solidFill>
                  <a:srgbClr val="235078"/>
                </a:solidFill>
                <a:latin typeface="Montserrat Light" panose="00000400000000000000" pitchFamily="50" charset="0"/>
              </a:rPr>
              <a:t>University of New Hampshire, Department of Biological Sciences</a:t>
            </a:r>
          </a:p>
          <a:p>
            <a:pPr algn="ctr"/>
            <a:endParaRPr lang="en-US" sz="4800" dirty="0">
              <a:solidFill>
                <a:srgbClr val="235078"/>
              </a:solidFill>
              <a:latin typeface="Montserrat Light" panose="00000400000000000000" pitchFamily="50" charset="0"/>
            </a:endParaRPr>
          </a:p>
        </p:txBody>
      </p:sp>
      <p:sp>
        <p:nvSpPr>
          <p:cNvPr id="48" name="Rectangle 47">
            <a:extLst>
              <a:ext uri="{FF2B5EF4-FFF2-40B4-BE49-F238E27FC236}">
                <a16:creationId xmlns:a16="http://schemas.microsoft.com/office/drawing/2014/main" id="{3E6D1C9C-2516-4738-BC80-673A19ECE5BD}"/>
              </a:ext>
            </a:extLst>
          </p:cNvPr>
          <p:cNvSpPr/>
          <p:nvPr/>
        </p:nvSpPr>
        <p:spPr>
          <a:xfrm>
            <a:off x="28968718" y="7758812"/>
            <a:ext cx="14236682" cy="20358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51" name="Rectangle 50">
            <a:extLst>
              <a:ext uri="{FF2B5EF4-FFF2-40B4-BE49-F238E27FC236}">
                <a16:creationId xmlns:a16="http://schemas.microsoft.com/office/drawing/2014/main" id="{BF801B80-E24E-4773-AC4E-37DC17B0424E}"/>
              </a:ext>
            </a:extLst>
          </p:cNvPr>
          <p:cNvSpPr/>
          <p:nvPr/>
        </p:nvSpPr>
        <p:spPr>
          <a:xfrm>
            <a:off x="15115286" y="7723978"/>
            <a:ext cx="13348635" cy="24473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5" name="Rectangle 54">
            <a:extLst>
              <a:ext uri="{FF2B5EF4-FFF2-40B4-BE49-F238E27FC236}">
                <a16:creationId xmlns:a16="http://schemas.microsoft.com/office/drawing/2014/main" id="{32418A42-DDE0-497E-98DF-5F9BFF98DA6B}"/>
              </a:ext>
            </a:extLst>
          </p:cNvPr>
          <p:cNvSpPr/>
          <p:nvPr/>
        </p:nvSpPr>
        <p:spPr>
          <a:xfrm>
            <a:off x="29014789" y="28576718"/>
            <a:ext cx="14190611" cy="3655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6" name="TextBox 55">
            <a:extLst>
              <a:ext uri="{FF2B5EF4-FFF2-40B4-BE49-F238E27FC236}">
                <a16:creationId xmlns:a16="http://schemas.microsoft.com/office/drawing/2014/main" id="{1D434DB1-CA03-4AE7-BD42-F2F4837CE20D}"/>
              </a:ext>
            </a:extLst>
          </p:cNvPr>
          <p:cNvSpPr txBox="1"/>
          <p:nvPr/>
        </p:nvSpPr>
        <p:spPr>
          <a:xfrm>
            <a:off x="29396772" y="29489400"/>
            <a:ext cx="10836828" cy="2677656"/>
          </a:xfrm>
          <a:prstGeom prst="rect">
            <a:avLst/>
          </a:prstGeom>
          <a:noFill/>
        </p:spPr>
        <p:txBody>
          <a:bodyPr wrap="square" rtlCol="0">
            <a:spAutoFit/>
          </a:bodyPr>
          <a:lstStyle>
            <a:defPPr>
              <a:defRPr kern="1200" smtId="4294967295"/>
            </a:defPPr>
          </a:lstStyle>
          <a:p>
            <a:r>
              <a:rPr lang="en-US" sz="28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Thank you to Easton White for his support on this project, as well as the University of New Hampshire’s Department of Biological Sciences for this research opportunity . A big thank you to the members of our Quantitative Marine Ecology Lab for their continued support and help on this project.</a:t>
            </a:r>
          </a:p>
        </p:txBody>
      </p:sp>
      <p:sp>
        <p:nvSpPr>
          <p:cNvPr id="57" name="TextBox 56">
            <a:extLst>
              <a:ext uri="{FF2B5EF4-FFF2-40B4-BE49-F238E27FC236}">
                <a16:creationId xmlns:a16="http://schemas.microsoft.com/office/drawing/2014/main" id="{992CC346-56CD-4384-BB14-A915BC781C78}"/>
              </a:ext>
            </a:extLst>
          </p:cNvPr>
          <p:cNvSpPr txBox="1"/>
          <p:nvPr/>
        </p:nvSpPr>
        <p:spPr>
          <a:xfrm>
            <a:off x="29396772" y="28803600"/>
            <a:ext cx="9601200" cy="646331"/>
          </a:xfrm>
          <a:prstGeom prst="rect">
            <a:avLst/>
          </a:prstGeom>
          <a:noFill/>
        </p:spPr>
        <p:txBody>
          <a:bodyPr wrap="square" rtlCol="0">
            <a:spAutoFit/>
          </a:bodyPr>
          <a:lstStyle>
            <a:defPPr>
              <a:defRPr kern="1200" smtId="4294967295"/>
            </a:defPPr>
          </a:lstStyle>
          <a:p>
            <a:r>
              <a:rPr lang="en-US" sz="3600" dirty="0">
                <a:latin typeface="Libre Baskerville" panose="02000000000000000000" pitchFamily="2" charset="0"/>
              </a:rPr>
              <a:t>Acknowledgements</a:t>
            </a:r>
          </a:p>
        </p:txBody>
      </p:sp>
      <p:sp>
        <p:nvSpPr>
          <p:cNvPr id="59" name="TextBox 58">
            <a:extLst>
              <a:ext uri="{FF2B5EF4-FFF2-40B4-BE49-F238E27FC236}">
                <a16:creationId xmlns:a16="http://schemas.microsoft.com/office/drawing/2014/main" id="{D07EEF88-ACF9-4467-B180-074FC642245A}"/>
              </a:ext>
            </a:extLst>
          </p:cNvPr>
          <p:cNvSpPr txBox="1"/>
          <p:nvPr/>
        </p:nvSpPr>
        <p:spPr>
          <a:xfrm>
            <a:off x="29396772" y="18875514"/>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Conclusions and Further Directions</a:t>
            </a:r>
          </a:p>
        </p:txBody>
      </p:sp>
      <p:sp>
        <p:nvSpPr>
          <p:cNvPr id="62" name="TextBox 61">
            <a:extLst>
              <a:ext uri="{FF2B5EF4-FFF2-40B4-BE49-F238E27FC236}">
                <a16:creationId xmlns:a16="http://schemas.microsoft.com/office/drawing/2014/main" id="{A067F8A1-EE95-4354-8E2F-952A6BBDBFFC}"/>
              </a:ext>
            </a:extLst>
          </p:cNvPr>
          <p:cNvSpPr txBox="1"/>
          <p:nvPr/>
        </p:nvSpPr>
        <p:spPr>
          <a:xfrm>
            <a:off x="1065773" y="9120594"/>
            <a:ext cx="13237023" cy="6494085"/>
          </a:xfrm>
          <a:prstGeom prst="rect">
            <a:avLst/>
          </a:prstGeom>
          <a:noFill/>
        </p:spPr>
        <p:txBody>
          <a:bodyPr wrap="square" rtlCol="0">
            <a:spAutoFit/>
          </a:bodyPr>
          <a:lstStyle>
            <a:defPPr>
              <a:defRPr kern="1200" smtId="4294967295"/>
            </a:defPPr>
          </a:lstStyle>
          <a:p>
            <a:pPr marL="457200" indent="-457200" algn="just">
              <a:buFont typeface="Arial" panose="020B0604020202020204" pitchFamily="34" charset="0"/>
              <a:buChar char="•"/>
            </a:pPr>
            <a:r>
              <a:rPr lang="en-US" sz="3200" b="0" i="0" u="none" strike="noStrike" dirty="0">
                <a:solidFill>
                  <a:srgbClr val="235078"/>
                </a:solidFill>
                <a:effectLst/>
                <a:latin typeface="Montserrat Light" panose="020B0604020202020204" charset="0"/>
              </a:rPr>
              <a:t>Increased urbanization in Madagascar has led to higher fishing pressure which has in turn resulted in a decline in fish catch and biomass.</a:t>
            </a:r>
          </a:p>
          <a:p>
            <a:pPr marL="457200" indent="-457200" algn="just">
              <a:buFont typeface="Arial" panose="020B0604020202020204" pitchFamily="34" charset="0"/>
              <a:buChar char="•"/>
            </a:pPr>
            <a:r>
              <a:rPr lang="en-US" sz="3200" dirty="0">
                <a:solidFill>
                  <a:srgbClr val="235078"/>
                </a:solidFill>
                <a:latin typeface="Montserrat Light" panose="020B0604020202020204" charset="0"/>
              </a:rPr>
              <a:t>In the early 2000’s, international </a:t>
            </a:r>
            <a:r>
              <a:rPr lang="en-US" sz="3200" b="0" i="0" u="none" strike="noStrike" dirty="0">
                <a:solidFill>
                  <a:srgbClr val="235078"/>
                </a:solidFill>
                <a:effectLst/>
                <a:latin typeface="Montserrat Light" panose="020B0604020202020204" charset="0"/>
              </a:rPr>
              <a:t>export markets began to transform the fishery from subsistence to industrial harvest., </a:t>
            </a:r>
            <a:r>
              <a:rPr lang="en-US" sz="3200" dirty="0">
                <a:solidFill>
                  <a:srgbClr val="235078"/>
                </a:solidFill>
                <a:latin typeface="Montserrat Light" panose="020B0604020202020204" charset="0"/>
              </a:rPr>
              <a:t>C</a:t>
            </a:r>
            <a:r>
              <a:rPr lang="en-US" sz="3200" b="0" i="0" u="none" strike="noStrike" dirty="0">
                <a:solidFill>
                  <a:srgbClr val="235078"/>
                </a:solidFill>
                <a:effectLst/>
                <a:latin typeface="Montserrat Light" panose="020B0604020202020204" charset="0"/>
              </a:rPr>
              <a:t>ephalopods have become the largest class of exports (Benbow et al., 2014; Humber et al., 2006)., leading to decreased catch.</a:t>
            </a:r>
          </a:p>
          <a:p>
            <a:pPr marL="457200" indent="-457200" algn="just">
              <a:buFont typeface="Arial" panose="020B0604020202020204" pitchFamily="34" charset="0"/>
              <a:buChar char="•"/>
            </a:pPr>
            <a:r>
              <a:rPr lang="en-US" sz="3200" dirty="0">
                <a:solidFill>
                  <a:srgbClr val="235078"/>
                </a:solidFill>
                <a:latin typeface="Montserrat Light" panose="020B0604020202020204" charset="0"/>
                <a:ea typeface="Open Sans" panose="020B0606030504020204" pitchFamily="34" charset="0"/>
                <a:cs typeface="Miriam" panose="020B0604020202020204" pitchFamily="34" charset="-79"/>
              </a:rPr>
              <a:t>Very few population modeling studies have been conducted on the cephalopod population of Madagascar. This project aims to understand how the </a:t>
            </a:r>
            <a:r>
              <a:rPr lang="en-US" sz="3200">
                <a:solidFill>
                  <a:srgbClr val="235078"/>
                </a:solidFill>
                <a:latin typeface="Montserrat Light" panose="020B0604020202020204" charset="0"/>
                <a:ea typeface="Open Sans" panose="020B0606030504020204" pitchFamily="34" charset="0"/>
                <a:cs typeface="Miriam" panose="020B0604020202020204" pitchFamily="34" charset="-79"/>
              </a:rPr>
              <a:t>region’s blue </a:t>
            </a:r>
            <a:r>
              <a:rPr lang="en-US" sz="3200" dirty="0">
                <a:solidFill>
                  <a:srgbClr val="235078"/>
                </a:solidFill>
                <a:latin typeface="Montserrat Light" panose="020B0604020202020204" charset="0"/>
                <a:ea typeface="Open Sans" panose="020B0606030504020204" pitchFamily="34" charset="0"/>
                <a:cs typeface="Miriam" panose="020B0604020202020204" pitchFamily="34" charset="-79"/>
              </a:rPr>
              <a:t>octopus community dynamics act under different levels of harvest and protection.</a:t>
            </a:r>
            <a:endParaRPr lang="en-US" sz="3200" b="0" i="0" u="none" strike="noStrike" dirty="0">
              <a:solidFill>
                <a:srgbClr val="235078"/>
              </a:solidFill>
              <a:effectLst/>
              <a:latin typeface="Montserrat Light" panose="020B0604020202020204"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1179586" y="8162582"/>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Introduction</a:t>
            </a:r>
          </a:p>
        </p:txBody>
      </p:sp>
      <p:sp>
        <p:nvSpPr>
          <p:cNvPr id="65" name="TextBox 64">
            <a:extLst>
              <a:ext uri="{FF2B5EF4-FFF2-40B4-BE49-F238E27FC236}">
                <a16:creationId xmlns:a16="http://schemas.microsoft.com/office/drawing/2014/main" id="{68744D3E-CEF9-4748-9719-25AAABF27BDD}"/>
              </a:ext>
            </a:extLst>
          </p:cNvPr>
          <p:cNvSpPr txBox="1"/>
          <p:nvPr/>
        </p:nvSpPr>
        <p:spPr>
          <a:xfrm>
            <a:off x="15310610" y="8162582"/>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Methods </a:t>
            </a:r>
          </a:p>
        </p:txBody>
      </p:sp>
      <p:sp>
        <p:nvSpPr>
          <p:cNvPr id="69" name="TextBox 68">
            <a:extLst>
              <a:ext uri="{FF2B5EF4-FFF2-40B4-BE49-F238E27FC236}">
                <a16:creationId xmlns:a16="http://schemas.microsoft.com/office/drawing/2014/main" id="{27A0BB3C-427E-42CA-963C-DA612C8F2B9C}"/>
              </a:ext>
            </a:extLst>
          </p:cNvPr>
          <p:cNvSpPr txBox="1"/>
          <p:nvPr/>
        </p:nvSpPr>
        <p:spPr>
          <a:xfrm>
            <a:off x="15291154" y="19354800"/>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Results</a:t>
            </a:r>
          </a:p>
        </p:txBody>
      </p:sp>
      <p:sp>
        <p:nvSpPr>
          <p:cNvPr id="14" name="TextBox 13">
            <a:extLst>
              <a:ext uri="{FF2B5EF4-FFF2-40B4-BE49-F238E27FC236}">
                <a16:creationId xmlns:a16="http://schemas.microsoft.com/office/drawing/2014/main" id="{2493C176-7819-448D-B49F-DE50357D1E40}"/>
              </a:ext>
            </a:extLst>
          </p:cNvPr>
          <p:cNvSpPr txBox="1"/>
          <p:nvPr/>
        </p:nvSpPr>
        <p:spPr>
          <a:xfrm>
            <a:off x="15254039" y="17404140"/>
            <a:ext cx="13008357" cy="1569660"/>
          </a:xfrm>
          <a:prstGeom prst="rect">
            <a:avLst/>
          </a:prstGeom>
          <a:noFill/>
        </p:spPr>
        <p:txBody>
          <a:bodyPr wrap="square" rtlCol="0">
            <a:spAutoFit/>
          </a:bodyPr>
          <a:lstStyle/>
          <a:p>
            <a:r>
              <a:rPr lang="en-US" b="1" i="1" dirty="0">
                <a:solidFill>
                  <a:srgbClr val="235078"/>
                </a:solidFill>
                <a:latin typeface="Montserrat Light" panose="020B0604020202020204" charset="0"/>
              </a:rPr>
              <a:t>Figure 2: Visualization of matrix model. Here, the population of grey octopus is split into four distinct life stages: Stage 1 immature, Stage 2 incipient maturity, Stage 3 mature, and Stage 4 fully mature (</a:t>
            </a:r>
            <a:r>
              <a:rPr lang="en-US" b="1" i="1" dirty="0" err="1">
                <a:solidFill>
                  <a:srgbClr val="235078"/>
                </a:solidFill>
                <a:latin typeface="Montserrat Light" panose="020B0604020202020204" charset="0"/>
              </a:rPr>
              <a:t>Raberinary</a:t>
            </a:r>
            <a:r>
              <a:rPr lang="en-US" b="1" i="1" dirty="0">
                <a:solidFill>
                  <a:srgbClr val="235078"/>
                </a:solidFill>
                <a:latin typeface="Montserrat Light" panose="020B0604020202020204" charset="0"/>
              </a:rPr>
              <a:t> and Benbow, 2012). Only fully mature individuals reproduce, resulting in only one fecundity parameter (F)</a:t>
            </a:r>
          </a:p>
        </p:txBody>
      </p:sp>
      <p:sp>
        <p:nvSpPr>
          <p:cNvPr id="74" name="Rectangle 73">
            <a:extLst>
              <a:ext uri="{FF2B5EF4-FFF2-40B4-BE49-F238E27FC236}">
                <a16:creationId xmlns:a16="http://schemas.microsoft.com/office/drawing/2014/main" id="{6FA1E67C-9F86-47DD-B453-EDBF465B0F40}"/>
              </a:ext>
            </a:extLst>
          </p:cNvPr>
          <p:cNvSpPr/>
          <p:nvPr/>
        </p:nvSpPr>
        <p:spPr>
          <a:xfrm>
            <a:off x="854816" y="26850600"/>
            <a:ext cx="13861316" cy="5381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75" name="TextBox 74">
            <a:extLst>
              <a:ext uri="{FF2B5EF4-FFF2-40B4-BE49-F238E27FC236}">
                <a16:creationId xmlns:a16="http://schemas.microsoft.com/office/drawing/2014/main" id="{B2D7864C-3AE1-40FF-AE56-6E9C86CBDAA1}"/>
              </a:ext>
            </a:extLst>
          </p:cNvPr>
          <p:cNvSpPr txBox="1"/>
          <p:nvPr/>
        </p:nvSpPr>
        <p:spPr>
          <a:xfrm>
            <a:off x="1086393" y="28422600"/>
            <a:ext cx="13237023" cy="2554545"/>
          </a:xfrm>
          <a:prstGeom prst="rect">
            <a:avLst/>
          </a:prstGeom>
          <a:noFill/>
        </p:spPr>
        <p:txBody>
          <a:bodyPr wrap="square" rtlCol="0">
            <a:spAutoFit/>
          </a:bodyPr>
          <a:lstStyle>
            <a:defPPr>
              <a:defRPr kern="1200" smtId="4294967295"/>
            </a:defPPr>
          </a:lstStyle>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Investigate annual spawning patterns of these communities</a:t>
            </a:r>
          </a:p>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Determine the optimal time and duration of fishing limits</a:t>
            </a:r>
          </a:p>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Explore how Madagascar’s cephalopod populations will react to various environmental conditions, with potential to add a spatial component to our model</a:t>
            </a:r>
          </a:p>
        </p:txBody>
      </p:sp>
      <p:sp>
        <p:nvSpPr>
          <p:cNvPr id="76" name="TextBox 75">
            <a:extLst>
              <a:ext uri="{FF2B5EF4-FFF2-40B4-BE49-F238E27FC236}">
                <a16:creationId xmlns:a16="http://schemas.microsoft.com/office/drawing/2014/main" id="{ABADE626-299E-42F1-A366-9759C64A14EB}"/>
              </a:ext>
            </a:extLst>
          </p:cNvPr>
          <p:cNvSpPr txBox="1"/>
          <p:nvPr/>
        </p:nvSpPr>
        <p:spPr>
          <a:xfrm>
            <a:off x="1179586" y="27486114"/>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Objectives </a:t>
            </a:r>
          </a:p>
        </p:txBody>
      </p:sp>
      <p:pic>
        <p:nvPicPr>
          <p:cNvPr id="1026" name="Picture 2" descr="University of New Hampshire : IE Abroad">
            <a:extLst>
              <a:ext uri="{FF2B5EF4-FFF2-40B4-BE49-F238E27FC236}">
                <a16:creationId xmlns:a16="http://schemas.microsoft.com/office/drawing/2014/main" id="{74FA5809-A520-49D6-B0C1-4B1F83849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1843" y="1514926"/>
            <a:ext cx="4947557" cy="48127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7FB6E90-932E-4E3E-9A68-6284F07AC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85259" y="1514925"/>
            <a:ext cx="4824098" cy="4812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2">
            <a:extLst>
              <a:ext uri="{FF2B5EF4-FFF2-40B4-BE49-F238E27FC236}">
                <a16:creationId xmlns:a16="http://schemas.microsoft.com/office/drawing/2014/main" id="{06BDCC35-7E93-4B5B-9146-F44261F10351}"/>
              </a:ext>
            </a:extLst>
          </p:cNvPr>
          <p:cNvGraphicFramePr>
            <a:graphicFrameLocks noGrp="1"/>
          </p:cNvGraphicFramePr>
          <p:nvPr>
            <p:extLst>
              <p:ext uri="{D42A27DB-BD31-4B8C-83A1-F6EECF244321}">
                <p14:modId xmlns:p14="http://schemas.microsoft.com/office/powerpoint/2010/main" val="1197010798"/>
              </p:ext>
            </p:extLst>
          </p:nvPr>
        </p:nvGraphicFramePr>
        <p:xfrm>
          <a:off x="15451301" y="26502360"/>
          <a:ext cx="12811095" cy="4358640"/>
        </p:xfrm>
        <a:graphic>
          <a:graphicData uri="http://schemas.openxmlformats.org/drawingml/2006/table">
            <a:tbl>
              <a:tblPr firstRow="1">
                <a:tableStyleId>{616DA210-FB5B-4158-B5E0-FEB733F419BA}</a:tableStyleId>
              </a:tblPr>
              <a:tblGrid>
                <a:gridCol w="4270365">
                  <a:extLst>
                    <a:ext uri="{9D8B030D-6E8A-4147-A177-3AD203B41FA5}">
                      <a16:colId xmlns:a16="http://schemas.microsoft.com/office/drawing/2014/main" val="4026039825"/>
                    </a:ext>
                  </a:extLst>
                </a:gridCol>
                <a:gridCol w="4270365">
                  <a:extLst>
                    <a:ext uri="{9D8B030D-6E8A-4147-A177-3AD203B41FA5}">
                      <a16:colId xmlns:a16="http://schemas.microsoft.com/office/drawing/2014/main" val="170874899"/>
                    </a:ext>
                  </a:extLst>
                </a:gridCol>
                <a:gridCol w="4270365">
                  <a:extLst>
                    <a:ext uri="{9D8B030D-6E8A-4147-A177-3AD203B41FA5}">
                      <a16:colId xmlns:a16="http://schemas.microsoft.com/office/drawing/2014/main" val="4024943776"/>
                    </a:ext>
                  </a:extLst>
                </a:gridCol>
              </a:tblGrid>
              <a:tr h="905741">
                <a:tc>
                  <a:txBody>
                    <a:bodyPr/>
                    <a:lstStyle/>
                    <a:p>
                      <a:r>
                        <a:rPr lang="en-US" sz="3200" dirty="0">
                          <a:solidFill>
                            <a:sysClr val="windowText" lastClr="000000"/>
                          </a:solidFill>
                        </a:rPr>
                        <a:t>Stage Class</a:t>
                      </a: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Stable Stage Distribution </a:t>
                      </a:r>
                    </a:p>
                    <a:p>
                      <a:r>
                        <a:rPr lang="en-US" sz="3200" dirty="0">
                          <a:solidFill>
                            <a:sysClr val="windowText" lastClr="000000"/>
                          </a:solidFill>
                        </a:rPr>
                        <a:t>(Dominant eigenvector)</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Reproductive Value</a:t>
                      </a:r>
                    </a:p>
                    <a:p>
                      <a:r>
                        <a:rPr lang="en-US" sz="3200" dirty="0">
                          <a:solidFill>
                            <a:sysClr val="windowText" lastClr="000000"/>
                          </a:solidFill>
                        </a:rPr>
                        <a:t>(Left eigenvector)</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6926373"/>
                  </a:ext>
                </a:extLst>
              </a:tr>
              <a:tr h="491688">
                <a:tc>
                  <a:txBody>
                    <a:bodyPr/>
                    <a:lstStyle/>
                    <a:p>
                      <a:r>
                        <a:rPr lang="en-US" sz="3200" dirty="0">
                          <a:solidFill>
                            <a:sysClr val="windowText" lastClr="000000"/>
                          </a:solidFill>
                        </a:rPr>
                        <a:t>1 Immature</a:t>
                      </a: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0.657</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1</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124443"/>
                  </a:ext>
                </a:extLst>
              </a:tr>
              <a:tr h="491688">
                <a:tc>
                  <a:txBody>
                    <a:bodyPr/>
                    <a:lstStyle/>
                    <a:p>
                      <a:r>
                        <a:rPr lang="en-US" sz="3200" dirty="0">
                          <a:solidFill>
                            <a:sysClr val="windowText" lastClr="000000"/>
                          </a:solidFill>
                        </a:rPr>
                        <a:t>2 Incipient Maturity</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0.274</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1.279</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5505201"/>
                  </a:ext>
                </a:extLst>
              </a:tr>
              <a:tr h="491688">
                <a:tc>
                  <a:txBody>
                    <a:bodyPr/>
                    <a:lstStyle/>
                    <a:p>
                      <a:r>
                        <a:rPr lang="en-US" sz="3200" dirty="0">
                          <a:solidFill>
                            <a:sysClr val="windowText" lastClr="000000"/>
                          </a:solidFill>
                        </a:rPr>
                        <a:t>3 Mature</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0.061</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6.491</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9006917"/>
                  </a:ext>
                </a:extLst>
              </a:tr>
              <a:tr h="491688">
                <a:tc>
                  <a:txBody>
                    <a:bodyPr/>
                    <a:lstStyle/>
                    <a:p>
                      <a:r>
                        <a:rPr lang="en-US" sz="3200" dirty="0">
                          <a:solidFill>
                            <a:sysClr val="windowText" lastClr="000000"/>
                          </a:solidFill>
                        </a:rPr>
                        <a:t>4 Fully Mature</a:t>
                      </a: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0.009</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3200" dirty="0">
                          <a:solidFill>
                            <a:sysClr val="windowText" lastClr="000000"/>
                          </a:solidFill>
                        </a:rPr>
                        <a:t>41.029</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551049"/>
                  </a:ext>
                </a:extLst>
              </a:tr>
            </a:tbl>
          </a:graphicData>
        </a:graphic>
      </p:graphicFrame>
      <p:pic>
        <p:nvPicPr>
          <p:cNvPr id="4" name="Picture 3">
            <a:extLst>
              <a:ext uri="{FF2B5EF4-FFF2-40B4-BE49-F238E27FC236}">
                <a16:creationId xmlns:a16="http://schemas.microsoft.com/office/drawing/2014/main" id="{386245F6-64F4-48BF-9395-DA98AAB406D8}"/>
              </a:ext>
            </a:extLst>
          </p:cNvPr>
          <p:cNvPicPr>
            <a:picLocks noChangeAspect="1"/>
          </p:cNvPicPr>
          <p:nvPr/>
        </p:nvPicPr>
        <p:blipFill>
          <a:blip r:embed="rId5"/>
          <a:stretch>
            <a:fillRect/>
          </a:stretch>
        </p:blipFill>
        <p:spPr>
          <a:xfrm>
            <a:off x="1330969" y="15633592"/>
            <a:ext cx="7129869" cy="10292535"/>
          </a:xfrm>
          <a:prstGeom prst="rect">
            <a:avLst/>
          </a:prstGeom>
        </p:spPr>
      </p:pic>
      <p:pic>
        <p:nvPicPr>
          <p:cNvPr id="6" name="Picture 5">
            <a:extLst>
              <a:ext uri="{FF2B5EF4-FFF2-40B4-BE49-F238E27FC236}">
                <a16:creationId xmlns:a16="http://schemas.microsoft.com/office/drawing/2014/main" id="{24A4BCEF-EA12-4A84-B7E8-F60313CDB521}"/>
              </a:ext>
            </a:extLst>
          </p:cNvPr>
          <p:cNvPicPr>
            <a:picLocks noChangeAspect="1"/>
          </p:cNvPicPr>
          <p:nvPr/>
        </p:nvPicPr>
        <p:blipFill>
          <a:blip r:embed="rId6"/>
          <a:stretch>
            <a:fillRect/>
          </a:stretch>
        </p:blipFill>
        <p:spPr>
          <a:xfrm>
            <a:off x="29014789" y="8162582"/>
            <a:ext cx="14018618" cy="9515818"/>
          </a:xfrm>
          <a:prstGeom prst="rect">
            <a:avLst/>
          </a:prstGeom>
        </p:spPr>
      </p:pic>
      <p:grpSp>
        <p:nvGrpSpPr>
          <p:cNvPr id="90" name="Group 89">
            <a:extLst>
              <a:ext uri="{FF2B5EF4-FFF2-40B4-BE49-F238E27FC236}">
                <a16:creationId xmlns:a16="http://schemas.microsoft.com/office/drawing/2014/main" id="{D9CFCA7A-C30B-4AAD-A4EE-66AE6E030A01}"/>
              </a:ext>
            </a:extLst>
          </p:cNvPr>
          <p:cNvGrpSpPr/>
          <p:nvPr/>
        </p:nvGrpSpPr>
        <p:grpSpPr>
          <a:xfrm>
            <a:off x="15115286" y="11141327"/>
            <a:ext cx="13348636" cy="6232273"/>
            <a:chOff x="2847340" y="300284"/>
            <a:chExt cx="6497320" cy="2728133"/>
          </a:xfrm>
        </p:grpSpPr>
        <p:pic>
          <p:nvPicPr>
            <p:cNvPr id="92" name="Picture 2" descr="Circular Arrow Pointing To Right - Circle Arrow Png, Transparent Png -  kindpng">
              <a:extLst>
                <a:ext uri="{FF2B5EF4-FFF2-40B4-BE49-F238E27FC236}">
                  <a16:creationId xmlns:a16="http://schemas.microsoft.com/office/drawing/2014/main" id="{996A9BA5-01D3-46A2-93C6-6F69FB854B1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3117351" y="2290818"/>
              <a:ext cx="519848" cy="601431"/>
            </a:xfrm>
            <a:prstGeom prst="rect">
              <a:avLst/>
            </a:prstGeom>
            <a:noFill/>
            <a:extLst>
              <a:ext uri="{909E8E84-426E-40DD-AFC4-6F175D3DCCD1}">
                <a14:hiddenFill xmlns:a14="http://schemas.microsoft.com/office/drawing/2010/main">
                  <a:solidFill>
                    <a:srgbClr val="FFFFFF"/>
                  </a:solidFill>
                </a14:hiddenFill>
              </a:ext>
            </a:extLst>
          </p:spPr>
        </p:pic>
        <p:sp>
          <p:nvSpPr>
            <p:cNvPr id="95" name="Oval 94">
              <a:extLst>
                <a:ext uri="{FF2B5EF4-FFF2-40B4-BE49-F238E27FC236}">
                  <a16:creationId xmlns:a16="http://schemas.microsoft.com/office/drawing/2014/main" id="{880F4DFD-9371-407C-854B-329400AE852A}"/>
                </a:ext>
              </a:extLst>
            </p:cNvPr>
            <p:cNvSpPr/>
            <p:nvPr/>
          </p:nvSpPr>
          <p:spPr>
            <a:xfrm>
              <a:off x="284734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E3BE44D2-4D52-49AF-9FEE-9BE2AF9A085F}"/>
                </a:ext>
              </a:extLst>
            </p:cNvPr>
            <p:cNvSpPr/>
            <p:nvPr/>
          </p:nvSpPr>
          <p:spPr>
            <a:xfrm>
              <a:off x="831850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1E86E70-8CBE-4875-B963-B4D5B0063061}"/>
                </a:ext>
              </a:extLst>
            </p:cNvPr>
            <p:cNvSpPr/>
            <p:nvPr/>
          </p:nvSpPr>
          <p:spPr>
            <a:xfrm>
              <a:off x="649478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BB3376A6-5F3F-4323-8EF4-8421FB611C9F}"/>
                </a:ext>
              </a:extLst>
            </p:cNvPr>
            <p:cNvSpPr/>
            <p:nvPr/>
          </p:nvSpPr>
          <p:spPr>
            <a:xfrm>
              <a:off x="467106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CE47BC1A-1AA3-4B8A-8A2D-44E8AD61927A}"/>
                </a:ext>
              </a:extLst>
            </p:cNvPr>
            <p:cNvSpPr txBox="1"/>
            <p:nvPr/>
          </p:nvSpPr>
          <p:spPr>
            <a:xfrm>
              <a:off x="2925077" y="1437509"/>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1</a:t>
              </a:r>
            </a:p>
          </p:txBody>
        </p:sp>
        <p:sp>
          <p:nvSpPr>
            <p:cNvPr id="100" name="TextBox 99">
              <a:extLst>
                <a:ext uri="{FF2B5EF4-FFF2-40B4-BE49-F238E27FC236}">
                  <a16:creationId xmlns:a16="http://schemas.microsoft.com/office/drawing/2014/main" id="{33E4E7C7-963E-4463-9725-A3EFCEBEF1FA}"/>
                </a:ext>
              </a:extLst>
            </p:cNvPr>
            <p:cNvSpPr txBox="1"/>
            <p:nvPr/>
          </p:nvSpPr>
          <p:spPr>
            <a:xfrm>
              <a:off x="4748797" y="1437510"/>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2</a:t>
              </a:r>
            </a:p>
          </p:txBody>
        </p:sp>
        <p:sp>
          <p:nvSpPr>
            <p:cNvPr id="101" name="TextBox 100">
              <a:extLst>
                <a:ext uri="{FF2B5EF4-FFF2-40B4-BE49-F238E27FC236}">
                  <a16:creationId xmlns:a16="http://schemas.microsoft.com/office/drawing/2014/main" id="{CFB26047-F056-4B4A-8A28-2DF5FB0C2FD1}"/>
                </a:ext>
              </a:extLst>
            </p:cNvPr>
            <p:cNvSpPr txBox="1"/>
            <p:nvPr/>
          </p:nvSpPr>
          <p:spPr>
            <a:xfrm>
              <a:off x="6572517" y="1437511"/>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3</a:t>
              </a:r>
            </a:p>
          </p:txBody>
        </p:sp>
        <p:sp>
          <p:nvSpPr>
            <p:cNvPr id="102" name="TextBox 101">
              <a:extLst>
                <a:ext uri="{FF2B5EF4-FFF2-40B4-BE49-F238E27FC236}">
                  <a16:creationId xmlns:a16="http://schemas.microsoft.com/office/drawing/2014/main" id="{6D2D5253-1A23-471A-8A0F-A70D18552FE0}"/>
                </a:ext>
              </a:extLst>
            </p:cNvPr>
            <p:cNvSpPr txBox="1"/>
            <p:nvPr/>
          </p:nvSpPr>
          <p:spPr>
            <a:xfrm>
              <a:off x="8396237" y="1437512"/>
              <a:ext cx="870685" cy="253731"/>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Stage 4</a:t>
              </a:r>
            </a:p>
          </p:txBody>
        </p:sp>
        <p:cxnSp>
          <p:nvCxnSpPr>
            <p:cNvPr id="103" name="Straight Arrow Connector 102">
              <a:extLst>
                <a:ext uri="{FF2B5EF4-FFF2-40B4-BE49-F238E27FC236}">
                  <a16:creationId xmlns:a16="http://schemas.microsoft.com/office/drawing/2014/main" id="{C8E4DA71-509B-4DD6-956B-E07920CE4688}"/>
                </a:ext>
              </a:extLst>
            </p:cNvPr>
            <p:cNvCxnSpPr>
              <a:stCxn id="95" idx="6"/>
              <a:endCxn id="98" idx="2"/>
            </p:cNvCxnSpPr>
            <p:nvPr/>
          </p:nvCxnSpPr>
          <p:spPr>
            <a:xfrm>
              <a:off x="3873500" y="1859986"/>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4C9C6E1E-8A19-4746-B173-EFC7DECC0502}"/>
                </a:ext>
              </a:extLst>
            </p:cNvPr>
            <p:cNvCxnSpPr/>
            <p:nvPr/>
          </p:nvCxnSpPr>
          <p:spPr>
            <a:xfrm>
              <a:off x="5697220" y="1853007"/>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281CE55E-CFA8-440A-B593-17E3E14D9D4A}"/>
                </a:ext>
              </a:extLst>
            </p:cNvPr>
            <p:cNvCxnSpPr/>
            <p:nvPr/>
          </p:nvCxnSpPr>
          <p:spPr>
            <a:xfrm>
              <a:off x="7520940" y="1837767"/>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ADBBD02D-ABAA-4448-B7E0-036D26AA0DED}"/>
                </a:ext>
              </a:extLst>
            </p:cNvPr>
            <p:cNvSpPr txBox="1"/>
            <p:nvPr/>
          </p:nvSpPr>
          <p:spPr>
            <a:xfrm>
              <a:off x="3951237" y="1398321"/>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1</a:t>
              </a:r>
              <a:endParaRPr lang="en-US" sz="3500" dirty="0">
                <a:latin typeface="Times New Roman" panose="02020603050405020304" pitchFamily="18" charset="0"/>
                <a:cs typeface="Times New Roman" panose="02020603050405020304" pitchFamily="18" charset="0"/>
              </a:endParaRPr>
            </a:p>
          </p:txBody>
        </p:sp>
        <p:sp>
          <p:nvSpPr>
            <p:cNvPr id="107" name="TextBox 106">
              <a:extLst>
                <a:ext uri="{FF2B5EF4-FFF2-40B4-BE49-F238E27FC236}">
                  <a16:creationId xmlns:a16="http://schemas.microsoft.com/office/drawing/2014/main" id="{10E0D6F7-C24A-4AC7-A3DE-675A0255062D}"/>
                </a:ext>
              </a:extLst>
            </p:cNvPr>
            <p:cNvSpPr txBox="1"/>
            <p:nvPr/>
          </p:nvSpPr>
          <p:spPr>
            <a:xfrm>
              <a:off x="5840962" y="1398320"/>
              <a:ext cx="311977"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2</a:t>
              </a:r>
              <a:endParaRPr lang="en-US" sz="3500" dirty="0">
                <a:latin typeface="Times New Roman" panose="02020603050405020304" pitchFamily="18" charset="0"/>
                <a:cs typeface="Times New Roman" panose="02020603050405020304" pitchFamily="18" charset="0"/>
              </a:endParaRPr>
            </a:p>
          </p:txBody>
        </p:sp>
        <p:sp>
          <p:nvSpPr>
            <p:cNvPr id="108" name="TextBox 107">
              <a:extLst>
                <a:ext uri="{FF2B5EF4-FFF2-40B4-BE49-F238E27FC236}">
                  <a16:creationId xmlns:a16="http://schemas.microsoft.com/office/drawing/2014/main" id="{506E96E2-3E62-4311-B905-13D91F9BB1A9}"/>
                </a:ext>
              </a:extLst>
            </p:cNvPr>
            <p:cNvSpPr txBox="1"/>
            <p:nvPr/>
          </p:nvSpPr>
          <p:spPr>
            <a:xfrm>
              <a:off x="7598677" y="1398321"/>
              <a:ext cx="311977"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3</a:t>
              </a:r>
              <a:endParaRPr lang="en-US" sz="3500" dirty="0">
                <a:latin typeface="Times New Roman" panose="02020603050405020304" pitchFamily="18" charset="0"/>
                <a:cs typeface="Times New Roman" panose="02020603050405020304" pitchFamily="18" charset="0"/>
              </a:endParaRPr>
            </a:p>
          </p:txBody>
        </p:sp>
        <p:cxnSp>
          <p:nvCxnSpPr>
            <p:cNvPr id="109" name="Connector: Curved 108">
              <a:extLst>
                <a:ext uri="{FF2B5EF4-FFF2-40B4-BE49-F238E27FC236}">
                  <a16:creationId xmlns:a16="http://schemas.microsoft.com/office/drawing/2014/main" id="{C01E26F6-47F8-4D57-BDC8-9FC3A483A2FA}"/>
                </a:ext>
              </a:extLst>
            </p:cNvPr>
            <p:cNvCxnSpPr>
              <a:stCxn id="96" idx="0"/>
              <a:endCxn id="95" idx="0"/>
            </p:cNvCxnSpPr>
            <p:nvPr/>
          </p:nvCxnSpPr>
          <p:spPr>
            <a:xfrm rot="16200000" flipV="1">
              <a:off x="6096000" y="-1378514"/>
              <a:ext cx="12700" cy="5471160"/>
            </a:xfrm>
            <a:prstGeom prst="curvedConnector3">
              <a:avLst>
                <a:gd name="adj1" fmla="val 4840000"/>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7B1028EC-8B96-43D1-B09F-BABD7792321A}"/>
                </a:ext>
              </a:extLst>
            </p:cNvPr>
            <p:cNvSpPr txBox="1"/>
            <p:nvPr/>
          </p:nvSpPr>
          <p:spPr>
            <a:xfrm>
              <a:off x="5788539" y="300284"/>
              <a:ext cx="276992"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F</a:t>
              </a:r>
              <a:r>
                <a:rPr lang="en-US" sz="3500" baseline="-25000" dirty="0">
                  <a:latin typeface="Times New Roman" panose="02020603050405020304" pitchFamily="18" charset="0"/>
                  <a:cs typeface="Times New Roman" panose="02020603050405020304" pitchFamily="18" charset="0"/>
                </a:rPr>
                <a:t>4</a:t>
              </a:r>
              <a:endParaRPr lang="en-US" sz="3500" dirty="0">
                <a:latin typeface="Times New Roman" panose="02020603050405020304" pitchFamily="18" charset="0"/>
                <a:cs typeface="Times New Roman" panose="02020603050405020304" pitchFamily="18" charset="0"/>
              </a:endParaRPr>
            </a:p>
          </p:txBody>
        </p:sp>
        <p:sp>
          <p:nvSpPr>
            <p:cNvPr id="111" name="TextBox 110">
              <a:extLst>
                <a:ext uri="{FF2B5EF4-FFF2-40B4-BE49-F238E27FC236}">
                  <a16:creationId xmlns:a16="http://schemas.microsoft.com/office/drawing/2014/main" id="{B3BD6205-65AC-4BF6-91E6-7C6488A341DD}"/>
                </a:ext>
              </a:extLst>
            </p:cNvPr>
            <p:cNvSpPr txBox="1"/>
            <p:nvPr/>
          </p:nvSpPr>
          <p:spPr>
            <a:xfrm>
              <a:off x="3146536" y="2739085"/>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1</a:t>
              </a:r>
              <a:endParaRPr lang="en-US" sz="3500" dirty="0">
                <a:latin typeface="Times New Roman" panose="02020603050405020304" pitchFamily="18" charset="0"/>
                <a:cs typeface="Times New Roman" panose="02020603050405020304" pitchFamily="18" charset="0"/>
              </a:endParaRPr>
            </a:p>
          </p:txBody>
        </p:sp>
        <p:sp>
          <p:nvSpPr>
            <p:cNvPr id="112" name="TextBox 111">
              <a:extLst>
                <a:ext uri="{FF2B5EF4-FFF2-40B4-BE49-F238E27FC236}">
                  <a16:creationId xmlns:a16="http://schemas.microsoft.com/office/drawing/2014/main" id="{3B0E79B2-015B-4B30-9314-832FC510C36F}"/>
                </a:ext>
              </a:extLst>
            </p:cNvPr>
            <p:cNvSpPr txBox="1"/>
            <p:nvPr/>
          </p:nvSpPr>
          <p:spPr>
            <a:xfrm>
              <a:off x="4949643" y="2734352"/>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2</a:t>
              </a:r>
              <a:endParaRPr lang="en-US" sz="3500" dirty="0">
                <a:latin typeface="Times New Roman" panose="02020603050405020304" pitchFamily="18" charset="0"/>
                <a:cs typeface="Times New Roman" panose="02020603050405020304" pitchFamily="18" charset="0"/>
              </a:endParaRPr>
            </a:p>
          </p:txBody>
        </p:sp>
        <p:sp>
          <p:nvSpPr>
            <p:cNvPr id="113" name="TextBox 112">
              <a:extLst>
                <a:ext uri="{FF2B5EF4-FFF2-40B4-BE49-F238E27FC236}">
                  <a16:creationId xmlns:a16="http://schemas.microsoft.com/office/drawing/2014/main" id="{96217FAB-9F4B-4DA8-89C7-88810BE6212E}"/>
                </a:ext>
              </a:extLst>
            </p:cNvPr>
            <p:cNvSpPr txBox="1"/>
            <p:nvPr/>
          </p:nvSpPr>
          <p:spPr>
            <a:xfrm>
              <a:off x="6807351" y="2754654"/>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3</a:t>
              </a:r>
              <a:endParaRPr lang="en-US" sz="3500" dirty="0">
                <a:latin typeface="Times New Roman" panose="02020603050405020304" pitchFamily="18" charset="0"/>
                <a:cs typeface="Times New Roman" panose="02020603050405020304" pitchFamily="18" charset="0"/>
              </a:endParaRPr>
            </a:p>
          </p:txBody>
        </p:sp>
        <p:sp>
          <p:nvSpPr>
            <p:cNvPr id="114" name="TextBox 113">
              <a:extLst>
                <a:ext uri="{FF2B5EF4-FFF2-40B4-BE49-F238E27FC236}">
                  <a16:creationId xmlns:a16="http://schemas.microsoft.com/office/drawing/2014/main" id="{3EE9F527-A59D-4658-8A11-E81A6BA885D2}"/>
                </a:ext>
              </a:extLst>
            </p:cNvPr>
            <p:cNvSpPr txBox="1"/>
            <p:nvPr/>
          </p:nvSpPr>
          <p:spPr>
            <a:xfrm>
              <a:off x="8657665" y="2754655"/>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4</a:t>
              </a:r>
              <a:endParaRPr lang="en-US" sz="3500" dirty="0">
                <a:latin typeface="Times New Roman" panose="02020603050405020304" pitchFamily="18" charset="0"/>
                <a:cs typeface="Times New Roman" panose="02020603050405020304" pitchFamily="18" charset="0"/>
              </a:endParaRPr>
            </a:p>
          </p:txBody>
        </p:sp>
        <p:pic>
          <p:nvPicPr>
            <p:cNvPr id="115" name="Picture 2" descr="Circular Arrow Pointing To Right - Circle Arrow Png, Transparent Png -  kindpng">
              <a:extLst>
                <a:ext uri="{FF2B5EF4-FFF2-40B4-BE49-F238E27FC236}">
                  <a16:creationId xmlns:a16="http://schemas.microsoft.com/office/drawing/2014/main" id="{7BCA1287-DCA3-4325-A937-646617F91D0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4931946" y="2290209"/>
              <a:ext cx="519848" cy="601431"/>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2" descr="Circular Arrow Pointing To Right - Circle Arrow Png, Transparent Png -  kindpng">
              <a:extLst>
                <a:ext uri="{FF2B5EF4-FFF2-40B4-BE49-F238E27FC236}">
                  <a16:creationId xmlns:a16="http://schemas.microsoft.com/office/drawing/2014/main" id="{49F5ABB9-2474-43C7-8876-CEC5473F970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6747935" y="2290211"/>
              <a:ext cx="519848" cy="601431"/>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ircular Arrow Pointing To Right - Circle Arrow Png, Transparent Png -  kindpng">
              <a:extLst>
                <a:ext uri="{FF2B5EF4-FFF2-40B4-BE49-F238E27FC236}">
                  <a16:creationId xmlns:a16="http://schemas.microsoft.com/office/drawing/2014/main" id="{3896FC32-27EF-4928-80E8-DBDA185E0769}"/>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8578005" y="2290819"/>
              <a:ext cx="519848" cy="601431"/>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C2E34434-012D-466D-B1A1-020F1BE4BD12}"/>
              </a:ext>
            </a:extLst>
          </p:cNvPr>
          <p:cNvPicPr>
            <a:picLocks noChangeAspect="1"/>
          </p:cNvPicPr>
          <p:nvPr/>
        </p:nvPicPr>
        <p:blipFill>
          <a:blip r:embed="rId9"/>
          <a:stretch>
            <a:fillRect/>
          </a:stretch>
        </p:blipFill>
        <p:spPr>
          <a:xfrm>
            <a:off x="15254039" y="20368508"/>
            <a:ext cx="13209882" cy="2872492"/>
          </a:xfrm>
          <a:prstGeom prst="rect">
            <a:avLst/>
          </a:prstGeom>
        </p:spPr>
      </p:pic>
      <p:pic>
        <p:nvPicPr>
          <p:cNvPr id="7" name="Picture 6">
            <a:extLst>
              <a:ext uri="{FF2B5EF4-FFF2-40B4-BE49-F238E27FC236}">
                <a16:creationId xmlns:a16="http://schemas.microsoft.com/office/drawing/2014/main" id="{DDB82B2F-0077-46D3-AA11-D7B8AF952690}"/>
              </a:ext>
            </a:extLst>
          </p:cNvPr>
          <p:cNvPicPr>
            <a:picLocks noChangeAspect="1"/>
          </p:cNvPicPr>
          <p:nvPr/>
        </p:nvPicPr>
        <p:blipFill>
          <a:blip r:embed="rId10"/>
          <a:stretch>
            <a:fillRect/>
          </a:stretch>
        </p:blipFill>
        <p:spPr>
          <a:xfrm>
            <a:off x="40233600" y="29268783"/>
            <a:ext cx="2857500" cy="2857500"/>
          </a:xfrm>
          <a:prstGeom prst="rect">
            <a:avLst/>
          </a:prstGeom>
        </p:spPr>
      </p:pic>
      <p:sp>
        <p:nvSpPr>
          <p:cNvPr id="8" name="TextBox 7">
            <a:extLst>
              <a:ext uri="{FF2B5EF4-FFF2-40B4-BE49-F238E27FC236}">
                <a16:creationId xmlns:a16="http://schemas.microsoft.com/office/drawing/2014/main" id="{B502892A-06E4-4CBB-8528-00008FF29E2F}"/>
              </a:ext>
            </a:extLst>
          </p:cNvPr>
          <p:cNvSpPr txBox="1"/>
          <p:nvPr/>
        </p:nvSpPr>
        <p:spPr>
          <a:xfrm flipH="1">
            <a:off x="15364484" y="9124236"/>
            <a:ext cx="12735961" cy="2062103"/>
          </a:xfrm>
          <a:prstGeom prst="rect">
            <a:avLst/>
          </a:prstGeom>
          <a:noFill/>
        </p:spPr>
        <p:txBody>
          <a:bodyPr wrap="square" rtlCol="0">
            <a:spAutoFit/>
          </a:bodyPr>
          <a:lstStyle/>
          <a:p>
            <a:pPr marL="342900" indent="-342900" algn="just">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used Wood’s Quadratic Programming Method (Caswell 2001) to estimate our parameters for a stage-based </a:t>
            </a:r>
            <a:r>
              <a:rPr lang="en-US" sz="3200"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Lefkovitch</a:t>
            </a: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matrix population model from data collected in </a:t>
            </a:r>
            <a:r>
              <a:rPr lang="en-US" sz="3200"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Raberinary</a:t>
            </a: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and Benbow 2012.</a:t>
            </a:r>
          </a:p>
        </p:txBody>
      </p:sp>
      <p:sp>
        <p:nvSpPr>
          <p:cNvPr id="52" name="TextBox 51">
            <a:extLst>
              <a:ext uri="{FF2B5EF4-FFF2-40B4-BE49-F238E27FC236}">
                <a16:creationId xmlns:a16="http://schemas.microsoft.com/office/drawing/2014/main" id="{91F7B3BA-899C-4070-B7BE-4BBDD4F4D16A}"/>
              </a:ext>
            </a:extLst>
          </p:cNvPr>
          <p:cNvSpPr txBox="1"/>
          <p:nvPr/>
        </p:nvSpPr>
        <p:spPr>
          <a:xfrm>
            <a:off x="29396773" y="17609403"/>
            <a:ext cx="13636634" cy="830997"/>
          </a:xfrm>
          <a:prstGeom prst="rect">
            <a:avLst/>
          </a:prstGeom>
          <a:noFill/>
        </p:spPr>
        <p:txBody>
          <a:bodyPr wrap="square" rtlCol="0">
            <a:spAutoFit/>
          </a:bodyPr>
          <a:lstStyle/>
          <a:p>
            <a:r>
              <a:rPr lang="en-US" b="1" i="1" dirty="0">
                <a:solidFill>
                  <a:srgbClr val="235078"/>
                </a:solidFill>
                <a:latin typeface="Montserrat Light" panose="020B0604020202020204" charset="0"/>
              </a:rPr>
              <a:t>Figure 4: </a:t>
            </a:r>
            <a:r>
              <a:rPr lang="en-US" b="1" dirty="0">
                <a:solidFill>
                  <a:srgbClr val="235078"/>
                </a:solidFill>
                <a:latin typeface="Montserrat Light" panose="020B0604020202020204" charset="0"/>
              </a:rPr>
              <a:t>Octopus </a:t>
            </a:r>
            <a:r>
              <a:rPr lang="en-US" b="1" dirty="0" err="1">
                <a:solidFill>
                  <a:srgbClr val="235078"/>
                </a:solidFill>
                <a:latin typeface="Montserrat Light" panose="020B0604020202020204" charset="0"/>
              </a:rPr>
              <a:t>cyanea</a:t>
            </a:r>
            <a:r>
              <a:rPr lang="en-US" b="1" dirty="0">
                <a:solidFill>
                  <a:srgbClr val="235078"/>
                </a:solidFill>
                <a:latin typeface="Montserrat Light" panose="020B0604020202020204" charset="0"/>
              </a:rPr>
              <a:t> </a:t>
            </a:r>
            <a:r>
              <a:rPr lang="en-US" b="1" i="1" dirty="0">
                <a:solidFill>
                  <a:srgbClr val="235078"/>
                </a:solidFill>
                <a:latin typeface="Montserrat Light" panose="020B0604020202020204" charset="0"/>
              </a:rPr>
              <a:t>population projection calculated by multiplying our population matrix by a population vector. Each multiplication represents a month-long timestep</a:t>
            </a:r>
          </a:p>
        </p:txBody>
      </p:sp>
      <p:sp>
        <p:nvSpPr>
          <p:cNvPr id="53" name="TextBox 52">
            <a:extLst>
              <a:ext uri="{FF2B5EF4-FFF2-40B4-BE49-F238E27FC236}">
                <a16:creationId xmlns:a16="http://schemas.microsoft.com/office/drawing/2014/main" id="{B874D5A8-4330-4D24-AEEE-147EA96D36EF}"/>
              </a:ext>
            </a:extLst>
          </p:cNvPr>
          <p:cNvSpPr txBox="1"/>
          <p:nvPr/>
        </p:nvSpPr>
        <p:spPr>
          <a:xfrm>
            <a:off x="15254039" y="31089600"/>
            <a:ext cx="13008357" cy="830997"/>
          </a:xfrm>
          <a:prstGeom prst="rect">
            <a:avLst/>
          </a:prstGeom>
          <a:noFill/>
        </p:spPr>
        <p:txBody>
          <a:bodyPr wrap="square" rtlCol="0">
            <a:spAutoFit/>
          </a:bodyPr>
          <a:lstStyle/>
          <a:p>
            <a:r>
              <a:rPr lang="en-US" b="1" i="1" dirty="0">
                <a:solidFill>
                  <a:srgbClr val="235078"/>
                </a:solidFill>
                <a:latin typeface="Montserrat Light" panose="020B0604020202020204" charset="0"/>
              </a:rPr>
              <a:t>Table 1: Stable stage distribution and reproductive value of each stage of our blue octopus population</a:t>
            </a:r>
          </a:p>
        </p:txBody>
      </p:sp>
      <p:sp>
        <p:nvSpPr>
          <p:cNvPr id="54" name="TextBox 53">
            <a:extLst>
              <a:ext uri="{FF2B5EF4-FFF2-40B4-BE49-F238E27FC236}">
                <a16:creationId xmlns:a16="http://schemas.microsoft.com/office/drawing/2014/main" id="{7460995E-34CC-4F3E-8C6A-87152CD8FBF9}"/>
              </a:ext>
            </a:extLst>
          </p:cNvPr>
          <p:cNvSpPr txBox="1"/>
          <p:nvPr/>
        </p:nvSpPr>
        <p:spPr>
          <a:xfrm>
            <a:off x="15175006" y="23324403"/>
            <a:ext cx="13087390" cy="830997"/>
          </a:xfrm>
          <a:prstGeom prst="rect">
            <a:avLst/>
          </a:prstGeom>
          <a:noFill/>
        </p:spPr>
        <p:txBody>
          <a:bodyPr wrap="square" rtlCol="0">
            <a:spAutoFit/>
          </a:bodyPr>
          <a:lstStyle/>
          <a:p>
            <a:r>
              <a:rPr lang="en-US" b="1" i="1" dirty="0">
                <a:solidFill>
                  <a:srgbClr val="235078"/>
                </a:solidFill>
                <a:latin typeface="Montserrat Light" panose="020B0604020202020204" charset="0"/>
              </a:rPr>
              <a:t>Figure 3: Stage-based population matrix model with parameters calculated from </a:t>
            </a:r>
            <a:r>
              <a:rPr lang="en-US" b="1" i="1" dirty="0" err="1">
                <a:solidFill>
                  <a:srgbClr val="235078"/>
                </a:solidFill>
                <a:latin typeface="Montserrat Light" panose="020B0604020202020204" charset="0"/>
              </a:rPr>
              <a:t>Raberinary</a:t>
            </a:r>
            <a:r>
              <a:rPr lang="en-US" b="1" i="1" dirty="0">
                <a:solidFill>
                  <a:srgbClr val="235078"/>
                </a:solidFill>
                <a:latin typeface="Montserrat Light" panose="020B0604020202020204" charset="0"/>
              </a:rPr>
              <a:t> and Benbow, 2012 </a:t>
            </a:r>
          </a:p>
        </p:txBody>
      </p:sp>
      <p:sp>
        <p:nvSpPr>
          <p:cNvPr id="3" name="TextBox 2">
            <a:extLst>
              <a:ext uri="{FF2B5EF4-FFF2-40B4-BE49-F238E27FC236}">
                <a16:creationId xmlns:a16="http://schemas.microsoft.com/office/drawing/2014/main" id="{2379735B-F5B8-4913-90A2-B17690437FA6}"/>
              </a:ext>
            </a:extLst>
          </p:cNvPr>
          <p:cNvSpPr txBox="1"/>
          <p:nvPr/>
        </p:nvSpPr>
        <p:spPr>
          <a:xfrm>
            <a:off x="15254039" y="24648855"/>
            <a:ext cx="12951786" cy="2554545"/>
          </a:xfrm>
          <a:prstGeom prst="rect">
            <a:avLst/>
          </a:prstGeom>
          <a:noFill/>
        </p:spPr>
        <p:txBody>
          <a:bodyPr wrap="square" rtlCol="0">
            <a:spAutoFit/>
          </a:bodyPr>
          <a:lstStyle/>
          <a:p>
            <a:pPr marL="342900" indent="-342900">
              <a:buFont typeface="Arial" panose="020B0604020202020204" pitchFamily="34" charset="0"/>
              <a:buChar char="•"/>
            </a:pPr>
            <a:r>
              <a:rPr lang="en-US" sz="3200" dirty="0">
                <a:solidFill>
                  <a:srgbClr val="235078"/>
                </a:solidFill>
                <a:latin typeface="Montserrat Light" panose="020B0604020202020204" charset="0"/>
              </a:rPr>
              <a:t>From our matrix (Figure 3), we calculated a dominant eigenvalue of </a:t>
            </a:r>
            <a:r>
              <a:rPr lang="en-US" sz="3200" b="0" i="0" u="none" strike="noStrike" dirty="0">
                <a:solidFill>
                  <a:srgbClr val="235078"/>
                </a:solidFill>
                <a:effectLst/>
                <a:latin typeface="Montserrat Light" panose="020B0604020202020204" charset="0"/>
              </a:rPr>
              <a:t> 0.982</a:t>
            </a:r>
            <a:r>
              <a:rPr lang="en-US" sz="3200" dirty="0">
                <a:solidFill>
                  <a:srgbClr val="235078"/>
                </a:solidFill>
                <a:latin typeface="Montserrat Light" panose="020B0604020202020204" charset="0"/>
              </a:rPr>
              <a:t> and an average reproductive output of 1.756</a:t>
            </a:r>
          </a:p>
          <a:p>
            <a:pPr marL="342900" indent="-342900">
              <a:buFont typeface="Arial" panose="020B0604020202020204" pitchFamily="34" charset="0"/>
              <a:buChar char="•"/>
            </a:pPr>
            <a:endParaRPr lang="en-US" sz="3200" dirty="0">
              <a:solidFill>
                <a:srgbClr val="235078"/>
              </a:solidFill>
              <a:latin typeface="Montserrat Light" panose="020B0604020202020204" charset="0"/>
            </a:endParaRPr>
          </a:p>
          <a:p>
            <a:endParaRPr lang="en-US" sz="3200" dirty="0"/>
          </a:p>
        </p:txBody>
      </p:sp>
      <p:sp>
        <p:nvSpPr>
          <p:cNvPr id="9" name="TextBox 8">
            <a:extLst>
              <a:ext uri="{FF2B5EF4-FFF2-40B4-BE49-F238E27FC236}">
                <a16:creationId xmlns:a16="http://schemas.microsoft.com/office/drawing/2014/main" id="{50BAEB41-02EF-433C-8CFD-0A1166253A5A}"/>
              </a:ext>
            </a:extLst>
          </p:cNvPr>
          <p:cNvSpPr txBox="1"/>
          <p:nvPr/>
        </p:nvSpPr>
        <p:spPr>
          <a:xfrm>
            <a:off x="29396772" y="19735860"/>
            <a:ext cx="13636634" cy="9448740"/>
          </a:xfrm>
          <a:prstGeom prst="rect">
            <a:avLst/>
          </a:prstGeom>
          <a:noFill/>
        </p:spPr>
        <p:txBody>
          <a:bodyPr wrap="square" rtlCol="0">
            <a:spAutoFit/>
          </a:bodyPr>
          <a:lstStyle/>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The dominant and population projection (Figure 4) indicate a gradual decline of the blue octopus's population in Southern Madagascar</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The result of sensitivity analysis will indicate how heavily the growth rate will respond to changes to each parameter of the matrix. This will allow us to identify the groups within this population whose protection will most benefit population growth, essentially creating focus points of conservation.</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will use this model to analyze how different amounts of fishing pressure will affect cephalopod population dynamics.</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hope to use this research to better inform what the best management scenarios are for this population and to implement fishing practices that both maintains healthy cephalopod population stocks and supports the local fishing community.</a:t>
            </a:r>
          </a:p>
          <a:p>
            <a:pPr marL="342900" indent="-342900">
              <a:buFont typeface="Arial" panose="020B0604020202020204" pitchFamily="34" charset="0"/>
              <a:buChar char="•"/>
            </a:pPr>
            <a:endPar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3200" dirty="0"/>
          </a:p>
        </p:txBody>
      </p:sp>
      <p:sp>
        <p:nvSpPr>
          <p:cNvPr id="58" name="TextBox 57">
            <a:extLst>
              <a:ext uri="{FF2B5EF4-FFF2-40B4-BE49-F238E27FC236}">
                <a16:creationId xmlns:a16="http://schemas.microsoft.com/office/drawing/2014/main" id="{128D5B07-50FB-40BD-AE82-20B485FAD542}"/>
              </a:ext>
            </a:extLst>
          </p:cNvPr>
          <p:cNvSpPr txBox="1"/>
          <p:nvPr/>
        </p:nvSpPr>
        <p:spPr>
          <a:xfrm>
            <a:off x="8587987" y="20059471"/>
            <a:ext cx="6128146" cy="1200329"/>
          </a:xfrm>
          <a:prstGeom prst="rect">
            <a:avLst/>
          </a:prstGeom>
          <a:noFill/>
        </p:spPr>
        <p:txBody>
          <a:bodyPr wrap="square" rtlCol="0">
            <a:spAutoFit/>
          </a:bodyPr>
          <a:lstStyle/>
          <a:p>
            <a:r>
              <a:rPr lang="en-US" b="1" i="1" dirty="0">
                <a:solidFill>
                  <a:srgbClr val="235078"/>
                </a:solidFill>
                <a:latin typeface="Montserrat Light" panose="020B0604020202020204" charset="0"/>
              </a:rPr>
              <a:t>Figure 1: Map of the data collection region in Southwestern Madagascar from </a:t>
            </a:r>
            <a:r>
              <a:rPr lang="en-US" b="1" i="1" dirty="0" err="1">
                <a:solidFill>
                  <a:srgbClr val="235078"/>
                </a:solidFill>
                <a:latin typeface="Montserrat Light" panose="020B0604020202020204" charset="0"/>
              </a:rPr>
              <a:t>Raberinary</a:t>
            </a:r>
            <a:r>
              <a:rPr lang="en-US" b="1" i="1" dirty="0">
                <a:solidFill>
                  <a:srgbClr val="235078"/>
                </a:solidFill>
                <a:latin typeface="Montserrat Light" panose="020B0604020202020204" charset="0"/>
              </a:rPr>
              <a:t> and Benbow 2012</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6052</TotalTime>
  <Words>603</Words>
  <Application>Microsoft Office PowerPoint</Application>
  <PresentationFormat>Custom</PresentationFormat>
  <Paragraphs>61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Times New Roman</vt:lpstr>
      <vt:lpstr>Libre Baskerville</vt:lpstr>
      <vt:lpstr>Montserrat Light</vt:lpstr>
      <vt:lpstr>Arial</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Sophie Wulfing</cp:lastModifiedBy>
  <cp:revision>338</cp:revision>
  <cp:lastPrinted>2006-11-15T16:04:57Z</cp:lastPrinted>
  <dcterms:modified xsi:type="dcterms:W3CDTF">2022-04-02T19:14:27Z</dcterms:modified>
  <cp:category>templates for scientific poster</cp:category>
</cp:coreProperties>
</file>