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p:sldMasterIdLst>
    <p:sldMasterId id="2147483648" r:id="rId1"/>
  </p:sldMasterIdLst>
  <p:notesMasterIdLst>
    <p:notesMasterId r:id="rId3"/>
  </p:notesMasterIdLst>
  <p:handoutMasterIdLst>
    <p:handoutMasterId r:id="rId4"/>
  </p:handoutMasterIdLst>
  <p:sldIdLst>
    <p:sldId id="263" r:id="rId2"/>
  </p:sldIdLst>
  <p:sldSz cx="43891200" cy="32918400"/>
  <p:notesSz cx="31954788" cy="50149125"/>
  <p:embeddedFontLst>
    <p:embeddedFont>
      <p:font typeface="Libre Baskerville" panose="02000000000000000000" pitchFamily="2" charset="0"/>
      <p:regular r:id="rId5"/>
      <p:bold r:id="rId6"/>
      <p:italic r:id="rId7"/>
    </p:embeddedFont>
    <p:embeddedFont>
      <p:font typeface="Montserrat Light" panose="00000400000000000000" pitchFamily="2" charset="0"/>
      <p:regular r:id="rId8"/>
      <p:italic r:id="rId9"/>
    </p:embeddedFont>
  </p:embeddedFontLst>
  <p:custDataLst>
    <p:tags r:id="rId10"/>
  </p:custDataLst>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19968">
          <p15:clr>
            <a:srgbClr val="A4A3A4"/>
          </p15:clr>
        </p15:guide>
        <p15:guide id="2" orient="horz" pos="5632">
          <p15:clr>
            <a:srgbClr val="A4A3A4"/>
          </p15:clr>
        </p15:guide>
        <p15:guide id="3" orient="horz" pos="3533">
          <p15:clr>
            <a:srgbClr val="A4A3A4"/>
          </p15:clr>
        </p15:guide>
        <p15:guide id="4" orient="horz" pos="6246">
          <p15:clr>
            <a:srgbClr val="A4A3A4"/>
          </p15:clr>
        </p15:guide>
        <p15:guide id="5" pos="720">
          <p15:clr>
            <a:srgbClr val="A4A3A4"/>
          </p15:clr>
        </p15:guide>
        <p15:guide id="6" pos="6912">
          <p15:clr>
            <a:srgbClr val="A4A3A4"/>
          </p15:clr>
        </p15:guide>
        <p15:guide id="7" pos="7392">
          <p15:clr>
            <a:srgbClr val="A4A3A4"/>
          </p15:clr>
        </p15:guide>
        <p15:guide id="8" pos="13584">
          <p15:clr>
            <a:srgbClr val="A4A3A4"/>
          </p15:clr>
        </p15:guide>
        <p15:guide id="9" pos="14064">
          <p15:clr>
            <a:srgbClr val="A4A3A4"/>
          </p15:clr>
        </p15:guide>
        <p15:guide id="10" pos="20256">
          <p15:clr>
            <a:srgbClr val="A4A3A4"/>
          </p15:clr>
        </p15:guide>
        <p15:guide id="11" pos="20736">
          <p15:clr>
            <a:srgbClr val="A4A3A4"/>
          </p15:clr>
        </p15:guide>
        <p15:guide id="12" pos="26928">
          <p15:clr>
            <a:srgbClr val="A4A3A4"/>
          </p15:clr>
        </p15:guide>
      </p15:sldGuideLst>
    </p:ext>
    <p:ext uri="{2D200454-40CA-4A62-9FC3-DE9A4176ACB9}">
      <p15:notesGuideLst xmlns:p15="http://schemas.microsoft.com/office/powerpoint/2012/main">
        <p15:guide id="1" orient="horz" pos="15795">
          <p15:clr>
            <a:srgbClr val="A4A3A4"/>
          </p15:clr>
        </p15:guide>
        <p15:guide id="2" pos="1006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5078"/>
    <a:srgbClr val="1482A5"/>
    <a:srgbClr val="DCE1C8"/>
    <a:srgbClr val="EAEAEA"/>
    <a:srgbClr val="EEEEEE"/>
    <a:srgbClr val="006699"/>
    <a:srgbClr val="CC3300"/>
    <a:srgbClr val="006600"/>
    <a:srgbClr val="336699"/>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86" autoAdjust="0"/>
    <p:restoredTop sz="94660" autoAdjust="0"/>
  </p:normalViewPr>
  <p:slideViewPr>
    <p:cSldViewPr>
      <p:cViewPr>
        <p:scale>
          <a:sx n="19" d="100"/>
          <a:sy n="19" d="100"/>
        </p:scale>
        <p:origin x="756" y="-1520"/>
      </p:cViewPr>
      <p:guideLst>
        <p:guide orient="horz" pos="19968"/>
        <p:guide orient="horz" pos="5632"/>
        <p:guide orient="horz" pos="3533"/>
        <p:guide orient="horz" pos="6246"/>
        <p:guide pos="720"/>
        <p:guide pos="6912"/>
        <p:guide pos="7392"/>
        <p:guide pos="13584"/>
        <p:guide pos="14064"/>
        <p:guide pos="20256"/>
        <p:guide pos="20736"/>
        <p:guide pos="2692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33" d="100"/>
        <a:sy n="33" d="100"/>
      </p:scale>
      <p:origin x="0" y="0"/>
    </p:cViewPr>
  </p:sorterViewPr>
  <p:notesViewPr>
    <p:cSldViewPr>
      <p:cViewPr varScale="1">
        <p:scale>
          <a:sx n="17" d="100"/>
          <a:sy n="17" d="100"/>
        </p:scale>
        <p:origin x="4416" y="178"/>
      </p:cViewPr>
      <p:guideLst>
        <p:guide orient="horz" pos="15795"/>
        <p:guide pos="1006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3"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font" Target="fonts/font3.fntdata"/><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presProps" Target="presProps.xml"/><Relationship Id="rId5" Type="http://schemas.openxmlformats.org/officeDocument/2006/relationships/font" Target="fonts/font1.fntdata"/><Relationship Id="rId10" Type="http://schemas.openxmlformats.org/officeDocument/2006/relationships/tags" Target="tags/tag1.xml"/><Relationship Id="rId4" Type="http://schemas.openxmlformats.org/officeDocument/2006/relationships/handoutMaster" Target="handoutMasters/handoutMaster1.xml"/><Relationship Id="rId9" Type="http://schemas.openxmlformats.org/officeDocument/2006/relationships/font" Target="fonts/font5.fntdata"/><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13804900" cy="2628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0028" tIns="225014" rIns="450028" bIns="225014" anchor="t" anchorCtr="0" compatLnSpc="1">
            <a:prstTxWarp prst="textNoShape">
              <a:avLst/>
            </a:prstTxWarp>
          </a:bodyPr>
          <a:lstStyle>
            <a:defPPr>
              <a:defRPr kern="1200" smtId="4294967295"/>
            </a:defPPr>
            <a:lvl1pPr defTabSz="4508500">
              <a:defRPr sz="6000"/>
            </a:lvl1pPr>
          </a:lstStyle>
          <a:p>
            <a:pPr>
              <a:defRPr/>
            </a:pPr>
            <a:endParaRPr lang="en-AU"/>
          </a:p>
        </p:txBody>
      </p:sp>
      <p:sp>
        <p:nvSpPr>
          <p:cNvPr id="4099" name="Rectangle 3"/>
          <p:cNvSpPr>
            <a:spLocks noGrp="1" noChangeArrowheads="1"/>
          </p:cNvSpPr>
          <p:nvPr>
            <p:ph type="dt" sz="quarter" idx="1"/>
          </p:nvPr>
        </p:nvSpPr>
        <p:spPr bwMode="auto">
          <a:xfrm>
            <a:off x="17941925" y="0"/>
            <a:ext cx="14135100" cy="2628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0028" tIns="225014" rIns="450028" bIns="225014" anchor="t" anchorCtr="0" compatLnSpc="1">
            <a:prstTxWarp prst="textNoShape">
              <a:avLst/>
            </a:prstTxWarp>
          </a:bodyPr>
          <a:lstStyle>
            <a:defPPr>
              <a:defRPr kern="1200" smtId="4294967295"/>
            </a:defPPr>
            <a:lvl1pPr algn="r" defTabSz="4508500">
              <a:defRPr sz="6000"/>
            </a:lvl1pPr>
          </a:lstStyle>
          <a:p>
            <a:pPr>
              <a:defRPr/>
            </a:pPr>
            <a:endParaRPr lang="en-AU"/>
          </a:p>
        </p:txBody>
      </p:sp>
      <p:sp>
        <p:nvSpPr>
          <p:cNvPr id="4100" name="Rectangle 4"/>
          <p:cNvSpPr>
            <a:spLocks noGrp="1" noChangeArrowheads="1"/>
          </p:cNvSpPr>
          <p:nvPr>
            <p:ph type="ftr" sz="quarter" idx="2"/>
          </p:nvPr>
        </p:nvSpPr>
        <p:spPr bwMode="auto">
          <a:xfrm>
            <a:off x="0" y="47639288"/>
            <a:ext cx="13804900" cy="2628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0028" tIns="225014" rIns="450028" bIns="225014" anchor="b" anchorCtr="0" compatLnSpc="1">
            <a:prstTxWarp prst="textNoShape">
              <a:avLst/>
            </a:prstTxWarp>
          </a:bodyPr>
          <a:lstStyle>
            <a:defPPr>
              <a:defRPr kern="1200" smtId="4294967295"/>
            </a:defPPr>
            <a:lvl1pPr defTabSz="4508500">
              <a:defRPr sz="6000"/>
            </a:lvl1pPr>
          </a:lstStyle>
          <a:p>
            <a:pPr>
              <a:defRPr/>
            </a:pPr>
            <a:endParaRPr lang="en-AU"/>
          </a:p>
        </p:txBody>
      </p:sp>
      <p:sp>
        <p:nvSpPr>
          <p:cNvPr id="4101" name="Rectangle 5"/>
          <p:cNvSpPr>
            <a:spLocks noGrp="1" noChangeArrowheads="1"/>
          </p:cNvSpPr>
          <p:nvPr>
            <p:ph type="sldNum" sz="quarter" idx="3"/>
          </p:nvPr>
        </p:nvSpPr>
        <p:spPr bwMode="auto">
          <a:xfrm>
            <a:off x="17941925" y="47639288"/>
            <a:ext cx="14135100" cy="2628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0028" tIns="225014" rIns="450028" bIns="225014" anchor="b" anchorCtr="0" compatLnSpc="1">
            <a:prstTxWarp prst="textNoShape">
              <a:avLst/>
            </a:prstTxWarp>
          </a:bodyPr>
          <a:lstStyle>
            <a:defPPr>
              <a:defRPr kern="1200" smtId="4294967295"/>
            </a:defPPr>
            <a:lvl1pPr algn="r" defTabSz="4508500">
              <a:defRPr sz="6000"/>
            </a:lvl1pPr>
          </a:lstStyle>
          <a:p>
            <a:pPr>
              <a:defRPr/>
            </a:pPr>
            <a:fld id="{440C443C-8022-4F5D-8F2E-5133654FC91D}" type="slidenum">
              <a:rPr lang="en-AU"/>
              <a:pPr>
                <a:defRPr/>
              </a:pPr>
              <a:t>‹#›</a:t>
            </a:fld>
            <a:endParaRPr lang="en-AU"/>
          </a:p>
        </p:txBody>
      </p:sp>
    </p:spTree>
    <p:extLst>
      <p:ext uri="{BB962C8B-B14F-4D97-AF65-F5344CB8AC3E}">
        <p14:creationId xmlns:p14="http://schemas.microsoft.com/office/powerpoint/2010/main" val="3997928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13804900" cy="2628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0028" tIns="225014" rIns="450028" bIns="225014" anchor="t" anchorCtr="0" compatLnSpc="1">
            <a:prstTxWarp prst="textNoShape">
              <a:avLst/>
            </a:prstTxWarp>
          </a:bodyPr>
          <a:lstStyle>
            <a:defPPr>
              <a:defRPr kern="1200" smtId="4294967295"/>
            </a:defPPr>
            <a:lvl1pPr defTabSz="4508500">
              <a:defRPr sz="6000"/>
            </a:lvl1pPr>
          </a:lstStyle>
          <a:p>
            <a:pPr>
              <a:defRPr/>
            </a:pPr>
            <a:endParaRPr lang="en-AU"/>
          </a:p>
        </p:txBody>
      </p:sp>
      <p:sp>
        <p:nvSpPr>
          <p:cNvPr id="3075" name="Rectangle 3"/>
          <p:cNvSpPr>
            <a:spLocks noGrp="1" noChangeArrowheads="1"/>
          </p:cNvSpPr>
          <p:nvPr>
            <p:ph type="dt" idx="1"/>
          </p:nvPr>
        </p:nvSpPr>
        <p:spPr bwMode="auto">
          <a:xfrm>
            <a:off x="17941925" y="0"/>
            <a:ext cx="14135100" cy="2628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0028" tIns="225014" rIns="450028" bIns="225014" anchor="t" anchorCtr="0" compatLnSpc="1">
            <a:prstTxWarp prst="textNoShape">
              <a:avLst/>
            </a:prstTxWarp>
          </a:bodyPr>
          <a:lstStyle>
            <a:defPPr>
              <a:defRPr kern="1200" smtId="4294967295"/>
            </a:defPPr>
            <a:lvl1pPr algn="r" defTabSz="4508500">
              <a:defRPr sz="6000"/>
            </a:lvl1pPr>
          </a:lstStyle>
          <a:p>
            <a:pPr>
              <a:defRPr/>
            </a:pPr>
            <a:endParaRPr lang="en-AU"/>
          </a:p>
        </p:txBody>
      </p:sp>
      <p:sp>
        <p:nvSpPr>
          <p:cNvPr id="3076" name="Rectangle 4"/>
          <p:cNvSpPr>
            <a:spLocks noGrp="1" noRot="1" noChangeAspect="1" noChangeArrowheads="1" noTextEdit="1"/>
          </p:cNvSpPr>
          <p:nvPr>
            <p:ph type="sldImg" idx="2"/>
          </p:nvPr>
        </p:nvSpPr>
        <p:spPr bwMode="auto">
          <a:xfrm>
            <a:off x="3378200" y="3757613"/>
            <a:ext cx="24996775" cy="18748375"/>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4137025" y="24004588"/>
            <a:ext cx="23456900" cy="225123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0028" tIns="225014" rIns="450028" bIns="225014" anchor="t" anchorCtr="0" compatLnSpc="1">
            <a:prstTxWarp prst="textNoShape">
              <a:avLst/>
            </a:prstTxWarp>
          </a:bodyPr>
          <a:lstStyle>
            <a:defPPr>
              <a:defRPr kern="1200" smtId="4294967295"/>
            </a:defP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3078" name="Rectangle 6"/>
          <p:cNvSpPr>
            <a:spLocks noGrp="1" noChangeArrowheads="1"/>
          </p:cNvSpPr>
          <p:nvPr>
            <p:ph type="ftr" sz="quarter" idx="4"/>
          </p:nvPr>
        </p:nvSpPr>
        <p:spPr bwMode="auto">
          <a:xfrm>
            <a:off x="0" y="47639288"/>
            <a:ext cx="13804900" cy="2628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0028" tIns="225014" rIns="450028" bIns="225014" anchor="b" anchorCtr="0" compatLnSpc="1">
            <a:prstTxWarp prst="textNoShape">
              <a:avLst/>
            </a:prstTxWarp>
          </a:bodyPr>
          <a:lstStyle>
            <a:defPPr>
              <a:defRPr kern="1200" smtId="4294967295"/>
            </a:defPPr>
            <a:lvl1pPr defTabSz="4508500">
              <a:defRPr sz="6000"/>
            </a:lvl1pPr>
          </a:lstStyle>
          <a:p>
            <a:pPr>
              <a:defRPr/>
            </a:pPr>
            <a:endParaRPr lang="en-AU"/>
          </a:p>
        </p:txBody>
      </p:sp>
      <p:sp>
        <p:nvSpPr>
          <p:cNvPr id="3079" name="Rectangle 7"/>
          <p:cNvSpPr>
            <a:spLocks noGrp="1" noChangeArrowheads="1"/>
          </p:cNvSpPr>
          <p:nvPr>
            <p:ph type="sldNum" sz="quarter" idx="5"/>
          </p:nvPr>
        </p:nvSpPr>
        <p:spPr bwMode="auto">
          <a:xfrm>
            <a:off x="17941925" y="47639288"/>
            <a:ext cx="14135100" cy="2628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0028" tIns="225014" rIns="450028" bIns="225014" anchor="b" anchorCtr="0" compatLnSpc="1">
            <a:prstTxWarp prst="textNoShape">
              <a:avLst/>
            </a:prstTxWarp>
          </a:bodyPr>
          <a:lstStyle>
            <a:defPPr>
              <a:defRPr kern="1200" smtId="4294967295"/>
            </a:defPPr>
            <a:lvl1pPr algn="r" defTabSz="4508500">
              <a:defRPr sz="6000"/>
            </a:lvl1pPr>
          </a:lstStyle>
          <a:p>
            <a:pPr>
              <a:defRPr/>
            </a:pPr>
            <a:fld id="{42207482-9F38-4AF6-9B91-768DCEDA59AC}" type="slidenum">
              <a:rPr lang="en-AU"/>
              <a:pPr>
                <a:defRPr/>
              </a:pPr>
              <a:t>‹#›</a:t>
            </a:fld>
            <a:endParaRPr lang="en-AU"/>
          </a:p>
        </p:txBody>
      </p:sp>
    </p:spTree>
    <p:extLst>
      <p:ext uri="{BB962C8B-B14F-4D97-AF65-F5344CB8AC3E}">
        <p14:creationId xmlns:p14="http://schemas.microsoft.com/office/powerpoint/2010/main" val="40907993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defPPr>
              <a:defRPr kern="1200" smtId="4294967295"/>
            </a:defPPr>
            <a:lvl1pPr defTabSz="4508500">
              <a:defRPr sz="2400">
                <a:solidFill>
                  <a:schemeClr val="tx1"/>
                </a:solidFill>
                <a:latin typeface="Times New Roman" pitchFamily="18" charset="0"/>
              </a:defRPr>
            </a:lvl1pPr>
            <a:lvl2pPr marL="742950" indent="-285750" defTabSz="4508500">
              <a:defRPr sz="2400">
                <a:solidFill>
                  <a:schemeClr val="tx1"/>
                </a:solidFill>
                <a:latin typeface="Times New Roman" pitchFamily="18" charset="0"/>
              </a:defRPr>
            </a:lvl2pPr>
            <a:lvl3pPr marL="1143000" indent="-228600" defTabSz="4508500">
              <a:defRPr sz="2400">
                <a:solidFill>
                  <a:schemeClr val="tx1"/>
                </a:solidFill>
                <a:latin typeface="Times New Roman" pitchFamily="18" charset="0"/>
              </a:defRPr>
            </a:lvl3pPr>
            <a:lvl4pPr marL="1600200" indent="-228600" defTabSz="4508500">
              <a:defRPr sz="2400">
                <a:solidFill>
                  <a:schemeClr val="tx1"/>
                </a:solidFill>
                <a:latin typeface="Times New Roman" pitchFamily="18" charset="0"/>
              </a:defRPr>
            </a:lvl4pPr>
            <a:lvl5pPr marL="2057400" indent="-228600" defTabSz="4508500">
              <a:defRPr sz="2400">
                <a:solidFill>
                  <a:schemeClr val="tx1"/>
                </a:solidFill>
                <a:latin typeface="Times New Roman" pitchFamily="18" charset="0"/>
              </a:defRPr>
            </a:lvl5pPr>
            <a:lvl6pPr marL="2514600" indent="-228600" defTabSz="4508500" eaLnBrk="0" fontAlgn="base" hangingPunct="0">
              <a:spcBef>
                <a:spcPct val="0"/>
              </a:spcBef>
              <a:spcAft>
                <a:spcPct val="0"/>
              </a:spcAft>
              <a:defRPr sz="2400">
                <a:solidFill>
                  <a:schemeClr val="tx1"/>
                </a:solidFill>
                <a:latin typeface="Times New Roman" pitchFamily="18" charset="0"/>
              </a:defRPr>
            </a:lvl6pPr>
            <a:lvl7pPr marL="2971800" indent="-228600" defTabSz="4508500" eaLnBrk="0" fontAlgn="base" hangingPunct="0">
              <a:spcBef>
                <a:spcPct val="0"/>
              </a:spcBef>
              <a:spcAft>
                <a:spcPct val="0"/>
              </a:spcAft>
              <a:defRPr sz="2400">
                <a:solidFill>
                  <a:schemeClr val="tx1"/>
                </a:solidFill>
                <a:latin typeface="Times New Roman" pitchFamily="18" charset="0"/>
              </a:defRPr>
            </a:lvl7pPr>
            <a:lvl8pPr marL="3429000" indent="-228600" defTabSz="4508500" eaLnBrk="0" fontAlgn="base" hangingPunct="0">
              <a:spcBef>
                <a:spcPct val="0"/>
              </a:spcBef>
              <a:spcAft>
                <a:spcPct val="0"/>
              </a:spcAft>
              <a:defRPr sz="2400">
                <a:solidFill>
                  <a:schemeClr val="tx1"/>
                </a:solidFill>
                <a:latin typeface="Times New Roman" pitchFamily="18" charset="0"/>
              </a:defRPr>
            </a:lvl8pPr>
            <a:lvl9pPr marL="3886200" indent="-228600" defTabSz="4508500" eaLnBrk="0" fontAlgn="base" hangingPunct="0">
              <a:spcBef>
                <a:spcPct val="0"/>
              </a:spcBef>
              <a:spcAft>
                <a:spcPct val="0"/>
              </a:spcAft>
              <a:defRPr sz="2400">
                <a:solidFill>
                  <a:schemeClr val="tx1"/>
                </a:solidFill>
                <a:latin typeface="Times New Roman" pitchFamily="18" charset="0"/>
              </a:defRPr>
            </a:lvl9pPr>
          </a:lstStyle>
          <a:p>
            <a:fld id="{842B0325-ACC9-488E-8876-C4E9E3B68AD8}" type="slidenum">
              <a:rPr lang="en-AU" sz="6000" smtClean="0"/>
              <a:t>1</a:t>
            </a:fld>
            <a:endParaRPr lang="en-AU" sz="6000"/>
          </a:p>
        </p:txBody>
      </p:sp>
      <p:sp>
        <p:nvSpPr>
          <p:cNvPr id="4099" name="Rectangle 2"/>
          <p:cNvSpPr>
            <a:spLocks noGrp="1" noRot="1" noChangeAspect="1" noChangeArrowheads="1" noTextEdit="1"/>
          </p:cNvSpPr>
          <p:nvPr>
            <p:ph type="sldImg"/>
          </p:nvPr>
        </p:nvSpPr>
        <p:spPr/>
      </p:sp>
      <p:sp>
        <p:nvSpPr>
          <p:cNvPr id="4100" name="Rectangle 3"/>
          <p:cNvSpPr>
            <a:spLocks noGrp="1" noChangeArrowheads="1"/>
          </p:cNvSpPr>
          <p:nvPr>
            <p:ph type="body" idx="1"/>
          </p:nvPr>
        </p:nvSpPr>
        <p:spPr>
          <a:noFill/>
        </p:spPr>
        <p:txBody>
          <a:bodyPr/>
          <a:lstStyle>
            <a:defPPr>
              <a:defRPr kern="1200" smtId="4294967295"/>
            </a:defP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123" y="10226675"/>
            <a:ext cx="37306957" cy="7054850"/>
          </a:xfrm>
        </p:spPr>
        <p:txBody>
          <a:bodyPr/>
          <a:lstStyle>
            <a:defPPr>
              <a:defRPr kern="1200" smtId="4294967295"/>
            </a:defPPr>
          </a:lstStyle>
          <a:p>
            <a:r>
              <a:rPr lang="en-US"/>
              <a:t>Click to edit Master title style</a:t>
            </a:r>
          </a:p>
        </p:txBody>
      </p:sp>
      <p:sp>
        <p:nvSpPr>
          <p:cNvPr id="3" name="Subtitle 2"/>
          <p:cNvSpPr>
            <a:spLocks noGrp="1"/>
          </p:cNvSpPr>
          <p:nvPr>
            <p:ph type="subTitle" idx="1"/>
          </p:nvPr>
        </p:nvSpPr>
        <p:spPr>
          <a:xfrm>
            <a:off x="6584245" y="18653125"/>
            <a:ext cx="30722711" cy="8413750"/>
          </a:xfrm>
        </p:spPr>
        <p:txBody>
          <a:bodyPr/>
          <a:lstStyle>
            <a:defPPr>
              <a:defRPr kern="1200" smtId="4294967295"/>
            </a:defPPr>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0DA66E67-F948-4693-96A5-27BC239C04A3}" type="slidenum">
              <a:rPr lang="en-US"/>
              <a:pPr>
                <a:defRPr/>
              </a:pPr>
              <a:t>‹#›</a:t>
            </a:fld>
            <a:endParaRPr lang="en-US"/>
          </a:p>
        </p:txBody>
      </p:sp>
    </p:spTree>
    <p:extLst>
      <p:ext uri="{BB962C8B-B14F-4D97-AF65-F5344CB8AC3E}">
        <p14:creationId xmlns:p14="http://schemas.microsoft.com/office/powerpoint/2010/main" val="364892258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Vertical Text Placeholder 2"/>
          <p:cNvSpPr>
            <a:spLocks noGrp="1"/>
          </p:cNvSpPr>
          <p:nvPr>
            <p:ph type="body" orient="vert" idx="1"/>
          </p:nvPr>
        </p:nvSpPr>
        <p:spPr/>
        <p:txBody>
          <a:bodyPr vert="eaVert"/>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2DA27A25-0059-41B6-A6E5-54D93C10805F}" type="slidenum">
              <a:rPr lang="en-US"/>
              <a:pPr>
                <a:defRPr/>
              </a:pPr>
              <a:t>‹#›</a:t>
            </a:fld>
            <a:endParaRPr lang="en-US"/>
          </a:p>
        </p:txBody>
      </p:sp>
    </p:spTree>
    <p:extLst>
      <p:ext uri="{BB962C8B-B14F-4D97-AF65-F5344CB8AC3E}">
        <p14:creationId xmlns:p14="http://schemas.microsoft.com/office/powerpoint/2010/main" val="4181187469"/>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271635" y="2925763"/>
            <a:ext cx="9326033" cy="26335038"/>
          </a:xfrm>
        </p:spPr>
        <p:txBody>
          <a:bodyPr vert="eaVert"/>
          <a:lstStyle>
            <a:defPPr>
              <a:defRPr kern="1200" smtId="4294967295"/>
            </a:defPPr>
          </a:lstStyle>
          <a:p>
            <a:r>
              <a:rPr lang="en-US"/>
              <a:t>Click to edit Master title style</a:t>
            </a:r>
          </a:p>
        </p:txBody>
      </p:sp>
      <p:sp>
        <p:nvSpPr>
          <p:cNvPr id="3" name="Vertical Text Placeholder 2"/>
          <p:cNvSpPr>
            <a:spLocks noGrp="1"/>
          </p:cNvSpPr>
          <p:nvPr>
            <p:ph type="body" orient="vert" idx="1"/>
          </p:nvPr>
        </p:nvSpPr>
        <p:spPr>
          <a:xfrm>
            <a:off x="3293534" y="2925763"/>
            <a:ext cx="27842635" cy="26335038"/>
          </a:xfrm>
        </p:spPr>
        <p:txBody>
          <a:bodyPr vert="eaVert"/>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043B26BC-A2E6-4CDA-9F76-12293F26600A}" type="slidenum">
              <a:rPr lang="en-US"/>
              <a:pPr>
                <a:defRPr/>
              </a:pPr>
              <a:t>‹#›</a:t>
            </a:fld>
            <a:endParaRPr lang="en-US"/>
          </a:p>
        </p:txBody>
      </p:sp>
    </p:spTree>
    <p:extLst>
      <p:ext uri="{BB962C8B-B14F-4D97-AF65-F5344CB8AC3E}">
        <p14:creationId xmlns:p14="http://schemas.microsoft.com/office/powerpoint/2010/main" val="349418540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Content Placeholder 2"/>
          <p:cNvSpPr>
            <a:spLocks noGrp="1"/>
          </p:cNvSpPr>
          <p:nvPr>
            <p:ph idx="1"/>
          </p:nvPr>
        </p:nvSpPr>
        <p:spPr/>
        <p:txBody>
          <a:bodyPr/>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0EC1B4D6-BEE2-4AF6-A92E-38CD68913D5A}" type="slidenum">
              <a:rPr lang="en-US"/>
              <a:pPr>
                <a:defRPr/>
              </a:pPr>
              <a:t>‹#›</a:t>
            </a:fld>
            <a:endParaRPr lang="en-US"/>
          </a:p>
        </p:txBody>
      </p:sp>
    </p:spTree>
    <p:extLst>
      <p:ext uri="{BB962C8B-B14F-4D97-AF65-F5344CB8AC3E}">
        <p14:creationId xmlns:p14="http://schemas.microsoft.com/office/powerpoint/2010/main" val="317776266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1" y="21153439"/>
            <a:ext cx="37306957" cy="6537325"/>
          </a:xfrm>
        </p:spPr>
        <p:txBody>
          <a:bodyPr anchor="t"/>
          <a:lstStyle>
            <a:defPPr>
              <a:defRPr kern="1200" smtId="4294967295"/>
            </a:defPPr>
            <a:lvl1pPr algn="l">
              <a:defRPr sz="4000" b="1" cap="all"/>
            </a:lvl1pPr>
          </a:lstStyle>
          <a:p>
            <a:r>
              <a:rPr lang="en-US"/>
              <a:t>Click to edit Master title style</a:t>
            </a:r>
          </a:p>
        </p:txBody>
      </p:sp>
      <p:sp>
        <p:nvSpPr>
          <p:cNvPr id="3" name="Text Placeholder 2"/>
          <p:cNvSpPr>
            <a:spLocks noGrp="1"/>
          </p:cNvSpPr>
          <p:nvPr>
            <p:ph type="body" idx="1"/>
          </p:nvPr>
        </p:nvSpPr>
        <p:spPr>
          <a:xfrm>
            <a:off x="3467101" y="13952538"/>
            <a:ext cx="37306957" cy="7200900"/>
          </a:xfrm>
        </p:spPr>
        <p:txBody>
          <a:bodyPr anchor="b"/>
          <a:lstStyle>
            <a:defPPr>
              <a:defRPr kern="1200" smtId="4294967295"/>
            </a:defPPr>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D8650354-6837-43DB-843B-C6021BD2EF37}" type="slidenum">
              <a:rPr lang="en-US"/>
              <a:pPr>
                <a:defRPr/>
              </a:pPr>
              <a:t>‹#›</a:t>
            </a:fld>
            <a:endParaRPr lang="en-US"/>
          </a:p>
        </p:txBody>
      </p:sp>
    </p:spTree>
    <p:extLst>
      <p:ext uri="{BB962C8B-B14F-4D97-AF65-F5344CB8AC3E}">
        <p14:creationId xmlns:p14="http://schemas.microsoft.com/office/powerpoint/2010/main" val="256863821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Content Placeholder 2"/>
          <p:cNvSpPr>
            <a:spLocks noGrp="1"/>
          </p:cNvSpPr>
          <p:nvPr>
            <p:ph sz="half" idx="1"/>
          </p:nvPr>
        </p:nvSpPr>
        <p:spPr>
          <a:xfrm>
            <a:off x="3293534" y="9509126"/>
            <a:ext cx="18584332" cy="19751675"/>
          </a:xfrm>
        </p:spPr>
        <p:txBody>
          <a:bodyPr/>
          <a:lstStyle>
            <a:defPPr>
              <a:defRPr kern="1200" smtId="4294967295"/>
            </a:defPPr>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13334" y="9509126"/>
            <a:ext cx="18584332" cy="19751675"/>
          </a:xfrm>
        </p:spPr>
        <p:txBody>
          <a:bodyPr/>
          <a:lstStyle>
            <a:defPPr>
              <a:defRPr kern="1200" smtId="4294967295"/>
            </a:defPPr>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4296FF25-ADB1-4315-9622-9852994CD1E5}" type="slidenum">
              <a:rPr lang="en-US"/>
              <a:pPr>
                <a:defRPr/>
              </a:pPr>
              <a:t>‹#›</a:t>
            </a:fld>
            <a:endParaRPr lang="en-US"/>
          </a:p>
        </p:txBody>
      </p:sp>
    </p:spTree>
    <p:extLst>
      <p:ext uri="{BB962C8B-B14F-4D97-AF65-F5344CB8AC3E}">
        <p14:creationId xmlns:p14="http://schemas.microsoft.com/office/powerpoint/2010/main" val="261830916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279" y="1317625"/>
            <a:ext cx="39502643" cy="5486400"/>
          </a:xfrm>
        </p:spPr>
        <p:txBody>
          <a:bodyPr/>
          <a:lstStyle>
            <a:defPPr>
              <a:defRPr kern="1200" smtId="4294967295"/>
            </a:defPPr>
            <a:lvl1pPr>
              <a:defRPr/>
            </a:lvl1pPr>
          </a:lstStyle>
          <a:p>
            <a:r>
              <a:rPr lang="en-US"/>
              <a:t>Click to edit Master title style</a:t>
            </a:r>
          </a:p>
        </p:txBody>
      </p:sp>
      <p:sp>
        <p:nvSpPr>
          <p:cNvPr id="3" name="Text Placeholder 2"/>
          <p:cNvSpPr>
            <a:spLocks noGrp="1"/>
          </p:cNvSpPr>
          <p:nvPr>
            <p:ph type="body" idx="1"/>
          </p:nvPr>
        </p:nvSpPr>
        <p:spPr>
          <a:xfrm>
            <a:off x="2194278" y="7369176"/>
            <a:ext cx="19392900" cy="3070225"/>
          </a:xfrm>
        </p:spPr>
        <p:txBody>
          <a:bodyPr anchor="b"/>
          <a:lstStyle>
            <a:defPPr>
              <a:defRPr kern="1200" smtId="4294967295"/>
            </a:defPPr>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4278" y="10439400"/>
            <a:ext cx="19392900" cy="18965862"/>
          </a:xfrm>
        </p:spPr>
        <p:txBody>
          <a:bodyPr/>
          <a:lstStyle>
            <a:defPPr>
              <a:defRPr kern="1200" smtId="4294967295"/>
            </a:defPPr>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5555" y="7369176"/>
            <a:ext cx="19401368" cy="3070225"/>
          </a:xfrm>
        </p:spPr>
        <p:txBody>
          <a:bodyPr anchor="b"/>
          <a:lstStyle>
            <a:defPPr>
              <a:defRPr kern="1200" smtId="4294967295"/>
            </a:defPPr>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5555" y="10439400"/>
            <a:ext cx="19401368" cy="18965862"/>
          </a:xfrm>
        </p:spPr>
        <p:txBody>
          <a:bodyPr/>
          <a:lstStyle>
            <a:defPPr>
              <a:defRPr kern="1200" smtId="4294967295"/>
            </a:defPPr>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8"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9" name="Rectangle 6"/>
          <p:cNvSpPr>
            <a:spLocks noGrp="1" noChangeArrowheads="1"/>
          </p:cNvSpPr>
          <p:nvPr>
            <p:ph type="sldNum" sz="quarter" idx="12"/>
          </p:nvPr>
        </p:nvSpPr>
        <p:spPr/>
        <p:txBody>
          <a:bodyPr/>
          <a:lstStyle>
            <a:defPPr>
              <a:defRPr kern="1200" smtId="4294967295"/>
            </a:defPPr>
            <a:lvl1pPr>
              <a:defRPr/>
            </a:lvl1pPr>
          </a:lstStyle>
          <a:p>
            <a:pPr>
              <a:defRPr/>
            </a:pPr>
            <a:fld id="{72EF82B1-171C-4CAC-B9C4-22062286C8C4}" type="slidenum">
              <a:rPr lang="en-US"/>
              <a:pPr>
                <a:defRPr/>
              </a:pPr>
              <a:t>‹#›</a:t>
            </a:fld>
            <a:endParaRPr lang="en-US"/>
          </a:p>
        </p:txBody>
      </p:sp>
    </p:spTree>
    <p:extLst>
      <p:ext uri="{BB962C8B-B14F-4D97-AF65-F5344CB8AC3E}">
        <p14:creationId xmlns:p14="http://schemas.microsoft.com/office/powerpoint/2010/main" val="360122392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4"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5" name="Rectangle 6"/>
          <p:cNvSpPr>
            <a:spLocks noGrp="1" noChangeArrowheads="1"/>
          </p:cNvSpPr>
          <p:nvPr>
            <p:ph type="sldNum" sz="quarter" idx="12"/>
          </p:nvPr>
        </p:nvSpPr>
        <p:spPr/>
        <p:txBody>
          <a:bodyPr/>
          <a:lstStyle>
            <a:defPPr>
              <a:defRPr kern="1200" smtId="4294967295"/>
            </a:defPPr>
            <a:lvl1pPr>
              <a:defRPr/>
            </a:lvl1pPr>
          </a:lstStyle>
          <a:p>
            <a:pPr>
              <a:defRPr/>
            </a:pPr>
            <a:fld id="{678F620B-8934-45A0-BE2C-EF6C76032C45}" type="slidenum">
              <a:rPr lang="en-US"/>
              <a:pPr>
                <a:defRPr/>
              </a:pPr>
              <a:t>‹#›</a:t>
            </a:fld>
            <a:endParaRPr lang="en-US"/>
          </a:p>
        </p:txBody>
      </p:sp>
    </p:spTree>
    <p:extLst>
      <p:ext uri="{BB962C8B-B14F-4D97-AF65-F5344CB8AC3E}">
        <p14:creationId xmlns:p14="http://schemas.microsoft.com/office/powerpoint/2010/main" val="352938633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3"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4" name="Rectangle 6"/>
          <p:cNvSpPr>
            <a:spLocks noGrp="1" noChangeArrowheads="1"/>
          </p:cNvSpPr>
          <p:nvPr>
            <p:ph type="sldNum" sz="quarter" idx="12"/>
          </p:nvPr>
        </p:nvSpPr>
        <p:spPr/>
        <p:txBody>
          <a:bodyPr/>
          <a:lstStyle>
            <a:defPPr>
              <a:defRPr kern="1200" smtId="4294967295"/>
            </a:defPPr>
            <a:lvl1pPr>
              <a:defRPr/>
            </a:lvl1pPr>
          </a:lstStyle>
          <a:p>
            <a:pPr>
              <a:defRPr/>
            </a:pPr>
            <a:fld id="{A3ECE3F5-A3DD-46D3-8112-19EE7FD1DDFA}" type="slidenum">
              <a:rPr lang="en-US"/>
              <a:pPr>
                <a:defRPr/>
              </a:pPr>
              <a:t>‹#›</a:t>
            </a:fld>
            <a:endParaRPr lang="en-US"/>
          </a:p>
        </p:txBody>
      </p:sp>
    </p:spTree>
    <p:extLst>
      <p:ext uri="{BB962C8B-B14F-4D97-AF65-F5344CB8AC3E}">
        <p14:creationId xmlns:p14="http://schemas.microsoft.com/office/powerpoint/2010/main" val="233742527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278" y="1311275"/>
            <a:ext cx="14439900" cy="5576888"/>
          </a:xfrm>
        </p:spPr>
        <p:txBody>
          <a:bodyPr anchor="b"/>
          <a:lstStyle>
            <a:defPPr>
              <a:defRPr kern="1200" smtId="4294967295"/>
            </a:defPPr>
            <a:lvl1pPr algn="l">
              <a:defRPr sz="2000" b="1"/>
            </a:lvl1pPr>
          </a:lstStyle>
          <a:p>
            <a:r>
              <a:rPr lang="en-US"/>
              <a:t>Click to edit Master title style</a:t>
            </a:r>
          </a:p>
        </p:txBody>
      </p:sp>
      <p:sp>
        <p:nvSpPr>
          <p:cNvPr id="3" name="Content Placeholder 2"/>
          <p:cNvSpPr>
            <a:spLocks noGrp="1"/>
          </p:cNvSpPr>
          <p:nvPr>
            <p:ph idx="1"/>
          </p:nvPr>
        </p:nvSpPr>
        <p:spPr>
          <a:xfrm>
            <a:off x="17160523" y="1311275"/>
            <a:ext cx="24536400" cy="28093988"/>
          </a:xfrm>
        </p:spPr>
        <p:txBody>
          <a:bodyPr/>
          <a:lstStyle>
            <a:defPPr>
              <a:defRPr kern="1200" smtId="4294967295"/>
            </a:defPPr>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278" y="6888163"/>
            <a:ext cx="14439900" cy="22517100"/>
          </a:xfrm>
        </p:spPr>
        <p:txBody>
          <a:bodyPr/>
          <a:lstStyle>
            <a:defPPr>
              <a:defRPr kern="1200" smtId="4294967295"/>
            </a:defPPr>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96691E56-DA67-4BF5-BA67-706F30B37046}" type="slidenum">
              <a:rPr lang="en-US"/>
              <a:pPr>
                <a:defRPr/>
              </a:pPr>
              <a:t>‹#›</a:t>
            </a:fld>
            <a:endParaRPr lang="en-US"/>
          </a:p>
        </p:txBody>
      </p:sp>
    </p:spTree>
    <p:extLst>
      <p:ext uri="{BB962C8B-B14F-4D97-AF65-F5344CB8AC3E}">
        <p14:creationId xmlns:p14="http://schemas.microsoft.com/office/powerpoint/2010/main" val="3982895616"/>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3545" y="23042564"/>
            <a:ext cx="26334157" cy="2720975"/>
          </a:xfrm>
        </p:spPr>
        <p:txBody>
          <a:bodyPr anchor="b"/>
          <a:lstStyle>
            <a:defPPr>
              <a:defRPr kern="1200" smtId="4294967295"/>
            </a:defPPr>
            <a:lvl1pPr algn="l">
              <a:defRPr sz="2000" b="1"/>
            </a:lvl1pPr>
          </a:lstStyle>
          <a:p>
            <a:r>
              <a:rPr lang="en-US"/>
              <a:t>Click to edit Master title style</a:t>
            </a:r>
          </a:p>
        </p:txBody>
      </p:sp>
      <p:sp>
        <p:nvSpPr>
          <p:cNvPr id="3" name="Picture Placeholder 2"/>
          <p:cNvSpPr>
            <a:spLocks noGrp="1"/>
          </p:cNvSpPr>
          <p:nvPr>
            <p:ph type="pic" idx="1"/>
          </p:nvPr>
        </p:nvSpPr>
        <p:spPr>
          <a:xfrm>
            <a:off x="8603545" y="2941638"/>
            <a:ext cx="26334157" cy="19750088"/>
          </a:xfrm>
        </p:spPr>
        <p:txBody>
          <a:bodyPr/>
          <a:lstStyle>
            <a:defPPr>
              <a:defRPr kern="1200" smtId="4294967295"/>
            </a:defPPr>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3545" y="25763539"/>
            <a:ext cx="26334157" cy="3862387"/>
          </a:xfrm>
        </p:spPr>
        <p:txBody>
          <a:bodyPr/>
          <a:lstStyle>
            <a:defPPr>
              <a:defRPr kern="1200" smtId="4294967295"/>
            </a:defPPr>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87F51DAE-E528-43E1-8BE0-91521416EFB0}" type="slidenum">
              <a:rPr lang="en-US"/>
              <a:pPr>
                <a:defRPr/>
              </a:pPr>
              <a:t>‹#›</a:t>
            </a:fld>
            <a:endParaRPr lang="en-US"/>
          </a:p>
        </p:txBody>
      </p:sp>
    </p:spTree>
    <p:extLst>
      <p:ext uri="{BB962C8B-B14F-4D97-AF65-F5344CB8AC3E}">
        <p14:creationId xmlns:p14="http://schemas.microsoft.com/office/powerpoint/2010/main" val="215429485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0094B3"/>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94063" y="2925763"/>
            <a:ext cx="37303075" cy="548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26714" tIns="213357" rIns="426714" bIns="213357" anchor="ctr" anchorCtr="0" compatLnSpc="1">
            <a:prstTxWarp prst="textNoShape">
              <a:avLst/>
            </a:prstTxWarp>
          </a:bodyPr>
          <a:lstStyle>
            <a:defPPr>
              <a:defRPr kern="1200" smtId="4294967295"/>
            </a:defPPr>
          </a:lstStyle>
          <a:p>
            <a:pPr lvl="0"/>
            <a:r>
              <a:rPr lang="en-US"/>
              <a:t>Click to edit Master title style</a:t>
            </a:r>
          </a:p>
        </p:txBody>
      </p:sp>
      <p:sp>
        <p:nvSpPr>
          <p:cNvPr id="1027" name="Rectangle 3"/>
          <p:cNvSpPr>
            <a:spLocks noGrp="1" noChangeArrowheads="1"/>
          </p:cNvSpPr>
          <p:nvPr>
            <p:ph type="body" idx="1"/>
          </p:nvPr>
        </p:nvSpPr>
        <p:spPr bwMode="auto">
          <a:xfrm>
            <a:off x="3294063" y="9509125"/>
            <a:ext cx="37303075" cy="1975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26714" tIns="213357" rIns="426714" bIns="213357" anchor="t" anchorCtr="0" compatLnSpc="1">
            <a:prstTxWarp prst="textNoShape">
              <a:avLst/>
            </a:prstTxWarp>
          </a:bodyPr>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3294063" y="29992638"/>
            <a:ext cx="9144000" cy="219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26714" tIns="213357" rIns="426714" bIns="213357" anchor="t" anchorCtr="0" compatLnSpc="1">
            <a:prstTxWarp prst="textNoShape">
              <a:avLst/>
            </a:prstTxWarp>
          </a:bodyPr>
          <a:lstStyle>
            <a:defPPr>
              <a:defRPr kern="1200" smtId="4294967295"/>
            </a:defPPr>
            <a:lvl1pPr defTabSz="4267200">
              <a:defRPr sz="6500"/>
            </a:lvl1pPr>
          </a:lstStyle>
          <a:p>
            <a:pPr>
              <a:defRPr/>
            </a:pPr>
            <a:endParaRPr lang="en-US"/>
          </a:p>
        </p:txBody>
      </p:sp>
      <p:sp>
        <p:nvSpPr>
          <p:cNvPr id="1029" name="Rectangle 5"/>
          <p:cNvSpPr>
            <a:spLocks noGrp="1" noChangeArrowheads="1"/>
          </p:cNvSpPr>
          <p:nvPr>
            <p:ph type="ftr" sz="quarter" idx="3"/>
          </p:nvPr>
        </p:nvSpPr>
        <p:spPr bwMode="auto">
          <a:xfrm>
            <a:off x="14993938" y="29992638"/>
            <a:ext cx="13903325" cy="219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26714" tIns="213357" rIns="426714" bIns="213357" anchor="t" anchorCtr="0" compatLnSpc="1">
            <a:prstTxWarp prst="textNoShape">
              <a:avLst/>
            </a:prstTxWarp>
          </a:bodyPr>
          <a:lstStyle>
            <a:defPPr>
              <a:defRPr kern="1200" smtId="4294967295"/>
            </a:defPPr>
            <a:lvl1pPr algn="ctr" defTabSz="4267200">
              <a:defRPr sz="6500"/>
            </a:lvl1pPr>
          </a:lstStyle>
          <a:p>
            <a:pPr>
              <a:defRPr/>
            </a:pPr>
            <a:endParaRPr lang="en-US"/>
          </a:p>
        </p:txBody>
      </p:sp>
      <p:sp>
        <p:nvSpPr>
          <p:cNvPr id="1030" name="Rectangle 6"/>
          <p:cNvSpPr>
            <a:spLocks noGrp="1" noChangeArrowheads="1"/>
          </p:cNvSpPr>
          <p:nvPr>
            <p:ph type="sldNum" sz="quarter" idx="4"/>
          </p:nvPr>
        </p:nvSpPr>
        <p:spPr bwMode="auto">
          <a:xfrm>
            <a:off x="31453138" y="29992638"/>
            <a:ext cx="9144000" cy="219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26714" tIns="213357" rIns="426714" bIns="213357" anchor="t" anchorCtr="0" compatLnSpc="1">
            <a:prstTxWarp prst="textNoShape">
              <a:avLst/>
            </a:prstTxWarp>
          </a:bodyPr>
          <a:lstStyle>
            <a:defPPr>
              <a:defRPr kern="1200" smtId="4294967295"/>
            </a:defPPr>
            <a:lvl1pPr algn="r" defTabSz="4267200">
              <a:defRPr sz="6500"/>
            </a:lvl1pPr>
          </a:lstStyle>
          <a:p>
            <a:pPr>
              <a:defRPr/>
            </a:pPr>
            <a:fld id="{469A0CB4-D18D-4AEF-B324-9EDF067D136D}" type="slidenum">
              <a:rPr lang="en-US"/>
              <a:pPr>
                <a:defRPr/>
              </a:pPr>
              <a:t>‹#›</a:t>
            </a:fld>
            <a:endParaRPr lang="en-US"/>
          </a:p>
        </p:txBody>
      </p:sp>
      <p:pic>
        <p:nvPicPr>
          <p:cNvPr id="1031" name="New picture"/>
          <p:cNvPicPr/>
          <p:nvPr/>
        </p:nvPicPr>
        <p:blipFill>
          <a:blip r:embed="rId13"/>
          <a:stretch>
            <a:fillRect/>
          </a:stretch>
        </p:blipFill>
        <p:spPr>
          <a:xfrm rot="16200000">
            <a:off x="-11506200" y="16459200"/>
            <a:ext cx="14274800" cy="4368800"/>
          </a:xfrm>
          <a:prstGeom prst="rect">
            <a:avLst/>
          </a:prstGeom>
        </p:spPr>
      </p:pic>
      <p:pic>
        <p:nvPicPr>
          <p:cNvPr id="1032" name="New picture"/>
          <p:cNvPicPr/>
          <p:nvPr/>
        </p:nvPicPr>
        <p:blipFill>
          <a:blip r:embed="rId13"/>
          <a:stretch>
            <a:fillRect/>
          </a:stretch>
        </p:blipFill>
        <p:spPr>
          <a:xfrm rot="5400000">
            <a:off x="41122600" y="16459200"/>
            <a:ext cx="14274800" cy="4368800"/>
          </a:xfrm>
          <a:prstGeom prst="rect">
            <a:avLst/>
          </a:prstGeom>
        </p:spPr>
      </p:pic>
      <p:pic>
        <p:nvPicPr>
          <p:cNvPr id="1033" name="New picture"/>
          <p:cNvPicPr/>
          <p:nvPr/>
        </p:nvPicPr>
        <p:blipFill>
          <a:blip r:embed="rId14"/>
          <a:stretch>
            <a:fillRect/>
          </a:stretch>
        </p:blipFill>
        <p:spPr>
          <a:xfrm>
            <a:off x="6959600" y="33426400"/>
            <a:ext cx="29972000" cy="1549400"/>
          </a:xfrm>
          <a:prstGeom prst="rect">
            <a:avLst/>
          </a:prstGeom>
        </p:spPr>
      </p:pic>
      <p:sp>
        <p:nvSpPr>
          <p:cNvPr id="1034" name="New shape"/>
          <p:cNvSpPr/>
          <p:nvPr/>
        </p:nvSpPr>
        <p:spPr>
          <a:xfrm>
            <a:off x="6959600" y="33997900"/>
            <a:ext cx="21945600" cy="127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4880">
                <a:solidFill>
                  <a:srgbClr val="808080"/>
                </a:solidFill>
              </a:rPr>
              <a:t>Template ID: persuadingsapphire  Size: 48x36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defPPr>
        <a:defRPr kern="1200" smtId="4294967295"/>
      </a:defPPr>
      <a:lvl1pPr algn="ctr" defTabSz="4267200" rtl="0" eaLnBrk="0" fontAlgn="base" hangingPunct="0">
        <a:spcBef>
          <a:spcPct val="0"/>
        </a:spcBef>
        <a:spcAft>
          <a:spcPct val="0"/>
        </a:spcAft>
        <a:defRPr sz="20500">
          <a:solidFill>
            <a:schemeClr val="tx2"/>
          </a:solidFill>
          <a:latin typeface="+mj-lt"/>
          <a:ea typeface="+mj-ea"/>
          <a:cs typeface="+mj-cs"/>
        </a:defRPr>
      </a:lvl1pPr>
      <a:lvl2pPr algn="ctr" defTabSz="4267200" rtl="0" eaLnBrk="0" fontAlgn="base" hangingPunct="0">
        <a:spcBef>
          <a:spcPct val="0"/>
        </a:spcBef>
        <a:spcAft>
          <a:spcPct val="0"/>
        </a:spcAft>
        <a:defRPr sz="20500">
          <a:solidFill>
            <a:schemeClr val="tx2"/>
          </a:solidFill>
          <a:latin typeface="Times New Roman" pitchFamily="18" charset="0"/>
        </a:defRPr>
      </a:lvl2pPr>
      <a:lvl3pPr algn="ctr" defTabSz="4267200" rtl="0" eaLnBrk="0" fontAlgn="base" hangingPunct="0">
        <a:spcBef>
          <a:spcPct val="0"/>
        </a:spcBef>
        <a:spcAft>
          <a:spcPct val="0"/>
        </a:spcAft>
        <a:defRPr sz="20500">
          <a:solidFill>
            <a:schemeClr val="tx2"/>
          </a:solidFill>
          <a:latin typeface="Times New Roman" pitchFamily="18" charset="0"/>
        </a:defRPr>
      </a:lvl3pPr>
      <a:lvl4pPr algn="ctr" defTabSz="4267200" rtl="0" eaLnBrk="0" fontAlgn="base" hangingPunct="0">
        <a:spcBef>
          <a:spcPct val="0"/>
        </a:spcBef>
        <a:spcAft>
          <a:spcPct val="0"/>
        </a:spcAft>
        <a:defRPr sz="20500">
          <a:solidFill>
            <a:schemeClr val="tx2"/>
          </a:solidFill>
          <a:latin typeface="Times New Roman" pitchFamily="18" charset="0"/>
        </a:defRPr>
      </a:lvl4pPr>
      <a:lvl5pPr algn="ctr" defTabSz="4267200" rtl="0" eaLnBrk="0" fontAlgn="base" hangingPunct="0">
        <a:spcBef>
          <a:spcPct val="0"/>
        </a:spcBef>
        <a:spcAft>
          <a:spcPct val="0"/>
        </a:spcAft>
        <a:defRPr sz="20500">
          <a:solidFill>
            <a:schemeClr val="tx2"/>
          </a:solidFill>
          <a:latin typeface="Times New Roman" pitchFamily="18" charset="0"/>
        </a:defRPr>
      </a:lvl5pPr>
      <a:lvl6pPr marL="457200" algn="ctr" defTabSz="4267200" rtl="0" eaLnBrk="0" fontAlgn="base" hangingPunct="0">
        <a:spcBef>
          <a:spcPct val="0"/>
        </a:spcBef>
        <a:spcAft>
          <a:spcPct val="0"/>
        </a:spcAft>
        <a:defRPr sz="20500">
          <a:solidFill>
            <a:schemeClr val="tx2"/>
          </a:solidFill>
          <a:latin typeface="Times New Roman" pitchFamily="18" charset="0"/>
        </a:defRPr>
      </a:lvl6pPr>
      <a:lvl7pPr marL="914400" algn="ctr" defTabSz="4267200" rtl="0" eaLnBrk="0" fontAlgn="base" hangingPunct="0">
        <a:spcBef>
          <a:spcPct val="0"/>
        </a:spcBef>
        <a:spcAft>
          <a:spcPct val="0"/>
        </a:spcAft>
        <a:defRPr sz="20500">
          <a:solidFill>
            <a:schemeClr val="tx2"/>
          </a:solidFill>
          <a:latin typeface="Times New Roman" pitchFamily="18" charset="0"/>
        </a:defRPr>
      </a:lvl7pPr>
      <a:lvl8pPr marL="1371600" algn="ctr" defTabSz="4267200" rtl="0" eaLnBrk="0" fontAlgn="base" hangingPunct="0">
        <a:spcBef>
          <a:spcPct val="0"/>
        </a:spcBef>
        <a:spcAft>
          <a:spcPct val="0"/>
        </a:spcAft>
        <a:defRPr sz="20500">
          <a:solidFill>
            <a:schemeClr val="tx2"/>
          </a:solidFill>
          <a:latin typeface="Times New Roman" pitchFamily="18" charset="0"/>
        </a:defRPr>
      </a:lvl8pPr>
      <a:lvl9pPr marL="1828800" algn="ctr" defTabSz="4267200" rtl="0" eaLnBrk="0" fontAlgn="base" hangingPunct="0">
        <a:spcBef>
          <a:spcPct val="0"/>
        </a:spcBef>
        <a:spcAft>
          <a:spcPct val="0"/>
        </a:spcAft>
        <a:defRPr sz="20500">
          <a:solidFill>
            <a:schemeClr val="tx2"/>
          </a:solidFill>
          <a:latin typeface="Times New Roman" pitchFamily="18" charset="0"/>
        </a:defRPr>
      </a:lvl9pPr>
    </p:titleStyle>
    <p:bodyStyle>
      <a:defPPr>
        <a:defRPr kern="1200" smtId="4294967295"/>
      </a:defPPr>
      <a:lvl1pPr marL="1600200" indent="-1600200" algn="l" defTabSz="4267200" rtl="0" eaLnBrk="0" fontAlgn="base" hangingPunct="0">
        <a:spcBef>
          <a:spcPct val="20000"/>
        </a:spcBef>
        <a:spcAft>
          <a:spcPct val="0"/>
        </a:spcAft>
        <a:buChar char="•"/>
        <a:defRPr sz="14900">
          <a:solidFill>
            <a:schemeClr val="tx1"/>
          </a:solidFill>
          <a:latin typeface="+mn-lt"/>
          <a:ea typeface="+mn-ea"/>
          <a:cs typeface="+mn-cs"/>
        </a:defRPr>
      </a:lvl1pPr>
      <a:lvl2pPr marL="3467100" indent="-1333500" algn="l" defTabSz="4267200" rtl="0" eaLnBrk="0" fontAlgn="base" hangingPunct="0">
        <a:spcBef>
          <a:spcPct val="20000"/>
        </a:spcBef>
        <a:spcAft>
          <a:spcPct val="0"/>
        </a:spcAft>
        <a:buChar char="–"/>
        <a:defRPr sz="13100">
          <a:solidFill>
            <a:schemeClr val="tx1"/>
          </a:solidFill>
          <a:latin typeface="+mn-lt"/>
        </a:defRPr>
      </a:lvl2pPr>
      <a:lvl3pPr marL="5334000" indent="-1066800" algn="l" defTabSz="4267200" rtl="0" eaLnBrk="0" fontAlgn="base" hangingPunct="0">
        <a:spcBef>
          <a:spcPct val="20000"/>
        </a:spcBef>
        <a:spcAft>
          <a:spcPct val="0"/>
        </a:spcAft>
        <a:buChar char="•"/>
        <a:defRPr sz="11200">
          <a:solidFill>
            <a:schemeClr val="tx1"/>
          </a:solidFill>
          <a:latin typeface="+mn-lt"/>
        </a:defRPr>
      </a:lvl3pPr>
      <a:lvl4pPr marL="7467600" indent="-1066800" algn="l" defTabSz="4267200" rtl="0" eaLnBrk="0" fontAlgn="base" hangingPunct="0">
        <a:spcBef>
          <a:spcPct val="20000"/>
        </a:spcBef>
        <a:spcAft>
          <a:spcPct val="0"/>
        </a:spcAft>
        <a:buChar char="–"/>
        <a:defRPr sz="9300">
          <a:solidFill>
            <a:schemeClr val="tx1"/>
          </a:solidFill>
          <a:latin typeface="+mn-lt"/>
        </a:defRPr>
      </a:lvl4pPr>
      <a:lvl5pPr marL="9601200" indent="-1066800" algn="l" defTabSz="4267200" rtl="0" eaLnBrk="0" fontAlgn="base" hangingPunct="0">
        <a:spcBef>
          <a:spcPct val="20000"/>
        </a:spcBef>
        <a:spcAft>
          <a:spcPct val="0"/>
        </a:spcAft>
        <a:buChar char="»"/>
        <a:defRPr sz="9300">
          <a:solidFill>
            <a:schemeClr val="tx1"/>
          </a:solidFill>
          <a:latin typeface="+mn-lt"/>
        </a:defRPr>
      </a:lvl5pPr>
      <a:lvl6pPr marL="10058400" indent="-1066800" algn="l" defTabSz="4267200" rtl="0" eaLnBrk="0" fontAlgn="base" hangingPunct="0">
        <a:spcBef>
          <a:spcPct val="20000"/>
        </a:spcBef>
        <a:spcAft>
          <a:spcPct val="0"/>
        </a:spcAft>
        <a:buChar char="»"/>
        <a:defRPr sz="9300">
          <a:solidFill>
            <a:schemeClr val="tx1"/>
          </a:solidFill>
          <a:latin typeface="+mn-lt"/>
        </a:defRPr>
      </a:lvl6pPr>
      <a:lvl7pPr marL="10515600" indent="-1066800" algn="l" defTabSz="4267200" rtl="0" eaLnBrk="0" fontAlgn="base" hangingPunct="0">
        <a:spcBef>
          <a:spcPct val="20000"/>
        </a:spcBef>
        <a:spcAft>
          <a:spcPct val="0"/>
        </a:spcAft>
        <a:buChar char="»"/>
        <a:defRPr sz="9300">
          <a:solidFill>
            <a:schemeClr val="tx1"/>
          </a:solidFill>
          <a:latin typeface="+mn-lt"/>
        </a:defRPr>
      </a:lvl7pPr>
      <a:lvl8pPr marL="10972800" indent="-1066800" algn="l" defTabSz="4267200" rtl="0" eaLnBrk="0" fontAlgn="base" hangingPunct="0">
        <a:spcBef>
          <a:spcPct val="20000"/>
        </a:spcBef>
        <a:spcAft>
          <a:spcPct val="0"/>
        </a:spcAft>
        <a:buChar char="»"/>
        <a:defRPr sz="9300">
          <a:solidFill>
            <a:schemeClr val="tx1"/>
          </a:solidFill>
          <a:latin typeface="+mn-lt"/>
        </a:defRPr>
      </a:lvl8pPr>
      <a:lvl9pPr marL="11430000" indent="-1066800" algn="l" defTabSz="4267200" rtl="0" eaLnBrk="0" fontAlgn="base" hangingPunct="0">
        <a:spcBef>
          <a:spcPct val="20000"/>
        </a:spcBef>
        <a:spcAft>
          <a:spcPct val="0"/>
        </a:spcAft>
        <a:buChar char="»"/>
        <a:defRPr sz="93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9.png"/><Relationship Id="rId4" Type="http://schemas.openxmlformats.org/officeDocument/2006/relationships/image" Target="../media/image4.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1482A5"/>
            </a:gs>
          </a:gsLst>
          <a:lin ang="5400000" scaled="1"/>
        </a:gradFill>
        <a:effectLst/>
      </p:bgPr>
    </p:bg>
    <p:spTree>
      <p:nvGrpSpPr>
        <p:cNvPr id="1" name=""/>
        <p:cNvGrpSpPr/>
        <p:nvPr/>
      </p:nvGrpSpPr>
      <p:grpSpPr>
        <a:xfrm>
          <a:off x="0" y="0"/>
          <a:ext cx="0" cy="0"/>
          <a:chOff x="0" y="0"/>
          <a:chExt cx="0" cy="0"/>
        </a:xfrm>
      </p:grpSpPr>
      <p:sp>
        <p:nvSpPr>
          <p:cNvPr id="49" name="Rectangle 48">
            <a:extLst>
              <a:ext uri="{FF2B5EF4-FFF2-40B4-BE49-F238E27FC236}">
                <a16:creationId xmlns:a16="http://schemas.microsoft.com/office/drawing/2014/main" id="{8F25EFAD-7AAF-4CAF-BA69-869B3D423F7F}"/>
              </a:ext>
            </a:extLst>
          </p:cNvPr>
          <p:cNvSpPr/>
          <p:nvPr/>
        </p:nvSpPr>
        <p:spPr>
          <a:xfrm>
            <a:off x="857793" y="7758812"/>
            <a:ext cx="13861317" cy="186481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9600"/>
          </a:p>
        </p:txBody>
      </p:sp>
      <p:sp>
        <p:nvSpPr>
          <p:cNvPr id="41" name="Title 11">
            <a:extLst>
              <a:ext uri="{FF2B5EF4-FFF2-40B4-BE49-F238E27FC236}">
                <a16:creationId xmlns:a16="http://schemas.microsoft.com/office/drawing/2014/main" id="{8785E597-B0C8-4CA8-9A56-A0F3996D088D}"/>
              </a:ext>
            </a:extLst>
          </p:cNvPr>
          <p:cNvSpPr txBox="1"/>
          <p:nvPr/>
        </p:nvSpPr>
        <p:spPr>
          <a:xfrm>
            <a:off x="5715000" y="1604810"/>
            <a:ext cx="31670259" cy="1510082"/>
          </a:xfrm>
          <a:prstGeom prst="rect">
            <a:avLst/>
          </a:prstGeom>
        </p:spPr>
        <p:txBody>
          <a:bodyPr lIns="128016" tIns="64008" rIns="128016" bIns="64008"/>
          <a:lstStyle>
            <a:defPPr>
              <a:defRPr kern="1200" smtId="4294967295"/>
            </a:defPPr>
            <a:lvl1pPr algn="ctr" defTabSz="4389028" rtl="0" eaLnBrk="1" latinLnBrk="0" hangingPunct="1">
              <a:spcBef>
                <a:spcPct val="0"/>
              </a:spcBef>
              <a:buNone/>
              <a:defRPr sz="13400" kern="1200">
                <a:solidFill>
                  <a:schemeClr val="tx1"/>
                </a:solidFill>
                <a:latin typeface="+mj-lt"/>
                <a:ea typeface="+mj-ea"/>
                <a:cs typeface="+mj-cs"/>
              </a:defRPr>
            </a:lvl1pPr>
          </a:lstStyle>
          <a:p>
            <a:r>
              <a:rPr lang="en-US" sz="6600" dirty="0">
                <a:latin typeface="Libre Baskerville" panose="02000000000000000000" pitchFamily="2" charset="0"/>
              </a:rPr>
              <a:t>The effects of urbanization and industry on cephalopod population dynamics</a:t>
            </a:r>
          </a:p>
        </p:txBody>
      </p:sp>
      <p:sp>
        <p:nvSpPr>
          <p:cNvPr id="42" name="Text Placeholder 16">
            <a:extLst>
              <a:ext uri="{FF2B5EF4-FFF2-40B4-BE49-F238E27FC236}">
                <a16:creationId xmlns:a16="http://schemas.microsoft.com/office/drawing/2014/main" id="{EBC3B70E-A392-4069-A147-C1FCF37051AF}"/>
              </a:ext>
            </a:extLst>
          </p:cNvPr>
          <p:cNvSpPr txBox="1"/>
          <p:nvPr/>
        </p:nvSpPr>
        <p:spPr>
          <a:xfrm>
            <a:off x="9344025" y="3603415"/>
            <a:ext cx="25203150" cy="3711785"/>
          </a:xfrm>
          <a:prstGeom prst="rect">
            <a:avLst/>
          </a:prstGeom>
        </p:spPr>
        <p:txBody>
          <a:bodyPr wrap="square" lIns="128016" tIns="64008" rIns="128016" bIns="64008">
            <a:spAutoFit/>
          </a:bodyPr>
          <a:lstStyle>
            <a:defPPr>
              <a:defRPr kern="1200" smtId="4294967295"/>
            </a:defPPr>
            <a:lvl1pPr marL="0" indent="0" algn="l" defTabSz="4389028" rtl="0" eaLnBrk="1" latinLnBrk="0" hangingPunct="1">
              <a:spcBef>
                <a:spcPct val="20000"/>
              </a:spcBef>
              <a:buFont typeface="Arial" pitchFamily="34" charset="0"/>
              <a:buNone/>
              <a:defRPr sz="13400" kern="1200" baseline="0">
                <a:solidFill>
                  <a:schemeClr val="tx1"/>
                </a:solidFill>
                <a:latin typeface="+mn-lt"/>
                <a:ea typeface="+mn-ea"/>
                <a:cs typeface="+mn-cs"/>
              </a:defRPr>
            </a:lvl1pPr>
            <a:lvl2pPr marL="3566086" indent="-1371572" algn="l" defTabSz="4389028" rtl="0" eaLnBrk="1" latinLnBrk="0" hangingPunct="1">
              <a:spcBef>
                <a:spcPct val="20000"/>
              </a:spcBef>
              <a:buFont typeface="Arial" pitchFamily="34" charset="0"/>
              <a:buChar char="–"/>
              <a:defRPr sz="13400" kern="1200">
                <a:solidFill>
                  <a:schemeClr val="tx1"/>
                </a:solidFill>
                <a:latin typeface="+mn-lt"/>
                <a:ea typeface="+mn-ea"/>
                <a:cs typeface="+mn-cs"/>
              </a:defRPr>
            </a:lvl2pPr>
            <a:lvl3pPr marL="5486286" indent="-1097257" algn="l" defTabSz="4389028" rtl="0" eaLnBrk="1" latinLnBrk="0" hangingPunct="1">
              <a:spcBef>
                <a:spcPct val="20000"/>
              </a:spcBef>
              <a:buFont typeface="Arial" pitchFamily="34" charset="0"/>
              <a:buChar char="•"/>
              <a:defRPr sz="11500" kern="1200">
                <a:solidFill>
                  <a:schemeClr val="tx1"/>
                </a:solidFill>
                <a:latin typeface="+mn-lt"/>
                <a:ea typeface="+mn-ea"/>
                <a:cs typeface="+mn-cs"/>
              </a:defRPr>
            </a:lvl3pPr>
            <a:lvl4pPr marL="7680800"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4pPr>
            <a:lvl5pPr marL="9875314"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5pPr>
            <a:lvl6pPr marL="12069828"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6pPr>
            <a:lvl7pPr marL="14264342"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7pPr>
            <a:lvl8pPr marL="16458857"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8pPr>
            <a:lvl9pPr marL="18653371"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9pPr>
          </a:lstStyle>
          <a:p>
            <a:pPr algn="ctr"/>
            <a:r>
              <a:rPr lang="en-US" sz="5400" dirty="0">
                <a:solidFill>
                  <a:srgbClr val="235078"/>
                </a:solidFill>
                <a:latin typeface="Montserrat Light" panose="00000400000000000000" pitchFamily="50" charset="0"/>
              </a:rPr>
              <a:t>Sophie Wulfing, Easton R. White</a:t>
            </a:r>
          </a:p>
          <a:p>
            <a:pPr algn="ctr"/>
            <a:r>
              <a:rPr lang="en-US" sz="3200" dirty="0">
                <a:solidFill>
                  <a:srgbClr val="235078"/>
                </a:solidFill>
                <a:latin typeface="Montserrat Light" panose="00000400000000000000" pitchFamily="50" charset="0"/>
              </a:rPr>
              <a:t>sophiewulfing@unh.edu</a:t>
            </a:r>
          </a:p>
          <a:p>
            <a:pPr algn="ctr"/>
            <a:r>
              <a:rPr lang="en-US" sz="3200" dirty="0">
                <a:solidFill>
                  <a:srgbClr val="235078"/>
                </a:solidFill>
                <a:latin typeface="Montserrat Light" panose="00000400000000000000" pitchFamily="50" charset="0"/>
              </a:rPr>
              <a:t>Quantitative Marine Ecology Lab</a:t>
            </a:r>
          </a:p>
          <a:p>
            <a:pPr algn="ctr"/>
            <a:r>
              <a:rPr lang="en-US" sz="3200" dirty="0">
                <a:solidFill>
                  <a:srgbClr val="235078"/>
                </a:solidFill>
                <a:latin typeface="Montserrat Light" panose="00000400000000000000" pitchFamily="50" charset="0"/>
              </a:rPr>
              <a:t>University of New Hampshire, Department of Biological Sciences</a:t>
            </a:r>
          </a:p>
          <a:p>
            <a:pPr algn="ctr"/>
            <a:endParaRPr lang="en-US" sz="4800" dirty="0">
              <a:solidFill>
                <a:srgbClr val="235078"/>
              </a:solidFill>
              <a:latin typeface="Montserrat Light" panose="00000400000000000000" pitchFamily="50" charset="0"/>
            </a:endParaRPr>
          </a:p>
        </p:txBody>
      </p:sp>
      <p:sp>
        <p:nvSpPr>
          <p:cNvPr id="48" name="Rectangle 47">
            <a:extLst>
              <a:ext uri="{FF2B5EF4-FFF2-40B4-BE49-F238E27FC236}">
                <a16:creationId xmlns:a16="http://schemas.microsoft.com/office/drawing/2014/main" id="{3E6D1C9C-2516-4738-BC80-673A19ECE5BD}"/>
              </a:ext>
            </a:extLst>
          </p:cNvPr>
          <p:cNvSpPr/>
          <p:nvPr/>
        </p:nvSpPr>
        <p:spPr>
          <a:xfrm>
            <a:off x="28968718" y="7758812"/>
            <a:ext cx="14236682" cy="203589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9600"/>
          </a:p>
        </p:txBody>
      </p:sp>
      <p:sp>
        <p:nvSpPr>
          <p:cNvPr id="51" name="Rectangle 50">
            <a:extLst>
              <a:ext uri="{FF2B5EF4-FFF2-40B4-BE49-F238E27FC236}">
                <a16:creationId xmlns:a16="http://schemas.microsoft.com/office/drawing/2014/main" id="{BF801B80-E24E-4773-AC4E-37DC17B0424E}"/>
              </a:ext>
            </a:extLst>
          </p:cNvPr>
          <p:cNvSpPr/>
          <p:nvPr/>
        </p:nvSpPr>
        <p:spPr>
          <a:xfrm>
            <a:off x="15115286" y="7723978"/>
            <a:ext cx="13348635" cy="244736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9600" dirty="0"/>
          </a:p>
        </p:txBody>
      </p:sp>
      <p:sp>
        <p:nvSpPr>
          <p:cNvPr id="55" name="Rectangle 54">
            <a:extLst>
              <a:ext uri="{FF2B5EF4-FFF2-40B4-BE49-F238E27FC236}">
                <a16:creationId xmlns:a16="http://schemas.microsoft.com/office/drawing/2014/main" id="{32418A42-DDE0-497E-98DF-5F9BFF98DA6B}"/>
              </a:ext>
            </a:extLst>
          </p:cNvPr>
          <p:cNvSpPr/>
          <p:nvPr/>
        </p:nvSpPr>
        <p:spPr>
          <a:xfrm>
            <a:off x="29014789" y="28576718"/>
            <a:ext cx="14190611" cy="36557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9600" dirty="0"/>
          </a:p>
        </p:txBody>
      </p:sp>
      <p:sp>
        <p:nvSpPr>
          <p:cNvPr id="56" name="TextBox 55">
            <a:extLst>
              <a:ext uri="{FF2B5EF4-FFF2-40B4-BE49-F238E27FC236}">
                <a16:creationId xmlns:a16="http://schemas.microsoft.com/office/drawing/2014/main" id="{1D434DB1-CA03-4AE7-BD42-F2F4837CE20D}"/>
              </a:ext>
            </a:extLst>
          </p:cNvPr>
          <p:cNvSpPr txBox="1"/>
          <p:nvPr/>
        </p:nvSpPr>
        <p:spPr>
          <a:xfrm>
            <a:off x="29396772" y="29489400"/>
            <a:ext cx="10836828" cy="2677656"/>
          </a:xfrm>
          <a:prstGeom prst="rect">
            <a:avLst/>
          </a:prstGeom>
          <a:noFill/>
        </p:spPr>
        <p:txBody>
          <a:bodyPr wrap="square" rtlCol="0">
            <a:spAutoFit/>
          </a:bodyPr>
          <a:lstStyle>
            <a:defPPr>
              <a:defRPr kern="1200" smtId="4294967295"/>
            </a:defPPr>
          </a:lstStyle>
          <a:p>
            <a:r>
              <a:rPr lang="en-US" sz="2800" dirty="0">
                <a:solidFill>
                  <a:srgbClr val="235078"/>
                </a:solidFill>
                <a:latin typeface="Montserrat Light" panose="00000400000000000000" pitchFamily="50" charset="0"/>
                <a:ea typeface="Open Sans" panose="020B0606030504020204" pitchFamily="34" charset="0"/>
                <a:cs typeface="Open Sans" panose="020B0606030504020204" pitchFamily="34" charset="0"/>
              </a:rPr>
              <a:t>Thank you to Easton White for his support on this project, as well as the University of New Hampshire’s Department of Biological Sciences for this research opportunity . A big thank you to the members of our Quantitative Marine Ecology Lab for their continued support and help on this project.</a:t>
            </a:r>
          </a:p>
        </p:txBody>
      </p:sp>
      <p:sp>
        <p:nvSpPr>
          <p:cNvPr id="57" name="TextBox 56">
            <a:extLst>
              <a:ext uri="{FF2B5EF4-FFF2-40B4-BE49-F238E27FC236}">
                <a16:creationId xmlns:a16="http://schemas.microsoft.com/office/drawing/2014/main" id="{992CC346-56CD-4384-BB14-A915BC781C78}"/>
              </a:ext>
            </a:extLst>
          </p:cNvPr>
          <p:cNvSpPr txBox="1"/>
          <p:nvPr/>
        </p:nvSpPr>
        <p:spPr>
          <a:xfrm>
            <a:off x="29396772" y="28803600"/>
            <a:ext cx="9601200" cy="646331"/>
          </a:xfrm>
          <a:prstGeom prst="rect">
            <a:avLst/>
          </a:prstGeom>
          <a:noFill/>
        </p:spPr>
        <p:txBody>
          <a:bodyPr wrap="square" rtlCol="0">
            <a:spAutoFit/>
          </a:bodyPr>
          <a:lstStyle>
            <a:defPPr>
              <a:defRPr kern="1200" smtId="4294967295"/>
            </a:defPPr>
          </a:lstStyle>
          <a:p>
            <a:r>
              <a:rPr lang="en-US" sz="3600" dirty="0">
                <a:latin typeface="Libre Baskerville" panose="02000000000000000000" pitchFamily="2" charset="0"/>
              </a:rPr>
              <a:t>Acknowledgements</a:t>
            </a:r>
          </a:p>
        </p:txBody>
      </p:sp>
      <p:sp>
        <p:nvSpPr>
          <p:cNvPr id="59" name="TextBox 58">
            <a:extLst>
              <a:ext uri="{FF2B5EF4-FFF2-40B4-BE49-F238E27FC236}">
                <a16:creationId xmlns:a16="http://schemas.microsoft.com/office/drawing/2014/main" id="{D07EEF88-ACF9-4467-B180-074FC642245A}"/>
              </a:ext>
            </a:extLst>
          </p:cNvPr>
          <p:cNvSpPr txBox="1"/>
          <p:nvPr/>
        </p:nvSpPr>
        <p:spPr>
          <a:xfrm>
            <a:off x="29396772" y="18875514"/>
            <a:ext cx="9601200" cy="707886"/>
          </a:xfrm>
          <a:prstGeom prst="rect">
            <a:avLst/>
          </a:prstGeom>
          <a:noFill/>
        </p:spPr>
        <p:txBody>
          <a:bodyPr wrap="square" rtlCol="0">
            <a:spAutoFit/>
          </a:bodyPr>
          <a:lstStyle>
            <a:defPPr>
              <a:defRPr kern="1200" smtId="4294967295"/>
            </a:defPPr>
          </a:lstStyle>
          <a:p>
            <a:r>
              <a:rPr lang="en-US" sz="4000" dirty="0">
                <a:latin typeface="Libre Baskerville" panose="02000000000000000000" pitchFamily="2" charset="0"/>
              </a:rPr>
              <a:t>Conclusions and Further Directions</a:t>
            </a:r>
          </a:p>
        </p:txBody>
      </p:sp>
      <p:sp>
        <p:nvSpPr>
          <p:cNvPr id="62" name="TextBox 61">
            <a:extLst>
              <a:ext uri="{FF2B5EF4-FFF2-40B4-BE49-F238E27FC236}">
                <a16:creationId xmlns:a16="http://schemas.microsoft.com/office/drawing/2014/main" id="{A067F8A1-EE95-4354-8E2F-952A6BBDBFFC}"/>
              </a:ext>
            </a:extLst>
          </p:cNvPr>
          <p:cNvSpPr txBox="1"/>
          <p:nvPr/>
        </p:nvSpPr>
        <p:spPr>
          <a:xfrm>
            <a:off x="1065773" y="9120594"/>
            <a:ext cx="13237023" cy="6494085"/>
          </a:xfrm>
          <a:prstGeom prst="rect">
            <a:avLst/>
          </a:prstGeom>
          <a:noFill/>
        </p:spPr>
        <p:txBody>
          <a:bodyPr wrap="square" rtlCol="0">
            <a:spAutoFit/>
          </a:bodyPr>
          <a:lstStyle>
            <a:defPPr>
              <a:defRPr kern="1200" smtId="4294967295"/>
            </a:defPPr>
          </a:lstStyle>
          <a:p>
            <a:pPr marL="457200" indent="-457200" algn="just">
              <a:buFont typeface="Arial" panose="020B0604020202020204" pitchFamily="34" charset="0"/>
              <a:buChar char="•"/>
            </a:pPr>
            <a:r>
              <a:rPr lang="en-US" sz="3200" b="0" i="0" u="none" strike="noStrike" dirty="0">
                <a:solidFill>
                  <a:srgbClr val="235078"/>
                </a:solidFill>
                <a:effectLst/>
                <a:latin typeface="Montserrat Light" panose="020B0604020202020204" charset="0"/>
              </a:rPr>
              <a:t>Increased urbanization in Madagascar has led to higher fishing pressure which has in turn resulted in a decline in fish catch and biomass.</a:t>
            </a:r>
          </a:p>
          <a:p>
            <a:pPr marL="457200" indent="-457200" algn="just">
              <a:buFont typeface="Arial" panose="020B0604020202020204" pitchFamily="34" charset="0"/>
              <a:buChar char="•"/>
            </a:pPr>
            <a:r>
              <a:rPr lang="en-US" sz="3200" dirty="0">
                <a:solidFill>
                  <a:srgbClr val="235078"/>
                </a:solidFill>
                <a:latin typeface="Montserrat Light" panose="020B0604020202020204" charset="0"/>
              </a:rPr>
              <a:t>In the early 2000’s, international </a:t>
            </a:r>
            <a:r>
              <a:rPr lang="en-US" sz="3200" b="0" i="0" u="none" strike="noStrike" dirty="0">
                <a:solidFill>
                  <a:srgbClr val="235078"/>
                </a:solidFill>
                <a:effectLst/>
                <a:latin typeface="Montserrat Light" panose="020B0604020202020204" charset="0"/>
              </a:rPr>
              <a:t>export markets began to transform the fishery from subsistence to industrial harvest., </a:t>
            </a:r>
            <a:r>
              <a:rPr lang="en-US" sz="3200" dirty="0">
                <a:solidFill>
                  <a:srgbClr val="235078"/>
                </a:solidFill>
                <a:latin typeface="Montserrat Light" panose="020B0604020202020204" charset="0"/>
              </a:rPr>
              <a:t>C</a:t>
            </a:r>
            <a:r>
              <a:rPr lang="en-US" sz="3200" b="0" i="0" u="none" strike="noStrike" dirty="0">
                <a:solidFill>
                  <a:srgbClr val="235078"/>
                </a:solidFill>
                <a:effectLst/>
                <a:latin typeface="Montserrat Light" panose="020B0604020202020204" charset="0"/>
              </a:rPr>
              <a:t>ephalopods have become the largest class of exports (Benbow et al., 2014; Humber et al., 2006)., leading to decreased catch.</a:t>
            </a:r>
          </a:p>
          <a:p>
            <a:pPr marL="457200" indent="-457200" algn="just">
              <a:buFont typeface="Arial" panose="020B0604020202020204" pitchFamily="34" charset="0"/>
              <a:buChar char="•"/>
            </a:pPr>
            <a:r>
              <a:rPr lang="en-US" sz="3200" dirty="0">
                <a:solidFill>
                  <a:srgbClr val="235078"/>
                </a:solidFill>
                <a:latin typeface="Montserrat Light" panose="020B0604020202020204" charset="0"/>
                <a:ea typeface="Open Sans" panose="020B0606030504020204" pitchFamily="34" charset="0"/>
                <a:cs typeface="Miriam" panose="020B0604020202020204" pitchFamily="34" charset="-79"/>
              </a:rPr>
              <a:t>Very few population modeling studies have been conducted on the cephalopod population of Madagascar. This project aims to understand how the </a:t>
            </a:r>
            <a:r>
              <a:rPr lang="en-US" sz="3200">
                <a:solidFill>
                  <a:srgbClr val="235078"/>
                </a:solidFill>
                <a:latin typeface="Montserrat Light" panose="020B0604020202020204" charset="0"/>
                <a:ea typeface="Open Sans" panose="020B0606030504020204" pitchFamily="34" charset="0"/>
                <a:cs typeface="Miriam" panose="020B0604020202020204" pitchFamily="34" charset="-79"/>
              </a:rPr>
              <a:t>region’s blue </a:t>
            </a:r>
            <a:r>
              <a:rPr lang="en-US" sz="3200" dirty="0">
                <a:solidFill>
                  <a:srgbClr val="235078"/>
                </a:solidFill>
                <a:latin typeface="Montserrat Light" panose="020B0604020202020204" charset="0"/>
                <a:ea typeface="Open Sans" panose="020B0606030504020204" pitchFamily="34" charset="0"/>
                <a:cs typeface="Miriam" panose="020B0604020202020204" pitchFamily="34" charset="-79"/>
              </a:rPr>
              <a:t>octopus community dynamics act under different levels of harvest and protection.</a:t>
            </a:r>
            <a:endParaRPr lang="en-US" sz="3200" b="0" i="0" u="none" strike="noStrike" dirty="0">
              <a:solidFill>
                <a:srgbClr val="235078"/>
              </a:solidFill>
              <a:effectLst/>
              <a:latin typeface="Montserrat Light" panose="020B0604020202020204" charset="0"/>
            </a:endParaRPr>
          </a:p>
        </p:txBody>
      </p:sp>
      <p:sp>
        <p:nvSpPr>
          <p:cNvPr id="63" name="TextBox 62">
            <a:extLst>
              <a:ext uri="{FF2B5EF4-FFF2-40B4-BE49-F238E27FC236}">
                <a16:creationId xmlns:a16="http://schemas.microsoft.com/office/drawing/2014/main" id="{92D5F59B-F8CA-463C-871F-D1042309DE00}"/>
              </a:ext>
            </a:extLst>
          </p:cNvPr>
          <p:cNvSpPr txBox="1"/>
          <p:nvPr/>
        </p:nvSpPr>
        <p:spPr>
          <a:xfrm>
            <a:off x="1179586" y="8162582"/>
            <a:ext cx="9601200" cy="707886"/>
          </a:xfrm>
          <a:prstGeom prst="rect">
            <a:avLst/>
          </a:prstGeom>
          <a:noFill/>
        </p:spPr>
        <p:txBody>
          <a:bodyPr wrap="square" rtlCol="0">
            <a:spAutoFit/>
          </a:bodyPr>
          <a:lstStyle>
            <a:defPPr>
              <a:defRPr kern="1200" smtId="4294967295"/>
            </a:defPPr>
          </a:lstStyle>
          <a:p>
            <a:r>
              <a:rPr lang="en-US" sz="4000" dirty="0">
                <a:latin typeface="Libre Baskerville" panose="02000000000000000000" pitchFamily="2" charset="0"/>
              </a:rPr>
              <a:t>Introduction</a:t>
            </a:r>
          </a:p>
        </p:txBody>
      </p:sp>
      <p:sp>
        <p:nvSpPr>
          <p:cNvPr id="65" name="TextBox 64">
            <a:extLst>
              <a:ext uri="{FF2B5EF4-FFF2-40B4-BE49-F238E27FC236}">
                <a16:creationId xmlns:a16="http://schemas.microsoft.com/office/drawing/2014/main" id="{68744D3E-CEF9-4748-9719-25AAABF27BDD}"/>
              </a:ext>
            </a:extLst>
          </p:cNvPr>
          <p:cNvSpPr txBox="1"/>
          <p:nvPr/>
        </p:nvSpPr>
        <p:spPr>
          <a:xfrm>
            <a:off x="15310610" y="8162582"/>
            <a:ext cx="9601200" cy="707886"/>
          </a:xfrm>
          <a:prstGeom prst="rect">
            <a:avLst/>
          </a:prstGeom>
          <a:noFill/>
        </p:spPr>
        <p:txBody>
          <a:bodyPr wrap="square" rtlCol="0">
            <a:spAutoFit/>
          </a:bodyPr>
          <a:lstStyle>
            <a:defPPr>
              <a:defRPr kern="1200" smtId="4294967295"/>
            </a:defPPr>
          </a:lstStyle>
          <a:p>
            <a:r>
              <a:rPr lang="en-US" sz="4000" dirty="0">
                <a:latin typeface="Libre Baskerville" panose="02000000000000000000" pitchFamily="2" charset="0"/>
              </a:rPr>
              <a:t>Methods </a:t>
            </a:r>
          </a:p>
        </p:txBody>
      </p:sp>
      <p:sp>
        <p:nvSpPr>
          <p:cNvPr id="69" name="TextBox 68">
            <a:extLst>
              <a:ext uri="{FF2B5EF4-FFF2-40B4-BE49-F238E27FC236}">
                <a16:creationId xmlns:a16="http://schemas.microsoft.com/office/drawing/2014/main" id="{27A0BB3C-427E-42CA-963C-DA612C8F2B9C}"/>
              </a:ext>
            </a:extLst>
          </p:cNvPr>
          <p:cNvSpPr txBox="1"/>
          <p:nvPr/>
        </p:nvSpPr>
        <p:spPr>
          <a:xfrm>
            <a:off x="15291154" y="19354800"/>
            <a:ext cx="9601200" cy="707886"/>
          </a:xfrm>
          <a:prstGeom prst="rect">
            <a:avLst/>
          </a:prstGeom>
          <a:noFill/>
        </p:spPr>
        <p:txBody>
          <a:bodyPr wrap="square" rtlCol="0">
            <a:spAutoFit/>
          </a:bodyPr>
          <a:lstStyle>
            <a:defPPr>
              <a:defRPr kern="1200" smtId="4294967295"/>
            </a:defPPr>
          </a:lstStyle>
          <a:p>
            <a:r>
              <a:rPr lang="en-US" sz="4000" dirty="0">
                <a:latin typeface="Libre Baskerville" panose="02000000000000000000" pitchFamily="2" charset="0"/>
              </a:rPr>
              <a:t>Results</a:t>
            </a:r>
          </a:p>
        </p:txBody>
      </p:sp>
      <p:sp>
        <p:nvSpPr>
          <p:cNvPr id="14" name="TextBox 13">
            <a:extLst>
              <a:ext uri="{FF2B5EF4-FFF2-40B4-BE49-F238E27FC236}">
                <a16:creationId xmlns:a16="http://schemas.microsoft.com/office/drawing/2014/main" id="{2493C176-7819-448D-B49F-DE50357D1E40}"/>
              </a:ext>
            </a:extLst>
          </p:cNvPr>
          <p:cNvSpPr txBox="1"/>
          <p:nvPr/>
        </p:nvSpPr>
        <p:spPr>
          <a:xfrm>
            <a:off x="15254039" y="17404140"/>
            <a:ext cx="13008357" cy="1569660"/>
          </a:xfrm>
          <a:prstGeom prst="rect">
            <a:avLst/>
          </a:prstGeom>
          <a:noFill/>
        </p:spPr>
        <p:txBody>
          <a:bodyPr wrap="square" rtlCol="0">
            <a:spAutoFit/>
          </a:bodyPr>
          <a:lstStyle/>
          <a:p>
            <a:r>
              <a:rPr lang="en-US" b="1" i="1" dirty="0">
                <a:solidFill>
                  <a:srgbClr val="235078"/>
                </a:solidFill>
                <a:latin typeface="Montserrat Light" panose="020B0604020202020204" charset="0"/>
              </a:rPr>
              <a:t>Figure 2: Visualization of matrix model. Here, the population of grey octopus is split into four distinct life stages: Stage 1 immature, Stage 2 incipient maturity, Stage 3 mature, and Stage 4 fully mature (</a:t>
            </a:r>
            <a:r>
              <a:rPr lang="en-US" b="1" i="1" dirty="0" err="1">
                <a:solidFill>
                  <a:srgbClr val="235078"/>
                </a:solidFill>
                <a:latin typeface="Montserrat Light" panose="020B0604020202020204" charset="0"/>
              </a:rPr>
              <a:t>Raberinary</a:t>
            </a:r>
            <a:r>
              <a:rPr lang="en-US" b="1" i="1" dirty="0">
                <a:solidFill>
                  <a:srgbClr val="235078"/>
                </a:solidFill>
                <a:latin typeface="Montserrat Light" panose="020B0604020202020204" charset="0"/>
              </a:rPr>
              <a:t> and Benbow, 2012). Only fully mature individuals reproduce, resulting in only one fecundity parameter (F)</a:t>
            </a:r>
          </a:p>
        </p:txBody>
      </p:sp>
      <p:sp>
        <p:nvSpPr>
          <p:cNvPr id="74" name="Rectangle 73">
            <a:extLst>
              <a:ext uri="{FF2B5EF4-FFF2-40B4-BE49-F238E27FC236}">
                <a16:creationId xmlns:a16="http://schemas.microsoft.com/office/drawing/2014/main" id="{6FA1E67C-9F86-47DD-B453-EDBF465B0F40}"/>
              </a:ext>
            </a:extLst>
          </p:cNvPr>
          <p:cNvSpPr/>
          <p:nvPr/>
        </p:nvSpPr>
        <p:spPr>
          <a:xfrm>
            <a:off x="854816" y="26850600"/>
            <a:ext cx="13861316" cy="53818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9600"/>
          </a:p>
        </p:txBody>
      </p:sp>
      <p:sp>
        <p:nvSpPr>
          <p:cNvPr id="75" name="TextBox 74">
            <a:extLst>
              <a:ext uri="{FF2B5EF4-FFF2-40B4-BE49-F238E27FC236}">
                <a16:creationId xmlns:a16="http://schemas.microsoft.com/office/drawing/2014/main" id="{B2D7864C-3AE1-40FF-AE56-6E9C86CBDAA1}"/>
              </a:ext>
            </a:extLst>
          </p:cNvPr>
          <p:cNvSpPr txBox="1"/>
          <p:nvPr/>
        </p:nvSpPr>
        <p:spPr>
          <a:xfrm>
            <a:off x="1086393" y="28422600"/>
            <a:ext cx="13237023" cy="2554545"/>
          </a:xfrm>
          <a:prstGeom prst="rect">
            <a:avLst/>
          </a:prstGeom>
          <a:noFill/>
        </p:spPr>
        <p:txBody>
          <a:bodyPr wrap="square" rtlCol="0">
            <a:spAutoFit/>
          </a:bodyPr>
          <a:lstStyle>
            <a:defPPr>
              <a:defRPr kern="1200" smtId="4294967295"/>
            </a:defPPr>
          </a:lstStyle>
          <a:p>
            <a:pPr marL="457200" indent="-457200">
              <a:buAutoNum type="arabicParenR"/>
            </a:pPr>
            <a:r>
              <a:rPr lang="en-US" sz="3200" dirty="0">
                <a:solidFill>
                  <a:srgbClr val="235078"/>
                </a:solidFill>
                <a:latin typeface="Montserrat Light" panose="00000400000000000000" pitchFamily="50" charset="0"/>
                <a:ea typeface="Open Sans" panose="020B0606030504020204" pitchFamily="34" charset="0"/>
                <a:cs typeface="Open Sans" panose="020B0606030504020204" pitchFamily="34" charset="0"/>
              </a:rPr>
              <a:t>Investigate annual spawning patterns of these communities</a:t>
            </a:r>
          </a:p>
          <a:p>
            <a:pPr marL="457200" indent="-457200">
              <a:buAutoNum type="arabicParenR"/>
            </a:pPr>
            <a:r>
              <a:rPr lang="en-US" sz="3200" dirty="0">
                <a:solidFill>
                  <a:srgbClr val="235078"/>
                </a:solidFill>
                <a:latin typeface="Montserrat Light" panose="00000400000000000000" pitchFamily="50" charset="0"/>
                <a:ea typeface="Open Sans" panose="020B0606030504020204" pitchFamily="34" charset="0"/>
                <a:cs typeface="Open Sans" panose="020B0606030504020204" pitchFamily="34" charset="0"/>
              </a:rPr>
              <a:t>Determine the optimal time and duration of fishing limits</a:t>
            </a:r>
          </a:p>
          <a:p>
            <a:pPr marL="457200" indent="-457200">
              <a:buAutoNum type="arabicParenR"/>
            </a:pPr>
            <a:r>
              <a:rPr lang="en-US" sz="3200" dirty="0">
                <a:solidFill>
                  <a:srgbClr val="235078"/>
                </a:solidFill>
                <a:latin typeface="Montserrat Light" panose="00000400000000000000" pitchFamily="50" charset="0"/>
                <a:ea typeface="Open Sans" panose="020B0606030504020204" pitchFamily="34" charset="0"/>
                <a:cs typeface="Open Sans" panose="020B0606030504020204" pitchFamily="34" charset="0"/>
              </a:rPr>
              <a:t>Explore how Madagascar’s cephalopod populations will react to various environmental conditions, with potential to add a spatial component to our model</a:t>
            </a:r>
          </a:p>
        </p:txBody>
      </p:sp>
      <p:sp>
        <p:nvSpPr>
          <p:cNvPr id="76" name="TextBox 75">
            <a:extLst>
              <a:ext uri="{FF2B5EF4-FFF2-40B4-BE49-F238E27FC236}">
                <a16:creationId xmlns:a16="http://schemas.microsoft.com/office/drawing/2014/main" id="{ABADE626-299E-42F1-A366-9759C64A14EB}"/>
              </a:ext>
            </a:extLst>
          </p:cNvPr>
          <p:cNvSpPr txBox="1"/>
          <p:nvPr/>
        </p:nvSpPr>
        <p:spPr>
          <a:xfrm>
            <a:off x="1179586" y="27486114"/>
            <a:ext cx="9601200" cy="707886"/>
          </a:xfrm>
          <a:prstGeom prst="rect">
            <a:avLst/>
          </a:prstGeom>
          <a:noFill/>
        </p:spPr>
        <p:txBody>
          <a:bodyPr wrap="square" rtlCol="0">
            <a:spAutoFit/>
          </a:bodyPr>
          <a:lstStyle>
            <a:defPPr>
              <a:defRPr kern="1200" smtId="4294967295"/>
            </a:defPPr>
          </a:lstStyle>
          <a:p>
            <a:r>
              <a:rPr lang="en-US" sz="4000" dirty="0">
                <a:latin typeface="Libre Baskerville" panose="02000000000000000000" pitchFamily="2" charset="0"/>
              </a:rPr>
              <a:t>Objectives </a:t>
            </a:r>
          </a:p>
        </p:txBody>
      </p:sp>
      <p:pic>
        <p:nvPicPr>
          <p:cNvPr id="1026" name="Picture 2" descr="University of New Hampshire : IE Abroad">
            <a:extLst>
              <a:ext uri="{FF2B5EF4-FFF2-40B4-BE49-F238E27FC236}">
                <a16:creationId xmlns:a16="http://schemas.microsoft.com/office/drawing/2014/main" id="{74FA5809-A520-49D6-B0C1-4B1F838492B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1843" y="1514926"/>
            <a:ext cx="4947557" cy="481279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67FB6E90-932E-4E3E-9A68-6284F07ACFC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85259" y="1514925"/>
            <a:ext cx="4824098" cy="48128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2">
            <a:extLst>
              <a:ext uri="{FF2B5EF4-FFF2-40B4-BE49-F238E27FC236}">
                <a16:creationId xmlns:a16="http://schemas.microsoft.com/office/drawing/2014/main" id="{06BDCC35-7E93-4B5B-9146-F44261F10351}"/>
              </a:ext>
            </a:extLst>
          </p:cNvPr>
          <p:cNvGraphicFramePr>
            <a:graphicFrameLocks noGrp="1"/>
          </p:cNvGraphicFramePr>
          <p:nvPr>
            <p:extLst>
              <p:ext uri="{D42A27DB-BD31-4B8C-83A1-F6EECF244321}">
                <p14:modId xmlns:p14="http://schemas.microsoft.com/office/powerpoint/2010/main" val="1197010798"/>
              </p:ext>
            </p:extLst>
          </p:nvPr>
        </p:nvGraphicFramePr>
        <p:xfrm>
          <a:off x="15451301" y="26502360"/>
          <a:ext cx="12811095" cy="4358640"/>
        </p:xfrm>
        <a:graphic>
          <a:graphicData uri="http://schemas.openxmlformats.org/drawingml/2006/table">
            <a:tbl>
              <a:tblPr firstRow="1">
                <a:tableStyleId>{616DA210-FB5B-4158-B5E0-FEB733F419BA}</a:tableStyleId>
              </a:tblPr>
              <a:tblGrid>
                <a:gridCol w="4270365">
                  <a:extLst>
                    <a:ext uri="{9D8B030D-6E8A-4147-A177-3AD203B41FA5}">
                      <a16:colId xmlns:a16="http://schemas.microsoft.com/office/drawing/2014/main" val="4026039825"/>
                    </a:ext>
                  </a:extLst>
                </a:gridCol>
                <a:gridCol w="4270365">
                  <a:extLst>
                    <a:ext uri="{9D8B030D-6E8A-4147-A177-3AD203B41FA5}">
                      <a16:colId xmlns:a16="http://schemas.microsoft.com/office/drawing/2014/main" val="170874899"/>
                    </a:ext>
                  </a:extLst>
                </a:gridCol>
                <a:gridCol w="4270365">
                  <a:extLst>
                    <a:ext uri="{9D8B030D-6E8A-4147-A177-3AD203B41FA5}">
                      <a16:colId xmlns:a16="http://schemas.microsoft.com/office/drawing/2014/main" val="4024943776"/>
                    </a:ext>
                  </a:extLst>
                </a:gridCol>
              </a:tblGrid>
              <a:tr h="905741">
                <a:tc>
                  <a:txBody>
                    <a:bodyPr/>
                    <a:lstStyle/>
                    <a:p>
                      <a:r>
                        <a:rPr lang="en-US" sz="3200" dirty="0">
                          <a:solidFill>
                            <a:sysClr val="windowText" lastClr="000000"/>
                          </a:solidFill>
                        </a:rPr>
                        <a:t>Stage Class</a:t>
                      </a:r>
                    </a:p>
                  </a:txBody>
                  <a:tcP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3200" dirty="0">
                          <a:solidFill>
                            <a:sysClr val="windowText" lastClr="000000"/>
                          </a:solidFill>
                        </a:rPr>
                        <a:t>Stable Stage Distribution </a:t>
                      </a:r>
                    </a:p>
                    <a:p>
                      <a:r>
                        <a:rPr lang="en-US" sz="3200" dirty="0">
                          <a:solidFill>
                            <a:sysClr val="windowText" lastClr="000000"/>
                          </a:solidFill>
                        </a:rPr>
                        <a:t>(Dominant eigenvector)</a:t>
                      </a: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3200" dirty="0">
                          <a:solidFill>
                            <a:sysClr val="windowText" lastClr="000000"/>
                          </a:solidFill>
                        </a:rPr>
                        <a:t>Reproductive Value</a:t>
                      </a:r>
                    </a:p>
                    <a:p>
                      <a:r>
                        <a:rPr lang="en-US" sz="3200" dirty="0">
                          <a:solidFill>
                            <a:sysClr val="windowText" lastClr="000000"/>
                          </a:solidFill>
                        </a:rPr>
                        <a:t>(Left eigenvector)</a:t>
                      </a:r>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06926373"/>
                  </a:ext>
                </a:extLst>
              </a:tr>
              <a:tr h="491688">
                <a:tc>
                  <a:txBody>
                    <a:bodyPr/>
                    <a:lstStyle/>
                    <a:p>
                      <a:r>
                        <a:rPr lang="en-US" sz="3200" dirty="0">
                          <a:solidFill>
                            <a:sysClr val="windowText" lastClr="000000"/>
                          </a:solidFill>
                        </a:rPr>
                        <a:t>1 Immature</a:t>
                      </a:r>
                    </a:p>
                  </a:txBody>
                  <a:tcP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3200" dirty="0">
                          <a:solidFill>
                            <a:sysClr val="windowText" lastClr="000000"/>
                          </a:solidFill>
                        </a:rPr>
                        <a:t>0.657</a:t>
                      </a: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3200" dirty="0">
                          <a:solidFill>
                            <a:sysClr val="windowText" lastClr="000000"/>
                          </a:solidFill>
                        </a:rPr>
                        <a:t>1</a:t>
                      </a:r>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5124443"/>
                  </a:ext>
                </a:extLst>
              </a:tr>
              <a:tr h="491688">
                <a:tc>
                  <a:txBody>
                    <a:bodyPr/>
                    <a:lstStyle/>
                    <a:p>
                      <a:r>
                        <a:rPr lang="en-US" sz="3200" dirty="0">
                          <a:solidFill>
                            <a:sysClr val="windowText" lastClr="000000"/>
                          </a:solidFill>
                        </a:rPr>
                        <a:t>2 Incipient Maturity</a:t>
                      </a:r>
                    </a:p>
                  </a:txBody>
                  <a:tcP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3200" dirty="0">
                          <a:solidFill>
                            <a:sysClr val="windowText" lastClr="000000"/>
                          </a:solidFill>
                        </a:rPr>
                        <a:t>0.274</a:t>
                      </a: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3200" dirty="0">
                          <a:solidFill>
                            <a:sysClr val="windowText" lastClr="000000"/>
                          </a:solidFill>
                        </a:rPr>
                        <a:t>1.279</a:t>
                      </a:r>
                    </a:p>
                  </a:txBody>
                  <a:tcP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45505201"/>
                  </a:ext>
                </a:extLst>
              </a:tr>
              <a:tr h="491688">
                <a:tc>
                  <a:txBody>
                    <a:bodyPr/>
                    <a:lstStyle/>
                    <a:p>
                      <a:r>
                        <a:rPr lang="en-US" sz="3200" dirty="0">
                          <a:solidFill>
                            <a:sysClr val="windowText" lastClr="000000"/>
                          </a:solidFill>
                        </a:rPr>
                        <a:t>3 Mature</a:t>
                      </a:r>
                    </a:p>
                  </a:txBody>
                  <a:tcP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3200" dirty="0">
                          <a:solidFill>
                            <a:sysClr val="windowText" lastClr="000000"/>
                          </a:solidFill>
                        </a:rPr>
                        <a:t>0.061</a:t>
                      </a: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3200" dirty="0">
                          <a:solidFill>
                            <a:sysClr val="windowText" lastClr="000000"/>
                          </a:solidFill>
                        </a:rPr>
                        <a:t>6.491</a:t>
                      </a:r>
                    </a:p>
                  </a:txBody>
                  <a:tcP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49006917"/>
                  </a:ext>
                </a:extLst>
              </a:tr>
              <a:tr h="491688">
                <a:tc>
                  <a:txBody>
                    <a:bodyPr/>
                    <a:lstStyle/>
                    <a:p>
                      <a:r>
                        <a:rPr lang="en-US" sz="3200" dirty="0">
                          <a:solidFill>
                            <a:sysClr val="windowText" lastClr="000000"/>
                          </a:solidFill>
                        </a:rPr>
                        <a:t>4 Fully Mature</a:t>
                      </a:r>
                    </a:p>
                  </a:txBody>
                  <a:tcP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3200" dirty="0">
                          <a:solidFill>
                            <a:sysClr val="windowText" lastClr="000000"/>
                          </a:solidFill>
                        </a:rPr>
                        <a:t>0.009</a:t>
                      </a:r>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3200" dirty="0">
                          <a:solidFill>
                            <a:sysClr val="windowText" lastClr="000000"/>
                          </a:solidFill>
                        </a:rPr>
                        <a:t>41.029</a:t>
                      </a:r>
                    </a:p>
                  </a:txBody>
                  <a:tcP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7551049"/>
                  </a:ext>
                </a:extLst>
              </a:tr>
            </a:tbl>
          </a:graphicData>
        </a:graphic>
      </p:graphicFrame>
      <p:pic>
        <p:nvPicPr>
          <p:cNvPr id="4" name="Picture 3">
            <a:extLst>
              <a:ext uri="{FF2B5EF4-FFF2-40B4-BE49-F238E27FC236}">
                <a16:creationId xmlns:a16="http://schemas.microsoft.com/office/drawing/2014/main" id="{386245F6-64F4-48BF-9395-DA98AAB406D8}"/>
              </a:ext>
            </a:extLst>
          </p:cNvPr>
          <p:cNvPicPr>
            <a:picLocks noChangeAspect="1"/>
          </p:cNvPicPr>
          <p:nvPr/>
        </p:nvPicPr>
        <p:blipFill>
          <a:blip r:embed="rId5"/>
          <a:stretch>
            <a:fillRect/>
          </a:stretch>
        </p:blipFill>
        <p:spPr>
          <a:xfrm>
            <a:off x="1330969" y="15633592"/>
            <a:ext cx="7129869" cy="10292535"/>
          </a:xfrm>
          <a:prstGeom prst="rect">
            <a:avLst/>
          </a:prstGeom>
        </p:spPr>
      </p:pic>
      <p:pic>
        <p:nvPicPr>
          <p:cNvPr id="6" name="Picture 5">
            <a:extLst>
              <a:ext uri="{FF2B5EF4-FFF2-40B4-BE49-F238E27FC236}">
                <a16:creationId xmlns:a16="http://schemas.microsoft.com/office/drawing/2014/main" id="{24A4BCEF-EA12-4A84-B7E8-F60313CDB521}"/>
              </a:ext>
            </a:extLst>
          </p:cNvPr>
          <p:cNvPicPr>
            <a:picLocks noChangeAspect="1"/>
          </p:cNvPicPr>
          <p:nvPr/>
        </p:nvPicPr>
        <p:blipFill>
          <a:blip r:embed="rId6"/>
          <a:stretch>
            <a:fillRect/>
          </a:stretch>
        </p:blipFill>
        <p:spPr>
          <a:xfrm>
            <a:off x="29014789" y="8162582"/>
            <a:ext cx="14018618" cy="9515818"/>
          </a:xfrm>
          <a:prstGeom prst="rect">
            <a:avLst/>
          </a:prstGeom>
        </p:spPr>
      </p:pic>
      <p:grpSp>
        <p:nvGrpSpPr>
          <p:cNvPr id="90" name="Group 89">
            <a:extLst>
              <a:ext uri="{FF2B5EF4-FFF2-40B4-BE49-F238E27FC236}">
                <a16:creationId xmlns:a16="http://schemas.microsoft.com/office/drawing/2014/main" id="{D9CFCA7A-C30B-4AAD-A4EE-66AE6E030A01}"/>
              </a:ext>
            </a:extLst>
          </p:cNvPr>
          <p:cNvGrpSpPr/>
          <p:nvPr/>
        </p:nvGrpSpPr>
        <p:grpSpPr>
          <a:xfrm>
            <a:off x="15115286" y="11141327"/>
            <a:ext cx="13348636" cy="6232273"/>
            <a:chOff x="2847340" y="300284"/>
            <a:chExt cx="6497320" cy="2728133"/>
          </a:xfrm>
        </p:grpSpPr>
        <p:pic>
          <p:nvPicPr>
            <p:cNvPr id="92" name="Picture 2" descr="Circular Arrow Pointing To Right - Circle Arrow Png, Transparent Png -  kindpng">
              <a:extLst>
                <a:ext uri="{FF2B5EF4-FFF2-40B4-BE49-F238E27FC236}">
                  <a16:creationId xmlns:a16="http://schemas.microsoft.com/office/drawing/2014/main" id="{996A9BA5-01D3-46A2-93C6-6F69FB854B18}"/>
                </a:ext>
              </a:extLst>
            </p:cNvPr>
            <p:cNvPicPr>
              <a:picLocks noChangeAspect="1" noChangeArrowheads="1"/>
            </p:cNvPicPr>
            <p:nvPr/>
          </p:nvPicPr>
          <p:blipFill>
            <a:blip r:embed="rId7" cstate="print">
              <a:extLst>
                <a:ext uri="{BEBA8EAE-BF5A-486C-A8C5-ECC9F3942E4B}">
                  <a14:imgProps xmlns:a14="http://schemas.microsoft.com/office/drawing/2010/main">
                    <a14:imgLayer r:embed="rId8">
                      <a14:imgEffect>
                        <a14:backgroundRemoval t="5930" b="90854" l="5349" r="93721">
                          <a14:foregroundMark x1="50465" y1="17085" x2="50465" y2="17085"/>
                          <a14:foregroundMark x1="45465" y1="6030" x2="45465" y2="6030"/>
                          <a14:foregroundMark x1="33372" y1="18693" x2="33372" y2="18693"/>
                          <a14:foregroundMark x1="21395" y1="29548" x2="21395" y2="29548"/>
                          <a14:foregroundMark x1="92558" y1="52362" x2="92558" y2="52362"/>
                          <a14:foregroundMark x1="83256" y1="76583" x2="83256" y2="76583"/>
                          <a14:foregroundMark x1="88953" y1="65427" x2="88953" y2="65427"/>
                          <a14:foregroundMark x1="93953" y1="57990" x2="93953" y2="57990"/>
                          <a14:foregroundMark x1="89884" y1="64322" x2="89884" y2="64322"/>
                          <a14:foregroundMark x1="5349" y1="51457" x2="5349" y2="51457"/>
                          <a14:foregroundMark x1="58372" y1="90854" x2="58372" y2="90854"/>
                          <a14:backgroundMark x1="60116" y1="43618" x2="60116" y2="43618"/>
                        </a14:backgroundRemoval>
                      </a14:imgEffect>
                    </a14:imgLayer>
                  </a14:imgProps>
                </a:ext>
                <a:ext uri="{28A0092B-C50C-407E-A947-70E740481C1C}">
                  <a14:useLocalDpi xmlns:a14="http://schemas.microsoft.com/office/drawing/2010/main" val="0"/>
                </a:ext>
              </a:extLst>
            </a:blip>
            <a:srcRect/>
            <a:stretch>
              <a:fillRect/>
            </a:stretch>
          </p:blipFill>
          <p:spPr bwMode="auto">
            <a:xfrm rot="18138782">
              <a:off x="3117351" y="2290818"/>
              <a:ext cx="519848" cy="601431"/>
            </a:xfrm>
            <a:prstGeom prst="rect">
              <a:avLst/>
            </a:prstGeom>
            <a:noFill/>
            <a:extLst>
              <a:ext uri="{909E8E84-426E-40DD-AFC4-6F175D3DCCD1}">
                <a14:hiddenFill xmlns:a14="http://schemas.microsoft.com/office/drawing/2010/main">
                  <a:solidFill>
                    <a:srgbClr val="FFFFFF"/>
                  </a:solidFill>
                </a14:hiddenFill>
              </a:ext>
            </a:extLst>
          </p:spPr>
        </p:pic>
        <p:sp>
          <p:nvSpPr>
            <p:cNvPr id="95" name="Oval 94">
              <a:extLst>
                <a:ext uri="{FF2B5EF4-FFF2-40B4-BE49-F238E27FC236}">
                  <a16:creationId xmlns:a16="http://schemas.microsoft.com/office/drawing/2014/main" id="{880F4DFD-9371-407C-854B-329400AE852A}"/>
                </a:ext>
              </a:extLst>
            </p:cNvPr>
            <p:cNvSpPr/>
            <p:nvPr/>
          </p:nvSpPr>
          <p:spPr>
            <a:xfrm>
              <a:off x="2847340" y="1357066"/>
              <a:ext cx="1026160" cy="100584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a:extLst>
                <a:ext uri="{FF2B5EF4-FFF2-40B4-BE49-F238E27FC236}">
                  <a16:creationId xmlns:a16="http://schemas.microsoft.com/office/drawing/2014/main" id="{E3BE44D2-4D52-49AF-9FEE-9BE2AF9A085F}"/>
                </a:ext>
              </a:extLst>
            </p:cNvPr>
            <p:cNvSpPr/>
            <p:nvPr/>
          </p:nvSpPr>
          <p:spPr>
            <a:xfrm>
              <a:off x="8318500" y="1357066"/>
              <a:ext cx="1026160" cy="100584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a:extLst>
                <a:ext uri="{FF2B5EF4-FFF2-40B4-BE49-F238E27FC236}">
                  <a16:creationId xmlns:a16="http://schemas.microsoft.com/office/drawing/2014/main" id="{F1E86E70-8CBE-4875-B963-B4D5B0063061}"/>
                </a:ext>
              </a:extLst>
            </p:cNvPr>
            <p:cNvSpPr/>
            <p:nvPr/>
          </p:nvSpPr>
          <p:spPr>
            <a:xfrm>
              <a:off x="6494780" y="1357066"/>
              <a:ext cx="1026160" cy="100584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Oval 97">
              <a:extLst>
                <a:ext uri="{FF2B5EF4-FFF2-40B4-BE49-F238E27FC236}">
                  <a16:creationId xmlns:a16="http://schemas.microsoft.com/office/drawing/2014/main" id="{BB3376A6-5F3F-4323-8EF4-8421FB611C9F}"/>
                </a:ext>
              </a:extLst>
            </p:cNvPr>
            <p:cNvSpPr/>
            <p:nvPr/>
          </p:nvSpPr>
          <p:spPr>
            <a:xfrm>
              <a:off x="4671060" y="1357066"/>
              <a:ext cx="1026160" cy="100584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Box 98">
              <a:extLst>
                <a:ext uri="{FF2B5EF4-FFF2-40B4-BE49-F238E27FC236}">
                  <a16:creationId xmlns:a16="http://schemas.microsoft.com/office/drawing/2014/main" id="{CE47BC1A-1AA3-4B8A-8A2D-44E8AD61927A}"/>
                </a:ext>
              </a:extLst>
            </p:cNvPr>
            <p:cNvSpPr txBox="1"/>
            <p:nvPr/>
          </p:nvSpPr>
          <p:spPr>
            <a:xfrm>
              <a:off x="2925077" y="1437509"/>
              <a:ext cx="870685" cy="273762"/>
            </a:xfrm>
            <a:prstGeom prst="rect">
              <a:avLst/>
            </a:prstGeom>
            <a:noFill/>
          </p:spPr>
          <p:txBody>
            <a:bodyPr wrap="square" rtlCol="0">
              <a:spAutoFit/>
            </a:bodyPr>
            <a:lstStyle/>
            <a:p>
              <a:pPr algn="ctr"/>
              <a:r>
                <a:rPr lang="en-US" sz="3500" dirty="0">
                  <a:latin typeface="Times New Roman" panose="02020603050405020304" pitchFamily="18" charset="0"/>
                  <a:cs typeface="Times New Roman" panose="02020603050405020304" pitchFamily="18" charset="0"/>
                </a:rPr>
                <a:t>Stage 1</a:t>
              </a:r>
            </a:p>
          </p:txBody>
        </p:sp>
        <p:sp>
          <p:nvSpPr>
            <p:cNvPr id="100" name="TextBox 99">
              <a:extLst>
                <a:ext uri="{FF2B5EF4-FFF2-40B4-BE49-F238E27FC236}">
                  <a16:creationId xmlns:a16="http://schemas.microsoft.com/office/drawing/2014/main" id="{33E4E7C7-963E-4463-9725-A3EFCEBEF1FA}"/>
                </a:ext>
              </a:extLst>
            </p:cNvPr>
            <p:cNvSpPr txBox="1"/>
            <p:nvPr/>
          </p:nvSpPr>
          <p:spPr>
            <a:xfrm>
              <a:off x="4748797" y="1437510"/>
              <a:ext cx="870685" cy="273762"/>
            </a:xfrm>
            <a:prstGeom prst="rect">
              <a:avLst/>
            </a:prstGeom>
            <a:noFill/>
          </p:spPr>
          <p:txBody>
            <a:bodyPr wrap="square" rtlCol="0">
              <a:spAutoFit/>
            </a:bodyPr>
            <a:lstStyle/>
            <a:p>
              <a:pPr algn="ctr"/>
              <a:r>
                <a:rPr lang="en-US" sz="3500" dirty="0">
                  <a:latin typeface="Times New Roman" panose="02020603050405020304" pitchFamily="18" charset="0"/>
                  <a:cs typeface="Times New Roman" panose="02020603050405020304" pitchFamily="18" charset="0"/>
                </a:rPr>
                <a:t>Stage 2</a:t>
              </a:r>
            </a:p>
          </p:txBody>
        </p:sp>
        <p:sp>
          <p:nvSpPr>
            <p:cNvPr id="101" name="TextBox 100">
              <a:extLst>
                <a:ext uri="{FF2B5EF4-FFF2-40B4-BE49-F238E27FC236}">
                  <a16:creationId xmlns:a16="http://schemas.microsoft.com/office/drawing/2014/main" id="{CFB26047-F056-4B4A-8A28-2DF5FB0C2FD1}"/>
                </a:ext>
              </a:extLst>
            </p:cNvPr>
            <p:cNvSpPr txBox="1"/>
            <p:nvPr/>
          </p:nvSpPr>
          <p:spPr>
            <a:xfrm>
              <a:off x="6572517" y="1437511"/>
              <a:ext cx="870685" cy="273762"/>
            </a:xfrm>
            <a:prstGeom prst="rect">
              <a:avLst/>
            </a:prstGeom>
            <a:noFill/>
          </p:spPr>
          <p:txBody>
            <a:bodyPr wrap="square" rtlCol="0">
              <a:spAutoFit/>
            </a:bodyPr>
            <a:lstStyle/>
            <a:p>
              <a:pPr algn="ctr"/>
              <a:r>
                <a:rPr lang="en-US" sz="3500" dirty="0">
                  <a:latin typeface="Times New Roman" panose="02020603050405020304" pitchFamily="18" charset="0"/>
                  <a:cs typeface="Times New Roman" panose="02020603050405020304" pitchFamily="18" charset="0"/>
                </a:rPr>
                <a:t>Stage 3</a:t>
              </a:r>
            </a:p>
          </p:txBody>
        </p:sp>
        <p:sp>
          <p:nvSpPr>
            <p:cNvPr id="102" name="TextBox 101">
              <a:extLst>
                <a:ext uri="{FF2B5EF4-FFF2-40B4-BE49-F238E27FC236}">
                  <a16:creationId xmlns:a16="http://schemas.microsoft.com/office/drawing/2014/main" id="{6D2D5253-1A23-471A-8A0F-A70D18552FE0}"/>
                </a:ext>
              </a:extLst>
            </p:cNvPr>
            <p:cNvSpPr txBox="1"/>
            <p:nvPr/>
          </p:nvSpPr>
          <p:spPr>
            <a:xfrm>
              <a:off x="8396237" y="1437512"/>
              <a:ext cx="870685" cy="253731"/>
            </a:xfrm>
            <a:prstGeom prst="rect">
              <a:avLst/>
            </a:prstGeom>
            <a:noFill/>
          </p:spPr>
          <p:txBody>
            <a:bodyPr wrap="square" rtlCol="0">
              <a:spAutoFit/>
            </a:bodyPr>
            <a:lstStyle/>
            <a:p>
              <a:pPr algn="ctr"/>
              <a:r>
                <a:rPr lang="en-US" sz="3200" dirty="0">
                  <a:latin typeface="Times New Roman" panose="02020603050405020304" pitchFamily="18" charset="0"/>
                  <a:cs typeface="Times New Roman" panose="02020603050405020304" pitchFamily="18" charset="0"/>
                </a:rPr>
                <a:t>Stage 4</a:t>
              </a:r>
            </a:p>
          </p:txBody>
        </p:sp>
        <p:cxnSp>
          <p:nvCxnSpPr>
            <p:cNvPr id="103" name="Straight Arrow Connector 102">
              <a:extLst>
                <a:ext uri="{FF2B5EF4-FFF2-40B4-BE49-F238E27FC236}">
                  <a16:creationId xmlns:a16="http://schemas.microsoft.com/office/drawing/2014/main" id="{C8E4DA71-509B-4DD6-956B-E07920CE4688}"/>
                </a:ext>
              </a:extLst>
            </p:cNvPr>
            <p:cNvCxnSpPr>
              <a:stCxn id="95" idx="6"/>
              <a:endCxn id="98" idx="2"/>
            </p:cNvCxnSpPr>
            <p:nvPr/>
          </p:nvCxnSpPr>
          <p:spPr>
            <a:xfrm>
              <a:off x="3873500" y="1859986"/>
              <a:ext cx="79756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Straight Arrow Connector 103">
              <a:extLst>
                <a:ext uri="{FF2B5EF4-FFF2-40B4-BE49-F238E27FC236}">
                  <a16:creationId xmlns:a16="http://schemas.microsoft.com/office/drawing/2014/main" id="{4C9C6E1E-8A19-4746-B173-EFC7DECC0502}"/>
                </a:ext>
              </a:extLst>
            </p:cNvPr>
            <p:cNvCxnSpPr/>
            <p:nvPr/>
          </p:nvCxnSpPr>
          <p:spPr>
            <a:xfrm>
              <a:off x="5697220" y="1853007"/>
              <a:ext cx="79756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5" name="Straight Arrow Connector 104">
              <a:extLst>
                <a:ext uri="{FF2B5EF4-FFF2-40B4-BE49-F238E27FC236}">
                  <a16:creationId xmlns:a16="http://schemas.microsoft.com/office/drawing/2014/main" id="{281CE55E-CFA8-440A-B593-17E3E14D9D4A}"/>
                </a:ext>
              </a:extLst>
            </p:cNvPr>
            <p:cNvCxnSpPr/>
            <p:nvPr/>
          </p:nvCxnSpPr>
          <p:spPr>
            <a:xfrm>
              <a:off x="7520940" y="1837767"/>
              <a:ext cx="79756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6" name="TextBox 105">
              <a:extLst>
                <a:ext uri="{FF2B5EF4-FFF2-40B4-BE49-F238E27FC236}">
                  <a16:creationId xmlns:a16="http://schemas.microsoft.com/office/drawing/2014/main" id="{ADBBD02D-ABAA-4448-B7E0-036D26AA0DED}"/>
                </a:ext>
              </a:extLst>
            </p:cNvPr>
            <p:cNvSpPr txBox="1"/>
            <p:nvPr/>
          </p:nvSpPr>
          <p:spPr>
            <a:xfrm>
              <a:off x="3951237" y="1398321"/>
              <a:ext cx="510076" cy="273762"/>
            </a:xfrm>
            <a:prstGeom prst="rect">
              <a:avLst/>
            </a:prstGeom>
            <a:noFill/>
          </p:spPr>
          <p:txBody>
            <a:bodyPr wrap="square" rtlCol="0">
              <a:spAutoFit/>
            </a:bodyPr>
            <a:lstStyle/>
            <a:p>
              <a:r>
                <a:rPr lang="en-US" sz="3500" dirty="0">
                  <a:latin typeface="Times New Roman" panose="02020603050405020304" pitchFamily="18" charset="0"/>
                  <a:cs typeface="Times New Roman" panose="02020603050405020304" pitchFamily="18" charset="0"/>
                </a:rPr>
                <a:t>G</a:t>
              </a:r>
              <a:r>
                <a:rPr lang="en-US" sz="3500" baseline="-25000" dirty="0">
                  <a:latin typeface="Times New Roman" panose="02020603050405020304" pitchFamily="18" charset="0"/>
                  <a:cs typeface="Times New Roman" panose="02020603050405020304" pitchFamily="18" charset="0"/>
                </a:rPr>
                <a:t>1</a:t>
              </a:r>
              <a:endParaRPr lang="en-US" sz="3500" dirty="0">
                <a:latin typeface="Times New Roman" panose="02020603050405020304" pitchFamily="18" charset="0"/>
                <a:cs typeface="Times New Roman" panose="02020603050405020304" pitchFamily="18" charset="0"/>
              </a:endParaRPr>
            </a:p>
          </p:txBody>
        </p:sp>
        <p:sp>
          <p:nvSpPr>
            <p:cNvPr id="107" name="TextBox 106">
              <a:extLst>
                <a:ext uri="{FF2B5EF4-FFF2-40B4-BE49-F238E27FC236}">
                  <a16:creationId xmlns:a16="http://schemas.microsoft.com/office/drawing/2014/main" id="{10E0D6F7-C24A-4AC7-A3DE-675A0255062D}"/>
                </a:ext>
              </a:extLst>
            </p:cNvPr>
            <p:cNvSpPr txBox="1"/>
            <p:nvPr/>
          </p:nvSpPr>
          <p:spPr>
            <a:xfrm>
              <a:off x="5840962" y="1398320"/>
              <a:ext cx="311977" cy="273762"/>
            </a:xfrm>
            <a:prstGeom prst="rect">
              <a:avLst/>
            </a:prstGeom>
            <a:noFill/>
          </p:spPr>
          <p:txBody>
            <a:bodyPr wrap="none" rtlCol="0">
              <a:spAutoFit/>
            </a:bodyPr>
            <a:lstStyle/>
            <a:p>
              <a:r>
                <a:rPr lang="en-US" sz="3500" dirty="0">
                  <a:latin typeface="Times New Roman" panose="02020603050405020304" pitchFamily="18" charset="0"/>
                  <a:cs typeface="Times New Roman" panose="02020603050405020304" pitchFamily="18" charset="0"/>
                </a:rPr>
                <a:t>G</a:t>
              </a:r>
              <a:r>
                <a:rPr lang="en-US" sz="3500" baseline="-25000" dirty="0">
                  <a:latin typeface="Times New Roman" panose="02020603050405020304" pitchFamily="18" charset="0"/>
                  <a:cs typeface="Times New Roman" panose="02020603050405020304" pitchFamily="18" charset="0"/>
                </a:rPr>
                <a:t>2</a:t>
              </a:r>
              <a:endParaRPr lang="en-US" sz="3500" dirty="0">
                <a:latin typeface="Times New Roman" panose="02020603050405020304" pitchFamily="18" charset="0"/>
                <a:cs typeface="Times New Roman" panose="02020603050405020304" pitchFamily="18" charset="0"/>
              </a:endParaRPr>
            </a:p>
          </p:txBody>
        </p:sp>
        <p:sp>
          <p:nvSpPr>
            <p:cNvPr id="108" name="TextBox 107">
              <a:extLst>
                <a:ext uri="{FF2B5EF4-FFF2-40B4-BE49-F238E27FC236}">
                  <a16:creationId xmlns:a16="http://schemas.microsoft.com/office/drawing/2014/main" id="{506E96E2-3E62-4311-B905-13D91F9BB1A9}"/>
                </a:ext>
              </a:extLst>
            </p:cNvPr>
            <p:cNvSpPr txBox="1"/>
            <p:nvPr/>
          </p:nvSpPr>
          <p:spPr>
            <a:xfrm>
              <a:off x="7598677" y="1398321"/>
              <a:ext cx="311977" cy="273762"/>
            </a:xfrm>
            <a:prstGeom prst="rect">
              <a:avLst/>
            </a:prstGeom>
            <a:noFill/>
          </p:spPr>
          <p:txBody>
            <a:bodyPr wrap="none" rtlCol="0">
              <a:spAutoFit/>
            </a:bodyPr>
            <a:lstStyle/>
            <a:p>
              <a:r>
                <a:rPr lang="en-US" sz="3500" dirty="0">
                  <a:latin typeface="Times New Roman" panose="02020603050405020304" pitchFamily="18" charset="0"/>
                  <a:cs typeface="Times New Roman" panose="02020603050405020304" pitchFamily="18" charset="0"/>
                </a:rPr>
                <a:t>G</a:t>
              </a:r>
              <a:r>
                <a:rPr lang="en-US" sz="3500" baseline="-25000" dirty="0">
                  <a:latin typeface="Times New Roman" panose="02020603050405020304" pitchFamily="18" charset="0"/>
                  <a:cs typeface="Times New Roman" panose="02020603050405020304" pitchFamily="18" charset="0"/>
                </a:rPr>
                <a:t>3</a:t>
              </a:r>
              <a:endParaRPr lang="en-US" sz="3500" dirty="0">
                <a:latin typeface="Times New Roman" panose="02020603050405020304" pitchFamily="18" charset="0"/>
                <a:cs typeface="Times New Roman" panose="02020603050405020304" pitchFamily="18" charset="0"/>
              </a:endParaRPr>
            </a:p>
          </p:txBody>
        </p:sp>
        <p:cxnSp>
          <p:nvCxnSpPr>
            <p:cNvPr id="109" name="Connector: Curved 108">
              <a:extLst>
                <a:ext uri="{FF2B5EF4-FFF2-40B4-BE49-F238E27FC236}">
                  <a16:creationId xmlns:a16="http://schemas.microsoft.com/office/drawing/2014/main" id="{C01E26F6-47F8-4D57-BDC8-9FC3A483A2FA}"/>
                </a:ext>
              </a:extLst>
            </p:cNvPr>
            <p:cNvCxnSpPr>
              <a:stCxn id="96" idx="0"/>
              <a:endCxn id="95" idx="0"/>
            </p:cNvCxnSpPr>
            <p:nvPr/>
          </p:nvCxnSpPr>
          <p:spPr>
            <a:xfrm rot="16200000" flipV="1">
              <a:off x="6096000" y="-1378514"/>
              <a:ext cx="12700" cy="5471160"/>
            </a:xfrm>
            <a:prstGeom prst="curvedConnector3">
              <a:avLst>
                <a:gd name="adj1" fmla="val 4840000"/>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0" name="TextBox 109">
              <a:extLst>
                <a:ext uri="{FF2B5EF4-FFF2-40B4-BE49-F238E27FC236}">
                  <a16:creationId xmlns:a16="http://schemas.microsoft.com/office/drawing/2014/main" id="{7B1028EC-8B96-43D1-B09F-BABD7792321A}"/>
                </a:ext>
              </a:extLst>
            </p:cNvPr>
            <p:cNvSpPr txBox="1"/>
            <p:nvPr/>
          </p:nvSpPr>
          <p:spPr>
            <a:xfrm>
              <a:off x="5788539" y="300284"/>
              <a:ext cx="276992" cy="273762"/>
            </a:xfrm>
            <a:prstGeom prst="rect">
              <a:avLst/>
            </a:prstGeom>
            <a:noFill/>
          </p:spPr>
          <p:txBody>
            <a:bodyPr wrap="none" rtlCol="0">
              <a:spAutoFit/>
            </a:bodyPr>
            <a:lstStyle/>
            <a:p>
              <a:r>
                <a:rPr lang="en-US" sz="3500" dirty="0">
                  <a:latin typeface="Times New Roman" panose="02020603050405020304" pitchFamily="18" charset="0"/>
                  <a:cs typeface="Times New Roman" panose="02020603050405020304" pitchFamily="18" charset="0"/>
                </a:rPr>
                <a:t>F</a:t>
              </a:r>
              <a:r>
                <a:rPr lang="en-US" sz="3500" baseline="-25000" dirty="0">
                  <a:latin typeface="Times New Roman" panose="02020603050405020304" pitchFamily="18" charset="0"/>
                  <a:cs typeface="Times New Roman" panose="02020603050405020304" pitchFamily="18" charset="0"/>
                </a:rPr>
                <a:t>4</a:t>
              </a:r>
              <a:endParaRPr lang="en-US" sz="3500" dirty="0">
                <a:latin typeface="Times New Roman" panose="02020603050405020304" pitchFamily="18" charset="0"/>
                <a:cs typeface="Times New Roman" panose="02020603050405020304" pitchFamily="18" charset="0"/>
              </a:endParaRPr>
            </a:p>
          </p:txBody>
        </p:sp>
        <p:sp>
          <p:nvSpPr>
            <p:cNvPr id="111" name="TextBox 110">
              <a:extLst>
                <a:ext uri="{FF2B5EF4-FFF2-40B4-BE49-F238E27FC236}">
                  <a16:creationId xmlns:a16="http://schemas.microsoft.com/office/drawing/2014/main" id="{B3BD6205-65AC-4BF6-91E6-7C6488A341DD}"/>
                </a:ext>
              </a:extLst>
            </p:cNvPr>
            <p:cNvSpPr txBox="1"/>
            <p:nvPr/>
          </p:nvSpPr>
          <p:spPr>
            <a:xfrm>
              <a:off x="3146536" y="2739085"/>
              <a:ext cx="510076" cy="273762"/>
            </a:xfrm>
            <a:prstGeom prst="rect">
              <a:avLst/>
            </a:prstGeom>
            <a:noFill/>
          </p:spPr>
          <p:txBody>
            <a:bodyPr wrap="square" rtlCol="0">
              <a:spAutoFit/>
            </a:bodyPr>
            <a:lstStyle/>
            <a:p>
              <a:r>
                <a:rPr lang="en-US" sz="3500" dirty="0">
                  <a:latin typeface="Times New Roman" panose="02020603050405020304" pitchFamily="18" charset="0"/>
                  <a:cs typeface="Times New Roman" panose="02020603050405020304" pitchFamily="18" charset="0"/>
                </a:rPr>
                <a:t>P</a:t>
              </a:r>
              <a:r>
                <a:rPr lang="en-US" sz="3500" baseline="-25000" dirty="0">
                  <a:latin typeface="Times New Roman" panose="02020603050405020304" pitchFamily="18" charset="0"/>
                  <a:cs typeface="Times New Roman" panose="02020603050405020304" pitchFamily="18" charset="0"/>
                </a:rPr>
                <a:t>1</a:t>
              </a:r>
              <a:endParaRPr lang="en-US" sz="3500" dirty="0">
                <a:latin typeface="Times New Roman" panose="02020603050405020304" pitchFamily="18" charset="0"/>
                <a:cs typeface="Times New Roman" panose="02020603050405020304" pitchFamily="18" charset="0"/>
              </a:endParaRPr>
            </a:p>
          </p:txBody>
        </p:sp>
        <p:sp>
          <p:nvSpPr>
            <p:cNvPr id="112" name="TextBox 111">
              <a:extLst>
                <a:ext uri="{FF2B5EF4-FFF2-40B4-BE49-F238E27FC236}">
                  <a16:creationId xmlns:a16="http://schemas.microsoft.com/office/drawing/2014/main" id="{3B0E79B2-015B-4B30-9314-832FC510C36F}"/>
                </a:ext>
              </a:extLst>
            </p:cNvPr>
            <p:cNvSpPr txBox="1"/>
            <p:nvPr/>
          </p:nvSpPr>
          <p:spPr>
            <a:xfrm>
              <a:off x="4949643" y="2734352"/>
              <a:ext cx="510076" cy="273762"/>
            </a:xfrm>
            <a:prstGeom prst="rect">
              <a:avLst/>
            </a:prstGeom>
            <a:noFill/>
          </p:spPr>
          <p:txBody>
            <a:bodyPr wrap="square" rtlCol="0">
              <a:spAutoFit/>
            </a:bodyPr>
            <a:lstStyle/>
            <a:p>
              <a:r>
                <a:rPr lang="en-US" sz="3500" dirty="0">
                  <a:latin typeface="Times New Roman" panose="02020603050405020304" pitchFamily="18" charset="0"/>
                  <a:cs typeface="Times New Roman" panose="02020603050405020304" pitchFamily="18" charset="0"/>
                </a:rPr>
                <a:t>P</a:t>
              </a:r>
              <a:r>
                <a:rPr lang="en-US" sz="3500" baseline="-25000" dirty="0">
                  <a:latin typeface="Times New Roman" panose="02020603050405020304" pitchFamily="18" charset="0"/>
                  <a:cs typeface="Times New Roman" panose="02020603050405020304" pitchFamily="18" charset="0"/>
                </a:rPr>
                <a:t>2</a:t>
              </a:r>
              <a:endParaRPr lang="en-US" sz="3500" dirty="0">
                <a:latin typeface="Times New Roman" panose="02020603050405020304" pitchFamily="18" charset="0"/>
                <a:cs typeface="Times New Roman" panose="02020603050405020304" pitchFamily="18" charset="0"/>
              </a:endParaRPr>
            </a:p>
          </p:txBody>
        </p:sp>
        <p:sp>
          <p:nvSpPr>
            <p:cNvPr id="113" name="TextBox 112">
              <a:extLst>
                <a:ext uri="{FF2B5EF4-FFF2-40B4-BE49-F238E27FC236}">
                  <a16:creationId xmlns:a16="http://schemas.microsoft.com/office/drawing/2014/main" id="{96217FAB-9F4B-4DA8-89C7-88810BE6212E}"/>
                </a:ext>
              </a:extLst>
            </p:cNvPr>
            <p:cNvSpPr txBox="1"/>
            <p:nvPr/>
          </p:nvSpPr>
          <p:spPr>
            <a:xfrm>
              <a:off x="6807351" y="2754654"/>
              <a:ext cx="510076" cy="273762"/>
            </a:xfrm>
            <a:prstGeom prst="rect">
              <a:avLst/>
            </a:prstGeom>
            <a:noFill/>
          </p:spPr>
          <p:txBody>
            <a:bodyPr wrap="square" rtlCol="0">
              <a:spAutoFit/>
            </a:bodyPr>
            <a:lstStyle/>
            <a:p>
              <a:r>
                <a:rPr lang="en-US" sz="3500" dirty="0">
                  <a:latin typeface="Times New Roman" panose="02020603050405020304" pitchFamily="18" charset="0"/>
                  <a:cs typeface="Times New Roman" panose="02020603050405020304" pitchFamily="18" charset="0"/>
                </a:rPr>
                <a:t>P</a:t>
              </a:r>
              <a:r>
                <a:rPr lang="en-US" sz="3500" baseline="-25000" dirty="0">
                  <a:latin typeface="Times New Roman" panose="02020603050405020304" pitchFamily="18" charset="0"/>
                  <a:cs typeface="Times New Roman" panose="02020603050405020304" pitchFamily="18" charset="0"/>
                </a:rPr>
                <a:t>3</a:t>
              </a:r>
              <a:endParaRPr lang="en-US" sz="3500" dirty="0">
                <a:latin typeface="Times New Roman" panose="02020603050405020304" pitchFamily="18" charset="0"/>
                <a:cs typeface="Times New Roman" panose="02020603050405020304" pitchFamily="18" charset="0"/>
              </a:endParaRPr>
            </a:p>
          </p:txBody>
        </p:sp>
        <p:sp>
          <p:nvSpPr>
            <p:cNvPr id="114" name="TextBox 113">
              <a:extLst>
                <a:ext uri="{FF2B5EF4-FFF2-40B4-BE49-F238E27FC236}">
                  <a16:creationId xmlns:a16="http://schemas.microsoft.com/office/drawing/2014/main" id="{3EE9F527-A59D-4658-8A11-E81A6BA885D2}"/>
                </a:ext>
              </a:extLst>
            </p:cNvPr>
            <p:cNvSpPr txBox="1"/>
            <p:nvPr/>
          </p:nvSpPr>
          <p:spPr>
            <a:xfrm>
              <a:off x="8657665" y="2754655"/>
              <a:ext cx="510076" cy="273762"/>
            </a:xfrm>
            <a:prstGeom prst="rect">
              <a:avLst/>
            </a:prstGeom>
            <a:noFill/>
          </p:spPr>
          <p:txBody>
            <a:bodyPr wrap="square" rtlCol="0">
              <a:spAutoFit/>
            </a:bodyPr>
            <a:lstStyle/>
            <a:p>
              <a:r>
                <a:rPr lang="en-US" sz="3500" dirty="0">
                  <a:latin typeface="Times New Roman" panose="02020603050405020304" pitchFamily="18" charset="0"/>
                  <a:cs typeface="Times New Roman" panose="02020603050405020304" pitchFamily="18" charset="0"/>
                </a:rPr>
                <a:t>P</a:t>
              </a:r>
              <a:r>
                <a:rPr lang="en-US" sz="3500" baseline="-25000" dirty="0">
                  <a:latin typeface="Times New Roman" panose="02020603050405020304" pitchFamily="18" charset="0"/>
                  <a:cs typeface="Times New Roman" panose="02020603050405020304" pitchFamily="18" charset="0"/>
                </a:rPr>
                <a:t>4</a:t>
              </a:r>
              <a:endParaRPr lang="en-US" sz="3500" dirty="0">
                <a:latin typeface="Times New Roman" panose="02020603050405020304" pitchFamily="18" charset="0"/>
                <a:cs typeface="Times New Roman" panose="02020603050405020304" pitchFamily="18" charset="0"/>
              </a:endParaRPr>
            </a:p>
          </p:txBody>
        </p:sp>
        <p:pic>
          <p:nvPicPr>
            <p:cNvPr id="115" name="Picture 2" descr="Circular Arrow Pointing To Right - Circle Arrow Png, Transparent Png -  kindpng">
              <a:extLst>
                <a:ext uri="{FF2B5EF4-FFF2-40B4-BE49-F238E27FC236}">
                  <a16:creationId xmlns:a16="http://schemas.microsoft.com/office/drawing/2014/main" id="{7BCA1287-DCA3-4325-A937-646617F91D06}"/>
                </a:ext>
              </a:extLst>
            </p:cNvPr>
            <p:cNvPicPr>
              <a:picLocks noChangeAspect="1" noChangeArrowheads="1"/>
            </p:cNvPicPr>
            <p:nvPr/>
          </p:nvPicPr>
          <p:blipFill>
            <a:blip r:embed="rId7" cstate="print">
              <a:extLst>
                <a:ext uri="{BEBA8EAE-BF5A-486C-A8C5-ECC9F3942E4B}">
                  <a14:imgProps xmlns:a14="http://schemas.microsoft.com/office/drawing/2010/main">
                    <a14:imgLayer r:embed="rId8">
                      <a14:imgEffect>
                        <a14:backgroundRemoval t="5930" b="90854" l="5349" r="93721">
                          <a14:foregroundMark x1="50465" y1="17085" x2="50465" y2="17085"/>
                          <a14:foregroundMark x1="45465" y1="6030" x2="45465" y2="6030"/>
                          <a14:foregroundMark x1="33372" y1="18693" x2="33372" y2="18693"/>
                          <a14:foregroundMark x1="21395" y1="29548" x2="21395" y2="29548"/>
                          <a14:foregroundMark x1="92558" y1="52362" x2="92558" y2="52362"/>
                          <a14:foregroundMark x1="83256" y1="76583" x2="83256" y2="76583"/>
                          <a14:foregroundMark x1="88953" y1="65427" x2="88953" y2="65427"/>
                          <a14:foregroundMark x1="93953" y1="57990" x2="93953" y2="57990"/>
                          <a14:foregroundMark x1="89884" y1="64322" x2="89884" y2="64322"/>
                          <a14:foregroundMark x1="5349" y1="51457" x2="5349" y2="51457"/>
                          <a14:foregroundMark x1="58372" y1="90854" x2="58372" y2="90854"/>
                          <a14:backgroundMark x1="60116" y1="43618" x2="60116" y2="43618"/>
                        </a14:backgroundRemoval>
                      </a14:imgEffect>
                    </a14:imgLayer>
                  </a14:imgProps>
                </a:ext>
                <a:ext uri="{28A0092B-C50C-407E-A947-70E740481C1C}">
                  <a14:useLocalDpi xmlns:a14="http://schemas.microsoft.com/office/drawing/2010/main" val="0"/>
                </a:ext>
              </a:extLst>
            </a:blip>
            <a:srcRect/>
            <a:stretch>
              <a:fillRect/>
            </a:stretch>
          </p:blipFill>
          <p:spPr bwMode="auto">
            <a:xfrm rot="18138782">
              <a:off x="4931946" y="2290209"/>
              <a:ext cx="519848" cy="601431"/>
            </a:xfrm>
            <a:prstGeom prst="rect">
              <a:avLst/>
            </a:prstGeom>
            <a:noFill/>
            <a:extLst>
              <a:ext uri="{909E8E84-426E-40DD-AFC4-6F175D3DCCD1}">
                <a14:hiddenFill xmlns:a14="http://schemas.microsoft.com/office/drawing/2010/main">
                  <a:solidFill>
                    <a:srgbClr val="FFFFFF"/>
                  </a:solidFill>
                </a14:hiddenFill>
              </a:ext>
            </a:extLst>
          </p:spPr>
        </p:pic>
        <p:pic>
          <p:nvPicPr>
            <p:cNvPr id="116" name="Picture 2" descr="Circular Arrow Pointing To Right - Circle Arrow Png, Transparent Png -  kindpng">
              <a:extLst>
                <a:ext uri="{FF2B5EF4-FFF2-40B4-BE49-F238E27FC236}">
                  <a16:creationId xmlns:a16="http://schemas.microsoft.com/office/drawing/2014/main" id="{49F5ABB9-2474-43C7-8876-CEC5473F970F}"/>
                </a:ext>
              </a:extLst>
            </p:cNvPr>
            <p:cNvPicPr>
              <a:picLocks noChangeAspect="1" noChangeArrowheads="1"/>
            </p:cNvPicPr>
            <p:nvPr/>
          </p:nvPicPr>
          <p:blipFill>
            <a:blip r:embed="rId7" cstate="print">
              <a:extLst>
                <a:ext uri="{BEBA8EAE-BF5A-486C-A8C5-ECC9F3942E4B}">
                  <a14:imgProps xmlns:a14="http://schemas.microsoft.com/office/drawing/2010/main">
                    <a14:imgLayer r:embed="rId8">
                      <a14:imgEffect>
                        <a14:backgroundRemoval t="5930" b="90854" l="5349" r="93721">
                          <a14:foregroundMark x1="50465" y1="17085" x2="50465" y2="17085"/>
                          <a14:foregroundMark x1="45465" y1="6030" x2="45465" y2="6030"/>
                          <a14:foregroundMark x1="33372" y1="18693" x2="33372" y2="18693"/>
                          <a14:foregroundMark x1="21395" y1="29548" x2="21395" y2="29548"/>
                          <a14:foregroundMark x1="92558" y1="52362" x2="92558" y2="52362"/>
                          <a14:foregroundMark x1="83256" y1="76583" x2="83256" y2="76583"/>
                          <a14:foregroundMark x1="88953" y1="65427" x2="88953" y2="65427"/>
                          <a14:foregroundMark x1="93953" y1="57990" x2="93953" y2="57990"/>
                          <a14:foregroundMark x1="89884" y1="64322" x2="89884" y2="64322"/>
                          <a14:foregroundMark x1="5349" y1="51457" x2="5349" y2="51457"/>
                          <a14:foregroundMark x1="58372" y1="90854" x2="58372" y2="90854"/>
                          <a14:backgroundMark x1="60116" y1="43618" x2="60116" y2="43618"/>
                        </a14:backgroundRemoval>
                      </a14:imgEffect>
                    </a14:imgLayer>
                  </a14:imgProps>
                </a:ext>
                <a:ext uri="{28A0092B-C50C-407E-A947-70E740481C1C}">
                  <a14:useLocalDpi xmlns:a14="http://schemas.microsoft.com/office/drawing/2010/main" val="0"/>
                </a:ext>
              </a:extLst>
            </a:blip>
            <a:srcRect/>
            <a:stretch>
              <a:fillRect/>
            </a:stretch>
          </p:blipFill>
          <p:spPr bwMode="auto">
            <a:xfrm rot="18138782">
              <a:off x="6747935" y="2290211"/>
              <a:ext cx="519848" cy="601431"/>
            </a:xfrm>
            <a:prstGeom prst="rect">
              <a:avLst/>
            </a:prstGeom>
            <a:noFill/>
            <a:extLst>
              <a:ext uri="{909E8E84-426E-40DD-AFC4-6F175D3DCCD1}">
                <a14:hiddenFill xmlns:a14="http://schemas.microsoft.com/office/drawing/2010/main">
                  <a:solidFill>
                    <a:srgbClr val="FFFFFF"/>
                  </a:solidFill>
                </a14:hiddenFill>
              </a:ext>
            </a:extLst>
          </p:spPr>
        </p:pic>
        <p:pic>
          <p:nvPicPr>
            <p:cNvPr id="117" name="Picture 2" descr="Circular Arrow Pointing To Right - Circle Arrow Png, Transparent Png -  kindpng">
              <a:extLst>
                <a:ext uri="{FF2B5EF4-FFF2-40B4-BE49-F238E27FC236}">
                  <a16:creationId xmlns:a16="http://schemas.microsoft.com/office/drawing/2014/main" id="{3896FC32-27EF-4928-80E8-DBDA185E0769}"/>
                </a:ext>
              </a:extLst>
            </p:cNvPr>
            <p:cNvPicPr>
              <a:picLocks noChangeAspect="1" noChangeArrowheads="1"/>
            </p:cNvPicPr>
            <p:nvPr/>
          </p:nvPicPr>
          <p:blipFill>
            <a:blip r:embed="rId7" cstate="print">
              <a:extLst>
                <a:ext uri="{BEBA8EAE-BF5A-486C-A8C5-ECC9F3942E4B}">
                  <a14:imgProps xmlns:a14="http://schemas.microsoft.com/office/drawing/2010/main">
                    <a14:imgLayer r:embed="rId8">
                      <a14:imgEffect>
                        <a14:backgroundRemoval t="5930" b="90854" l="5349" r="93721">
                          <a14:foregroundMark x1="50465" y1="17085" x2="50465" y2="17085"/>
                          <a14:foregroundMark x1="45465" y1="6030" x2="45465" y2="6030"/>
                          <a14:foregroundMark x1="33372" y1="18693" x2="33372" y2="18693"/>
                          <a14:foregroundMark x1="21395" y1="29548" x2="21395" y2="29548"/>
                          <a14:foregroundMark x1="92558" y1="52362" x2="92558" y2="52362"/>
                          <a14:foregroundMark x1="83256" y1="76583" x2="83256" y2="76583"/>
                          <a14:foregroundMark x1="88953" y1="65427" x2="88953" y2="65427"/>
                          <a14:foregroundMark x1="93953" y1="57990" x2="93953" y2="57990"/>
                          <a14:foregroundMark x1="89884" y1="64322" x2="89884" y2="64322"/>
                          <a14:foregroundMark x1="5349" y1="51457" x2="5349" y2="51457"/>
                          <a14:foregroundMark x1="58372" y1="90854" x2="58372" y2="90854"/>
                          <a14:backgroundMark x1="60116" y1="43618" x2="60116" y2="43618"/>
                        </a14:backgroundRemoval>
                      </a14:imgEffect>
                    </a14:imgLayer>
                  </a14:imgProps>
                </a:ext>
                <a:ext uri="{28A0092B-C50C-407E-A947-70E740481C1C}">
                  <a14:useLocalDpi xmlns:a14="http://schemas.microsoft.com/office/drawing/2010/main" val="0"/>
                </a:ext>
              </a:extLst>
            </a:blip>
            <a:srcRect/>
            <a:stretch>
              <a:fillRect/>
            </a:stretch>
          </p:blipFill>
          <p:spPr bwMode="auto">
            <a:xfrm rot="18138782">
              <a:off x="8578005" y="2290819"/>
              <a:ext cx="519848" cy="601431"/>
            </a:xfrm>
            <a:prstGeom prst="rect">
              <a:avLst/>
            </a:prstGeom>
            <a:noFill/>
            <a:extLst>
              <a:ext uri="{909E8E84-426E-40DD-AFC4-6F175D3DCCD1}">
                <a14:hiddenFill xmlns:a14="http://schemas.microsoft.com/office/drawing/2010/main">
                  <a:solidFill>
                    <a:srgbClr val="FFFFFF"/>
                  </a:solidFill>
                </a14:hiddenFill>
              </a:ext>
            </a:extLst>
          </p:spPr>
        </p:pic>
      </p:grpSp>
      <p:pic>
        <p:nvPicPr>
          <p:cNvPr id="5" name="Picture 4">
            <a:extLst>
              <a:ext uri="{FF2B5EF4-FFF2-40B4-BE49-F238E27FC236}">
                <a16:creationId xmlns:a16="http://schemas.microsoft.com/office/drawing/2014/main" id="{C2E34434-012D-466D-B1A1-020F1BE4BD12}"/>
              </a:ext>
            </a:extLst>
          </p:cNvPr>
          <p:cNvPicPr>
            <a:picLocks noChangeAspect="1"/>
          </p:cNvPicPr>
          <p:nvPr/>
        </p:nvPicPr>
        <p:blipFill>
          <a:blip r:embed="rId9"/>
          <a:stretch>
            <a:fillRect/>
          </a:stretch>
        </p:blipFill>
        <p:spPr>
          <a:xfrm>
            <a:off x="15254039" y="20368508"/>
            <a:ext cx="13209882" cy="2872492"/>
          </a:xfrm>
          <a:prstGeom prst="rect">
            <a:avLst/>
          </a:prstGeom>
        </p:spPr>
      </p:pic>
      <p:pic>
        <p:nvPicPr>
          <p:cNvPr id="7" name="Picture 6">
            <a:extLst>
              <a:ext uri="{FF2B5EF4-FFF2-40B4-BE49-F238E27FC236}">
                <a16:creationId xmlns:a16="http://schemas.microsoft.com/office/drawing/2014/main" id="{DDB82B2F-0077-46D3-AA11-D7B8AF952690}"/>
              </a:ext>
            </a:extLst>
          </p:cNvPr>
          <p:cNvPicPr>
            <a:picLocks noChangeAspect="1"/>
          </p:cNvPicPr>
          <p:nvPr/>
        </p:nvPicPr>
        <p:blipFill>
          <a:blip r:embed="rId10"/>
          <a:stretch>
            <a:fillRect/>
          </a:stretch>
        </p:blipFill>
        <p:spPr>
          <a:xfrm>
            <a:off x="40233600" y="29268783"/>
            <a:ext cx="2857500" cy="2857500"/>
          </a:xfrm>
          <a:prstGeom prst="rect">
            <a:avLst/>
          </a:prstGeom>
        </p:spPr>
      </p:pic>
      <p:sp>
        <p:nvSpPr>
          <p:cNvPr id="8" name="TextBox 7">
            <a:extLst>
              <a:ext uri="{FF2B5EF4-FFF2-40B4-BE49-F238E27FC236}">
                <a16:creationId xmlns:a16="http://schemas.microsoft.com/office/drawing/2014/main" id="{B502892A-06E4-4CBB-8528-00008FF29E2F}"/>
              </a:ext>
            </a:extLst>
          </p:cNvPr>
          <p:cNvSpPr txBox="1"/>
          <p:nvPr/>
        </p:nvSpPr>
        <p:spPr>
          <a:xfrm flipH="1">
            <a:off x="15364484" y="9124236"/>
            <a:ext cx="12735961" cy="2062103"/>
          </a:xfrm>
          <a:prstGeom prst="rect">
            <a:avLst/>
          </a:prstGeom>
          <a:noFill/>
        </p:spPr>
        <p:txBody>
          <a:bodyPr wrap="square" rtlCol="0">
            <a:spAutoFit/>
          </a:bodyPr>
          <a:lstStyle/>
          <a:p>
            <a:pPr marL="342900" indent="-342900" algn="just">
              <a:buFont typeface="Arial" panose="020B0604020202020204" pitchFamily="34" charset="0"/>
              <a:buChar char="•"/>
            </a:pPr>
            <a:r>
              <a:rPr lang="en-US" sz="3200" dirty="0">
                <a:solidFill>
                  <a:srgbClr val="235078"/>
                </a:solidFill>
                <a:latin typeface="Montserrat Light" panose="00000400000000000000" pitchFamily="50" charset="0"/>
                <a:ea typeface="Open Sans" panose="020B0606030504020204" pitchFamily="34" charset="0"/>
                <a:cs typeface="Open Sans" panose="020B0606030504020204" pitchFamily="34" charset="0"/>
              </a:rPr>
              <a:t>We used Wood’s Quadratic Programming Method (Caswell 2001) to estimate our parameters for a stage-based </a:t>
            </a:r>
            <a:r>
              <a:rPr lang="en-US" sz="3200" dirty="0" err="1">
                <a:solidFill>
                  <a:srgbClr val="235078"/>
                </a:solidFill>
                <a:latin typeface="Montserrat Light" panose="00000400000000000000" pitchFamily="50" charset="0"/>
                <a:ea typeface="Open Sans" panose="020B0606030504020204" pitchFamily="34" charset="0"/>
                <a:cs typeface="Open Sans" panose="020B0606030504020204" pitchFamily="34" charset="0"/>
              </a:rPr>
              <a:t>Lefkovitch</a:t>
            </a:r>
            <a:r>
              <a:rPr lang="en-US" sz="3200" dirty="0">
                <a:solidFill>
                  <a:srgbClr val="235078"/>
                </a:solidFill>
                <a:latin typeface="Montserrat Light" panose="00000400000000000000" pitchFamily="50" charset="0"/>
                <a:ea typeface="Open Sans" panose="020B0606030504020204" pitchFamily="34" charset="0"/>
                <a:cs typeface="Open Sans" panose="020B0606030504020204" pitchFamily="34" charset="0"/>
              </a:rPr>
              <a:t> matrix population model from data collected in </a:t>
            </a:r>
            <a:r>
              <a:rPr lang="en-US" sz="3200" dirty="0" err="1">
                <a:solidFill>
                  <a:srgbClr val="235078"/>
                </a:solidFill>
                <a:latin typeface="Montserrat Light" panose="00000400000000000000" pitchFamily="50" charset="0"/>
                <a:ea typeface="Open Sans" panose="020B0606030504020204" pitchFamily="34" charset="0"/>
                <a:cs typeface="Open Sans" panose="020B0606030504020204" pitchFamily="34" charset="0"/>
              </a:rPr>
              <a:t>Raberinary</a:t>
            </a:r>
            <a:r>
              <a:rPr lang="en-US" sz="3200" dirty="0">
                <a:solidFill>
                  <a:srgbClr val="235078"/>
                </a:solidFill>
                <a:latin typeface="Montserrat Light" panose="00000400000000000000" pitchFamily="50" charset="0"/>
                <a:ea typeface="Open Sans" panose="020B0606030504020204" pitchFamily="34" charset="0"/>
                <a:cs typeface="Open Sans" panose="020B0606030504020204" pitchFamily="34" charset="0"/>
              </a:rPr>
              <a:t> and Benbow 2012.</a:t>
            </a:r>
          </a:p>
        </p:txBody>
      </p:sp>
      <p:sp>
        <p:nvSpPr>
          <p:cNvPr id="52" name="TextBox 51">
            <a:extLst>
              <a:ext uri="{FF2B5EF4-FFF2-40B4-BE49-F238E27FC236}">
                <a16:creationId xmlns:a16="http://schemas.microsoft.com/office/drawing/2014/main" id="{91F7B3BA-899C-4070-B7BE-4BBDD4F4D16A}"/>
              </a:ext>
            </a:extLst>
          </p:cNvPr>
          <p:cNvSpPr txBox="1"/>
          <p:nvPr/>
        </p:nvSpPr>
        <p:spPr>
          <a:xfrm>
            <a:off x="29396773" y="17609403"/>
            <a:ext cx="13636634" cy="830997"/>
          </a:xfrm>
          <a:prstGeom prst="rect">
            <a:avLst/>
          </a:prstGeom>
          <a:noFill/>
        </p:spPr>
        <p:txBody>
          <a:bodyPr wrap="square" rtlCol="0">
            <a:spAutoFit/>
          </a:bodyPr>
          <a:lstStyle/>
          <a:p>
            <a:r>
              <a:rPr lang="en-US" b="1" i="1" dirty="0">
                <a:solidFill>
                  <a:srgbClr val="235078"/>
                </a:solidFill>
                <a:latin typeface="Montserrat Light" panose="020B0604020202020204" charset="0"/>
              </a:rPr>
              <a:t>Figure 4: </a:t>
            </a:r>
            <a:r>
              <a:rPr lang="en-US" b="1" dirty="0">
                <a:solidFill>
                  <a:srgbClr val="235078"/>
                </a:solidFill>
                <a:latin typeface="Montserrat Light" panose="020B0604020202020204" charset="0"/>
              </a:rPr>
              <a:t>Octopus </a:t>
            </a:r>
            <a:r>
              <a:rPr lang="en-US" b="1" dirty="0" err="1">
                <a:solidFill>
                  <a:srgbClr val="235078"/>
                </a:solidFill>
                <a:latin typeface="Montserrat Light" panose="020B0604020202020204" charset="0"/>
              </a:rPr>
              <a:t>cyanea</a:t>
            </a:r>
            <a:r>
              <a:rPr lang="en-US" b="1" dirty="0">
                <a:solidFill>
                  <a:srgbClr val="235078"/>
                </a:solidFill>
                <a:latin typeface="Montserrat Light" panose="020B0604020202020204" charset="0"/>
              </a:rPr>
              <a:t> </a:t>
            </a:r>
            <a:r>
              <a:rPr lang="en-US" b="1" i="1" dirty="0">
                <a:solidFill>
                  <a:srgbClr val="235078"/>
                </a:solidFill>
                <a:latin typeface="Montserrat Light" panose="020B0604020202020204" charset="0"/>
              </a:rPr>
              <a:t>population projection calculated by multiplying our population matrix by a population vector. Each multiplication represents a month-long timestep</a:t>
            </a:r>
          </a:p>
        </p:txBody>
      </p:sp>
      <p:sp>
        <p:nvSpPr>
          <p:cNvPr id="53" name="TextBox 52">
            <a:extLst>
              <a:ext uri="{FF2B5EF4-FFF2-40B4-BE49-F238E27FC236}">
                <a16:creationId xmlns:a16="http://schemas.microsoft.com/office/drawing/2014/main" id="{B874D5A8-4330-4D24-AEEE-147EA96D36EF}"/>
              </a:ext>
            </a:extLst>
          </p:cNvPr>
          <p:cNvSpPr txBox="1"/>
          <p:nvPr/>
        </p:nvSpPr>
        <p:spPr>
          <a:xfrm>
            <a:off x="15254039" y="31089600"/>
            <a:ext cx="13008357" cy="830997"/>
          </a:xfrm>
          <a:prstGeom prst="rect">
            <a:avLst/>
          </a:prstGeom>
          <a:noFill/>
        </p:spPr>
        <p:txBody>
          <a:bodyPr wrap="square" rtlCol="0">
            <a:spAutoFit/>
          </a:bodyPr>
          <a:lstStyle/>
          <a:p>
            <a:r>
              <a:rPr lang="en-US" b="1" i="1" dirty="0">
                <a:solidFill>
                  <a:srgbClr val="235078"/>
                </a:solidFill>
                <a:latin typeface="Montserrat Light" panose="020B0604020202020204" charset="0"/>
              </a:rPr>
              <a:t>Table 1: Stable stage distribution and reproductive value of each stage of our blue octopus population</a:t>
            </a:r>
          </a:p>
        </p:txBody>
      </p:sp>
      <p:sp>
        <p:nvSpPr>
          <p:cNvPr id="54" name="TextBox 53">
            <a:extLst>
              <a:ext uri="{FF2B5EF4-FFF2-40B4-BE49-F238E27FC236}">
                <a16:creationId xmlns:a16="http://schemas.microsoft.com/office/drawing/2014/main" id="{7460995E-34CC-4F3E-8C6A-87152CD8FBF9}"/>
              </a:ext>
            </a:extLst>
          </p:cNvPr>
          <p:cNvSpPr txBox="1"/>
          <p:nvPr/>
        </p:nvSpPr>
        <p:spPr>
          <a:xfrm>
            <a:off x="15175006" y="23324403"/>
            <a:ext cx="13087390" cy="830997"/>
          </a:xfrm>
          <a:prstGeom prst="rect">
            <a:avLst/>
          </a:prstGeom>
          <a:noFill/>
        </p:spPr>
        <p:txBody>
          <a:bodyPr wrap="square" rtlCol="0">
            <a:spAutoFit/>
          </a:bodyPr>
          <a:lstStyle/>
          <a:p>
            <a:r>
              <a:rPr lang="en-US" b="1" i="1" dirty="0">
                <a:solidFill>
                  <a:srgbClr val="235078"/>
                </a:solidFill>
                <a:latin typeface="Montserrat Light" panose="020B0604020202020204" charset="0"/>
              </a:rPr>
              <a:t>Figure 3: Stage-based population matrix model with parameters calculated from </a:t>
            </a:r>
            <a:r>
              <a:rPr lang="en-US" b="1" i="1" dirty="0" err="1">
                <a:solidFill>
                  <a:srgbClr val="235078"/>
                </a:solidFill>
                <a:latin typeface="Montserrat Light" panose="020B0604020202020204" charset="0"/>
              </a:rPr>
              <a:t>Raberinary</a:t>
            </a:r>
            <a:r>
              <a:rPr lang="en-US" b="1" i="1" dirty="0">
                <a:solidFill>
                  <a:srgbClr val="235078"/>
                </a:solidFill>
                <a:latin typeface="Montserrat Light" panose="020B0604020202020204" charset="0"/>
              </a:rPr>
              <a:t> and Benbow, 2012 </a:t>
            </a:r>
          </a:p>
        </p:txBody>
      </p:sp>
      <p:sp>
        <p:nvSpPr>
          <p:cNvPr id="3" name="TextBox 2">
            <a:extLst>
              <a:ext uri="{FF2B5EF4-FFF2-40B4-BE49-F238E27FC236}">
                <a16:creationId xmlns:a16="http://schemas.microsoft.com/office/drawing/2014/main" id="{2379735B-F5B8-4913-90A2-B17690437FA6}"/>
              </a:ext>
            </a:extLst>
          </p:cNvPr>
          <p:cNvSpPr txBox="1"/>
          <p:nvPr/>
        </p:nvSpPr>
        <p:spPr>
          <a:xfrm>
            <a:off x="15254039" y="24648855"/>
            <a:ext cx="12951786" cy="2554545"/>
          </a:xfrm>
          <a:prstGeom prst="rect">
            <a:avLst/>
          </a:prstGeom>
          <a:noFill/>
        </p:spPr>
        <p:txBody>
          <a:bodyPr wrap="square" rtlCol="0">
            <a:spAutoFit/>
          </a:bodyPr>
          <a:lstStyle/>
          <a:p>
            <a:pPr marL="342900" indent="-342900">
              <a:buFont typeface="Arial" panose="020B0604020202020204" pitchFamily="34" charset="0"/>
              <a:buChar char="•"/>
            </a:pPr>
            <a:r>
              <a:rPr lang="en-US" sz="3200" dirty="0">
                <a:solidFill>
                  <a:srgbClr val="235078"/>
                </a:solidFill>
                <a:latin typeface="Montserrat Light" panose="020B0604020202020204" charset="0"/>
              </a:rPr>
              <a:t>From our matrix (Figure 3), we calculated a dominant eigenvalue of </a:t>
            </a:r>
            <a:r>
              <a:rPr lang="en-US" sz="3200" b="0" i="0" u="none" strike="noStrike" dirty="0">
                <a:solidFill>
                  <a:srgbClr val="235078"/>
                </a:solidFill>
                <a:effectLst/>
                <a:latin typeface="Montserrat Light" panose="020B0604020202020204" charset="0"/>
              </a:rPr>
              <a:t> 0.982</a:t>
            </a:r>
            <a:r>
              <a:rPr lang="en-US" sz="3200" dirty="0">
                <a:solidFill>
                  <a:srgbClr val="235078"/>
                </a:solidFill>
                <a:latin typeface="Montserrat Light" panose="020B0604020202020204" charset="0"/>
              </a:rPr>
              <a:t> and an average reproductive output of 1.756</a:t>
            </a:r>
          </a:p>
          <a:p>
            <a:pPr marL="342900" indent="-342900">
              <a:buFont typeface="Arial" panose="020B0604020202020204" pitchFamily="34" charset="0"/>
              <a:buChar char="•"/>
            </a:pPr>
            <a:endParaRPr lang="en-US" sz="3200" dirty="0">
              <a:solidFill>
                <a:srgbClr val="235078"/>
              </a:solidFill>
              <a:latin typeface="Montserrat Light" panose="020B0604020202020204" charset="0"/>
            </a:endParaRPr>
          </a:p>
          <a:p>
            <a:endParaRPr lang="en-US" sz="3200" dirty="0"/>
          </a:p>
        </p:txBody>
      </p:sp>
      <p:sp>
        <p:nvSpPr>
          <p:cNvPr id="9" name="TextBox 8">
            <a:extLst>
              <a:ext uri="{FF2B5EF4-FFF2-40B4-BE49-F238E27FC236}">
                <a16:creationId xmlns:a16="http://schemas.microsoft.com/office/drawing/2014/main" id="{50BAEB41-02EF-433C-8CFD-0A1166253A5A}"/>
              </a:ext>
            </a:extLst>
          </p:cNvPr>
          <p:cNvSpPr txBox="1"/>
          <p:nvPr/>
        </p:nvSpPr>
        <p:spPr>
          <a:xfrm>
            <a:off x="29396772" y="19735860"/>
            <a:ext cx="13636634" cy="9448740"/>
          </a:xfrm>
          <a:prstGeom prst="rect">
            <a:avLst/>
          </a:prstGeom>
          <a:noFill/>
        </p:spPr>
        <p:txBody>
          <a:bodyPr wrap="square" rtlCol="0">
            <a:spAutoFit/>
          </a:bodyPr>
          <a:lstStyle/>
          <a:p>
            <a:pPr marL="342900" indent="-342900">
              <a:buFont typeface="Arial" panose="020B0604020202020204" pitchFamily="34" charset="0"/>
              <a:buChar char="•"/>
            </a:pPr>
            <a:r>
              <a:rPr lang="en-US" sz="3200" dirty="0">
                <a:solidFill>
                  <a:srgbClr val="235078"/>
                </a:solidFill>
                <a:latin typeface="Montserrat Light" panose="00000400000000000000" pitchFamily="50" charset="0"/>
                <a:ea typeface="Open Sans" panose="020B0606030504020204" pitchFamily="34" charset="0"/>
                <a:cs typeface="Open Sans" panose="020B0606030504020204" pitchFamily="34" charset="0"/>
              </a:rPr>
              <a:t>The dominant and population projection (Figure 4) indicate a gradual decline of the blue octopus's population in Southern Madagascar</a:t>
            </a:r>
          </a:p>
          <a:p>
            <a:pPr marL="342900" indent="-342900">
              <a:buFont typeface="Arial" panose="020B0604020202020204" pitchFamily="34" charset="0"/>
              <a:buChar char="•"/>
            </a:pPr>
            <a:r>
              <a:rPr lang="en-US" sz="3200" dirty="0">
                <a:solidFill>
                  <a:srgbClr val="235078"/>
                </a:solidFill>
                <a:latin typeface="Montserrat Light" panose="00000400000000000000" pitchFamily="50" charset="0"/>
                <a:ea typeface="Open Sans" panose="020B0606030504020204" pitchFamily="34" charset="0"/>
                <a:cs typeface="Open Sans" panose="020B0606030504020204" pitchFamily="34" charset="0"/>
              </a:rPr>
              <a:t>The result of sensitivity analysis will indicate how heavily the growth rate will respond to changes to each parameter of the matrix. This will allow us to identify the groups within this population whose protection will most benefit population growth, essentially creating focus points of conservation.</a:t>
            </a:r>
          </a:p>
          <a:p>
            <a:pPr marL="342900" indent="-342900">
              <a:buFont typeface="Arial" panose="020B0604020202020204" pitchFamily="34" charset="0"/>
              <a:buChar char="•"/>
            </a:pPr>
            <a:r>
              <a:rPr lang="en-US" sz="3200" dirty="0">
                <a:solidFill>
                  <a:srgbClr val="235078"/>
                </a:solidFill>
                <a:latin typeface="Montserrat Light" panose="00000400000000000000" pitchFamily="50" charset="0"/>
                <a:ea typeface="Open Sans" panose="020B0606030504020204" pitchFamily="34" charset="0"/>
                <a:cs typeface="Open Sans" panose="020B0606030504020204" pitchFamily="34" charset="0"/>
              </a:rPr>
              <a:t>We will use this model to analyze how different amounts of fishing pressure will affect cephalopod population dynamics.</a:t>
            </a:r>
          </a:p>
          <a:p>
            <a:pPr marL="342900" indent="-342900">
              <a:buFont typeface="Arial" panose="020B0604020202020204" pitchFamily="34" charset="0"/>
              <a:buChar char="•"/>
            </a:pPr>
            <a:r>
              <a:rPr lang="en-US" sz="3200" dirty="0">
                <a:solidFill>
                  <a:srgbClr val="235078"/>
                </a:solidFill>
                <a:latin typeface="Montserrat Light" panose="00000400000000000000" pitchFamily="50" charset="0"/>
                <a:ea typeface="Open Sans" panose="020B0606030504020204" pitchFamily="34" charset="0"/>
                <a:cs typeface="Open Sans" panose="020B0606030504020204" pitchFamily="34" charset="0"/>
              </a:rPr>
              <a:t>We hope to use this research to better inform what the best management scenarios are for this population and to implement fishing practices that both maintains healthy cephalopod population stocks and supports the local fishing community.</a:t>
            </a:r>
          </a:p>
          <a:p>
            <a:pPr marL="342900" indent="-342900">
              <a:buFont typeface="Arial" panose="020B0604020202020204" pitchFamily="34" charset="0"/>
              <a:buChar char="•"/>
            </a:pPr>
            <a:endParaRPr lang="en-US" sz="3200" dirty="0">
              <a:solidFill>
                <a:srgbClr val="235078"/>
              </a:solidFill>
              <a:latin typeface="Montserrat Light" panose="00000400000000000000" pitchFamily="50" charset="0"/>
              <a:ea typeface="Open Sans" panose="020B0606030504020204" pitchFamily="34" charset="0"/>
              <a:cs typeface="Open Sans" panose="020B0606030504020204" pitchFamily="34" charset="0"/>
            </a:endParaRPr>
          </a:p>
          <a:p>
            <a:pPr marL="342900" indent="-342900">
              <a:buFont typeface="Arial" panose="020B0604020202020204" pitchFamily="34" charset="0"/>
              <a:buChar char="•"/>
            </a:pPr>
            <a:endParaRPr lang="en-US" sz="3200" dirty="0">
              <a:solidFill>
                <a:srgbClr val="235078"/>
              </a:solidFill>
              <a:latin typeface="Montserrat Light" panose="00000400000000000000" pitchFamily="50" charset="0"/>
              <a:ea typeface="Open Sans" panose="020B0606030504020204" pitchFamily="34" charset="0"/>
              <a:cs typeface="Open Sans" panose="020B0606030504020204" pitchFamily="34" charset="0"/>
            </a:endParaRPr>
          </a:p>
          <a:p>
            <a:pPr marL="342900" indent="-342900">
              <a:buFont typeface="Arial" panose="020B0604020202020204" pitchFamily="34" charset="0"/>
              <a:buChar char="•"/>
            </a:pPr>
            <a:endParaRPr lang="en-US" sz="3200" dirty="0">
              <a:solidFill>
                <a:srgbClr val="235078"/>
              </a:solidFill>
              <a:latin typeface="Montserrat Light" panose="00000400000000000000" pitchFamily="50" charset="0"/>
              <a:ea typeface="Open Sans" panose="020B0606030504020204" pitchFamily="34" charset="0"/>
              <a:cs typeface="Open Sans" panose="020B0606030504020204" pitchFamily="34" charset="0"/>
            </a:endParaRPr>
          </a:p>
          <a:p>
            <a:pPr marL="342900" indent="-342900">
              <a:buFont typeface="Arial" panose="020B0604020202020204" pitchFamily="34" charset="0"/>
              <a:buChar char="•"/>
            </a:pPr>
            <a:endParaRPr lang="en-US" sz="3200" dirty="0"/>
          </a:p>
        </p:txBody>
      </p:sp>
      <p:sp>
        <p:nvSpPr>
          <p:cNvPr id="58" name="TextBox 57">
            <a:extLst>
              <a:ext uri="{FF2B5EF4-FFF2-40B4-BE49-F238E27FC236}">
                <a16:creationId xmlns:a16="http://schemas.microsoft.com/office/drawing/2014/main" id="{128D5B07-50FB-40BD-AE82-20B485FAD542}"/>
              </a:ext>
            </a:extLst>
          </p:cNvPr>
          <p:cNvSpPr txBox="1"/>
          <p:nvPr/>
        </p:nvSpPr>
        <p:spPr>
          <a:xfrm>
            <a:off x="8587987" y="20059471"/>
            <a:ext cx="6128146" cy="1200329"/>
          </a:xfrm>
          <a:prstGeom prst="rect">
            <a:avLst/>
          </a:prstGeom>
          <a:noFill/>
        </p:spPr>
        <p:txBody>
          <a:bodyPr wrap="square" rtlCol="0">
            <a:spAutoFit/>
          </a:bodyPr>
          <a:lstStyle/>
          <a:p>
            <a:r>
              <a:rPr lang="en-US" b="1" i="1" dirty="0">
                <a:solidFill>
                  <a:srgbClr val="235078"/>
                </a:solidFill>
                <a:latin typeface="Montserrat Light" panose="020B0604020202020204" charset="0"/>
              </a:rPr>
              <a:t>Figure 1: Map of the data collection region in Southwestern Madagascar from </a:t>
            </a:r>
            <a:r>
              <a:rPr lang="en-US" b="1" i="1" dirty="0" err="1">
                <a:solidFill>
                  <a:srgbClr val="235078"/>
                </a:solidFill>
                <a:latin typeface="Montserrat Light" panose="020B0604020202020204" charset="0"/>
              </a:rPr>
              <a:t>Raberinary</a:t>
            </a:r>
            <a:r>
              <a:rPr lang="en-US" b="1" i="1" dirty="0">
                <a:solidFill>
                  <a:srgbClr val="235078"/>
                </a:solidFill>
                <a:latin typeface="Montserrat Light" panose="020B0604020202020204" charset="0"/>
              </a:rPr>
              <a:t> and Benbow 2012</a:t>
            </a: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6.09.30"/>
  <p:tag name="AS_TITLE" val="Aspose.Slides for .NET 4.0"/>
  <p:tag name="AS_VERSION" val="16.9.0.0"/>
  <p:tag name="MAKESIGNSTEMPLATE" val="persuadingsapphire|09-2018"/>
</p:tagLst>
</file>

<file path=ppt/theme/theme1.xml><?xml version="1.0" encoding="utf-8"?>
<a:theme xmlns:a="http://schemas.openxmlformats.org/drawingml/2006/main" name="Blank Presentatio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Blank Presentation">
      <a:majorFont>
        <a:latin typeface="Times New Roman"/>
        <a:ea typeface="Arial"/>
        <a:cs typeface="Arial"/>
      </a:majorFont>
      <a:minorFont>
        <a:latin typeface="Times New Roman"/>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6052</TotalTime>
  <Words>603</Words>
  <Application>Microsoft Office PowerPoint</Application>
  <PresentationFormat>Custom</PresentationFormat>
  <Paragraphs>61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Times New Roman</vt:lpstr>
      <vt:lpstr>Libre Baskerville</vt:lpstr>
      <vt:lpstr>Montserrat Light</vt:lpstr>
      <vt:lpstr>Arial</vt:lpstr>
      <vt:lpstr>Blank Presentation</vt:lpstr>
      <vt:lpstr>PowerPoint Presentation</vt:lpstr>
    </vt:vector>
  </TitlesOfParts>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 to make a scientific poster</dc:title>
  <dc:subject>Free Poster Presentation Example</dc:subject>
  <dc:creator>Graphicsland/MakeSigns.com</dc:creator>
  <cp:keywords>scientific, research, template, custom, poster, presentation, symposium, printing, PowerPoint, create, design, example, sample, download</cp:keywords>
  <dc:description>This is a free template from MakeSigns.com to help you create the perfect scientific poster.</dc:description>
  <cp:lastModifiedBy>Sophie Wulfing</cp:lastModifiedBy>
  <cp:revision>338</cp:revision>
  <cp:lastPrinted>2006-11-15T16:04:57Z</cp:lastPrinted>
  <dcterms:modified xsi:type="dcterms:W3CDTF">2022-04-02T19:14:27Z</dcterms:modified>
  <cp:category>templates for scientific poster</cp:category>
</cp:coreProperties>
</file>