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3"/>
  </p:sldMasterIdLst>
  <p:sldIdLst>
    <p:sldId id="267"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E0A3"/>
    <a:srgbClr val="86DCDE"/>
    <a:srgbClr val="A0B2F2"/>
    <a:srgbClr val="9698FC"/>
    <a:srgbClr val="3DC8CB"/>
    <a:srgbClr val="E1FCD0"/>
    <a:srgbClr val="FFD5FF"/>
    <a:srgbClr val="000000"/>
    <a:srgbClr val="FFC9C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34" autoAdjust="0"/>
  </p:normalViewPr>
  <p:slideViewPr>
    <p:cSldViewPr snapToGrid="0">
      <p:cViewPr>
        <p:scale>
          <a:sx n="12" d="100"/>
          <a:sy n="12" d="100"/>
        </p:scale>
        <p:origin x="1300" y="56"/>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E0F47D-0870-4558-BB89-BA417E9757A4}" type="doc">
      <dgm:prSet loTypeId="urn:microsoft.com/office/officeart/2005/8/layout/cycle2" loCatId="cycle" qsTypeId="urn:microsoft.com/office/officeart/2005/8/quickstyle/simple3" qsCatId="simple" csTypeId="urn:microsoft.com/office/officeart/2005/8/colors/colorful5" csCatId="colorful" phldr="1"/>
      <dgm:spPr/>
      <dgm:t>
        <a:bodyPr/>
        <a:lstStyle/>
        <a:p>
          <a:endParaRPr lang="en-US"/>
        </a:p>
      </dgm:t>
    </dgm:pt>
    <dgm:pt modelId="{B18B2743-37F5-4F72-AD91-3F660EAC1559}">
      <dgm:prSet phldrT="[Text]"/>
      <dgm:spPr/>
      <dgm:t>
        <a:bodyPr/>
        <a:lstStyle/>
        <a:p>
          <a:r>
            <a:rPr lang="en-US" dirty="0"/>
            <a:t>Educated Self-Advocates on Restraint in October</a:t>
          </a:r>
        </a:p>
      </dgm:t>
    </dgm:pt>
    <dgm:pt modelId="{E14380EF-C2BA-4ACF-A8B8-F3B8AF94A45A}" type="parTrans" cxnId="{EF56F997-F097-430A-A6E1-525B30981197}">
      <dgm:prSet/>
      <dgm:spPr/>
      <dgm:t>
        <a:bodyPr/>
        <a:lstStyle/>
        <a:p>
          <a:endParaRPr lang="en-US"/>
        </a:p>
      </dgm:t>
    </dgm:pt>
    <dgm:pt modelId="{9CEA75DD-02C1-4F7E-8159-385EA110FA32}" type="sibTrans" cxnId="{EF56F997-F097-430A-A6E1-525B30981197}">
      <dgm:prSet/>
      <dgm:spPr/>
      <dgm:t>
        <a:bodyPr/>
        <a:lstStyle/>
        <a:p>
          <a:endParaRPr lang="en-US"/>
        </a:p>
      </dgm:t>
    </dgm:pt>
    <dgm:pt modelId="{628FA419-85A3-4BBD-8AF2-D4B5FC4ADD93}">
      <dgm:prSet phldrT="[Text]"/>
      <dgm:spPr/>
      <dgm:t>
        <a:bodyPr/>
        <a:lstStyle/>
        <a:p>
          <a:r>
            <a:rPr lang="en-US" dirty="0"/>
            <a:t>Researched Restraint &amp; Trauma Link </a:t>
          </a:r>
        </a:p>
      </dgm:t>
    </dgm:pt>
    <dgm:pt modelId="{0B9E0E40-4F55-4B57-B235-0DCC50DB13BE}" type="parTrans" cxnId="{A7B94CEF-2D82-47DA-B225-962441099D74}">
      <dgm:prSet/>
      <dgm:spPr/>
      <dgm:t>
        <a:bodyPr/>
        <a:lstStyle/>
        <a:p>
          <a:endParaRPr lang="en-US"/>
        </a:p>
      </dgm:t>
    </dgm:pt>
    <dgm:pt modelId="{5A8B78AE-ACF4-4ABB-A3C4-296F3C132179}" type="sibTrans" cxnId="{A7B94CEF-2D82-47DA-B225-962441099D74}">
      <dgm:prSet/>
      <dgm:spPr/>
      <dgm:t>
        <a:bodyPr/>
        <a:lstStyle/>
        <a:p>
          <a:endParaRPr lang="en-US"/>
        </a:p>
      </dgm:t>
    </dgm:pt>
    <dgm:pt modelId="{0BB8C8DB-AD8B-4118-81F7-448E6B80F84C}">
      <dgm:prSet phldrT="[Text]"/>
      <dgm:spPr/>
      <dgm:t>
        <a:bodyPr/>
        <a:lstStyle/>
        <a:p>
          <a:r>
            <a:rPr lang="en-US" dirty="0"/>
            <a:t>Behavior Regulations OADS Listening Sessions</a:t>
          </a:r>
        </a:p>
      </dgm:t>
    </dgm:pt>
    <dgm:pt modelId="{ABC824CA-C0D9-41AE-AC0B-1AA7EA420384}" type="parTrans" cxnId="{F15DA5D9-11B0-49C9-BA20-2C8D33916510}">
      <dgm:prSet/>
      <dgm:spPr/>
      <dgm:t>
        <a:bodyPr/>
        <a:lstStyle/>
        <a:p>
          <a:endParaRPr lang="en-US"/>
        </a:p>
      </dgm:t>
    </dgm:pt>
    <dgm:pt modelId="{CBB235B4-3E7E-4910-A232-5F1AF2F1C352}" type="sibTrans" cxnId="{F15DA5D9-11B0-49C9-BA20-2C8D33916510}">
      <dgm:prSet/>
      <dgm:spPr/>
      <dgm:t>
        <a:bodyPr/>
        <a:lstStyle/>
        <a:p>
          <a:endParaRPr lang="en-US"/>
        </a:p>
      </dgm:t>
    </dgm:pt>
    <dgm:pt modelId="{6CE78BC9-C5A0-44C0-B892-1220F03A2D2F}">
      <dgm:prSet phldrT="[Text]"/>
      <dgm:spPr/>
      <dgm:t>
        <a:bodyPr/>
        <a:lstStyle/>
        <a:p>
          <a:r>
            <a:rPr lang="en-US" dirty="0"/>
            <a:t>Organized &amp; Educated Self-Advocates</a:t>
          </a:r>
        </a:p>
      </dgm:t>
    </dgm:pt>
    <dgm:pt modelId="{89F6AB29-79D9-4A7D-87A7-9E3BF8B206CA}" type="parTrans" cxnId="{FCE62B2D-CD21-415A-A981-2181DD83B3C7}">
      <dgm:prSet/>
      <dgm:spPr/>
      <dgm:t>
        <a:bodyPr/>
        <a:lstStyle/>
        <a:p>
          <a:endParaRPr lang="en-US"/>
        </a:p>
      </dgm:t>
    </dgm:pt>
    <dgm:pt modelId="{6232CB8B-7133-4D3A-A4B1-84A90D645EC1}" type="sibTrans" cxnId="{FCE62B2D-CD21-415A-A981-2181DD83B3C7}">
      <dgm:prSet/>
      <dgm:spPr/>
      <dgm:t>
        <a:bodyPr/>
        <a:lstStyle/>
        <a:p>
          <a:endParaRPr lang="en-US"/>
        </a:p>
      </dgm:t>
    </dgm:pt>
    <dgm:pt modelId="{70A89651-7BEA-447C-9CE2-F22EB8A14FF7}">
      <dgm:prSet phldrT="[Text]"/>
      <dgm:spPr/>
      <dgm:t>
        <a:bodyPr/>
        <a:lstStyle/>
        <a:p>
          <a:r>
            <a:rPr lang="en-US" dirty="0"/>
            <a:t>Supported Self-Advocates on position statements</a:t>
          </a:r>
        </a:p>
      </dgm:t>
    </dgm:pt>
    <dgm:pt modelId="{EB67CBBA-767E-4D74-9507-50CB78318775}" type="parTrans" cxnId="{268C48A4-4AC3-425B-9692-12CA0558D456}">
      <dgm:prSet/>
      <dgm:spPr/>
      <dgm:t>
        <a:bodyPr/>
        <a:lstStyle/>
        <a:p>
          <a:endParaRPr lang="en-US"/>
        </a:p>
      </dgm:t>
    </dgm:pt>
    <dgm:pt modelId="{8F8D8565-27A6-4459-A31A-E441C4AB52DC}" type="sibTrans" cxnId="{268C48A4-4AC3-425B-9692-12CA0558D456}">
      <dgm:prSet/>
      <dgm:spPr/>
      <dgm:t>
        <a:bodyPr/>
        <a:lstStyle/>
        <a:p>
          <a:endParaRPr lang="en-US"/>
        </a:p>
      </dgm:t>
    </dgm:pt>
    <dgm:pt modelId="{33C43336-EAA0-482F-9B7B-832914845631}" type="pres">
      <dgm:prSet presAssocID="{DBE0F47D-0870-4558-BB89-BA417E9757A4}" presName="cycle" presStyleCnt="0">
        <dgm:presLayoutVars>
          <dgm:dir/>
          <dgm:resizeHandles val="exact"/>
        </dgm:presLayoutVars>
      </dgm:prSet>
      <dgm:spPr/>
    </dgm:pt>
    <dgm:pt modelId="{CF2A8325-4E73-49C8-82C0-073349A58EE5}" type="pres">
      <dgm:prSet presAssocID="{B18B2743-37F5-4F72-AD91-3F660EAC1559}" presName="node" presStyleLbl="node1" presStyleIdx="0" presStyleCnt="5">
        <dgm:presLayoutVars>
          <dgm:bulletEnabled val="1"/>
        </dgm:presLayoutVars>
      </dgm:prSet>
      <dgm:spPr/>
    </dgm:pt>
    <dgm:pt modelId="{E9A1872B-98F5-4855-AB6D-BBCABED3128F}" type="pres">
      <dgm:prSet presAssocID="{9CEA75DD-02C1-4F7E-8159-385EA110FA32}" presName="sibTrans" presStyleLbl="sibTrans2D1" presStyleIdx="0" presStyleCnt="5"/>
      <dgm:spPr/>
    </dgm:pt>
    <dgm:pt modelId="{DCD33870-1C1D-43F5-939C-F41662CA144B}" type="pres">
      <dgm:prSet presAssocID="{9CEA75DD-02C1-4F7E-8159-385EA110FA32}" presName="connectorText" presStyleLbl="sibTrans2D1" presStyleIdx="0" presStyleCnt="5"/>
      <dgm:spPr/>
    </dgm:pt>
    <dgm:pt modelId="{7E039076-8E18-4F13-8EC9-9F5FBD4151AF}" type="pres">
      <dgm:prSet presAssocID="{628FA419-85A3-4BBD-8AF2-D4B5FC4ADD93}" presName="node" presStyleLbl="node1" presStyleIdx="1" presStyleCnt="5">
        <dgm:presLayoutVars>
          <dgm:bulletEnabled val="1"/>
        </dgm:presLayoutVars>
      </dgm:prSet>
      <dgm:spPr/>
    </dgm:pt>
    <dgm:pt modelId="{E40E4BFA-3433-4449-8CF3-B08687F243BF}" type="pres">
      <dgm:prSet presAssocID="{5A8B78AE-ACF4-4ABB-A3C4-296F3C132179}" presName="sibTrans" presStyleLbl="sibTrans2D1" presStyleIdx="1" presStyleCnt="5"/>
      <dgm:spPr/>
    </dgm:pt>
    <dgm:pt modelId="{D1EA8EC4-F329-400C-A03A-E577C0BB6F77}" type="pres">
      <dgm:prSet presAssocID="{5A8B78AE-ACF4-4ABB-A3C4-296F3C132179}" presName="connectorText" presStyleLbl="sibTrans2D1" presStyleIdx="1" presStyleCnt="5"/>
      <dgm:spPr/>
    </dgm:pt>
    <dgm:pt modelId="{AD8DE9CE-FD09-4481-9E93-70C16C420818}" type="pres">
      <dgm:prSet presAssocID="{0BB8C8DB-AD8B-4118-81F7-448E6B80F84C}" presName="node" presStyleLbl="node1" presStyleIdx="2" presStyleCnt="5">
        <dgm:presLayoutVars>
          <dgm:bulletEnabled val="1"/>
        </dgm:presLayoutVars>
      </dgm:prSet>
      <dgm:spPr/>
    </dgm:pt>
    <dgm:pt modelId="{16B0B808-1293-4083-A320-29D313213215}" type="pres">
      <dgm:prSet presAssocID="{CBB235B4-3E7E-4910-A232-5F1AF2F1C352}" presName="sibTrans" presStyleLbl="sibTrans2D1" presStyleIdx="2" presStyleCnt="5"/>
      <dgm:spPr/>
    </dgm:pt>
    <dgm:pt modelId="{024CD084-7EB5-40A4-97B8-0A0B0CC3DFA2}" type="pres">
      <dgm:prSet presAssocID="{CBB235B4-3E7E-4910-A232-5F1AF2F1C352}" presName="connectorText" presStyleLbl="sibTrans2D1" presStyleIdx="2" presStyleCnt="5"/>
      <dgm:spPr/>
    </dgm:pt>
    <dgm:pt modelId="{87AA3C84-3951-4A25-B0E3-B3F6E7C9C26F}" type="pres">
      <dgm:prSet presAssocID="{6CE78BC9-C5A0-44C0-B892-1220F03A2D2F}" presName="node" presStyleLbl="node1" presStyleIdx="3" presStyleCnt="5">
        <dgm:presLayoutVars>
          <dgm:bulletEnabled val="1"/>
        </dgm:presLayoutVars>
      </dgm:prSet>
      <dgm:spPr/>
    </dgm:pt>
    <dgm:pt modelId="{BF962BA6-19A0-4967-87FD-BC43C5DAF3F4}" type="pres">
      <dgm:prSet presAssocID="{6232CB8B-7133-4D3A-A4B1-84A90D645EC1}" presName="sibTrans" presStyleLbl="sibTrans2D1" presStyleIdx="3" presStyleCnt="5"/>
      <dgm:spPr/>
    </dgm:pt>
    <dgm:pt modelId="{6933283B-D27D-4904-9C17-28B434157449}" type="pres">
      <dgm:prSet presAssocID="{6232CB8B-7133-4D3A-A4B1-84A90D645EC1}" presName="connectorText" presStyleLbl="sibTrans2D1" presStyleIdx="3" presStyleCnt="5"/>
      <dgm:spPr/>
    </dgm:pt>
    <dgm:pt modelId="{4C76A253-6C83-4E36-BAEB-BF4DA74E1E86}" type="pres">
      <dgm:prSet presAssocID="{70A89651-7BEA-447C-9CE2-F22EB8A14FF7}" presName="node" presStyleLbl="node1" presStyleIdx="4" presStyleCnt="5">
        <dgm:presLayoutVars>
          <dgm:bulletEnabled val="1"/>
        </dgm:presLayoutVars>
      </dgm:prSet>
      <dgm:spPr/>
    </dgm:pt>
    <dgm:pt modelId="{F99DD31A-8387-4C02-84B2-422F8112E5C7}" type="pres">
      <dgm:prSet presAssocID="{8F8D8565-27A6-4459-A31A-E441C4AB52DC}" presName="sibTrans" presStyleLbl="sibTrans2D1" presStyleIdx="4" presStyleCnt="5"/>
      <dgm:spPr/>
    </dgm:pt>
    <dgm:pt modelId="{A798E339-528F-4475-B392-02F37C42BB0D}" type="pres">
      <dgm:prSet presAssocID="{8F8D8565-27A6-4459-A31A-E441C4AB52DC}" presName="connectorText" presStyleLbl="sibTrans2D1" presStyleIdx="4" presStyleCnt="5"/>
      <dgm:spPr/>
    </dgm:pt>
  </dgm:ptLst>
  <dgm:cxnLst>
    <dgm:cxn modelId="{6303B917-A027-4572-8232-DE35CDC05801}" type="presOf" srcId="{628FA419-85A3-4BBD-8AF2-D4B5FC4ADD93}" destId="{7E039076-8E18-4F13-8EC9-9F5FBD4151AF}" srcOrd="0" destOrd="0" presId="urn:microsoft.com/office/officeart/2005/8/layout/cycle2"/>
    <dgm:cxn modelId="{1089B221-E0AD-4877-A7A7-659D9387B075}" type="presOf" srcId="{6CE78BC9-C5A0-44C0-B892-1220F03A2D2F}" destId="{87AA3C84-3951-4A25-B0E3-B3F6E7C9C26F}" srcOrd="0" destOrd="0" presId="urn:microsoft.com/office/officeart/2005/8/layout/cycle2"/>
    <dgm:cxn modelId="{C2639823-FB7A-4C34-AAB3-41399FF9AD1E}" type="presOf" srcId="{CBB235B4-3E7E-4910-A232-5F1AF2F1C352}" destId="{16B0B808-1293-4083-A320-29D313213215}" srcOrd="0" destOrd="0" presId="urn:microsoft.com/office/officeart/2005/8/layout/cycle2"/>
    <dgm:cxn modelId="{F9B9D925-3361-4877-B11C-81F8F8FEA6CA}" type="presOf" srcId="{6232CB8B-7133-4D3A-A4B1-84A90D645EC1}" destId="{6933283B-D27D-4904-9C17-28B434157449}" srcOrd="1" destOrd="0" presId="urn:microsoft.com/office/officeart/2005/8/layout/cycle2"/>
    <dgm:cxn modelId="{FCE62B2D-CD21-415A-A981-2181DD83B3C7}" srcId="{DBE0F47D-0870-4558-BB89-BA417E9757A4}" destId="{6CE78BC9-C5A0-44C0-B892-1220F03A2D2F}" srcOrd="3" destOrd="0" parTransId="{89F6AB29-79D9-4A7D-87A7-9E3BF8B206CA}" sibTransId="{6232CB8B-7133-4D3A-A4B1-84A90D645EC1}"/>
    <dgm:cxn modelId="{40A85A37-770C-4054-BBF0-4AD782708FD9}" type="presOf" srcId="{5A8B78AE-ACF4-4ABB-A3C4-296F3C132179}" destId="{D1EA8EC4-F329-400C-A03A-E577C0BB6F77}" srcOrd="1" destOrd="0" presId="urn:microsoft.com/office/officeart/2005/8/layout/cycle2"/>
    <dgm:cxn modelId="{BDD4CE45-4E2D-4926-9606-30219AEABD6B}" type="presOf" srcId="{5A8B78AE-ACF4-4ABB-A3C4-296F3C132179}" destId="{E40E4BFA-3433-4449-8CF3-B08687F243BF}" srcOrd="0" destOrd="0" presId="urn:microsoft.com/office/officeart/2005/8/layout/cycle2"/>
    <dgm:cxn modelId="{176E9A69-52CA-454F-BE36-5DADE9A5B625}" type="presOf" srcId="{0BB8C8DB-AD8B-4118-81F7-448E6B80F84C}" destId="{AD8DE9CE-FD09-4481-9E93-70C16C420818}" srcOrd="0" destOrd="0" presId="urn:microsoft.com/office/officeart/2005/8/layout/cycle2"/>
    <dgm:cxn modelId="{2B3B3689-2D5A-412C-B058-182F6E1EA890}" type="presOf" srcId="{6232CB8B-7133-4D3A-A4B1-84A90D645EC1}" destId="{BF962BA6-19A0-4967-87FD-BC43C5DAF3F4}" srcOrd="0" destOrd="0" presId="urn:microsoft.com/office/officeart/2005/8/layout/cycle2"/>
    <dgm:cxn modelId="{BCA9528A-AB13-44F0-811A-E6172FFF82FC}" type="presOf" srcId="{9CEA75DD-02C1-4F7E-8159-385EA110FA32}" destId="{DCD33870-1C1D-43F5-939C-F41662CA144B}" srcOrd="1" destOrd="0" presId="urn:microsoft.com/office/officeart/2005/8/layout/cycle2"/>
    <dgm:cxn modelId="{4DB41991-B9CC-4266-A383-07FDDE15128A}" type="presOf" srcId="{B18B2743-37F5-4F72-AD91-3F660EAC1559}" destId="{CF2A8325-4E73-49C8-82C0-073349A58EE5}" srcOrd="0" destOrd="0" presId="urn:microsoft.com/office/officeart/2005/8/layout/cycle2"/>
    <dgm:cxn modelId="{121BB995-0C88-4925-ABF5-DC713C60D4E0}" type="presOf" srcId="{70A89651-7BEA-447C-9CE2-F22EB8A14FF7}" destId="{4C76A253-6C83-4E36-BAEB-BF4DA74E1E86}" srcOrd="0" destOrd="0" presId="urn:microsoft.com/office/officeart/2005/8/layout/cycle2"/>
    <dgm:cxn modelId="{EF56F997-F097-430A-A6E1-525B30981197}" srcId="{DBE0F47D-0870-4558-BB89-BA417E9757A4}" destId="{B18B2743-37F5-4F72-AD91-3F660EAC1559}" srcOrd="0" destOrd="0" parTransId="{E14380EF-C2BA-4ACF-A8B8-F3B8AF94A45A}" sibTransId="{9CEA75DD-02C1-4F7E-8159-385EA110FA32}"/>
    <dgm:cxn modelId="{268C48A4-4AC3-425B-9692-12CA0558D456}" srcId="{DBE0F47D-0870-4558-BB89-BA417E9757A4}" destId="{70A89651-7BEA-447C-9CE2-F22EB8A14FF7}" srcOrd="4" destOrd="0" parTransId="{EB67CBBA-767E-4D74-9507-50CB78318775}" sibTransId="{8F8D8565-27A6-4459-A31A-E441C4AB52DC}"/>
    <dgm:cxn modelId="{03FA1AA6-16ED-4E5A-8F50-469E353351E9}" type="presOf" srcId="{9CEA75DD-02C1-4F7E-8159-385EA110FA32}" destId="{E9A1872B-98F5-4855-AB6D-BBCABED3128F}" srcOrd="0" destOrd="0" presId="urn:microsoft.com/office/officeart/2005/8/layout/cycle2"/>
    <dgm:cxn modelId="{D4714CBF-D70C-48EE-86B8-20C44E4B1CEB}" type="presOf" srcId="{8F8D8565-27A6-4459-A31A-E441C4AB52DC}" destId="{F99DD31A-8387-4C02-84B2-422F8112E5C7}" srcOrd="0" destOrd="0" presId="urn:microsoft.com/office/officeart/2005/8/layout/cycle2"/>
    <dgm:cxn modelId="{F2690DC4-0FCE-49AB-A58E-6BB265DDF386}" type="presOf" srcId="{8F8D8565-27A6-4459-A31A-E441C4AB52DC}" destId="{A798E339-528F-4475-B392-02F37C42BB0D}" srcOrd="1" destOrd="0" presId="urn:microsoft.com/office/officeart/2005/8/layout/cycle2"/>
    <dgm:cxn modelId="{F15DA5D9-11B0-49C9-BA20-2C8D33916510}" srcId="{DBE0F47D-0870-4558-BB89-BA417E9757A4}" destId="{0BB8C8DB-AD8B-4118-81F7-448E6B80F84C}" srcOrd="2" destOrd="0" parTransId="{ABC824CA-C0D9-41AE-AC0B-1AA7EA420384}" sibTransId="{CBB235B4-3E7E-4910-A232-5F1AF2F1C352}"/>
    <dgm:cxn modelId="{B5EFA5DA-4DC7-48FB-AE7C-86F6CA0A24FB}" type="presOf" srcId="{DBE0F47D-0870-4558-BB89-BA417E9757A4}" destId="{33C43336-EAA0-482F-9B7B-832914845631}" srcOrd="0" destOrd="0" presId="urn:microsoft.com/office/officeart/2005/8/layout/cycle2"/>
    <dgm:cxn modelId="{A022F9EB-0139-4437-A455-95AA8CFCD745}" type="presOf" srcId="{CBB235B4-3E7E-4910-A232-5F1AF2F1C352}" destId="{024CD084-7EB5-40A4-97B8-0A0B0CC3DFA2}" srcOrd="1" destOrd="0" presId="urn:microsoft.com/office/officeart/2005/8/layout/cycle2"/>
    <dgm:cxn modelId="{A7B94CEF-2D82-47DA-B225-962441099D74}" srcId="{DBE0F47D-0870-4558-BB89-BA417E9757A4}" destId="{628FA419-85A3-4BBD-8AF2-D4B5FC4ADD93}" srcOrd="1" destOrd="0" parTransId="{0B9E0E40-4F55-4B57-B235-0DCC50DB13BE}" sibTransId="{5A8B78AE-ACF4-4ABB-A3C4-296F3C132179}"/>
    <dgm:cxn modelId="{618C3A7C-BAD0-4B84-9700-43534F047BEA}" type="presParOf" srcId="{33C43336-EAA0-482F-9B7B-832914845631}" destId="{CF2A8325-4E73-49C8-82C0-073349A58EE5}" srcOrd="0" destOrd="0" presId="urn:microsoft.com/office/officeart/2005/8/layout/cycle2"/>
    <dgm:cxn modelId="{6032881A-8CCD-4560-B78D-AAE6F18959E2}" type="presParOf" srcId="{33C43336-EAA0-482F-9B7B-832914845631}" destId="{E9A1872B-98F5-4855-AB6D-BBCABED3128F}" srcOrd="1" destOrd="0" presId="urn:microsoft.com/office/officeart/2005/8/layout/cycle2"/>
    <dgm:cxn modelId="{7ED50437-C908-41B7-8B7D-6B4C211CD471}" type="presParOf" srcId="{E9A1872B-98F5-4855-AB6D-BBCABED3128F}" destId="{DCD33870-1C1D-43F5-939C-F41662CA144B}" srcOrd="0" destOrd="0" presId="urn:microsoft.com/office/officeart/2005/8/layout/cycle2"/>
    <dgm:cxn modelId="{5DC3A64E-03D4-4220-985D-3792C341D39F}" type="presParOf" srcId="{33C43336-EAA0-482F-9B7B-832914845631}" destId="{7E039076-8E18-4F13-8EC9-9F5FBD4151AF}" srcOrd="2" destOrd="0" presId="urn:microsoft.com/office/officeart/2005/8/layout/cycle2"/>
    <dgm:cxn modelId="{16D72CAE-09A1-4748-A462-E534D0104386}" type="presParOf" srcId="{33C43336-EAA0-482F-9B7B-832914845631}" destId="{E40E4BFA-3433-4449-8CF3-B08687F243BF}" srcOrd="3" destOrd="0" presId="urn:microsoft.com/office/officeart/2005/8/layout/cycle2"/>
    <dgm:cxn modelId="{60B8AB04-8989-46E1-A61A-F19478CD83D8}" type="presParOf" srcId="{E40E4BFA-3433-4449-8CF3-B08687F243BF}" destId="{D1EA8EC4-F329-400C-A03A-E577C0BB6F77}" srcOrd="0" destOrd="0" presId="urn:microsoft.com/office/officeart/2005/8/layout/cycle2"/>
    <dgm:cxn modelId="{E913DDA8-58D0-4B5B-B76E-572850EDC49E}" type="presParOf" srcId="{33C43336-EAA0-482F-9B7B-832914845631}" destId="{AD8DE9CE-FD09-4481-9E93-70C16C420818}" srcOrd="4" destOrd="0" presId="urn:microsoft.com/office/officeart/2005/8/layout/cycle2"/>
    <dgm:cxn modelId="{C2F5C604-F87B-4019-8C31-374929227CB4}" type="presParOf" srcId="{33C43336-EAA0-482F-9B7B-832914845631}" destId="{16B0B808-1293-4083-A320-29D313213215}" srcOrd="5" destOrd="0" presId="urn:microsoft.com/office/officeart/2005/8/layout/cycle2"/>
    <dgm:cxn modelId="{2711BC81-A7A0-4919-8B8D-D565592B61D6}" type="presParOf" srcId="{16B0B808-1293-4083-A320-29D313213215}" destId="{024CD084-7EB5-40A4-97B8-0A0B0CC3DFA2}" srcOrd="0" destOrd="0" presId="urn:microsoft.com/office/officeart/2005/8/layout/cycle2"/>
    <dgm:cxn modelId="{E57648D9-23DD-441A-8F9C-6C60E4003B35}" type="presParOf" srcId="{33C43336-EAA0-482F-9B7B-832914845631}" destId="{87AA3C84-3951-4A25-B0E3-B3F6E7C9C26F}" srcOrd="6" destOrd="0" presId="urn:microsoft.com/office/officeart/2005/8/layout/cycle2"/>
    <dgm:cxn modelId="{407D6D28-1E17-4053-8977-EC4C3B7F4F0C}" type="presParOf" srcId="{33C43336-EAA0-482F-9B7B-832914845631}" destId="{BF962BA6-19A0-4967-87FD-BC43C5DAF3F4}" srcOrd="7" destOrd="0" presId="urn:microsoft.com/office/officeart/2005/8/layout/cycle2"/>
    <dgm:cxn modelId="{6B390E5C-C327-43B1-B1BD-D74F28A90551}" type="presParOf" srcId="{BF962BA6-19A0-4967-87FD-BC43C5DAF3F4}" destId="{6933283B-D27D-4904-9C17-28B434157449}" srcOrd="0" destOrd="0" presId="urn:microsoft.com/office/officeart/2005/8/layout/cycle2"/>
    <dgm:cxn modelId="{8CB439EA-D1F3-4069-A9C7-507CE96BD9CF}" type="presParOf" srcId="{33C43336-EAA0-482F-9B7B-832914845631}" destId="{4C76A253-6C83-4E36-BAEB-BF4DA74E1E86}" srcOrd="8" destOrd="0" presId="urn:microsoft.com/office/officeart/2005/8/layout/cycle2"/>
    <dgm:cxn modelId="{D5A8E674-5C1C-49C4-8925-2DE6C8B33165}" type="presParOf" srcId="{33C43336-EAA0-482F-9B7B-832914845631}" destId="{F99DD31A-8387-4C02-84B2-422F8112E5C7}" srcOrd="9" destOrd="0" presId="urn:microsoft.com/office/officeart/2005/8/layout/cycle2"/>
    <dgm:cxn modelId="{A4EA8760-5CE6-4EBA-A532-9BF5F17B1DE4}" type="presParOf" srcId="{F99DD31A-8387-4C02-84B2-422F8112E5C7}" destId="{A798E339-528F-4475-B392-02F37C42BB0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2A8325-4E73-49C8-82C0-073349A58EE5}">
      <dsp:nvSpPr>
        <dsp:cNvPr id="0" name=""/>
        <dsp:cNvSpPr/>
      </dsp:nvSpPr>
      <dsp:spPr>
        <a:xfrm>
          <a:off x="7460910" y="3522"/>
          <a:ext cx="3571303" cy="3571303"/>
        </a:xfrm>
        <a:prstGeom prst="ellips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Educated Self-Advocates on Restraint in October</a:t>
          </a:r>
        </a:p>
      </dsp:txBody>
      <dsp:txXfrm>
        <a:off x="7983915" y="526527"/>
        <a:ext cx="2525293" cy="2525293"/>
      </dsp:txXfrm>
    </dsp:sp>
    <dsp:sp modelId="{E9A1872B-98F5-4855-AB6D-BBCABED3128F}">
      <dsp:nvSpPr>
        <dsp:cNvPr id="0" name=""/>
        <dsp:cNvSpPr/>
      </dsp:nvSpPr>
      <dsp:spPr>
        <a:xfrm rot="2160000">
          <a:off x="10919349" y="2746756"/>
          <a:ext cx="949393" cy="1205315"/>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10946547" y="2904113"/>
        <a:ext cx="664575" cy="723189"/>
      </dsp:txXfrm>
    </dsp:sp>
    <dsp:sp modelId="{7E039076-8E18-4F13-8EC9-9F5FBD4151AF}">
      <dsp:nvSpPr>
        <dsp:cNvPr id="0" name=""/>
        <dsp:cNvSpPr/>
      </dsp:nvSpPr>
      <dsp:spPr>
        <a:xfrm>
          <a:off x="11799355" y="3155587"/>
          <a:ext cx="3571303" cy="3571303"/>
        </a:xfrm>
        <a:prstGeom prst="ellipse">
          <a:avLst/>
        </a:prstGeom>
        <a:gradFill rotWithShape="0">
          <a:gsLst>
            <a:gs pos="0">
              <a:schemeClr val="accent5">
                <a:hueOff val="-1711787"/>
                <a:satOff val="-13284"/>
                <a:lumOff val="2255"/>
                <a:alphaOff val="0"/>
                <a:lumMod val="110000"/>
                <a:satMod val="105000"/>
                <a:tint val="67000"/>
              </a:schemeClr>
            </a:gs>
            <a:gs pos="50000">
              <a:schemeClr val="accent5">
                <a:hueOff val="-1711787"/>
                <a:satOff val="-13284"/>
                <a:lumOff val="2255"/>
                <a:alphaOff val="0"/>
                <a:lumMod val="105000"/>
                <a:satMod val="103000"/>
                <a:tint val="73000"/>
              </a:schemeClr>
            </a:gs>
            <a:gs pos="100000">
              <a:schemeClr val="accent5">
                <a:hueOff val="-1711787"/>
                <a:satOff val="-13284"/>
                <a:lumOff val="22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Researched Restraint &amp; Trauma Link </a:t>
          </a:r>
        </a:p>
      </dsp:txBody>
      <dsp:txXfrm>
        <a:off x="12322360" y="3678592"/>
        <a:ext cx="2525293" cy="2525293"/>
      </dsp:txXfrm>
    </dsp:sp>
    <dsp:sp modelId="{E40E4BFA-3433-4449-8CF3-B08687F243BF}">
      <dsp:nvSpPr>
        <dsp:cNvPr id="0" name=""/>
        <dsp:cNvSpPr/>
      </dsp:nvSpPr>
      <dsp:spPr>
        <a:xfrm rot="6480000">
          <a:off x="12290044" y="6863101"/>
          <a:ext cx="949393" cy="1205315"/>
        </a:xfrm>
        <a:prstGeom prst="rightArrow">
          <a:avLst>
            <a:gd name="adj1" fmla="val 60000"/>
            <a:gd name="adj2" fmla="val 50000"/>
          </a:avLst>
        </a:prstGeom>
        <a:gradFill rotWithShape="0">
          <a:gsLst>
            <a:gs pos="0">
              <a:schemeClr val="accent5">
                <a:hueOff val="-1711787"/>
                <a:satOff val="-13284"/>
                <a:lumOff val="2255"/>
                <a:alphaOff val="0"/>
                <a:lumMod val="110000"/>
                <a:satMod val="105000"/>
                <a:tint val="67000"/>
              </a:schemeClr>
            </a:gs>
            <a:gs pos="50000">
              <a:schemeClr val="accent5">
                <a:hueOff val="-1711787"/>
                <a:satOff val="-13284"/>
                <a:lumOff val="2255"/>
                <a:alphaOff val="0"/>
                <a:lumMod val="105000"/>
                <a:satMod val="103000"/>
                <a:tint val="73000"/>
              </a:schemeClr>
            </a:gs>
            <a:gs pos="100000">
              <a:schemeClr val="accent5">
                <a:hueOff val="-1711787"/>
                <a:satOff val="-13284"/>
                <a:lumOff val="2255"/>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10800000">
        <a:off x="12476460" y="6968725"/>
        <a:ext cx="664575" cy="723189"/>
      </dsp:txXfrm>
    </dsp:sp>
    <dsp:sp modelId="{AD8DE9CE-FD09-4481-9E93-70C16C420818}">
      <dsp:nvSpPr>
        <dsp:cNvPr id="0" name=""/>
        <dsp:cNvSpPr/>
      </dsp:nvSpPr>
      <dsp:spPr>
        <a:xfrm>
          <a:off x="10142216" y="8255736"/>
          <a:ext cx="3571303" cy="3571303"/>
        </a:xfrm>
        <a:prstGeom prst="ellipse">
          <a:avLst/>
        </a:prstGeom>
        <a:gradFill rotWithShape="0">
          <a:gsLst>
            <a:gs pos="0">
              <a:schemeClr val="accent5">
                <a:hueOff val="-3423573"/>
                <a:satOff val="-26569"/>
                <a:lumOff val="4509"/>
                <a:alphaOff val="0"/>
                <a:lumMod val="110000"/>
                <a:satMod val="105000"/>
                <a:tint val="67000"/>
              </a:schemeClr>
            </a:gs>
            <a:gs pos="50000">
              <a:schemeClr val="accent5">
                <a:hueOff val="-3423573"/>
                <a:satOff val="-26569"/>
                <a:lumOff val="4509"/>
                <a:alphaOff val="0"/>
                <a:lumMod val="105000"/>
                <a:satMod val="103000"/>
                <a:tint val="73000"/>
              </a:schemeClr>
            </a:gs>
            <a:gs pos="100000">
              <a:schemeClr val="accent5">
                <a:hueOff val="-3423573"/>
                <a:satOff val="-26569"/>
                <a:lumOff val="450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Behavior Regulations OADS Listening Sessions</a:t>
          </a:r>
        </a:p>
      </dsp:txBody>
      <dsp:txXfrm>
        <a:off x="10665221" y="8778741"/>
        <a:ext cx="2525293" cy="2525293"/>
      </dsp:txXfrm>
    </dsp:sp>
    <dsp:sp modelId="{16B0B808-1293-4083-A320-29D313213215}">
      <dsp:nvSpPr>
        <dsp:cNvPr id="0" name=""/>
        <dsp:cNvSpPr/>
      </dsp:nvSpPr>
      <dsp:spPr>
        <a:xfrm rot="10800000">
          <a:off x="8798734" y="9438730"/>
          <a:ext cx="949393" cy="1205315"/>
        </a:xfrm>
        <a:prstGeom prst="rightArrow">
          <a:avLst>
            <a:gd name="adj1" fmla="val 60000"/>
            <a:gd name="adj2" fmla="val 50000"/>
          </a:avLst>
        </a:prstGeom>
        <a:gradFill rotWithShape="0">
          <a:gsLst>
            <a:gs pos="0">
              <a:schemeClr val="accent5">
                <a:hueOff val="-3423573"/>
                <a:satOff val="-26569"/>
                <a:lumOff val="4509"/>
                <a:alphaOff val="0"/>
                <a:lumMod val="110000"/>
                <a:satMod val="105000"/>
                <a:tint val="67000"/>
              </a:schemeClr>
            </a:gs>
            <a:gs pos="50000">
              <a:schemeClr val="accent5">
                <a:hueOff val="-3423573"/>
                <a:satOff val="-26569"/>
                <a:lumOff val="4509"/>
                <a:alphaOff val="0"/>
                <a:lumMod val="105000"/>
                <a:satMod val="103000"/>
                <a:tint val="73000"/>
              </a:schemeClr>
            </a:gs>
            <a:gs pos="100000">
              <a:schemeClr val="accent5">
                <a:hueOff val="-3423573"/>
                <a:satOff val="-26569"/>
                <a:lumOff val="4509"/>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10800000">
        <a:off x="9083552" y="9679793"/>
        <a:ext cx="664575" cy="723189"/>
      </dsp:txXfrm>
    </dsp:sp>
    <dsp:sp modelId="{87AA3C84-3951-4A25-B0E3-B3F6E7C9C26F}">
      <dsp:nvSpPr>
        <dsp:cNvPr id="0" name=""/>
        <dsp:cNvSpPr/>
      </dsp:nvSpPr>
      <dsp:spPr>
        <a:xfrm>
          <a:off x="4779603" y="8255736"/>
          <a:ext cx="3571303" cy="3571303"/>
        </a:xfrm>
        <a:prstGeom prst="ellipse">
          <a:avLst/>
        </a:prstGeom>
        <a:gradFill rotWithShape="0">
          <a:gsLst>
            <a:gs pos="0">
              <a:schemeClr val="accent5">
                <a:hueOff val="-5135360"/>
                <a:satOff val="-39853"/>
                <a:lumOff val="6764"/>
                <a:alphaOff val="0"/>
                <a:lumMod val="110000"/>
                <a:satMod val="105000"/>
                <a:tint val="67000"/>
              </a:schemeClr>
            </a:gs>
            <a:gs pos="50000">
              <a:schemeClr val="accent5">
                <a:hueOff val="-5135360"/>
                <a:satOff val="-39853"/>
                <a:lumOff val="6764"/>
                <a:alphaOff val="0"/>
                <a:lumMod val="105000"/>
                <a:satMod val="103000"/>
                <a:tint val="73000"/>
              </a:schemeClr>
            </a:gs>
            <a:gs pos="100000">
              <a:schemeClr val="accent5">
                <a:hueOff val="-5135360"/>
                <a:satOff val="-39853"/>
                <a:lumOff val="676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Organized &amp; Educated Self-Advocates</a:t>
          </a:r>
        </a:p>
      </dsp:txBody>
      <dsp:txXfrm>
        <a:off x="5302608" y="8778741"/>
        <a:ext cx="2525293" cy="2525293"/>
      </dsp:txXfrm>
    </dsp:sp>
    <dsp:sp modelId="{BF962BA6-19A0-4967-87FD-BC43C5DAF3F4}">
      <dsp:nvSpPr>
        <dsp:cNvPr id="0" name=""/>
        <dsp:cNvSpPr/>
      </dsp:nvSpPr>
      <dsp:spPr>
        <a:xfrm rot="15120000">
          <a:off x="5270292" y="6914210"/>
          <a:ext cx="949393" cy="1205315"/>
        </a:xfrm>
        <a:prstGeom prst="rightArrow">
          <a:avLst>
            <a:gd name="adj1" fmla="val 60000"/>
            <a:gd name="adj2" fmla="val 50000"/>
          </a:avLst>
        </a:prstGeom>
        <a:gradFill rotWithShape="0">
          <a:gsLst>
            <a:gs pos="0">
              <a:schemeClr val="accent5">
                <a:hueOff val="-5135360"/>
                <a:satOff val="-39853"/>
                <a:lumOff val="6764"/>
                <a:alphaOff val="0"/>
                <a:lumMod val="110000"/>
                <a:satMod val="105000"/>
                <a:tint val="67000"/>
              </a:schemeClr>
            </a:gs>
            <a:gs pos="50000">
              <a:schemeClr val="accent5">
                <a:hueOff val="-5135360"/>
                <a:satOff val="-39853"/>
                <a:lumOff val="6764"/>
                <a:alphaOff val="0"/>
                <a:lumMod val="105000"/>
                <a:satMod val="103000"/>
                <a:tint val="73000"/>
              </a:schemeClr>
            </a:gs>
            <a:gs pos="100000">
              <a:schemeClr val="accent5">
                <a:hueOff val="-5135360"/>
                <a:satOff val="-39853"/>
                <a:lumOff val="6764"/>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10800000">
        <a:off x="5456708" y="7290712"/>
        <a:ext cx="664575" cy="723189"/>
      </dsp:txXfrm>
    </dsp:sp>
    <dsp:sp modelId="{4C76A253-6C83-4E36-BAEB-BF4DA74E1E86}">
      <dsp:nvSpPr>
        <dsp:cNvPr id="0" name=""/>
        <dsp:cNvSpPr/>
      </dsp:nvSpPr>
      <dsp:spPr>
        <a:xfrm>
          <a:off x="3122464" y="3155587"/>
          <a:ext cx="3571303" cy="3571303"/>
        </a:xfrm>
        <a:prstGeom prst="ellipse">
          <a:avLst/>
        </a:prstGeom>
        <a:gradFill rotWithShape="0">
          <a:gsLst>
            <a:gs pos="0">
              <a:schemeClr val="accent5">
                <a:hueOff val="-6847147"/>
                <a:satOff val="-53138"/>
                <a:lumOff val="9018"/>
                <a:alphaOff val="0"/>
                <a:lumMod val="110000"/>
                <a:satMod val="105000"/>
                <a:tint val="67000"/>
              </a:schemeClr>
            </a:gs>
            <a:gs pos="50000">
              <a:schemeClr val="accent5">
                <a:hueOff val="-6847147"/>
                <a:satOff val="-53138"/>
                <a:lumOff val="9018"/>
                <a:alphaOff val="0"/>
                <a:lumMod val="105000"/>
                <a:satMod val="103000"/>
                <a:tint val="73000"/>
              </a:schemeClr>
            </a:gs>
            <a:gs pos="100000">
              <a:schemeClr val="accent5">
                <a:hueOff val="-6847147"/>
                <a:satOff val="-53138"/>
                <a:lumOff val="901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Supported Self-Advocates on position statements</a:t>
          </a:r>
        </a:p>
      </dsp:txBody>
      <dsp:txXfrm>
        <a:off x="3645469" y="3678592"/>
        <a:ext cx="2525293" cy="2525293"/>
      </dsp:txXfrm>
    </dsp:sp>
    <dsp:sp modelId="{F99DD31A-8387-4C02-84B2-422F8112E5C7}">
      <dsp:nvSpPr>
        <dsp:cNvPr id="0" name=""/>
        <dsp:cNvSpPr/>
      </dsp:nvSpPr>
      <dsp:spPr>
        <a:xfrm rot="19440000">
          <a:off x="6580904" y="2778343"/>
          <a:ext cx="949393" cy="1205315"/>
        </a:xfrm>
        <a:prstGeom prst="rightArrow">
          <a:avLst>
            <a:gd name="adj1" fmla="val 60000"/>
            <a:gd name="adj2" fmla="val 50000"/>
          </a:avLst>
        </a:prstGeom>
        <a:gradFill rotWithShape="0">
          <a:gsLst>
            <a:gs pos="0">
              <a:schemeClr val="accent5">
                <a:hueOff val="-6847147"/>
                <a:satOff val="-53138"/>
                <a:lumOff val="9018"/>
                <a:alphaOff val="0"/>
                <a:lumMod val="110000"/>
                <a:satMod val="105000"/>
                <a:tint val="67000"/>
              </a:schemeClr>
            </a:gs>
            <a:gs pos="50000">
              <a:schemeClr val="accent5">
                <a:hueOff val="-6847147"/>
                <a:satOff val="-53138"/>
                <a:lumOff val="9018"/>
                <a:alphaOff val="0"/>
                <a:lumMod val="105000"/>
                <a:satMod val="103000"/>
                <a:tint val="73000"/>
              </a:schemeClr>
            </a:gs>
            <a:gs pos="100000">
              <a:schemeClr val="accent5">
                <a:hueOff val="-6847147"/>
                <a:satOff val="-53138"/>
                <a:lumOff val="9018"/>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608102" y="3103112"/>
        <a:ext cx="664575" cy="72318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47691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799"/>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7553271" y="8747140"/>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125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rm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127331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26526" y="6914431"/>
            <a:ext cx="44165520" cy="24367494"/>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587828" y="0"/>
            <a:ext cx="51794228" cy="5440679"/>
          </a:xfrm>
          <a:prstGeom prst="rect">
            <a:avLst/>
          </a:prstGeom>
          <a:solidFill>
            <a:srgbClr val="003591"/>
          </a:soli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9300" i="1" dirty="0">
                <a:solidFill>
                  <a:schemeClr val="bg1"/>
                </a:solidFill>
                <a:latin typeface="Myriad Pro" panose="020B0503030403020204" pitchFamily="34" charset="0"/>
                <a:cs typeface="Arial" panose="020B0604020202020204" pitchFamily="34" charset="0"/>
              </a:rPr>
              <a:t> </a:t>
            </a:r>
          </a:p>
        </p:txBody>
      </p:sp>
      <p:sp>
        <p:nvSpPr>
          <p:cNvPr id="14" name="Arrow: Pentagon 13">
            <a:extLst>
              <a:ext uri="{FF2B5EF4-FFF2-40B4-BE49-F238E27FC236}">
                <a16:creationId xmlns:a16="http://schemas.microsoft.com/office/drawing/2014/main" id="{9FEDE908-957E-4EF9-8184-398597C8E13C}"/>
              </a:ext>
            </a:extLst>
          </p:cNvPr>
          <p:cNvSpPr/>
          <p:nvPr userDrawn="1"/>
        </p:nvSpPr>
        <p:spPr>
          <a:xfrm rot="5400000">
            <a:off x="42118232" y="782380"/>
            <a:ext cx="7103005" cy="5904004"/>
          </a:xfrm>
          <a:prstGeom prst="homePlate">
            <a:avLst>
              <a:gd name="adj" fmla="val 32067"/>
            </a:avLst>
          </a:prstGeom>
          <a:solidFill>
            <a:srgbClr val="003591"/>
          </a:solidFill>
          <a:ln w="47625" cap="rnd">
            <a:no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University of New Hampshire logo">
            <a:extLst>
              <a:ext uri="{FF2B5EF4-FFF2-40B4-BE49-F238E27FC236}">
                <a16:creationId xmlns:a16="http://schemas.microsoft.com/office/drawing/2014/main" id="{03A346C1-A4EF-44B4-8A47-C043BCF1DFC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774944" y="1037087"/>
            <a:ext cx="1747670" cy="2104513"/>
          </a:xfrm>
          <a:prstGeom prst="rect">
            <a:avLst/>
          </a:prstGeom>
        </p:spPr>
      </p:pic>
      <p:pic>
        <p:nvPicPr>
          <p:cNvPr id="18" name="Picture 17" descr="NH ME Lend Program logo">
            <a:extLst>
              <a:ext uri="{FF2B5EF4-FFF2-40B4-BE49-F238E27FC236}">
                <a16:creationId xmlns:a16="http://schemas.microsoft.com/office/drawing/2014/main" id="{CE8913CD-8CA7-4288-944E-D0E9A6B9EE1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061757" y="3492424"/>
            <a:ext cx="5366548" cy="1335308"/>
          </a:xfrm>
          <a:prstGeom prst="rect">
            <a:avLst/>
          </a:prstGeom>
        </p:spPr>
      </p:pic>
      <p:sp>
        <p:nvSpPr>
          <p:cNvPr id="2" name="Title Placeholder 1"/>
          <p:cNvSpPr>
            <a:spLocks noGrp="1"/>
          </p:cNvSpPr>
          <p:nvPr>
            <p:ph type="title"/>
          </p:nvPr>
        </p:nvSpPr>
        <p:spPr>
          <a:xfrm>
            <a:off x="3226526" y="1835792"/>
            <a:ext cx="44165520" cy="1769094"/>
          </a:xfrm>
          <a:prstGeom prst="rect">
            <a:avLst/>
          </a:prstGeom>
        </p:spPr>
        <p:txBody>
          <a:bodyPr vert="horz" lIns="106674" tIns="53337" rIns="106674" bIns="53337" rtlCol="0" anchor="ctr">
            <a:normAutofit/>
          </a:bodyPr>
          <a:lstStyle/>
          <a:p>
            <a:r>
              <a:rPr lang="en-US"/>
              <a:t>Click to edit Master title style</a:t>
            </a:r>
            <a:endParaRPr lang="en-US" dirty="0"/>
          </a:p>
        </p:txBody>
      </p:sp>
      <p:grpSp>
        <p:nvGrpSpPr>
          <p:cNvPr id="10" name="Group 9" descr="NH-ME LEND Program partners' logos. Includes Dartmouth-Hitchcock, Institute on Disability, University of Maine Center for Community Inclusion and Disability Studies UCED">
            <a:extLst>
              <a:ext uri="{FF2B5EF4-FFF2-40B4-BE49-F238E27FC236}">
                <a16:creationId xmlns:a16="http://schemas.microsoft.com/office/drawing/2014/main" id="{37EA225B-B34E-41A1-8265-3497517326CB}"/>
              </a:ext>
            </a:extLst>
          </p:cNvPr>
          <p:cNvGrpSpPr/>
          <p:nvPr userDrawn="1"/>
        </p:nvGrpSpPr>
        <p:grpSpPr>
          <a:xfrm>
            <a:off x="30838140" y="35555594"/>
            <a:ext cx="19342560" cy="1812119"/>
            <a:chOff x="30606540" y="36072358"/>
            <a:chExt cx="19342560" cy="1812119"/>
          </a:xfrm>
        </p:grpSpPr>
        <p:pic>
          <p:nvPicPr>
            <p:cNvPr id="1026" name="Picture 2" descr="Dartmouth Hitchcock's Logo">
              <a:extLst>
                <a:ext uri="{FF2B5EF4-FFF2-40B4-BE49-F238E27FC236}">
                  <a16:creationId xmlns:a16="http://schemas.microsoft.com/office/drawing/2014/main" id="{E5BF99D5-1638-47BF-B81C-5C6525C64497}"/>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0606540" y="36072358"/>
              <a:ext cx="6945032" cy="8797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versity of Maine Center for Community Inclusion and disability Studies">
              <a:extLst>
                <a:ext uri="{FF2B5EF4-FFF2-40B4-BE49-F238E27FC236}">
                  <a16:creationId xmlns:a16="http://schemas.microsoft.com/office/drawing/2014/main" id="{B7BB1FF8-10EB-4871-B422-03AA4CCFBE54}"/>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5186600" y="36228488"/>
              <a:ext cx="476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ext&#10;&#10;Description automatically generated with medium confidence">
              <a:extLst>
                <a:ext uri="{FF2B5EF4-FFF2-40B4-BE49-F238E27FC236}">
                  <a16:creationId xmlns:a16="http://schemas.microsoft.com/office/drawing/2014/main" id="{B01FE5DB-398C-4F63-A9B2-24215D3F3C9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8188623" y="36125072"/>
              <a:ext cx="6360926" cy="1759405"/>
            </a:xfrm>
            <a:prstGeom prst="rect">
              <a:avLst/>
            </a:prstGeom>
          </p:spPr>
        </p:pic>
      </p:grpSp>
      <p:sp>
        <p:nvSpPr>
          <p:cNvPr id="19" name="TextBox 18">
            <a:extLst>
              <a:ext uri="{FF2B5EF4-FFF2-40B4-BE49-F238E27FC236}">
                <a16:creationId xmlns:a16="http://schemas.microsoft.com/office/drawing/2014/main" id="{E00C1324-6F8D-481B-906B-64A12369AB49}"/>
              </a:ext>
            </a:extLst>
          </p:cNvPr>
          <p:cNvSpPr txBox="1"/>
          <p:nvPr userDrawn="1"/>
        </p:nvSpPr>
        <p:spPr>
          <a:xfrm>
            <a:off x="1348740" y="35711725"/>
            <a:ext cx="28852349" cy="1759870"/>
          </a:xfrm>
          <a:prstGeom prst="rect">
            <a:avLst/>
          </a:prstGeom>
          <a:noFill/>
        </p:spPr>
        <p:txBody>
          <a:bodyPr wrap="square">
            <a:spAutoFit/>
          </a:bodyPr>
          <a:lstStyle/>
          <a:p>
            <a:pPr algn="l"/>
            <a:r>
              <a:rPr lang="en-US" sz="3600" b="0" i="1" dirty="0">
                <a:solidFill>
                  <a:srgbClr val="333333"/>
                </a:solidFill>
                <a:effectLst/>
                <a:latin typeface="Source Sans Pro" panose="020B0503030403020204" pitchFamily="34" charset="0"/>
              </a:rPr>
              <a:t>NH-ME LEND is supported by a grant (#</a:t>
            </a:r>
            <a:r>
              <a:rPr lang="en-US" sz="3600" b="0" i="0" dirty="0">
                <a:solidFill>
                  <a:srgbClr val="333333"/>
                </a:solidFill>
                <a:effectLst/>
                <a:latin typeface="Source Sans Pro" panose="020B0503030403020204" pitchFamily="34" charset="0"/>
              </a:rPr>
              <a:t>T73MC33246</a:t>
            </a:r>
            <a:r>
              <a:rPr lang="en-US" sz="3600"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p>
          <a:p>
            <a:pPr algn="l"/>
            <a:r>
              <a:rPr lang="en-US" sz="3600" b="0" i="1" dirty="0">
                <a:solidFill>
                  <a:srgbClr val="333333"/>
                </a:solidFill>
                <a:effectLst/>
                <a:latin typeface="Source Sans Pro" panose="020B0503030403020204" pitchFamily="34" charset="0"/>
              </a:rPr>
              <a:t>Learn more at iod.unh.edu/nh-me-lend</a:t>
            </a:r>
            <a:endParaRPr lang="en-US" sz="3600" dirty="0"/>
          </a:p>
        </p:txBody>
      </p:sp>
    </p:spTree>
    <p:extLst>
      <p:ext uri="{BB962C8B-B14F-4D97-AF65-F5344CB8AC3E}">
        <p14:creationId xmlns:p14="http://schemas.microsoft.com/office/powerpoint/2010/main" val="2663834418"/>
      </p:ext>
    </p:extLst>
  </p:cSld>
  <p:clrMap bg1="lt1" tx1="dk1" bg2="lt2" tx2="dk2" accent1="accent1" accent2="accent2" accent3="accent3" accent4="accent4" accent5="accent5" accent6="accent6" hlink="hlink" folHlink="folHlink"/>
  <p:sldLayoutIdLst>
    <p:sldLayoutId id="2147483718" r:id="rId1"/>
    <p:sldLayoutId id="2147483716" r:id="rId2"/>
    <p:sldLayoutId id="2147483715" r:id="rId3"/>
  </p:sldLayoutIdLst>
  <p:txStyles>
    <p:titleStyle>
      <a:lvl1pPr algn="l" defTabSz="4480304" rtl="0" eaLnBrk="1" latinLnBrk="0" hangingPunct="1">
        <a:lnSpc>
          <a:spcPct val="90000"/>
        </a:lnSpc>
        <a:spcBef>
          <a:spcPct val="0"/>
        </a:spcBef>
        <a:buNone/>
        <a:defRPr sz="21600" kern="1200">
          <a:solidFill>
            <a:schemeClr val="bg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7200" kern="1200">
          <a:solidFill>
            <a:srgbClr val="000000"/>
          </a:solidFill>
          <a:latin typeface="+mj-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7200" kern="1200">
          <a:solidFill>
            <a:srgbClr val="000000"/>
          </a:solidFill>
          <a:latin typeface="+mj-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6600" kern="1200">
          <a:solidFill>
            <a:srgbClr val="000000"/>
          </a:solidFill>
          <a:latin typeface="+mj-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1.xml"/><Relationship Id="rId7" Type="http://schemas.openxmlformats.org/officeDocument/2006/relationships/hyperlink" Target="https://www.maine.gov/sos/cec/rules/10/chaps10.htm?utm_medium=email&amp;utm_source=govdelivery"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EAA69-AEE4-4D62-99A9-7E4079B60790}"/>
              </a:ext>
            </a:extLst>
          </p:cNvPr>
          <p:cNvSpPr>
            <a:spLocks noGrp="1"/>
          </p:cNvSpPr>
          <p:nvPr>
            <p:ph type="title"/>
          </p:nvPr>
        </p:nvSpPr>
        <p:spPr/>
        <p:txBody>
          <a:bodyPr/>
          <a:lstStyle/>
          <a:p>
            <a:r>
              <a:rPr lang="en-US" dirty="0"/>
              <a:t>Eliminating Planned Adult Restraints: Providing Alternatives</a:t>
            </a:r>
          </a:p>
        </p:txBody>
      </p:sp>
      <p:sp>
        <p:nvSpPr>
          <p:cNvPr id="3" name="Text Placeholder 2">
            <a:extLst>
              <a:ext uri="{FF2B5EF4-FFF2-40B4-BE49-F238E27FC236}">
                <a16:creationId xmlns:a16="http://schemas.microsoft.com/office/drawing/2014/main" id="{9F74E58B-446B-4FDA-9499-A83123281BF2}"/>
              </a:ext>
            </a:extLst>
          </p:cNvPr>
          <p:cNvSpPr>
            <a:spLocks noGrp="1"/>
          </p:cNvSpPr>
          <p:nvPr>
            <p:ph type="body" sz="quarter" idx="13"/>
          </p:nvPr>
        </p:nvSpPr>
        <p:spPr>
          <a:xfrm>
            <a:off x="1143000" y="2674620"/>
            <a:ext cx="24932639" cy="777557"/>
          </a:xfrm>
        </p:spPr>
        <p:txBody>
          <a:bodyPr/>
          <a:lstStyle/>
          <a:p>
            <a:r>
              <a:rPr lang="en-US" dirty="0"/>
              <a:t>Monique Stairs, Bachelor of Liberal Studies, Management Minor</a:t>
            </a:r>
          </a:p>
        </p:txBody>
      </p:sp>
      <p:sp>
        <p:nvSpPr>
          <p:cNvPr id="4" name="Text Placeholder 3">
            <a:extLst>
              <a:ext uri="{FF2B5EF4-FFF2-40B4-BE49-F238E27FC236}">
                <a16:creationId xmlns:a16="http://schemas.microsoft.com/office/drawing/2014/main" id="{C0F6F248-952F-4B38-B070-5A71F6DDAF80}"/>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374CCEF6-D6F0-4C51-B2B7-3AFA434FD0D9}"/>
              </a:ext>
            </a:extLst>
          </p:cNvPr>
          <p:cNvSpPr>
            <a:spLocks noGrp="1"/>
          </p:cNvSpPr>
          <p:nvPr>
            <p:ph type="body" sz="quarter" idx="16"/>
          </p:nvPr>
        </p:nvSpPr>
        <p:spPr>
          <a:xfrm>
            <a:off x="1143000" y="7131685"/>
            <a:ext cx="15758652" cy="1079627"/>
          </a:xfrm>
          <a:solidFill>
            <a:srgbClr val="86DCDE"/>
          </a:solidFill>
        </p:spPr>
        <p:txBody>
          <a:bodyPr/>
          <a:lstStyle/>
          <a:p>
            <a:pPr algn="ctr"/>
            <a:r>
              <a:rPr lang="en-US" dirty="0"/>
              <a:t>Background- Leadership Placement Partner</a:t>
            </a:r>
          </a:p>
        </p:txBody>
      </p:sp>
      <p:sp>
        <p:nvSpPr>
          <p:cNvPr id="6" name="Text Placeholder 5">
            <a:extLst>
              <a:ext uri="{FF2B5EF4-FFF2-40B4-BE49-F238E27FC236}">
                <a16:creationId xmlns:a16="http://schemas.microsoft.com/office/drawing/2014/main" id="{99C3D527-6B90-49C4-A54A-81B7CF9F25E6}"/>
              </a:ext>
            </a:extLst>
          </p:cNvPr>
          <p:cNvSpPr>
            <a:spLocks noGrp="1"/>
          </p:cNvSpPr>
          <p:nvPr>
            <p:ph type="body" sz="quarter" idx="17"/>
          </p:nvPr>
        </p:nvSpPr>
        <p:spPr>
          <a:xfrm>
            <a:off x="1142999" y="15404468"/>
            <a:ext cx="15255875" cy="962359"/>
          </a:xfrm>
          <a:solidFill>
            <a:srgbClr val="76E0A3"/>
          </a:solidFill>
        </p:spPr>
        <p:txBody>
          <a:bodyPr/>
          <a:lstStyle/>
          <a:p>
            <a:pPr algn="ctr"/>
            <a:r>
              <a:rPr lang="en-US" dirty="0"/>
              <a:t>Project Activities</a:t>
            </a:r>
          </a:p>
        </p:txBody>
      </p:sp>
      <p:sp>
        <p:nvSpPr>
          <p:cNvPr id="7" name="Text Placeholder 6">
            <a:extLst>
              <a:ext uri="{FF2B5EF4-FFF2-40B4-BE49-F238E27FC236}">
                <a16:creationId xmlns:a16="http://schemas.microsoft.com/office/drawing/2014/main" id="{A27DCC75-C1A6-4C9B-8CF2-7F548AEB1F09}"/>
              </a:ext>
            </a:extLst>
          </p:cNvPr>
          <p:cNvSpPr>
            <a:spLocks noGrp="1"/>
          </p:cNvSpPr>
          <p:nvPr>
            <p:ph type="body" sz="quarter" idx="18"/>
          </p:nvPr>
        </p:nvSpPr>
        <p:spPr>
          <a:xfrm>
            <a:off x="35322201" y="8470420"/>
            <a:ext cx="15255875" cy="1010604"/>
          </a:xfrm>
          <a:solidFill>
            <a:srgbClr val="A0B2F2"/>
          </a:solidFill>
        </p:spPr>
        <p:txBody>
          <a:bodyPr/>
          <a:lstStyle/>
          <a:p>
            <a:pPr algn="ctr"/>
            <a:r>
              <a:rPr lang="en-US" dirty="0"/>
              <a:t>Goals of Leadership Project </a:t>
            </a:r>
          </a:p>
        </p:txBody>
      </p:sp>
      <p:sp>
        <p:nvSpPr>
          <p:cNvPr id="8" name="Text Placeholder 7">
            <a:extLst>
              <a:ext uri="{FF2B5EF4-FFF2-40B4-BE49-F238E27FC236}">
                <a16:creationId xmlns:a16="http://schemas.microsoft.com/office/drawing/2014/main" id="{6D40A36F-8EA5-47E8-ADE3-65EFC530BE20}"/>
              </a:ext>
            </a:extLst>
          </p:cNvPr>
          <p:cNvSpPr>
            <a:spLocks noGrp="1"/>
          </p:cNvSpPr>
          <p:nvPr>
            <p:ph type="body" sz="quarter" idx="19"/>
          </p:nvPr>
        </p:nvSpPr>
        <p:spPr>
          <a:xfrm>
            <a:off x="35015489" y="23031500"/>
            <a:ext cx="15194916" cy="1010604"/>
          </a:xfrm>
          <a:solidFill>
            <a:srgbClr val="76E0A3"/>
          </a:solidFill>
        </p:spPr>
        <p:txBody>
          <a:bodyPr/>
          <a:lstStyle/>
          <a:p>
            <a:pPr algn="ctr"/>
            <a:r>
              <a:rPr lang="en-US" dirty="0"/>
              <a:t>Outcomes </a:t>
            </a:r>
          </a:p>
        </p:txBody>
      </p:sp>
      <p:sp>
        <p:nvSpPr>
          <p:cNvPr id="11" name="Text Placeholder 10">
            <a:extLst>
              <a:ext uri="{FF2B5EF4-FFF2-40B4-BE49-F238E27FC236}">
                <a16:creationId xmlns:a16="http://schemas.microsoft.com/office/drawing/2014/main" id="{8E2B1EC4-7CC4-4BAA-A9B0-8ACB6319770B}"/>
              </a:ext>
            </a:extLst>
          </p:cNvPr>
          <p:cNvSpPr>
            <a:spLocks noGrp="1"/>
          </p:cNvSpPr>
          <p:nvPr>
            <p:ph type="body" sz="quarter" idx="22"/>
          </p:nvPr>
        </p:nvSpPr>
        <p:spPr>
          <a:xfrm>
            <a:off x="1127125" y="8686800"/>
            <a:ext cx="15271749" cy="6274717"/>
          </a:xfrm>
        </p:spPr>
        <p:txBody>
          <a:bodyPr>
            <a:normAutofit/>
          </a:bodyPr>
          <a:lstStyle/>
          <a:p>
            <a:pPr algn="just"/>
            <a:r>
              <a:rPr lang="en-US" b="0" i="0" dirty="0">
                <a:solidFill>
                  <a:srgbClr val="000000"/>
                </a:solidFill>
                <a:effectLst/>
                <a:latin typeface="Arial" panose="020B0604020202020204" pitchFamily="34" charset="0"/>
                <a:cs typeface="Arial" panose="020B0604020202020204" pitchFamily="34" charset="0"/>
              </a:rPr>
              <a:t>The University of Maine Center for Community Inclusion and Disability Studies (CCIDS) is Maine’s University Center for Excellence in Developmental Disabilities (UCEDD). CCIDS brings together the resources of the university and Maine communities to enhance the quality of life for individuals with developmental disabilities and their families. </a:t>
            </a:r>
            <a:r>
              <a:rPr lang="en-US" dirty="0">
                <a:latin typeface="Arial" panose="020B0604020202020204" pitchFamily="34" charset="0"/>
                <a:cs typeface="Arial" panose="020B0604020202020204" pitchFamily="34" charset="0"/>
              </a:rPr>
              <a:t>Their </a:t>
            </a:r>
            <a:r>
              <a:rPr lang="en-US" b="0" i="0" dirty="0">
                <a:solidFill>
                  <a:srgbClr val="000000"/>
                </a:solidFill>
                <a:effectLst/>
                <a:latin typeface="Arial" panose="020B0604020202020204" pitchFamily="34" charset="0"/>
                <a:cs typeface="Arial" panose="020B0604020202020204" pitchFamily="34" charset="0"/>
              </a:rPr>
              <a:t>statewide mission is met through i</a:t>
            </a:r>
            <a:r>
              <a:rPr lang="en-US" dirty="0">
                <a:latin typeface="Arial" panose="020B0604020202020204" pitchFamily="34" charset="0"/>
                <a:cs typeface="Arial" panose="020B0604020202020204" pitchFamily="34" charset="0"/>
              </a:rPr>
              <a:t>nterdisciplinary education, research and evaluation, community engagement, and dissemination of state-of-the-art information that reflect the guiding principles of inclusion, diversity, universal design and access, and social justice. </a:t>
            </a:r>
          </a:p>
          <a:p>
            <a:pPr>
              <a:lnSpc>
                <a:spcPct val="120000"/>
              </a:lnSpc>
              <a:spcBef>
                <a:spcPts val="0"/>
              </a:spcBef>
            </a:pPr>
            <a:r>
              <a:rPr lang="en-US" dirty="0">
                <a:latin typeface="Open Sans"/>
              </a:rPr>
              <a:t>                    </a:t>
            </a:r>
            <a:endParaRPr lang="en-US" dirty="0"/>
          </a:p>
        </p:txBody>
      </p:sp>
      <p:sp>
        <p:nvSpPr>
          <p:cNvPr id="12" name="Text Placeholder 11">
            <a:extLst>
              <a:ext uri="{FF2B5EF4-FFF2-40B4-BE49-F238E27FC236}">
                <a16:creationId xmlns:a16="http://schemas.microsoft.com/office/drawing/2014/main" id="{DE81BDD1-2B60-4107-BE85-291858BCF35C}"/>
              </a:ext>
            </a:extLst>
          </p:cNvPr>
          <p:cNvSpPr>
            <a:spLocks noGrp="1"/>
          </p:cNvSpPr>
          <p:nvPr>
            <p:ph type="body" sz="quarter" idx="23"/>
          </p:nvPr>
        </p:nvSpPr>
        <p:spPr>
          <a:xfrm>
            <a:off x="35717324" y="11323094"/>
            <a:ext cx="14996547" cy="9125106"/>
          </a:xfrm>
        </p:spPr>
        <p:txBody>
          <a:bodyPr>
            <a:normAutofit/>
          </a:bodyPr>
          <a:lstStyle/>
          <a:p>
            <a:r>
              <a:rPr lang="en-US" dirty="0">
                <a:latin typeface="Arial" panose="020B0604020202020204" pitchFamily="34" charset="0"/>
                <a:cs typeface="Arial" panose="020B0604020202020204" pitchFamily="34" charset="0"/>
              </a:rPr>
              <a:t>Goal # 1                                                                                                            I came into my leadership placement with the goal of strengthening my skills around systems change through policy work.  I wanted to be able to use data and research to back up the experiences and stories of people living with disabilities.  I also wanted to expand my experience of communicating with federal level policy makers and diversify and expand relationships to broaden my policy base through local, state and federal policy.  </a:t>
            </a:r>
          </a:p>
          <a:p>
            <a:r>
              <a:rPr lang="en-US" dirty="0">
                <a:latin typeface="Arial" panose="020B0604020202020204" pitchFamily="34" charset="0"/>
                <a:cs typeface="Arial" panose="020B0604020202020204" pitchFamily="34" charset="0"/>
              </a:rPr>
              <a:t>Goal #2                                                                                                                             I had the additional goal to use the knowledge and skills I gained from data and research collection to educate and enhance the testimony of self-advocates. I wanted to choose one issue that is important to self-advocates to focus my leadership learnings on and support self-advocates to write their own testimony/position statements with data points.  </a:t>
            </a:r>
          </a:p>
          <a:p>
            <a:endParaRPr lang="en-US" dirty="0"/>
          </a:p>
        </p:txBody>
      </p:sp>
      <p:graphicFrame>
        <p:nvGraphicFramePr>
          <p:cNvPr id="14" name="SmartArt Placeholder 13">
            <a:extLst>
              <a:ext uri="{FF2B5EF4-FFF2-40B4-BE49-F238E27FC236}">
                <a16:creationId xmlns:a16="http://schemas.microsoft.com/office/drawing/2014/main" id="{735F0253-F7CB-4EFC-9016-998273991FFB}"/>
              </a:ext>
            </a:extLst>
          </p:cNvPr>
          <p:cNvGraphicFramePr>
            <a:graphicFrameLocks noGrp="1"/>
          </p:cNvGraphicFramePr>
          <p:nvPr>
            <p:ph type="dgm" sz="quarter" idx="27"/>
            <p:extLst>
              <p:ext uri="{D42A27DB-BD31-4B8C-83A1-F6EECF244321}">
                <p14:modId xmlns:p14="http://schemas.microsoft.com/office/powerpoint/2010/main" val="425826512"/>
              </p:ext>
            </p:extLst>
          </p:nvPr>
        </p:nvGraphicFramePr>
        <p:xfrm>
          <a:off x="16829077" y="22497579"/>
          <a:ext cx="18493124" cy="11830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 Placeholder 18">
            <a:extLst>
              <a:ext uri="{FF2B5EF4-FFF2-40B4-BE49-F238E27FC236}">
                <a16:creationId xmlns:a16="http://schemas.microsoft.com/office/drawing/2014/main" id="{14F9C7FF-43D8-48F1-AE37-A8410A588B82}"/>
              </a:ext>
            </a:extLst>
          </p:cNvPr>
          <p:cNvSpPr>
            <a:spLocks noGrp="1"/>
          </p:cNvSpPr>
          <p:nvPr>
            <p:ph type="body" sz="quarter" idx="31"/>
          </p:nvPr>
        </p:nvSpPr>
        <p:spPr>
          <a:xfrm>
            <a:off x="1158874" y="16987683"/>
            <a:ext cx="15240000" cy="9125106"/>
          </a:xfrm>
        </p:spPr>
        <p:txBody>
          <a:bodyPr>
            <a:normAutofit fontScale="92500" lnSpcReduction="20000"/>
          </a:bodyPr>
          <a:lstStyle/>
          <a:p>
            <a:pPr marL="571500" indent="-571500">
              <a:buFont typeface="Arial" panose="020B0604020202020204" pitchFamily="34" charset="0"/>
              <a:buChar char="•"/>
            </a:pPr>
            <a:r>
              <a:rPr lang="en-US" dirty="0"/>
              <a:t>Extensive search of available research regarding the use of restraints in adults living with I/DD and the alternative options available to use rather than restraint.                                            </a:t>
            </a:r>
          </a:p>
          <a:p>
            <a:pPr marL="571500" indent="-571500">
              <a:buFont typeface="Arial" panose="020B0604020202020204" pitchFamily="34" charset="0"/>
              <a:buChar char="•"/>
            </a:pPr>
            <a:r>
              <a:rPr lang="en-US" dirty="0"/>
              <a:t>Meetings with the Coalition Against Adult Restraint to coordinate.  </a:t>
            </a:r>
          </a:p>
          <a:p>
            <a:pPr marL="571500" indent="-571500">
              <a:buFont typeface="Arial" panose="020B0604020202020204" pitchFamily="34" charset="0"/>
              <a:buChar char="•"/>
            </a:pPr>
            <a:r>
              <a:rPr lang="en-US" dirty="0"/>
              <a:t>Educating self-advocates about the Behavior Management Regulations.  </a:t>
            </a:r>
          </a:p>
          <a:p>
            <a:pPr marL="571500" indent="-571500">
              <a:buFont typeface="Arial" panose="020B0604020202020204" pitchFamily="34" charset="0"/>
              <a:buChar char="•"/>
            </a:pPr>
            <a:r>
              <a:rPr lang="en-US" dirty="0"/>
              <a:t>Working collaboratively across the disability network to strategize, inform, support, and prepare self-advocates.  </a:t>
            </a:r>
          </a:p>
          <a:p>
            <a:pPr marL="571500" indent="-571500">
              <a:buFont typeface="Arial" panose="020B0604020202020204" pitchFamily="34" charset="0"/>
              <a:buChar char="•"/>
            </a:pPr>
            <a:r>
              <a:rPr lang="en-US" dirty="0"/>
              <a:t>Assisting self-advocates and family members to write their statements.  </a:t>
            </a:r>
          </a:p>
          <a:p>
            <a:pPr marL="571500" indent="-571500">
              <a:buFont typeface="Arial" panose="020B0604020202020204" pitchFamily="34" charset="0"/>
              <a:buChar char="•"/>
            </a:pPr>
            <a:r>
              <a:rPr lang="en-US" dirty="0"/>
              <a:t>Shared Research articles I found within the DD Network and within stakeholder groups to inform policy work.  </a:t>
            </a:r>
          </a:p>
          <a:p>
            <a:pPr marL="571500" indent="-571500">
              <a:buFont typeface="Arial" panose="020B0604020202020204" pitchFamily="34" charset="0"/>
              <a:buChar char="•"/>
            </a:pPr>
            <a:r>
              <a:rPr lang="en-US" dirty="0"/>
              <a:t>Wrote a statement to share on the OADS listening session.                      </a:t>
            </a:r>
          </a:p>
          <a:p>
            <a:pPr marL="571500" indent="-571500">
              <a:buFont typeface="Arial" panose="020B0604020202020204" pitchFamily="34" charset="0"/>
              <a:buChar char="•"/>
            </a:pPr>
            <a:endParaRPr lang="en-US" dirty="0"/>
          </a:p>
          <a:p>
            <a:pPr marL="571500" indent="-571500">
              <a:buFont typeface="Arial" panose="020B0604020202020204" pitchFamily="34" charset="0"/>
              <a:buChar char="•"/>
            </a:pPr>
            <a:endParaRPr lang="en-US" dirty="0"/>
          </a:p>
          <a:p>
            <a:pPr marL="571500" indent="-571500">
              <a:buFont typeface="Arial" panose="020B0604020202020204" pitchFamily="34" charset="0"/>
              <a:buChar char="•"/>
            </a:pPr>
            <a:endParaRPr lang="en-US" dirty="0"/>
          </a:p>
          <a:p>
            <a:pPr marL="571500" indent="-571500">
              <a:buFont typeface="Arial" panose="020B0604020202020204" pitchFamily="34" charset="0"/>
              <a:buChar char="•"/>
            </a:pPr>
            <a:endParaRPr lang="en-US" dirty="0"/>
          </a:p>
          <a:p>
            <a:endParaRPr lang="en-US" dirty="0"/>
          </a:p>
        </p:txBody>
      </p:sp>
      <p:sp>
        <p:nvSpPr>
          <p:cNvPr id="20" name="Text Placeholder 19">
            <a:extLst>
              <a:ext uri="{FF2B5EF4-FFF2-40B4-BE49-F238E27FC236}">
                <a16:creationId xmlns:a16="http://schemas.microsoft.com/office/drawing/2014/main" id="{1234E1C7-5A24-495D-830A-0FE7CDEEBAD3}"/>
              </a:ext>
            </a:extLst>
          </p:cNvPr>
          <p:cNvSpPr>
            <a:spLocks noGrp="1"/>
          </p:cNvSpPr>
          <p:nvPr>
            <p:ph type="body" sz="quarter" idx="32"/>
          </p:nvPr>
        </p:nvSpPr>
        <p:spPr>
          <a:xfrm>
            <a:off x="1142999" y="26806714"/>
            <a:ext cx="15240000" cy="1204311"/>
          </a:xfrm>
          <a:solidFill>
            <a:srgbClr val="A0B2F2"/>
          </a:solidFill>
        </p:spPr>
        <p:txBody>
          <a:bodyPr/>
          <a:lstStyle/>
          <a:p>
            <a:pPr algn="ctr"/>
            <a:r>
              <a:rPr lang="en-US" sz="6000" b="1" dirty="0">
                <a:latin typeface="Open Sans"/>
              </a:rPr>
              <a:t>OADS Listening Sessions</a:t>
            </a:r>
            <a:r>
              <a:rPr lang="en-US" sz="6000" dirty="0">
                <a:latin typeface="Open Sans"/>
              </a:rPr>
              <a:t> </a:t>
            </a:r>
          </a:p>
        </p:txBody>
      </p:sp>
      <p:sp>
        <p:nvSpPr>
          <p:cNvPr id="21" name="Text Placeholder 20">
            <a:extLst>
              <a:ext uri="{FF2B5EF4-FFF2-40B4-BE49-F238E27FC236}">
                <a16:creationId xmlns:a16="http://schemas.microsoft.com/office/drawing/2014/main" id="{221DA9A9-99D3-4EEE-9A65-FC422F9F641B}"/>
              </a:ext>
            </a:extLst>
          </p:cNvPr>
          <p:cNvSpPr>
            <a:spLocks noGrp="1"/>
          </p:cNvSpPr>
          <p:nvPr>
            <p:ph type="body" sz="quarter" idx="33"/>
          </p:nvPr>
        </p:nvSpPr>
        <p:spPr>
          <a:xfrm>
            <a:off x="1011871" y="28453976"/>
            <a:ext cx="15240001" cy="6275443"/>
          </a:xfrm>
        </p:spPr>
        <p:txBody>
          <a:bodyPr>
            <a:normAutofit lnSpcReduction="10000"/>
          </a:bodyPr>
          <a:lstStyle/>
          <a:p>
            <a:pPr marL="0" indent="0">
              <a:buNone/>
            </a:pPr>
            <a:r>
              <a:rPr lang="en-US" b="0" i="0" dirty="0">
                <a:solidFill>
                  <a:srgbClr val="333333"/>
                </a:solidFill>
                <a:effectLst/>
                <a:latin typeface="Verdana" panose="020B0604030504040204" pitchFamily="34" charset="0"/>
              </a:rPr>
              <a:t>The Department of Health and Human Services, Office of Aging and Disability Services </a:t>
            </a:r>
            <a:r>
              <a:rPr lang="en-US" dirty="0">
                <a:solidFill>
                  <a:srgbClr val="333333"/>
                </a:solidFill>
                <a:latin typeface="Verdana" panose="020B0604030504040204" pitchFamily="34" charset="0"/>
              </a:rPr>
              <a:t>announced they would be</a:t>
            </a:r>
            <a:r>
              <a:rPr lang="en-US" b="0" i="0" dirty="0">
                <a:solidFill>
                  <a:srgbClr val="333333"/>
                </a:solidFill>
                <a:effectLst/>
                <a:latin typeface="Verdana" panose="020B0604030504040204" pitchFamily="34" charset="0"/>
              </a:rPr>
              <a:t> hosting three virtual listening sessions on 14-197 C.M.R. Chapter 5, Regulations Governing Behavioral Support, Modification and Management for People with Intellectual Disabilities or Autism in Maine.  The goal of the virtual listening sessions is to gather input on the current rule which can be found </a:t>
            </a:r>
            <a:r>
              <a:rPr lang="en-US" b="0" i="0" u="none" strike="noStrike" dirty="0">
                <a:solidFill>
                  <a:srgbClr val="2176AE"/>
                </a:solidFill>
                <a:effectLst/>
                <a:latin typeface="Verdana" panose="020B0604030504040204" pitchFamily="34" charset="0"/>
                <a:hlinkClick r:id="rId7"/>
              </a:rPr>
              <a:t>here</a:t>
            </a:r>
            <a:r>
              <a:rPr lang="en-US" b="0" i="0" dirty="0">
                <a:solidFill>
                  <a:srgbClr val="333333"/>
                </a:solidFill>
                <a:effectLst/>
                <a:latin typeface="Verdana" panose="020B0604030504040204" pitchFamily="34" charset="0"/>
              </a:rPr>
              <a:t>. </a:t>
            </a:r>
          </a:p>
          <a:p>
            <a:pPr marL="0" indent="0">
              <a:buNone/>
            </a:pPr>
            <a:r>
              <a:rPr lang="en-US" b="0" i="0" dirty="0">
                <a:solidFill>
                  <a:srgbClr val="333333"/>
                </a:solidFill>
                <a:effectLst/>
                <a:latin typeface="Verdana" panose="020B0604030504040204" pitchFamily="34" charset="0"/>
              </a:rPr>
              <a:t>These listening sessions presented an opportunity to advocate for the elimination of planned restraints</a:t>
            </a:r>
            <a:r>
              <a:rPr lang="en-US" dirty="0">
                <a:solidFill>
                  <a:srgbClr val="333333"/>
                </a:solidFill>
                <a:latin typeface="Verdana" panose="020B0604030504040204" pitchFamily="34" charset="0"/>
              </a:rPr>
              <a:t> for adults receiving services.  </a:t>
            </a:r>
            <a:endParaRPr lang="en-US" dirty="0"/>
          </a:p>
        </p:txBody>
      </p:sp>
      <p:sp>
        <p:nvSpPr>
          <p:cNvPr id="24" name="TextBox 23">
            <a:extLst>
              <a:ext uri="{FF2B5EF4-FFF2-40B4-BE49-F238E27FC236}">
                <a16:creationId xmlns:a16="http://schemas.microsoft.com/office/drawing/2014/main" id="{63E9BB8E-15EE-48C8-84F2-DA9A10F83917}"/>
              </a:ext>
            </a:extLst>
          </p:cNvPr>
          <p:cNvSpPr txBox="1"/>
          <p:nvPr/>
        </p:nvSpPr>
        <p:spPr>
          <a:xfrm>
            <a:off x="34954531" y="24610501"/>
            <a:ext cx="14835184" cy="7478970"/>
          </a:xfrm>
          <a:prstGeom prst="rect">
            <a:avLst/>
          </a:prstGeom>
          <a:noFill/>
        </p:spPr>
        <p:txBody>
          <a:bodyPr wrap="square" rtlCol="0">
            <a:spAutoFit/>
          </a:bodyPr>
          <a:lstStyle/>
          <a:p>
            <a:pPr marL="571500" indent="-571500">
              <a:buFont typeface="Arial" panose="020B0604020202020204" pitchFamily="34" charset="0"/>
              <a:buChar char="•"/>
            </a:pPr>
            <a:r>
              <a:rPr lang="en-US" sz="4000" dirty="0">
                <a:solidFill>
                  <a:srgbClr val="000000"/>
                </a:solidFill>
                <a:latin typeface="Arial" panose="020B0604020202020204" pitchFamily="34" charset="0"/>
                <a:cs typeface="Arial" panose="020B0604020202020204" pitchFamily="34" charset="0"/>
              </a:rPr>
              <a:t>Self-advocates participated in the OADS listening sessions and advocated for the elimination of restraints.  </a:t>
            </a:r>
          </a:p>
          <a:p>
            <a:pPr marL="571500" indent="-571500">
              <a:buFont typeface="Arial" panose="020B0604020202020204" pitchFamily="34" charset="0"/>
              <a:buChar char="•"/>
            </a:pPr>
            <a:r>
              <a:rPr lang="en-US" sz="4000" dirty="0">
                <a:solidFill>
                  <a:srgbClr val="000000"/>
                </a:solidFill>
                <a:latin typeface="Arial" panose="020B0604020202020204" pitchFamily="34" charset="0"/>
                <a:cs typeface="Arial" panose="020B0604020202020204" pitchFamily="34" charset="0"/>
              </a:rPr>
              <a:t>Research articles I collected were shared within the disability network and shared with policy makers at DHHS, OADS during listening sessions.  These articles are now being cited and used to make changes within Maine’s system of care, especially in looking at adopting a Trauma Informed Care Model.  </a:t>
            </a:r>
          </a:p>
          <a:p>
            <a:pPr marL="571500" indent="-571500">
              <a:buFont typeface="Arial" panose="020B0604020202020204" pitchFamily="34" charset="0"/>
              <a:buChar char="•"/>
            </a:pPr>
            <a:r>
              <a:rPr lang="en-US" sz="4000" dirty="0">
                <a:solidFill>
                  <a:srgbClr val="000000"/>
                </a:solidFill>
                <a:latin typeface="Arial" panose="020B0604020202020204" pitchFamily="34" charset="0"/>
                <a:cs typeface="Arial" panose="020B0604020202020204" pitchFamily="34" charset="0"/>
              </a:rPr>
              <a:t>Self-advocates learned how systems change works and how powerful their voices are collectively.  </a:t>
            </a:r>
          </a:p>
          <a:p>
            <a:pPr marL="571500" indent="-571500">
              <a:buFont typeface="Arial" panose="020B0604020202020204" pitchFamily="34" charset="0"/>
              <a:buChar char="•"/>
            </a:pPr>
            <a:r>
              <a:rPr lang="en-US" sz="4000" dirty="0">
                <a:solidFill>
                  <a:srgbClr val="000000"/>
                </a:solidFill>
                <a:latin typeface="Arial" panose="020B0604020202020204" pitchFamily="34" charset="0"/>
                <a:cs typeface="Arial" panose="020B0604020202020204" pitchFamily="34" charset="0"/>
              </a:rPr>
              <a:t>OADS has agreed to hire and expert to assist in the phase out and elimination of the use of restraints in Maine.  </a:t>
            </a:r>
          </a:p>
        </p:txBody>
      </p:sp>
      <p:sp>
        <p:nvSpPr>
          <p:cNvPr id="28" name="Text Placeholder 6">
            <a:extLst>
              <a:ext uri="{FF2B5EF4-FFF2-40B4-BE49-F238E27FC236}">
                <a16:creationId xmlns:a16="http://schemas.microsoft.com/office/drawing/2014/main" id="{C71A6DC0-9374-43B0-932C-0B576F233F73}"/>
              </a:ext>
            </a:extLst>
          </p:cNvPr>
          <p:cNvSpPr txBox="1">
            <a:spLocks/>
          </p:cNvSpPr>
          <p:nvPr/>
        </p:nvSpPr>
        <p:spPr>
          <a:xfrm>
            <a:off x="18088394" y="19402605"/>
            <a:ext cx="15255875" cy="1010604"/>
          </a:xfrm>
          <a:prstGeom prst="rect">
            <a:avLst/>
          </a:prstGeom>
          <a:solidFill>
            <a:srgbClr val="86DCDE"/>
          </a:solidFill>
        </p:spPr>
        <p:txBody>
          <a:bodyPr vert="horz" lIns="106674" tIns="53337" rIns="106674" bIns="53337" rtlCol="0">
            <a:noAutofit/>
          </a:bodyPr>
          <a:lstStyle>
            <a:lvl1pPr marL="0" indent="0" algn="l" defTabSz="4480304" rtl="0" eaLnBrk="1" latinLnBrk="0" hangingPunct="1">
              <a:lnSpc>
                <a:spcPct val="90000"/>
              </a:lnSpc>
              <a:spcBef>
                <a:spcPts val="4900"/>
              </a:spcBef>
              <a:buFont typeface="Arial" panose="020B0604020202020204" pitchFamily="34" charset="0"/>
              <a:buNone/>
              <a:defRPr sz="6000" b="1" kern="1200">
                <a:solidFill>
                  <a:srgbClr val="000000"/>
                </a:solidFill>
                <a:latin typeface="+mj-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pPr algn="ctr"/>
            <a:r>
              <a:rPr lang="en-US" dirty="0"/>
              <a:t>Milestones of Project Timeline</a:t>
            </a:r>
          </a:p>
        </p:txBody>
      </p:sp>
      <p:pic>
        <p:nvPicPr>
          <p:cNvPr id="1028" name="Picture 4" descr="Word Cloud">
            <a:extLst>
              <a:ext uri="{FF2B5EF4-FFF2-40B4-BE49-F238E27FC236}">
                <a16:creationId xmlns:a16="http://schemas.microsoft.com/office/drawing/2014/main" id="{E31C1A42-E035-40FD-A29D-1D01C9750E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24568" y="7559665"/>
            <a:ext cx="15583528" cy="9661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790505"/>
      </p:ext>
    </p:extLst>
  </p:cSld>
  <p:clrMapOvr>
    <a:masterClrMapping/>
  </p:clrMapOvr>
</p:sld>
</file>

<file path=ppt/theme/theme1.xml><?xml version="1.0" encoding="utf-8"?>
<a:theme xmlns:a="http://schemas.openxmlformats.org/drawingml/2006/main" name="LEND Poster_Footer">
  <a:themeElements>
    <a:clrScheme name="IOD">
      <a:dk1>
        <a:srgbClr val="013591"/>
      </a:dk1>
      <a:lt1>
        <a:sysClr val="window" lastClr="FFFFFF"/>
      </a:lt1>
      <a:dk2>
        <a:srgbClr val="013591"/>
      </a:dk2>
      <a:lt2>
        <a:srgbClr val="FFFFFF"/>
      </a:lt2>
      <a:accent1>
        <a:srgbClr val="8EAADB"/>
      </a:accent1>
      <a:accent2>
        <a:srgbClr val="98A4AD"/>
      </a:accent2>
      <a:accent3>
        <a:srgbClr val="C55A11"/>
      </a:accent3>
      <a:accent4>
        <a:srgbClr val="FFC000"/>
      </a:accent4>
      <a:accent5>
        <a:srgbClr val="0563C1"/>
      </a:accent5>
      <a:accent6>
        <a:srgbClr val="70AD47"/>
      </a:accent6>
      <a:hlink>
        <a:srgbClr val="013591"/>
      </a:hlink>
      <a:folHlink>
        <a:srgbClr val="E26B2A"/>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17DF64F6-1E8F-4FA5-B6DA-431A78952D9C}" vid="{52F4D419-9F43-421F-8BE3-691DE9A1392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3549</TotalTime>
  <Words>590</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Minion Pro</vt:lpstr>
      <vt:lpstr>Myriad Pro</vt:lpstr>
      <vt:lpstr>Open Sans</vt:lpstr>
      <vt:lpstr>Source Sans Pro</vt:lpstr>
      <vt:lpstr>Verdana</vt:lpstr>
      <vt:lpstr>LEND Poster_Footer</vt:lpstr>
      <vt:lpstr>Eliminating Planned Adult Restraints: Providing Alternatives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LAYOUT</dc:title>
  <dc:creator>Humphreys, Elizabeth</dc:creator>
  <cp:lastModifiedBy>Monique Stairs</cp:lastModifiedBy>
  <cp:revision>24</cp:revision>
  <dcterms:created xsi:type="dcterms:W3CDTF">2021-03-10T15:35:21Z</dcterms:created>
  <dcterms:modified xsi:type="dcterms:W3CDTF">2021-04-16T16:03:40Z</dcterms:modified>
</cp:coreProperties>
</file>