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3"/>
  </p:sldMasterIdLst>
  <p:notesMasterIdLst>
    <p:notesMasterId r:id="rId5"/>
  </p:notesMasterIdLst>
  <p:sldIdLst>
    <p:sldId id="267" r:id="rId4"/>
  </p:sldIdLst>
  <p:sldSz cx="51206400" cy="384048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p15:clr>
            <a:srgbClr val="A4A3A4"/>
          </p15:clr>
        </p15:guide>
        <p15:guide id="2" pos="1612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 id="2" name="Goff, Jessica" initials="GJ" lastIdx="1" clrIdx="1">
    <p:extLst>
      <p:ext uri="{19B8F6BF-5375-455C-9EA6-DF929625EA0E}">
        <p15:presenceInfo xmlns:p15="http://schemas.microsoft.com/office/powerpoint/2012/main" userId="Goff, Jessic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9C78"/>
    <a:srgbClr val="43C953"/>
    <a:srgbClr val="2A6290"/>
    <a:srgbClr val="CCECFF"/>
    <a:srgbClr val="000000"/>
    <a:srgbClr val="003591"/>
    <a:srgbClr val="0044BB"/>
    <a:srgbClr val="2E0957"/>
    <a:srgbClr val="002060"/>
    <a:srgbClr val="FFC9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73" autoAdjust="0"/>
    <p:restoredTop sz="95214" autoAdjust="0"/>
  </p:normalViewPr>
  <p:slideViewPr>
    <p:cSldViewPr snapToGrid="0">
      <p:cViewPr varScale="1">
        <p:scale>
          <a:sx n="14" d="100"/>
          <a:sy n="14" d="100"/>
        </p:scale>
        <p:origin x="2021" y="206"/>
      </p:cViewPr>
      <p:guideLst>
        <p:guide orient="horz" pos="12096"/>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CA8C0A-0378-4CC4-917E-47CA187B0936}" type="doc">
      <dgm:prSet loTypeId="urn:microsoft.com/office/officeart/2009/3/layout/StepUpProcess" loCatId="process" qsTypeId="urn:microsoft.com/office/officeart/2005/8/quickstyle/simple1" qsCatId="simple" csTypeId="urn:microsoft.com/office/officeart/2005/8/colors/accent2_3" csCatId="accent2" phldr="1"/>
      <dgm:spPr/>
      <dgm:t>
        <a:bodyPr/>
        <a:lstStyle/>
        <a:p>
          <a:endParaRPr lang="en-US"/>
        </a:p>
      </dgm:t>
    </dgm:pt>
    <dgm:pt modelId="{EDFF7E89-7AE8-4B26-ABD9-829A56000EBE}">
      <dgm:prSet phldrT="[Text]"/>
      <dgm:spPr/>
      <dgm:t>
        <a:bodyPr/>
        <a:lstStyle/>
        <a:p>
          <a:r>
            <a:rPr lang="en-US" dirty="0"/>
            <a:t>Bill Monitoring </a:t>
          </a:r>
        </a:p>
      </dgm:t>
    </dgm:pt>
    <dgm:pt modelId="{5EBB7CF8-F138-4E27-8DFB-45F11165BA7C}" type="parTrans" cxnId="{8DE314CC-84A2-4FF6-862F-F3DFF23789CE}">
      <dgm:prSet/>
      <dgm:spPr/>
      <dgm:t>
        <a:bodyPr/>
        <a:lstStyle/>
        <a:p>
          <a:endParaRPr lang="en-US"/>
        </a:p>
      </dgm:t>
    </dgm:pt>
    <dgm:pt modelId="{B00C857F-577F-4117-BFA2-E22EE3F49E33}" type="sibTrans" cxnId="{8DE314CC-84A2-4FF6-862F-F3DFF23789CE}">
      <dgm:prSet/>
      <dgm:spPr/>
      <dgm:t>
        <a:bodyPr/>
        <a:lstStyle/>
        <a:p>
          <a:endParaRPr lang="en-US"/>
        </a:p>
      </dgm:t>
    </dgm:pt>
    <dgm:pt modelId="{300FBC12-B6F5-4B13-BC50-46C998CCBFBA}">
      <dgm:prSet phldrT="[Text]"/>
      <dgm:spPr/>
      <dgm:t>
        <a:bodyPr/>
        <a:lstStyle/>
        <a:p>
          <a:r>
            <a:rPr lang="en-US" dirty="0"/>
            <a:t>Selection from Priority Bills with Ronnie and Isadora</a:t>
          </a:r>
        </a:p>
      </dgm:t>
    </dgm:pt>
    <dgm:pt modelId="{9299C359-7CD6-423B-AFDB-9079AEE3E89F}" type="parTrans" cxnId="{DCBEA1A6-3E5E-4B16-887A-5E95752A6B59}">
      <dgm:prSet/>
      <dgm:spPr/>
      <dgm:t>
        <a:bodyPr/>
        <a:lstStyle/>
        <a:p>
          <a:endParaRPr lang="en-US"/>
        </a:p>
      </dgm:t>
    </dgm:pt>
    <dgm:pt modelId="{77C12C8B-742F-4ECC-A47F-B32C87FBE9CB}" type="sibTrans" cxnId="{DCBEA1A6-3E5E-4B16-887A-5E95752A6B59}">
      <dgm:prSet/>
      <dgm:spPr/>
      <dgm:t>
        <a:bodyPr/>
        <a:lstStyle/>
        <a:p>
          <a:endParaRPr lang="en-US"/>
        </a:p>
      </dgm:t>
    </dgm:pt>
    <dgm:pt modelId="{BECCB5BA-65CC-4A24-AB7F-E6CC14646227}">
      <dgm:prSet phldrT="[Text]"/>
      <dgm:spPr/>
      <dgm:t>
        <a:bodyPr/>
        <a:lstStyle/>
        <a:p>
          <a:r>
            <a:rPr lang="en-US" dirty="0"/>
            <a:t>Research and Testimony on HB540</a:t>
          </a:r>
        </a:p>
      </dgm:t>
    </dgm:pt>
    <dgm:pt modelId="{96A3F4A3-2C2B-4233-9559-1958BFEE69E1}" type="parTrans" cxnId="{0D2F1061-A1B2-42BB-8413-D452CB1D4B33}">
      <dgm:prSet/>
      <dgm:spPr/>
      <dgm:t>
        <a:bodyPr/>
        <a:lstStyle/>
        <a:p>
          <a:endParaRPr lang="en-US"/>
        </a:p>
      </dgm:t>
    </dgm:pt>
    <dgm:pt modelId="{641CCA15-5252-42E6-84BB-E5F8A1AB1C9F}" type="sibTrans" cxnId="{0D2F1061-A1B2-42BB-8413-D452CB1D4B33}">
      <dgm:prSet/>
      <dgm:spPr/>
      <dgm:t>
        <a:bodyPr/>
        <a:lstStyle/>
        <a:p>
          <a:endParaRPr lang="en-US"/>
        </a:p>
      </dgm:t>
    </dgm:pt>
    <dgm:pt modelId="{D9EAAB67-332E-4AA7-8CD0-0E238B39177A}" type="pres">
      <dgm:prSet presAssocID="{47CA8C0A-0378-4CC4-917E-47CA187B0936}" presName="rootnode" presStyleCnt="0">
        <dgm:presLayoutVars>
          <dgm:chMax/>
          <dgm:chPref/>
          <dgm:dir/>
          <dgm:animLvl val="lvl"/>
        </dgm:presLayoutVars>
      </dgm:prSet>
      <dgm:spPr/>
    </dgm:pt>
    <dgm:pt modelId="{888FCDEB-DB84-4C48-BFE7-E4F9733368D1}" type="pres">
      <dgm:prSet presAssocID="{EDFF7E89-7AE8-4B26-ABD9-829A56000EBE}" presName="composite" presStyleCnt="0"/>
      <dgm:spPr/>
    </dgm:pt>
    <dgm:pt modelId="{FE6F4F1E-AB4A-4725-ADE3-F9DDF66AF96F}" type="pres">
      <dgm:prSet presAssocID="{EDFF7E89-7AE8-4B26-ABD9-829A56000EBE}" presName="LShape" presStyleLbl="alignNode1" presStyleIdx="0" presStyleCnt="5"/>
      <dgm:spPr/>
    </dgm:pt>
    <dgm:pt modelId="{CD09029F-9B81-4F7A-A399-2FAC12CE1C58}" type="pres">
      <dgm:prSet presAssocID="{EDFF7E89-7AE8-4B26-ABD9-829A56000EBE}" presName="ParentText" presStyleLbl="revTx" presStyleIdx="0" presStyleCnt="3">
        <dgm:presLayoutVars>
          <dgm:chMax val="0"/>
          <dgm:chPref val="0"/>
          <dgm:bulletEnabled val="1"/>
        </dgm:presLayoutVars>
      </dgm:prSet>
      <dgm:spPr/>
    </dgm:pt>
    <dgm:pt modelId="{1A81F058-8F30-4A5C-B074-59DE3CAD2D86}" type="pres">
      <dgm:prSet presAssocID="{EDFF7E89-7AE8-4B26-ABD9-829A56000EBE}" presName="Triangle" presStyleLbl="alignNode1" presStyleIdx="1" presStyleCnt="5"/>
      <dgm:spPr/>
    </dgm:pt>
    <dgm:pt modelId="{30CBD37B-D9D9-4C6F-808D-E07FFB7414DF}" type="pres">
      <dgm:prSet presAssocID="{B00C857F-577F-4117-BFA2-E22EE3F49E33}" presName="sibTrans" presStyleCnt="0"/>
      <dgm:spPr/>
    </dgm:pt>
    <dgm:pt modelId="{204249F4-EAD7-4D35-A95C-3A3501CBBA13}" type="pres">
      <dgm:prSet presAssocID="{B00C857F-577F-4117-BFA2-E22EE3F49E33}" presName="space" presStyleCnt="0"/>
      <dgm:spPr/>
    </dgm:pt>
    <dgm:pt modelId="{117B730C-91D4-4418-8029-9CB0D1654EDC}" type="pres">
      <dgm:prSet presAssocID="{300FBC12-B6F5-4B13-BC50-46C998CCBFBA}" presName="composite" presStyleCnt="0"/>
      <dgm:spPr/>
    </dgm:pt>
    <dgm:pt modelId="{F7D0C99A-D24B-4A72-A32A-D42B440A5A10}" type="pres">
      <dgm:prSet presAssocID="{300FBC12-B6F5-4B13-BC50-46C998CCBFBA}" presName="LShape" presStyleLbl="alignNode1" presStyleIdx="2" presStyleCnt="5" custLinFactNeighborX="-1751" custLinFactNeighborY="-7824"/>
      <dgm:spPr>
        <a:solidFill>
          <a:srgbClr val="FFC000"/>
        </a:solidFill>
      </dgm:spPr>
    </dgm:pt>
    <dgm:pt modelId="{8D2D4531-6854-4DE5-8AD6-1780C468879B}" type="pres">
      <dgm:prSet presAssocID="{300FBC12-B6F5-4B13-BC50-46C998CCBFBA}" presName="ParentText" presStyleLbl="revTx" presStyleIdx="1" presStyleCnt="3">
        <dgm:presLayoutVars>
          <dgm:chMax val="0"/>
          <dgm:chPref val="0"/>
          <dgm:bulletEnabled val="1"/>
        </dgm:presLayoutVars>
      </dgm:prSet>
      <dgm:spPr/>
    </dgm:pt>
    <dgm:pt modelId="{9C4D81B0-B1A8-4990-BFA0-47FF95917B24}" type="pres">
      <dgm:prSet presAssocID="{300FBC12-B6F5-4B13-BC50-46C998CCBFBA}" presName="Triangle" presStyleLbl="alignNode1" presStyleIdx="3" presStyleCnt="5"/>
      <dgm:spPr/>
    </dgm:pt>
    <dgm:pt modelId="{0C2A5033-0F2E-4A92-8A42-13F84CAF0AFF}" type="pres">
      <dgm:prSet presAssocID="{77C12C8B-742F-4ECC-A47F-B32C87FBE9CB}" presName="sibTrans" presStyleCnt="0"/>
      <dgm:spPr/>
    </dgm:pt>
    <dgm:pt modelId="{4F39F225-3570-4FC7-B3E0-CF42771990B2}" type="pres">
      <dgm:prSet presAssocID="{77C12C8B-742F-4ECC-A47F-B32C87FBE9CB}" presName="space" presStyleCnt="0"/>
      <dgm:spPr/>
    </dgm:pt>
    <dgm:pt modelId="{82B09D05-7CA1-4A26-9AC6-31C00C27961E}" type="pres">
      <dgm:prSet presAssocID="{BECCB5BA-65CC-4A24-AB7F-E6CC14646227}" presName="composite" presStyleCnt="0"/>
      <dgm:spPr/>
    </dgm:pt>
    <dgm:pt modelId="{8F548852-7BBA-4B7F-8991-E75953A20AD6}" type="pres">
      <dgm:prSet presAssocID="{BECCB5BA-65CC-4A24-AB7F-E6CC14646227}" presName="LShape" presStyleLbl="alignNode1" presStyleIdx="4" presStyleCnt="5"/>
      <dgm:spPr>
        <a:solidFill>
          <a:srgbClr val="FFFF00"/>
        </a:solidFill>
      </dgm:spPr>
    </dgm:pt>
    <dgm:pt modelId="{32B809BF-7935-40F0-B0C5-7764A6309B82}" type="pres">
      <dgm:prSet presAssocID="{BECCB5BA-65CC-4A24-AB7F-E6CC14646227}" presName="ParentText" presStyleLbl="revTx" presStyleIdx="2" presStyleCnt="3">
        <dgm:presLayoutVars>
          <dgm:chMax val="0"/>
          <dgm:chPref val="0"/>
          <dgm:bulletEnabled val="1"/>
        </dgm:presLayoutVars>
      </dgm:prSet>
      <dgm:spPr/>
    </dgm:pt>
  </dgm:ptLst>
  <dgm:cxnLst>
    <dgm:cxn modelId="{1A2F9F29-868D-4FEF-B854-3E5EBD32FA4F}" type="presOf" srcId="{300FBC12-B6F5-4B13-BC50-46C998CCBFBA}" destId="{8D2D4531-6854-4DE5-8AD6-1780C468879B}" srcOrd="0" destOrd="0" presId="urn:microsoft.com/office/officeart/2009/3/layout/StepUpProcess"/>
    <dgm:cxn modelId="{E11B1830-37C1-40BB-B5FD-9E3B359EF08E}" type="presOf" srcId="{EDFF7E89-7AE8-4B26-ABD9-829A56000EBE}" destId="{CD09029F-9B81-4F7A-A399-2FAC12CE1C58}" srcOrd="0" destOrd="0" presId="urn:microsoft.com/office/officeart/2009/3/layout/StepUpProcess"/>
    <dgm:cxn modelId="{0D2F1061-A1B2-42BB-8413-D452CB1D4B33}" srcId="{47CA8C0A-0378-4CC4-917E-47CA187B0936}" destId="{BECCB5BA-65CC-4A24-AB7F-E6CC14646227}" srcOrd="2" destOrd="0" parTransId="{96A3F4A3-2C2B-4233-9559-1958BFEE69E1}" sibTransId="{641CCA15-5252-42E6-84BB-E5F8A1AB1C9F}"/>
    <dgm:cxn modelId="{B2C53F4B-BADD-4283-AB1D-0D967937BEA3}" type="presOf" srcId="{BECCB5BA-65CC-4A24-AB7F-E6CC14646227}" destId="{32B809BF-7935-40F0-B0C5-7764A6309B82}" srcOrd="0" destOrd="0" presId="urn:microsoft.com/office/officeart/2009/3/layout/StepUpProcess"/>
    <dgm:cxn modelId="{B6220CA4-F089-4199-9A00-F7134B35F4F3}" type="presOf" srcId="{47CA8C0A-0378-4CC4-917E-47CA187B0936}" destId="{D9EAAB67-332E-4AA7-8CD0-0E238B39177A}" srcOrd="0" destOrd="0" presId="urn:microsoft.com/office/officeart/2009/3/layout/StepUpProcess"/>
    <dgm:cxn modelId="{DCBEA1A6-3E5E-4B16-887A-5E95752A6B59}" srcId="{47CA8C0A-0378-4CC4-917E-47CA187B0936}" destId="{300FBC12-B6F5-4B13-BC50-46C998CCBFBA}" srcOrd="1" destOrd="0" parTransId="{9299C359-7CD6-423B-AFDB-9079AEE3E89F}" sibTransId="{77C12C8B-742F-4ECC-A47F-B32C87FBE9CB}"/>
    <dgm:cxn modelId="{8DE314CC-84A2-4FF6-862F-F3DFF23789CE}" srcId="{47CA8C0A-0378-4CC4-917E-47CA187B0936}" destId="{EDFF7E89-7AE8-4B26-ABD9-829A56000EBE}" srcOrd="0" destOrd="0" parTransId="{5EBB7CF8-F138-4E27-8DFB-45F11165BA7C}" sibTransId="{B00C857F-577F-4117-BFA2-E22EE3F49E33}"/>
    <dgm:cxn modelId="{3676A69C-593E-4D1C-9664-6A825B80C37F}" type="presParOf" srcId="{D9EAAB67-332E-4AA7-8CD0-0E238B39177A}" destId="{888FCDEB-DB84-4C48-BFE7-E4F9733368D1}" srcOrd="0" destOrd="0" presId="urn:microsoft.com/office/officeart/2009/3/layout/StepUpProcess"/>
    <dgm:cxn modelId="{1E4A705E-C24B-4F09-9EAC-9F86260B6F71}" type="presParOf" srcId="{888FCDEB-DB84-4C48-BFE7-E4F9733368D1}" destId="{FE6F4F1E-AB4A-4725-ADE3-F9DDF66AF96F}" srcOrd="0" destOrd="0" presId="urn:microsoft.com/office/officeart/2009/3/layout/StepUpProcess"/>
    <dgm:cxn modelId="{4E1FD698-F2C0-4117-914C-0C44CCC5D37C}" type="presParOf" srcId="{888FCDEB-DB84-4C48-BFE7-E4F9733368D1}" destId="{CD09029F-9B81-4F7A-A399-2FAC12CE1C58}" srcOrd="1" destOrd="0" presId="urn:microsoft.com/office/officeart/2009/3/layout/StepUpProcess"/>
    <dgm:cxn modelId="{FBABF95A-A1D2-412B-9D51-15F4FCE3BA1F}" type="presParOf" srcId="{888FCDEB-DB84-4C48-BFE7-E4F9733368D1}" destId="{1A81F058-8F30-4A5C-B074-59DE3CAD2D86}" srcOrd="2" destOrd="0" presId="urn:microsoft.com/office/officeart/2009/3/layout/StepUpProcess"/>
    <dgm:cxn modelId="{3A81E401-47C4-4C4E-9D08-DDD9B7FC175E}" type="presParOf" srcId="{D9EAAB67-332E-4AA7-8CD0-0E238B39177A}" destId="{30CBD37B-D9D9-4C6F-808D-E07FFB7414DF}" srcOrd="1" destOrd="0" presId="urn:microsoft.com/office/officeart/2009/3/layout/StepUpProcess"/>
    <dgm:cxn modelId="{FF649545-AF47-4813-A403-335342E66762}" type="presParOf" srcId="{30CBD37B-D9D9-4C6F-808D-E07FFB7414DF}" destId="{204249F4-EAD7-4D35-A95C-3A3501CBBA13}" srcOrd="0" destOrd="0" presId="urn:microsoft.com/office/officeart/2009/3/layout/StepUpProcess"/>
    <dgm:cxn modelId="{B52ACD70-C2D4-480B-86FA-D59C7118FC42}" type="presParOf" srcId="{D9EAAB67-332E-4AA7-8CD0-0E238B39177A}" destId="{117B730C-91D4-4418-8029-9CB0D1654EDC}" srcOrd="2" destOrd="0" presId="urn:microsoft.com/office/officeart/2009/3/layout/StepUpProcess"/>
    <dgm:cxn modelId="{2C850542-71CE-47E6-A9E9-6AFDC5EA17D7}" type="presParOf" srcId="{117B730C-91D4-4418-8029-9CB0D1654EDC}" destId="{F7D0C99A-D24B-4A72-A32A-D42B440A5A10}" srcOrd="0" destOrd="0" presId="urn:microsoft.com/office/officeart/2009/3/layout/StepUpProcess"/>
    <dgm:cxn modelId="{2C70394B-D255-4A82-A332-45D56988E957}" type="presParOf" srcId="{117B730C-91D4-4418-8029-9CB0D1654EDC}" destId="{8D2D4531-6854-4DE5-8AD6-1780C468879B}" srcOrd="1" destOrd="0" presId="urn:microsoft.com/office/officeart/2009/3/layout/StepUpProcess"/>
    <dgm:cxn modelId="{4904DA3E-1B85-4164-9FCB-BD565A75E74F}" type="presParOf" srcId="{117B730C-91D4-4418-8029-9CB0D1654EDC}" destId="{9C4D81B0-B1A8-4990-BFA0-47FF95917B24}" srcOrd="2" destOrd="0" presId="urn:microsoft.com/office/officeart/2009/3/layout/StepUpProcess"/>
    <dgm:cxn modelId="{1E82E8A0-6835-4E58-9E5D-9D35D1949D60}" type="presParOf" srcId="{D9EAAB67-332E-4AA7-8CD0-0E238B39177A}" destId="{0C2A5033-0F2E-4A92-8A42-13F84CAF0AFF}" srcOrd="3" destOrd="0" presId="urn:microsoft.com/office/officeart/2009/3/layout/StepUpProcess"/>
    <dgm:cxn modelId="{1978CAF1-17E2-4AD8-AC2F-0713242E49D2}" type="presParOf" srcId="{0C2A5033-0F2E-4A92-8A42-13F84CAF0AFF}" destId="{4F39F225-3570-4FC7-B3E0-CF42771990B2}" srcOrd="0" destOrd="0" presId="urn:microsoft.com/office/officeart/2009/3/layout/StepUpProcess"/>
    <dgm:cxn modelId="{E0B89963-7B08-4F06-881A-2B372BA454FB}" type="presParOf" srcId="{D9EAAB67-332E-4AA7-8CD0-0E238B39177A}" destId="{82B09D05-7CA1-4A26-9AC6-31C00C27961E}" srcOrd="4" destOrd="0" presId="urn:microsoft.com/office/officeart/2009/3/layout/StepUpProcess"/>
    <dgm:cxn modelId="{4BC60B66-5204-47E0-B0C8-2241F20D2097}" type="presParOf" srcId="{82B09D05-7CA1-4A26-9AC6-31C00C27961E}" destId="{8F548852-7BBA-4B7F-8991-E75953A20AD6}" srcOrd="0" destOrd="0" presId="urn:microsoft.com/office/officeart/2009/3/layout/StepUpProcess"/>
    <dgm:cxn modelId="{0E522C2C-537B-472A-A533-DDBA85285BBF}" type="presParOf" srcId="{82B09D05-7CA1-4A26-9AC6-31C00C27961E}" destId="{32B809BF-7935-40F0-B0C5-7764A6309B82}"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FB15A4-5B84-45ED-A425-AD49D4AE8916}" type="doc">
      <dgm:prSet loTypeId="urn:microsoft.com/office/officeart/2005/8/layout/vList6" loCatId="list" qsTypeId="urn:microsoft.com/office/officeart/2005/8/quickstyle/simple1" qsCatId="simple" csTypeId="urn:microsoft.com/office/officeart/2005/8/colors/colorful1" csCatId="colorful" phldr="1"/>
      <dgm:spPr/>
      <dgm:t>
        <a:bodyPr/>
        <a:lstStyle/>
        <a:p>
          <a:endParaRPr lang="en-US"/>
        </a:p>
      </dgm:t>
    </dgm:pt>
    <dgm:pt modelId="{26804DEF-AC75-4B08-AAD0-30B15048A058}">
      <dgm:prSet phldrT="[Text]"/>
      <dgm:spPr>
        <a:solidFill>
          <a:srgbClr val="2A6290"/>
        </a:solidFill>
      </dgm:spPr>
      <dgm:t>
        <a:bodyPr/>
        <a:lstStyle/>
        <a:p>
          <a:r>
            <a:rPr lang="en-US" dirty="0"/>
            <a:t>Guardianship</a:t>
          </a:r>
        </a:p>
      </dgm:t>
    </dgm:pt>
    <dgm:pt modelId="{4803A77F-6734-46FE-A814-E8AE262844C5}" type="parTrans" cxnId="{833E2113-7E0C-4AA8-A0BB-28B94E07A644}">
      <dgm:prSet/>
      <dgm:spPr/>
      <dgm:t>
        <a:bodyPr/>
        <a:lstStyle/>
        <a:p>
          <a:endParaRPr lang="en-US"/>
        </a:p>
      </dgm:t>
    </dgm:pt>
    <dgm:pt modelId="{09BF8B83-BEF2-4305-9228-965CE781D623}" type="sibTrans" cxnId="{833E2113-7E0C-4AA8-A0BB-28B94E07A644}">
      <dgm:prSet/>
      <dgm:spPr/>
      <dgm:t>
        <a:bodyPr/>
        <a:lstStyle/>
        <a:p>
          <a:endParaRPr lang="en-US"/>
        </a:p>
      </dgm:t>
    </dgm:pt>
    <dgm:pt modelId="{C8A60F4C-E472-46E9-B4D9-C2B8C4756C44}">
      <dgm:prSet phldrT="[Text]" custT="1"/>
      <dgm:spPr>
        <a:solidFill>
          <a:schemeClr val="accent4">
            <a:lumMod val="20000"/>
            <a:lumOff val="80000"/>
            <a:alpha val="90000"/>
          </a:schemeClr>
        </a:solidFill>
      </dgm:spPr>
      <dgm:t>
        <a:bodyPr/>
        <a:lstStyle/>
        <a:p>
          <a:r>
            <a:rPr lang="en-US" sz="3800" dirty="0"/>
            <a:t>Loss of legal status through Substituted Decision Making </a:t>
          </a:r>
        </a:p>
      </dgm:t>
    </dgm:pt>
    <dgm:pt modelId="{206B2A51-B3FF-4A90-8B38-1EC19CCF858A}" type="parTrans" cxnId="{CE5B75C7-1112-4601-8195-E14FC744F0CB}">
      <dgm:prSet/>
      <dgm:spPr/>
      <dgm:t>
        <a:bodyPr/>
        <a:lstStyle/>
        <a:p>
          <a:endParaRPr lang="en-US"/>
        </a:p>
      </dgm:t>
    </dgm:pt>
    <dgm:pt modelId="{4762A3A3-568C-40EF-964C-BEE4443CDD36}" type="sibTrans" cxnId="{CE5B75C7-1112-4601-8195-E14FC744F0CB}">
      <dgm:prSet/>
      <dgm:spPr/>
      <dgm:t>
        <a:bodyPr/>
        <a:lstStyle/>
        <a:p>
          <a:endParaRPr lang="en-US"/>
        </a:p>
      </dgm:t>
    </dgm:pt>
    <dgm:pt modelId="{DFBE1284-C1C2-49ED-8561-E51E648333EE}">
      <dgm:prSet phldrT="[Text]" custT="1"/>
      <dgm:spPr>
        <a:solidFill>
          <a:schemeClr val="accent4">
            <a:lumMod val="20000"/>
            <a:lumOff val="80000"/>
            <a:alpha val="90000"/>
          </a:schemeClr>
        </a:solidFill>
      </dgm:spPr>
      <dgm:t>
        <a:bodyPr/>
        <a:lstStyle/>
        <a:p>
          <a:r>
            <a:rPr lang="en-US" sz="3800" dirty="0"/>
            <a:t>Impedes ability for self-determination</a:t>
          </a:r>
        </a:p>
      </dgm:t>
    </dgm:pt>
    <dgm:pt modelId="{9AB40585-714C-4D3F-B910-35B5F5EB035E}" type="parTrans" cxnId="{469584E6-BDF7-49FF-B63D-8F96FCB85A15}">
      <dgm:prSet/>
      <dgm:spPr/>
      <dgm:t>
        <a:bodyPr/>
        <a:lstStyle/>
        <a:p>
          <a:endParaRPr lang="en-US"/>
        </a:p>
      </dgm:t>
    </dgm:pt>
    <dgm:pt modelId="{D89C224C-4602-42BF-9A74-E13AEF91237A}" type="sibTrans" cxnId="{469584E6-BDF7-49FF-B63D-8F96FCB85A15}">
      <dgm:prSet/>
      <dgm:spPr/>
      <dgm:t>
        <a:bodyPr/>
        <a:lstStyle/>
        <a:p>
          <a:endParaRPr lang="en-US"/>
        </a:p>
      </dgm:t>
    </dgm:pt>
    <dgm:pt modelId="{6725C0FC-576A-4847-A77E-2D84CBFFC887}">
      <dgm:prSet phldrT="[Text]"/>
      <dgm:spPr>
        <a:solidFill>
          <a:srgbClr val="709C78"/>
        </a:solidFill>
      </dgm:spPr>
      <dgm:t>
        <a:bodyPr/>
        <a:lstStyle/>
        <a:p>
          <a:r>
            <a:rPr lang="en-US" dirty="0"/>
            <a:t>Supported Decision Making</a:t>
          </a:r>
        </a:p>
      </dgm:t>
    </dgm:pt>
    <dgm:pt modelId="{93D9E7E7-A452-4FEC-8C1C-C2CC30E468A6}" type="parTrans" cxnId="{9D73298A-B6B7-4CFB-AC0A-130221C19AC9}">
      <dgm:prSet/>
      <dgm:spPr/>
      <dgm:t>
        <a:bodyPr/>
        <a:lstStyle/>
        <a:p>
          <a:endParaRPr lang="en-US"/>
        </a:p>
      </dgm:t>
    </dgm:pt>
    <dgm:pt modelId="{7E9C4F9A-3A66-43D2-88E8-A18EE48F9A3E}" type="sibTrans" cxnId="{9D73298A-B6B7-4CFB-AC0A-130221C19AC9}">
      <dgm:prSet/>
      <dgm:spPr/>
      <dgm:t>
        <a:bodyPr/>
        <a:lstStyle/>
        <a:p>
          <a:endParaRPr lang="en-US"/>
        </a:p>
      </dgm:t>
    </dgm:pt>
    <dgm:pt modelId="{F0AE8752-2D4A-4BB1-86E2-6DA6188ED5B0}">
      <dgm:prSet phldrT="[Text]"/>
      <dgm:spPr>
        <a:solidFill>
          <a:schemeClr val="accent4">
            <a:lumMod val="20000"/>
            <a:lumOff val="80000"/>
            <a:alpha val="90000"/>
          </a:schemeClr>
        </a:solidFill>
      </dgm:spPr>
      <dgm:t>
        <a:bodyPr/>
        <a:lstStyle/>
        <a:p>
          <a:r>
            <a:rPr lang="en-US" dirty="0"/>
            <a:t>Maintain legal decision-making capacity with the aid of trusted supporters</a:t>
          </a:r>
        </a:p>
      </dgm:t>
    </dgm:pt>
    <dgm:pt modelId="{B7BF6D0F-9B4C-4013-A303-229BD633ED46}" type="parTrans" cxnId="{126716C5-DBAE-436A-9A61-573B6F93773D}">
      <dgm:prSet/>
      <dgm:spPr/>
      <dgm:t>
        <a:bodyPr/>
        <a:lstStyle/>
        <a:p>
          <a:endParaRPr lang="en-US"/>
        </a:p>
      </dgm:t>
    </dgm:pt>
    <dgm:pt modelId="{8E78D285-1512-4A8D-AAE9-BA73968B34F6}" type="sibTrans" cxnId="{126716C5-DBAE-436A-9A61-573B6F93773D}">
      <dgm:prSet/>
      <dgm:spPr/>
      <dgm:t>
        <a:bodyPr/>
        <a:lstStyle/>
        <a:p>
          <a:endParaRPr lang="en-US"/>
        </a:p>
      </dgm:t>
    </dgm:pt>
    <dgm:pt modelId="{7BE212E8-A770-43B7-9380-D405071DA6A9}">
      <dgm:prSet phldrT="[Text]" custT="1"/>
      <dgm:spPr>
        <a:solidFill>
          <a:schemeClr val="accent4">
            <a:lumMod val="20000"/>
            <a:lumOff val="80000"/>
            <a:alpha val="90000"/>
          </a:schemeClr>
        </a:solidFill>
      </dgm:spPr>
      <dgm:t>
        <a:bodyPr/>
        <a:lstStyle/>
        <a:p>
          <a:r>
            <a:rPr lang="en-US" sz="3800" dirty="0"/>
            <a:t>Often overbroad and linked to negative impact on mental health and internalized belief in inability</a:t>
          </a:r>
        </a:p>
      </dgm:t>
    </dgm:pt>
    <dgm:pt modelId="{87330E88-B8D7-4412-81DA-EF555470BAED}" type="parTrans" cxnId="{4C29735D-D083-4B76-9035-2E2F05DCE39F}">
      <dgm:prSet/>
      <dgm:spPr/>
      <dgm:t>
        <a:bodyPr/>
        <a:lstStyle/>
        <a:p>
          <a:endParaRPr lang="en-US"/>
        </a:p>
      </dgm:t>
    </dgm:pt>
    <dgm:pt modelId="{61061D83-C985-4EC1-9B52-FDEE11E63CA5}" type="sibTrans" cxnId="{4C29735D-D083-4B76-9035-2E2F05DCE39F}">
      <dgm:prSet/>
      <dgm:spPr/>
      <dgm:t>
        <a:bodyPr/>
        <a:lstStyle/>
        <a:p>
          <a:endParaRPr lang="en-US"/>
        </a:p>
      </dgm:t>
    </dgm:pt>
    <dgm:pt modelId="{6085F4BA-D1A4-4264-8507-FD06C34C34D9}">
      <dgm:prSet phldrT="[Text]"/>
      <dgm:spPr>
        <a:solidFill>
          <a:schemeClr val="accent4">
            <a:lumMod val="20000"/>
            <a:lumOff val="80000"/>
            <a:alpha val="90000"/>
          </a:schemeClr>
        </a:solidFill>
      </dgm:spPr>
      <dgm:t>
        <a:bodyPr/>
        <a:lstStyle/>
        <a:p>
          <a:r>
            <a:rPr lang="en-US" dirty="0"/>
            <a:t>Allows for sharpening of skills and increased community integration</a:t>
          </a:r>
        </a:p>
      </dgm:t>
    </dgm:pt>
    <dgm:pt modelId="{07945DEE-CCFB-4D9E-8E65-CB6FEB702B7B}" type="parTrans" cxnId="{139E50DF-D5F8-42FA-9987-D4F2C080A06D}">
      <dgm:prSet/>
      <dgm:spPr/>
      <dgm:t>
        <a:bodyPr/>
        <a:lstStyle/>
        <a:p>
          <a:endParaRPr lang="en-US"/>
        </a:p>
      </dgm:t>
    </dgm:pt>
    <dgm:pt modelId="{0CF89513-CC43-41DD-A9C9-8045674698E9}" type="sibTrans" cxnId="{139E50DF-D5F8-42FA-9987-D4F2C080A06D}">
      <dgm:prSet/>
      <dgm:spPr/>
      <dgm:t>
        <a:bodyPr/>
        <a:lstStyle/>
        <a:p>
          <a:endParaRPr lang="en-US"/>
        </a:p>
      </dgm:t>
    </dgm:pt>
    <dgm:pt modelId="{372097FC-FC7D-4570-8F86-1BA1FC73D27F}">
      <dgm:prSet phldrT="[Text]"/>
      <dgm:spPr>
        <a:solidFill>
          <a:schemeClr val="accent4">
            <a:lumMod val="20000"/>
            <a:lumOff val="80000"/>
            <a:alpha val="90000"/>
          </a:schemeClr>
        </a:solidFill>
      </dgm:spPr>
      <dgm:t>
        <a:bodyPr/>
        <a:lstStyle/>
        <a:p>
          <a:r>
            <a:rPr lang="en-US" dirty="0"/>
            <a:t>Living Document ensures flexibility and choice</a:t>
          </a:r>
        </a:p>
      </dgm:t>
    </dgm:pt>
    <dgm:pt modelId="{31388425-0331-472A-A4AC-16F37AAD404B}" type="parTrans" cxnId="{519ABE09-A284-4D5F-BA59-04A3ED957520}">
      <dgm:prSet/>
      <dgm:spPr/>
      <dgm:t>
        <a:bodyPr/>
        <a:lstStyle/>
        <a:p>
          <a:endParaRPr lang="en-US"/>
        </a:p>
      </dgm:t>
    </dgm:pt>
    <dgm:pt modelId="{2D836CED-401A-4F39-B13B-0DECEEE75942}" type="sibTrans" cxnId="{519ABE09-A284-4D5F-BA59-04A3ED957520}">
      <dgm:prSet/>
      <dgm:spPr/>
      <dgm:t>
        <a:bodyPr/>
        <a:lstStyle/>
        <a:p>
          <a:endParaRPr lang="en-US"/>
        </a:p>
      </dgm:t>
    </dgm:pt>
    <dgm:pt modelId="{ECD9245F-8562-497F-9FF9-10EB63DDE461}">
      <dgm:prSet phldrT="[Text]"/>
      <dgm:spPr>
        <a:solidFill>
          <a:schemeClr val="accent4">
            <a:lumMod val="20000"/>
            <a:lumOff val="80000"/>
            <a:alpha val="90000"/>
          </a:schemeClr>
        </a:solidFill>
      </dgm:spPr>
      <dgm:t>
        <a:bodyPr/>
        <a:lstStyle/>
        <a:p>
          <a:r>
            <a:rPr lang="en-US" dirty="0"/>
            <a:t>Supported by self-advocates and organizations</a:t>
          </a:r>
        </a:p>
      </dgm:t>
    </dgm:pt>
    <dgm:pt modelId="{A997B194-B403-4A26-B397-33B3B0A66C7D}" type="parTrans" cxnId="{6F071882-340F-48DC-A733-F281A4C8C8AD}">
      <dgm:prSet/>
      <dgm:spPr/>
      <dgm:t>
        <a:bodyPr/>
        <a:lstStyle/>
        <a:p>
          <a:endParaRPr lang="en-US"/>
        </a:p>
      </dgm:t>
    </dgm:pt>
    <dgm:pt modelId="{CB9D1016-8C27-40B9-8BDE-1DDFE8B86FD3}" type="sibTrans" cxnId="{6F071882-340F-48DC-A733-F281A4C8C8AD}">
      <dgm:prSet/>
      <dgm:spPr/>
      <dgm:t>
        <a:bodyPr/>
        <a:lstStyle/>
        <a:p>
          <a:endParaRPr lang="en-US"/>
        </a:p>
      </dgm:t>
    </dgm:pt>
    <dgm:pt modelId="{A1D4C7D2-8BB2-419E-82DB-83E5A952E5F5}">
      <dgm:prSet phldrT="[Text]" custT="1"/>
      <dgm:spPr>
        <a:solidFill>
          <a:schemeClr val="accent4">
            <a:lumMod val="20000"/>
            <a:lumOff val="80000"/>
            <a:alpha val="90000"/>
          </a:schemeClr>
        </a:solidFill>
      </dgm:spPr>
      <dgm:t>
        <a:bodyPr/>
        <a:lstStyle/>
        <a:p>
          <a:r>
            <a:rPr lang="en-US" sz="3800" dirty="0"/>
            <a:t>Loss of ability to make choices around healthcare, housing, finances, education, etc.</a:t>
          </a:r>
        </a:p>
      </dgm:t>
    </dgm:pt>
    <dgm:pt modelId="{D3EC6313-A582-4636-ADCE-AF58ABF6F22B}" type="parTrans" cxnId="{C9B62FF3-8E92-4F88-9941-A821B1D99049}">
      <dgm:prSet/>
      <dgm:spPr/>
      <dgm:t>
        <a:bodyPr/>
        <a:lstStyle/>
        <a:p>
          <a:endParaRPr lang="en-US"/>
        </a:p>
      </dgm:t>
    </dgm:pt>
    <dgm:pt modelId="{1378BDFA-E2B9-43B7-A593-4008645B34C0}" type="sibTrans" cxnId="{C9B62FF3-8E92-4F88-9941-A821B1D99049}">
      <dgm:prSet/>
      <dgm:spPr/>
      <dgm:t>
        <a:bodyPr/>
        <a:lstStyle/>
        <a:p>
          <a:endParaRPr lang="en-US"/>
        </a:p>
      </dgm:t>
    </dgm:pt>
    <dgm:pt modelId="{6632A425-BBAD-425C-A914-BF4133F5B0FF}" type="pres">
      <dgm:prSet presAssocID="{E9FB15A4-5B84-45ED-A425-AD49D4AE8916}" presName="Name0" presStyleCnt="0">
        <dgm:presLayoutVars>
          <dgm:dir/>
          <dgm:animLvl val="lvl"/>
          <dgm:resizeHandles/>
        </dgm:presLayoutVars>
      </dgm:prSet>
      <dgm:spPr/>
    </dgm:pt>
    <dgm:pt modelId="{2CD5476A-9256-4700-920D-91B3A298791B}" type="pres">
      <dgm:prSet presAssocID="{26804DEF-AC75-4B08-AAD0-30B15048A058}" presName="linNode" presStyleCnt="0"/>
      <dgm:spPr/>
    </dgm:pt>
    <dgm:pt modelId="{177C590C-EBBC-4AE9-BE5D-65C768DC5DE9}" type="pres">
      <dgm:prSet presAssocID="{26804DEF-AC75-4B08-AAD0-30B15048A058}" presName="parentShp" presStyleLbl="node1" presStyleIdx="0" presStyleCnt="2" custScaleY="160713">
        <dgm:presLayoutVars>
          <dgm:bulletEnabled val="1"/>
        </dgm:presLayoutVars>
      </dgm:prSet>
      <dgm:spPr/>
    </dgm:pt>
    <dgm:pt modelId="{AECA5820-75D4-49EB-9643-A339CC4D3064}" type="pres">
      <dgm:prSet presAssocID="{26804DEF-AC75-4B08-AAD0-30B15048A058}" presName="childShp" presStyleLbl="bgAccFollowNode1" presStyleIdx="0" presStyleCnt="2" custScaleX="112095" custScaleY="237131" custLinFactX="63241" custLinFactNeighborX="100000" custLinFactNeighborY="-69013">
        <dgm:presLayoutVars>
          <dgm:bulletEnabled val="1"/>
        </dgm:presLayoutVars>
      </dgm:prSet>
      <dgm:spPr/>
    </dgm:pt>
    <dgm:pt modelId="{3FDB0DCA-56F9-485B-AD37-14E26220CAE8}" type="pres">
      <dgm:prSet presAssocID="{09BF8B83-BEF2-4305-9228-965CE781D623}" presName="spacing" presStyleCnt="0"/>
      <dgm:spPr/>
    </dgm:pt>
    <dgm:pt modelId="{1CC501B9-337D-46F8-BC67-E51D1AD3F31E}" type="pres">
      <dgm:prSet presAssocID="{6725C0FC-576A-4847-A77E-2D84CBFFC887}" presName="linNode" presStyleCnt="0"/>
      <dgm:spPr/>
    </dgm:pt>
    <dgm:pt modelId="{10A557ED-467A-402C-A920-A917FBDBEF7D}" type="pres">
      <dgm:prSet presAssocID="{6725C0FC-576A-4847-A77E-2D84CBFFC887}" presName="parentShp" presStyleLbl="node1" presStyleIdx="1" presStyleCnt="2" custScaleY="165869" custLinFactNeighborX="-1024" custLinFactNeighborY="-16164">
        <dgm:presLayoutVars>
          <dgm:bulletEnabled val="1"/>
        </dgm:presLayoutVars>
      </dgm:prSet>
      <dgm:spPr/>
    </dgm:pt>
    <dgm:pt modelId="{F539B600-D0FB-4EB8-95F9-1F9348C559EF}" type="pres">
      <dgm:prSet presAssocID="{6725C0FC-576A-4847-A77E-2D84CBFFC887}" presName="childShp" presStyleLbl="bgAccFollowNode1" presStyleIdx="1" presStyleCnt="2" custScaleX="106100" custScaleY="242494" custLinFactNeighborX="1051" custLinFactNeighborY="-7845">
        <dgm:presLayoutVars>
          <dgm:bulletEnabled val="1"/>
        </dgm:presLayoutVars>
      </dgm:prSet>
      <dgm:spPr/>
    </dgm:pt>
  </dgm:ptLst>
  <dgm:cxnLst>
    <dgm:cxn modelId="{519ABE09-A284-4D5F-BA59-04A3ED957520}" srcId="{6725C0FC-576A-4847-A77E-2D84CBFFC887}" destId="{372097FC-FC7D-4570-8F86-1BA1FC73D27F}" srcOrd="2" destOrd="0" parTransId="{31388425-0331-472A-A4AC-16F37AAD404B}" sibTransId="{2D836CED-401A-4F39-B13B-0DECEEE75942}"/>
    <dgm:cxn modelId="{833E2113-7E0C-4AA8-A0BB-28B94E07A644}" srcId="{E9FB15A4-5B84-45ED-A425-AD49D4AE8916}" destId="{26804DEF-AC75-4B08-AAD0-30B15048A058}" srcOrd="0" destOrd="0" parTransId="{4803A77F-6734-46FE-A814-E8AE262844C5}" sibTransId="{09BF8B83-BEF2-4305-9228-965CE781D623}"/>
    <dgm:cxn modelId="{4995ED21-A9B1-466C-90B4-18437C83CDA2}" type="presOf" srcId="{26804DEF-AC75-4B08-AAD0-30B15048A058}" destId="{177C590C-EBBC-4AE9-BE5D-65C768DC5DE9}" srcOrd="0" destOrd="0" presId="urn:microsoft.com/office/officeart/2005/8/layout/vList6"/>
    <dgm:cxn modelId="{9593C535-E112-46B6-8F9C-E484D429524E}" type="presOf" srcId="{DFBE1284-C1C2-49ED-8561-E51E648333EE}" destId="{AECA5820-75D4-49EB-9643-A339CC4D3064}" srcOrd="0" destOrd="2" presId="urn:microsoft.com/office/officeart/2005/8/layout/vList6"/>
    <dgm:cxn modelId="{4C29735D-D083-4B76-9035-2E2F05DCE39F}" srcId="{26804DEF-AC75-4B08-AAD0-30B15048A058}" destId="{7BE212E8-A770-43B7-9380-D405071DA6A9}" srcOrd="3" destOrd="0" parTransId="{87330E88-B8D7-4412-81DA-EF555470BAED}" sibTransId="{61061D83-C985-4EC1-9B52-FDEE11E63CA5}"/>
    <dgm:cxn modelId="{7D67546B-F655-4FF1-AEB7-55273643F6FA}" type="presOf" srcId="{7BE212E8-A770-43B7-9380-D405071DA6A9}" destId="{AECA5820-75D4-49EB-9643-A339CC4D3064}" srcOrd="0" destOrd="3" presId="urn:microsoft.com/office/officeart/2005/8/layout/vList6"/>
    <dgm:cxn modelId="{D602DE4F-637F-4363-A3E4-8AE19E6BE5A1}" type="presOf" srcId="{F0AE8752-2D4A-4BB1-86E2-6DA6188ED5B0}" destId="{F539B600-D0FB-4EB8-95F9-1F9348C559EF}" srcOrd="0" destOrd="0" presId="urn:microsoft.com/office/officeart/2005/8/layout/vList6"/>
    <dgm:cxn modelId="{4AE80E77-2C0A-4CF9-9870-0C48B4149D80}" type="presOf" srcId="{C8A60F4C-E472-46E9-B4D9-C2B8C4756C44}" destId="{AECA5820-75D4-49EB-9643-A339CC4D3064}" srcOrd="0" destOrd="0" presId="urn:microsoft.com/office/officeart/2005/8/layout/vList6"/>
    <dgm:cxn modelId="{6F071882-340F-48DC-A733-F281A4C8C8AD}" srcId="{6725C0FC-576A-4847-A77E-2D84CBFFC887}" destId="{ECD9245F-8562-497F-9FF9-10EB63DDE461}" srcOrd="3" destOrd="0" parTransId="{A997B194-B403-4A26-B397-33B3B0A66C7D}" sibTransId="{CB9D1016-8C27-40B9-8BDE-1DDFE8B86FD3}"/>
    <dgm:cxn modelId="{96D6C782-9FA8-45DB-B1AE-7BD3771FD10F}" type="presOf" srcId="{A1D4C7D2-8BB2-419E-82DB-83E5A952E5F5}" destId="{AECA5820-75D4-49EB-9643-A339CC4D3064}" srcOrd="0" destOrd="1" presId="urn:microsoft.com/office/officeart/2005/8/layout/vList6"/>
    <dgm:cxn modelId="{54970483-B09F-4FED-A06F-2406AF39D391}" type="presOf" srcId="{372097FC-FC7D-4570-8F86-1BA1FC73D27F}" destId="{F539B600-D0FB-4EB8-95F9-1F9348C559EF}" srcOrd="0" destOrd="2" presId="urn:microsoft.com/office/officeart/2005/8/layout/vList6"/>
    <dgm:cxn modelId="{9D73298A-B6B7-4CFB-AC0A-130221C19AC9}" srcId="{E9FB15A4-5B84-45ED-A425-AD49D4AE8916}" destId="{6725C0FC-576A-4847-A77E-2D84CBFFC887}" srcOrd="1" destOrd="0" parTransId="{93D9E7E7-A452-4FEC-8C1C-C2CC30E468A6}" sibTransId="{7E9C4F9A-3A66-43D2-88E8-A18EE48F9A3E}"/>
    <dgm:cxn modelId="{D9C844A0-F1A7-4D0C-A5F6-FBE1B30067DB}" type="presOf" srcId="{E9FB15A4-5B84-45ED-A425-AD49D4AE8916}" destId="{6632A425-BBAD-425C-A914-BF4133F5B0FF}" srcOrd="0" destOrd="0" presId="urn:microsoft.com/office/officeart/2005/8/layout/vList6"/>
    <dgm:cxn modelId="{126716C5-DBAE-436A-9A61-573B6F93773D}" srcId="{6725C0FC-576A-4847-A77E-2D84CBFFC887}" destId="{F0AE8752-2D4A-4BB1-86E2-6DA6188ED5B0}" srcOrd="0" destOrd="0" parTransId="{B7BF6D0F-9B4C-4013-A303-229BD633ED46}" sibTransId="{8E78D285-1512-4A8D-AAE9-BA73968B34F6}"/>
    <dgm:cxn modelId="{CE5B75C7-1112-4601-8195-E14FC744F0CB}" srcId="{26804DEF-AC75-4B08-AAD0-30B15048A058}" destId="{C8A60F4C-E472-46E9-B4D9-C2B8C4756C44}" srcOrd="0" destOrd="0" parTransId="{206B2A51-B3FF-4A90-8B38-1EC19CCF858A}" sibTransId="{4762A3A3-568C-40EF-964C-BEE4443CDD36}"/>
    <dgm:cxn modelId="{139E50DF-D5F8-42FA-9987-D4F2C080A06D}" srcId="{6725C0FC-576A-4847-A77E-2D84CBFFC887}" destId="{6085F4BA-D1A4-4264-8507-FD06C34C34D9}" srcOrd="1" destOrd="0" parTransId="{07945DEE-CCFB-4D9E-8E65-CB6FEB702B7B}" sibTransId="{0CF89513-CC43-41DD-A9C9-8045674698E9}"/>
    <dgm:cxn modelId="{469584E6-BDF7-49FF-B63D-8F96FCB85A15}" srcId="{26804DEF-AC75-4B08-AAD0-30B15048A058}" destId="{DFBE1284-C1C2-49ED-8561-E51E648333EE}" srcOrd="2" destOrd="0" parTransId="{9AB40585-714C-4D3F-B910-35B5F5EB035E}" sibTransId="{D89C224C-4602-42BF-9A74-E13AEF91237A}"/>
    <dgm:cxn modelId="{7F8155F0-A3D7-459B-8854-78C0EA7D7EED}" type="presOf" srcId="{6725C0FC-576A-4847-A77E-2D84CBFFC887}" destId="{10A557ED-467A-402C-A920-A917FBDBEF7D}" srcOrd="0" destOrd="0" presId="urn:microsoft.com/office/officeart/2005/8/layout/vList6"/>
    <dgm:cxn modelId="{6EA826F3-57E4-496D-9219-1B711D5EEE14}" type="presOf" srcId="{ECD9245F-8562-497F-9FF9-10EB63DDE461}" destId="{F539B600-D0FB-4EB8-95F9-1F9348C559EF}" srcOrd="0" destOrd="3" presId="urn:microsoft.com/office/officeart/2005/8/layout/vList6"/>
    <dgm:cxn modelId="{C9B62FF3-8E92-4F88-9941-A821B1D99049}" srcId="{26804DEF-AC75-4B08-AAD0-30B15048A058}" destId="{A1D4C7D2-8BB2-419E-82DB-83E5A952E5F5}" srcOrd="1" destOrd="0" parTransId="{D3EC6313-A582-4636-ADCE-AF58ABF6F22B}" sibTransId="{1378BDFA-E2B9-43B7-A593-4008645B34C0}"/>
    <dgm:cxn modelId="{A037AEFE-B898-4A18-980A-E3A39E7A996D}" type="presOf" srcId="{6085F4BA-D1A4-4264-8507-FD06C34C34D9}" destId="{F539B600-D0FB-4EB8-95F9-1F9348C559EF}" srcOrd="0" destOrd="1" presId="urn:microsoft.com/office/officeart/2005/8/layout/vList6"/>
    <dgm:cxn modelId="{527453D7-2752-4B1B-94EA-13617D603EF7}" type="presParOf" srcId="{6632A425-BBAD-425C-A914-BF4133F5B0FF}" destId="{2CD5476A-9256-4700-920D-91B3A298791B}" srcOrd="0" destOrd="0" presId="urn:microsoft.com/office/officeart/2005/8/layout/vList6"/>
    <dgm:cxn modelId="{7C9F189A-38C5-4B5F-A205-D3DE2B12764B}" type="presParOf" srcId="{2CD5476A-9256-4700-920D-91B3A298791B}" destId="{177C590C-EBBC-4AE9-BE5D-65C768DC5DE9}" srcOrd="0" destOrd="0" presId="urn:microsoft.com/office/officeart/2005/8/layout/vList6"/>
    <dgm:cxn modelId="{272CB53D-AFD3-4458-B4B6-52B9ED2F1605}" type="presParOf" srcId="{2CD5476A-9256-4700-920D-91B3A298791B}" destId="{AECA5820-75D4-49EB-9643-A339CC4D3064}" srcOrd="1" destOrd="0" presId="urn:microsoft.com/office/officeart/2005/8/layout/vList6"/>
    <dgm:cxn modelId="{67A3FCE2-297E-45A1-8C2C-DD135678F5D2}" type="presParOf" srcId="{6632A425-BBAD-425C-A914-BF4133F5B0FF}" destId="{3FDB0DCA-56F9-485B-AD37-14E26220CAE8}" srcOrd="1" destOrd="0" presId="urn:microsoft.com/office/officeart/2005/8/layout/vList6"/>
    <dgm:cxn modelId="{82BA61E3-E341-4232-8861-AE9165F93D96}" type="presParOf" srcId="{6632A425-BBAD-425C-A914-BF4133F5B0FF}" destId="{1CC501B9-337D-46F8-BC67-E51D1AD3F31E}" srcOrd="2" destOrd="0" presId="urn:microsoft.com/office/officeart/2005/8/layout/vList6"/>
    <dgm:cxn modelId="{A2ABF1E3-FEE0-4DF8-B67F-E056086489A5}" type="presParOf" srcId="{1CC501B9-337D-46F8-BC67-E51D1AD3F31E}" destId="{10A557ED-467A-402C-A920-A917FBDBEF7D}" srcOrd="0" destOrd="0" presId="urn:microsoft.com/office/officeart/2005/8/layout/vList6"/>
    <dgm:cxn modelId="{BDA9E3D4-9BDF-4112-AF9D-0D6FF7AF79D6}" type="presParOf" srcId="{1CC501B9-337D-46F8-BC67-E51D1AD3F31E}" destId="{F539B600-D0FB-4EB8-95F9-1F9348C559EF}" srcOrd="1" destOrd="0" presId="urn:microsoft.com/office/officeart/2005/8/layout/vList6"/>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6F4F1E-AB4A-4725-ADE3-F9DDF66AF96F}">
      <dsp:nvSpPr>
        <dsp:cNvPr id="0" name=""/>
        <dsp:cNvSpPr/>
      </dsp:nvSpPr>
      <dsp:spPr>
        <a:xfrm rot="5400000">
          <a:off x="950502" y="2138545"/>
          <a:ext cx="2852735" cy="4746888"/>
        </a:xfrm>
        <a:prstGeom prst="corner">
          <a:avLst>
            <a:gd name="adj1" fmla="val 16120"/>
            <a:gd name="adj2" fmla="val 16110"/>
          </a:avLst>
        </a:prstGeom>
        <a:solidFill>
          <a:schemeClr val="accent2">
            <a:shade val="8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09029F-9B81-4F7A-A399-2FAC12CE1C58}">
      <dsp:nvSpPr>
        <dsp:cNvPr id="0" name=""/>
        <dsp:cNvSpPr/>
      </dsp:nvSpPr>
      <dsp:spPr>
        <a:xfrm>
          <a:off x="474310" y="3556842"/>
          <a:ext cx="4285517" cy="3756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marL="0" lvl="0" indent="0" algn="l" defTabSz="2266950">
            <a:lnSpc>
              <a:spcPct val="90000"/>
            </a:lnSpc>
            <a:spcBef>
              <a:spcPct val="0"/>
            </a:spcBef>
            <a:spcAft>
              <a:spcPct val="35000"/>
            </a:spcAft>
            <a:buNone/>
          </a:pPr>
          <a:r>
            <a:rPr lang="en-US" sz="5100" kern="1200" dirty="0"/>
            <a:t>Bill Monitoring </a:t>
          </a:r>
        </a:p>
      </dsp:txBody>
      <dsp:txXfrm>
        <a:off x="474310" y="3556842"/>
        <a:ext cx="4285517" cy="3756507"/>
      </dsp:txXfrm>
    </dsp:sp>
    <dsp:sp modelId="{1A81F058-8F30-4A5C-B074-59DE3CAD2D86}">
      <dsp:nvSpPr>
        <dsp:cNvPr id="0" name=""/>
        <dsp:cNvSpPr/>
      </dsp:nvSpPr>
      <dsp:spPr>
        <a:xfrm>
          <a:off x="3951239" y="1789074"/>
          <a:ext cx="808588" cy="808588"/>
        </a:xfrm>
        <a:prstGeom prst="triangle">
          <a:avLst>
            <a:gd name="adj" fmla="val 100000"/>
          </a:avLst>
        </a:prstGeom>
        <a:solidFill>
          <a:schemeClr val="accent2">
            <a:shade val="80000"/>
            <a:hueOff val="-59505"/>
            <a:satOff val="-10710"/>
            <a:lumOff val="8648"/>
            <a:alphaOff val="0"/>
          </a:schemeClr>
        </a:solidFill>
        <a:ln w="12700" cap="flat" cmpd="sng" algn="ctr">
          <a:solidFill>
            <a:schemeClr val="accent2">
              <a:shade val="80000"/>
              <a:hueOff val="-59505"/>
              <a:satOff val="-10710"/>
              <a:lumOff val="864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7D0C99A-D24B-4A72-A32A-D42B440A5A10}">
      <dsp:nvSpPr>
        <dsp:cNvPr id="0" name=""/>
        <dsp:cNvSpPr/>
      </dsp:nvSpPr>
      <dsp:spPr>
        <a:xfrm rot="5400000">
          <a:off x="6113695" y="617143"/>
          <a:ext cx="2852735" cy="4746888"/>
        </a:xfrm>
        <a:prstGeom prst="corner">
          <a:avLst>
            <a:gd name="adj1" fmla="val 16120"/>
            <a:gd name="adj2" fmla="val 16110"/>
          </a:avLst>
        </a:prstGeom>
        <a:solidFill>
          <a:srgbClr val="FFC000"/>
        </a:solidFill>
        <a:ln w="12700" cap="flat" cmpd="sng" algn="ctr">
          <a:solidFill>
            <a:schemeClr val="accent2">
              <a:shade val="80000"/>
              <a:hueOff val="-119009"/>
              <a:satOff val="-21420"/>
              <a:lumOff val="1729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2D4531-6854-4DE5-8AD6-1780C468879B}">
      <dsp:nvSpPr>
        <dsp:cNvPr id="0" name=""/>
        <dsp:cNvSpPr/>
      </dsp:nvSpPr>
      <dsp:spPr>
        <a:xfrm>
          <a:off x="5720620" y="2258638"/>
          <a:ext cx="4285517" cy="3756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marL="0" lvl="0" indent="0" algn="l" defTabSz="2266950">
            <a:lnSpc>
              <a:spcPct val="90000"/>
            </a:lnSpc>
            <a:spcBef>
              <a:spcPct val="0"/>
            </a:spcBef>
            <a:spcAft>
              <a:spcPct val="35000"/>
            </a:spcAft>
            <a:buNone/>
          </a:pPr>
          <a:r>
            <a:rPr lang="en-US" sz="5100" kern="1200" dirty="0"/>
            <a:t>Selection from Priority Bills with Ronnie and Isadora</a:t>
          </a:r>
        </a:p>
      </dsp:txBody>
      <dsp:txXfrm>
        <a:off x="5720620" y="2258638"/>
        <a:ext cx="4285517" cy="3756507"/>
      </dsp:txXfrm>
    </dsp:sp>
    <dsp:sp modelId="{9C4D81B0-B1A8-4990-BFA0-47FF95917B24}">
      <dsp:nvSpPr>
        <dsp:cNvPr id="0" name=""/>
        <dsp:cNvSpPr/>
      </dsp:nvSpPr>
      <dsp:spPr>
        <a:xfrm>
          <a:off x="9197549" y="490869"/>
          <a:ext cx="808588" cy="808588"/>
        </a:xfrm>
        <a:prstGeom prst="triangle">
          <a:avLst>
            <a:gd name="adj" fmla="val 100000"/>
          </a:avLst>
        </a:prstGeom>
        <a:solidFill>
          <a:schemeClr val="accent2">
            <a:shade val="80000"/>
            <a:hueOff val="-178514"/>
            <a:satOff val="-32130"/>
            <a:lumOff val="25943"/>
            <a:alphaOff val="0"/>
          </a:schemeClr>
        </a:solidFill>
        <a:ln w="12700" cap="flat" cmpd="sng" algn="ctr">
          <a:solidFill>
            <a:schemeClr val="accent2">
              <a:shade val="80000"/>
              <a:hueOff val="-178514"/>
              <a:satOff val="-32130"/>
              <a:lumOff val="2594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548852-7BBA-4B7F-8991-E75953A20AD6}">
      <dsp:nvSpPr>
        <dsp:cNvPr id="0" name=""/>
        <dsp:cNvSpPr/>
      </dsp:nvSpPr>
      <dsp:spPr>
        <a:xfrm rot="5400000">
          <a:off x="11443123" y="-457863"/>
          <a:ext cx="2852735" cy="4746888"/>
        </a:xfrm>
        <a:prstGeom prst="corner">
          <a:avLst>
            <a:gd name="adj1" fmla="val 16120"/>
            <a:gd name="adj2" fmla="val 16110"/>
          </a:avLst>
        </a:prstGeom>
        <a:solidFill>
          <a:srgbClr val="FFFF00"/>
        </a:solidFill>
        <a:ln w="12700" cap="flat" cmpd="sng" algn="ctr">
          <a:solidFill>
            <a:schemeClr val="accent2">
              <a:shade val="80000"/>
              <a:hueOff val="-238019"/>
              <a:satOff val="-42840"/>
              <a:lumOff val="3459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B809BF-7935-40F0-B0C5-7764A6309B82}">
      <dsp:nvSpPr>
        <dsp:cNvPr id="0" name=""/>
        <dsp:cNvSpPr/>
      </dsp:nvSpPr>
      <dsp:spPr>
        <a:xfrm>
          <a:off x="10966931" y="960433"/>
          <a:ext cx="4285517" cy="3756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marL="0" lvl="0" indent="0" algn="l" defTabSz="2266950">
            <a:lnSpc>
              <a:spcPct val="90000"/>
            </a:lnSpc>
            <a:spcBef>
              <a:spcPct val="0"/>
            </a:spcBef>
            <a:spcAft>
              <a:spcPct val="35000"/>
            </a:spcAft>
            <a:buNone/>
          </a:pPr>
          <a:r>
            <a:rPr lang="en-US" sz="5100" kern="1200" dirty="0"/>
            <a:t>Research and Testimony on HB540</a:t>
          </a:r>
        </a:p>
      </dsp:txBody>
      <dsp:txXfrm>
        <a:off x="10966931" y="960433"/>
        <a:ext cx="4285517" cy="37565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CA5820-75D4-49EB-9643-A339CC4D3064}">
      <dsp:nvSpPr>
        <dsp:cNvPr id="0" name=""/>
        <dsp:cNvSpPr/>
      </dsp:nvSpPr>
      <dsp:spPr>
        <a:xfrm>
          <a:off x="6156996" y="0"/>
          <a:ext cx="10331728" cy="6735978"/>
        </a:xfrm>
        <a:prstGeom prst="rightArrow">
          <a:avLst>
            <a:gd name="adj1" fmla="val 75000"/>
            <a:gd name="adj2" fmla="val 50000"/>
          </a:avLst>
        </a:prstGeom>
        <a:solidFill>
          <a:schemeClr val="accent4">
            <a:lumMod val="20000"/>
            <a:lumOff val="80000"/>
            <a:alpha val="9000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t" anchorCtr="0">
          <a:noAutofit/>
        </a:bodyPr>
        <a:lstStyle/>
        <a:p>
          <a:pPr marL="285750" lvl="1" indent="-285750" algn="l" defTabSz="1689100">
            <a:lnSpc>
              <a:spcPct val="90000"/>
            </a:lnSpc>
            <a:spcBef>
              <a:spcPct val="0"/>
            </a:spcBef>
            <a:spcAft>
              <a:spcPct val="15000"/>
            </a:spcAft>
            <a:buChar char="•"/>
          </a:pPr>
          <a:r>
            <a:rPr lang="en-US" sz="3800" kern="1200" dirty="0"/>
            <a:t>Loss of legal status through Substituted Decision Making </a:t>
          </a:r>
        </a:p>
        <a:p>
          <a:pPr marL="285750" lvl="1" indent="-285750" algn="l" defTabSz="1689100">
            <a:lnSpc>
              <a:spcPct val="90000"/>
            </a:lnSpc>
            <a:spcBef>
              <a:spcPct val="0"/>
            </a:spcBef>
            <a:spcAft>
              <a:spcPct val="15000"/>
            </a:spcAft>
            <a:buChar char="•"/>
          </a:pPr>
          <a:r>
            <a:rPr lang="en-US" sz="3800" kern="1200" dirty="0"/>
            <a:t>Loss of ability to make choices around healthcare, housing, finances, education, etc.</a:t>
          </a:r>
        </a:p>
        <a:p>
          <a:pPr marL="285750" lvl="1" indent="-285750" algn="l" defTabSz="1689100">
            <a:lnSpc>
              <a:spcPct val="90000"/>
            </a:lnSpc>
            <a:spcBef>
              <a:spcPct val="0"/>
            </a:spcBef>
            <a:spcAft>
              <a:spcPct val="15000"/>
            </a:spcAft>
            <a:buChar char="•"/>
          </a:pPr>
          <a:r>
            <a:rPr lang="en-US" sz="3800" kern="1200" dirty="0"/>
            <a:t>Impedes ability for self-determination</a:t>
          </a:r>
        </a:p>
        <a:p>
          <a:pPr marL="285750" lvl="1" indent="-285750" algn="l" defTabSz="1689100">
            <a:lnSpc>
              <a:spcPct val="90000"/>
            </a:lnSpc>
            <a:spcBef>
              <a:spcPct val="0"/>
            </a:spcBef>
            <a:spcAft>
              <a:spcPct val="15000"/>
            </a:spcAft>
            <a:buChar char="•"/>
          </a:pPr>
          <a:r>
            <a:rPr lang="en-US" sz="3800" kern="1200" dirty="0"/>
            <a:t>Often overbroad and linked to negative impact on mental health and internalized belief in inability</a:t>
          </a:r>
        </a:p>
      </dsp:txBody>
      <dsp:txXfrm>
        <a:off x="6156996" y="841997"/>
        <a:ext cx="7805736" cy="5051984"/>
      </dsp:txXfrm>
    </dsp:sp>
    <dsp:sp modelId="{177C590C-EBBC-4AE9-BE5D-65C768DC5DE9}">
      <dsp:nvSpPr>
        <dsp:cNvPr id="0" name=""/>
        <dsp:cNvSpPr/>
      </dsp:nvSpPr>
      <dsp:spPr>
        <a:xfrm>
          <a:off x="6185" y="1090017"/>
          <a:ext cx="6144626" cy="4565237"/>
        </a:xfrm>
        <a:prstGeom prst="roundRect">
          <a:avLst/>
        </a:prstGeom>
        <a:solidFill>
          <a:srgbClr val="2A629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dirty="0"/>
            <a:t>Guardianship</a:t>
          </a:r>
        </a:p>
      </dsp:txBody>
      <dsp:txXfrm>
        <a:off x="229042" y="1312874"/>
        <a:ext cx="5698912" cy="4119523"/>
      </dsp:txXfrm>
    </dsp:sp>
    <dsp:sp modelId="{F539B600-D0FB-4EB8-95F9-1F9348C559EF}">
      <dsp:nvSpPr>
        <dsp:cNvPr id="0" name=""/>
        <dsp:cNvSpPr/>
      </dsp:nvSpPr>
      <dsp:spPr>
        <a:xfrm>
          <a:off x="6371278" y="6801840"/>
          <a:ext cx="10117446" cy="6888320"/>
        </a:xfrm>
        <a:prstGeom prst="rightArrow">
          <a:avLst>
            <a:gd name="adj1" fmla="val 75000"/>
            <a:gd name="adj2" fmla="val 50000"/>
          </a:avLst>
        </a:prstGeom>
        <a:solidFill>
          <a:schemeClr val="accent4">
            <a:lumMod val="20000"/>
            <a:lumOff val="80000"/>
            <a:alpha val="9000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130" tIns="24130" rIns="24130" bIns="24130" numCol="1" spcCol="1270" anchor="t" anchorCtr="0">
          <a:noAutofit/>
        </a:bodyPr>
        <a:lstStyle/>
        <a:p>
          <a:pPr marL="285750" lvl="1" indent="-285750" algn="l" defTabSz="1689100">
            <a:lnSpc>
              <a:spcPct val="90000"/>
            </a:lnSpc>
            <a:spcBef>
              <a:spcPct val="0"/>
            </a:spcBef>
            <a:spcAft>
              <a:spcPct val="15000"/>
            </a:spcAft>
            <a:buChar char="•"/>
          </a:pPr>
          <a:r>
            <a:rPr lang="en-US" sz="3800" kern="1200" dirty="0"/>
            <a:t>Maintain legal decision-making capacity with the aid of trusted supporters</a:t>
          </a:r>
        </a:p>
        <a:p>
          <a:pPr marL="285750" lvl="1" indent="-285750" algn="l" defTabSz="1689100">
            <a:lnSpc>
              <a:spcPct val="90000"/>
            </a:lnSpc>
            <a:spcBef>
              <a:spcPct val="0"/>
            </a:spcBef>
            <a:spcAft>
              <a:spcPct val="15000"/>
            </a:spcAft>
            <a:buChar char="•"/>
          </a:pPr>
          <a:r>
            <a:rPr lang="en-US" sz="3800" kern="1200" dirty="0"/>
            <a:t>Allows for sharpening of skills and increased community integration</a:t>
          </a:r>
        </a:p>
        <a:p>
          <a:pPr marL="285750" lvl="1" indent="-285750" algn="l" defTabSz="1689100">
            <a:lnSpc>
              <a:spcPct val="90000"/>
            </a:lnSpc>
            <a:spcBef>
              <a:spcPct val="0"/>
            </a:spcBef>
            <a:spcAft>
              <a:spcPct val="15000"/>
            </a:spcAft>
            <a:buChar char="•"/>
          </a:pPr>
          <a:r>
            <a:rPr lang="en-US" sz="3800" kern="1200" dirty="0"/>
            <a:t>Living Document ensures flexibility and choice</a:t>
          </a:r>
        </a:p>
        <a:p>
          <a:pPr marL="285750" lvl="1" indent="-285750" algn="l" defTabSz="1689100">
            <a:lnSpc>
              <a:spcPct val="90000"/>
            </a:lnSpc>
            <a:spcBef>
              <a:spcPct val="0"/>
            </a:spcBef>
            <a:spcAft>
              <a:spcPct val="15000"/>
            </a:spcAft>
            <a:buChar char="•"/>
          </a:pPr>
          <a:r>
            <a:rPr lang="en-US" sz="3800" kern="1200" dirty="0"/>
            <a:t>Supported by self-advocates and organizations</a:t>
          </a:r>
        </a:p>
      </dsp:txBody>
      <dsp:txXfrm>
        <a:off x="6371278" y="7662880"/>
        <a:ext cx="7534326" cy="5166240"/>
      </dsp:txXfrm>
    </dsp:sp>
    <dsp:sp modelId="{10A557ED-467A-402C-A920-A917FBDBEF7D}">
      <dsp:nvSpPr>
        <dsp:cNvPr id="0" name=""/>
        <dsp:cNvSpPr/>
      </dsp:nvSpPr>
      <dsp:spPr>
        <a:xfrm>
          <a:off x="0" y="7653840"/>
          <a:ext cx="6357176" cy="4711699"/>
        </a:xfrm>
        <a:prstGeom prst="roundRect">
          <a:avLst/>
        </a:prstGeom>
        <a:solidFill>
          <a:srgbClr val="709C7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marL="0" lvl="0" indent="0" algn="ctr" defTabSz="2889250">
            <a:lnSpc>
              <a:spcPct val="90000"/>
            </a:lnSpc>
            <a:spcBef>
              <a:spcPct val="0"/>
            </a:spcBef>
            <a:spcAft>
              <a:spcPct val="35000"/>
            </a:spcAft>
            <a:buNone/>
          </a:pPr>
          <a:r>
            <a:rPr lang="en-US" sz="6500" kern="1200" dirty="0"/>
            <a:t>Supported Decision Making</a:t>
          </a:r>
        </a:p>
      </dsp:txBody>
      <dsp:txXfrm>
        <a:off x="230006" y="7883846"/>
        <a:ext cx="5897164" cy="4251687"/>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19BABD33-075A-4CC7-88B3-D62B09BDB128}" type="datetimeFigureOut">
              <a:rPr lang="en-US" smtClean="0"/>
              <a:t>4/29/2021</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326E8DF4-BB82-4AB9-B73B-DD320B482408}" type="slidenum">
              <a:rPr lang="en-US" smtClean="0"/>
              <a:t>‹#›</a:t>
            </a:fld>
            <a:endParaRPr lang="en-US"/>
          </a:p>
        </p:txBody>
      </p:sp>
    </p:spTree>
    <p:extLst>
      <p:ext uri="{BB962C8B-B14F-4D97-AF65-F5344CB8AC3E}">
        <p14:creationId xmlns:p14="http://schemas.microsoft.com/office/powerpoint/2010/main" val="2232094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mj-lt"/>
              </a:rPr>
              <a:t>To affirm my understanding and gain feedback on my written testimony, I met with Stephanie Patrick, the executive director of DRC-NH.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mj-lt"/>
            </a:endParaRPr>
          </a:p>
          <a:p>
            <a:r>
              <a:rPr lang="en-US" sz="1200" dirty="0">
                <a:latin typeface="+mj-lt"/>
              </a:rPr>
              <a:t>Michael </a:t>
            </a:r>
            <a:r>
              <a:rPr lang="en-US" sz="1200" dirty="0" err="1">
                <a:latin typeface="+mj-lt"/>
              </a:rPr>
              <a:t>Skibbie</a:t>
            </a:r>
            <a:r>
              <a:rPr lang="en-US" sz="1200" dirty="0">
                <a:latin typeface="+mj-lt"/>
              </a:rPr>
              <a:t>, the Policy Director of DRC-NH, was present at the hearing for the bill and was able to answer technical questions and attest to the community’s need for such a legal option. </a:t>
            </a:r>
          </a:p>
          <a:p>
            <a:r>
              <a:rPr lang="en-US" sz="1200" dirty="0">
                <a:latin typeface="+mj-lt"/>
              </a:rPr>
              <a:t>Two Co-sponsors of the bill, a parent, an attorney, and an education professional testified in support of HB540 and one attorney spoke in concern of language used in the statement of findings.</a:t>
            </a:r>
          </a:p>
        </p:txBody>
      </p:sp>
      <p:sp>
        <p:nvSpPr>
          <p:cNvPr id="4" name="Slide Number Placeholder 3"/>
          <p:cNvSpPr>
            <a:spLocks noGrp="1"/>
          </p:cNvSpPr>
          <p:nvPr>
            <p:ph type="sldNum" sz="quarter" idx="5"/>
          </p:nvPr>
        </p:nvSpPr>
        <p:spPr/>
        <p:txBody>
          <a:bodyPr/>
          <a:lstStyle/>
          <a:p>
            <a:fld id="{326E8DF4-BB82-4AB9-B73B-DD320B482408}" type="slidenum">
              <a:rPr lang="en-US" smtClean="0"/>
              <a:t>1</a:t>
            </a:fld>
            <a:endParaRPr lang="en-US"/>
          </a:p>
        </p:txBody>
      </p:sp>
    </p:spTree>
    <p:extLst>
      <p:ext uri="{BB962C8B-B14F-4D97-AF65-F5344CB8AC3E}">
        <p14:creationId xmlns:p14="http://schemas.microsoft.com/office/powerpoint/2010/main" val="3846078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7525999" y="9794575"/>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7525999" y="8747141"/>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7525999" y="19159549"/>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7525999" y="18112115"/>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34594800" y="15833725"/>
            <a:ext cx="15255876" cy="9571038"/>
          </a:xfrm>
        </p:spPr>
        <p:txBody>
          <a:bodyPr>
            <a:normAutofit/>
          </a:bodyPr>
          <a:lstStyle>
            <a:lvl1pPr marL="0" indent="0">
              <a:buNone/>
              <a:defRPr sz="4400" b="0">
                <a:solidFill>
                  <a:srgbClr val="000000"/>
                </a:solidFill>
              </a:defRPr>
            </a:lvl1pPr>
          </a:lstStyle>
          <a:p>
            <a:r>
              <a:rPr lang="en-US" dirty="0"/>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Tree>
    <p:extLst>
      <p:ext uri="{BB962C8B-B14F-4D97-AF65-F5344CB8AC3E}">
        <p14:creationId xmlns:p14="http://schemas.microsoft.com/office/powerpoint/2010/main" val="476911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799"/>
            <a:ext cx="15255875" cy="16718313"/>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7553271" y="8747140"/>
            <a:ext cx="15255875" cy="16718313"/>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1256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rm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1273314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7525999" y="9794575"/>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7525999" y="8747141"/>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7525999" y="19159549"/>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7525999" y="18112115"/>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34594800" y="15833725"/>
            <a:ext cx="15255876" cy="9571038"/>
          </a:xfrm>
        </p:spPr>
        <p:txBody>
          <a:bodyPr>
            <a:normAutofit/>
          </a:bodyPr>
          <a:lstStyle>
            <a:lvl1pPr marL="0" indent="0">
              <a:buNone/>
              <a:defRPr sz="4400" b="0">
                <a:solidFill>
                  <a:srgbClr val="000000"/>
                </a:solidFill>
              </a:defRPr>
            </a:lvl1pPr>
          </a:lstStyle>
          <a:p>
            <a:r>
              <a:rPr lang="en-US" dirty="0"/>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Tree>
    <p:extLst>
      <p:ext uri="{BB962C8B-B14F-4D97-AF65-F5344CB8AC3E}">
        <p14:creationId xmlns:p14="http://schemas.microsoft.com/office/powerpoint/2010/main" val="3347172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7525999" y="9794575"/>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7525999" y="8747141"/>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7525999" y="19159549"/>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7525999" y="18112115"/>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34594800" y="15833725"/>
            <a:ext cx="15255876" cy="9571038"/>
          </a:xfrm>
        </p:spPr>
        <p:txBody>
          <a:bodyPr>
            <a:normAutofit/>
          </a:bodyPr>
          <a:lstStyle>
            <a:lvl1pPr marL="0" indent="0">
              <a:buNone/>
              <a:defRPr sz="4400" b="0">
                <a:solidFill>
                  <a:srgbClr val="000000"/>
                </a:solidFill>
              </a:defRPr>
            </a:lvl1pPr>
          </a:lstStyle>
          <a:p>
            <a:r>
              <a:rPr lang="en-US" dirty="0"/>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Tree>
    <p:extLst>
      <p:ext uri="{BB962C8B-B14F-4D97-AF65-F5344CB8AC3E}">
        <p14:creationId xmlns:p14="http://schemas.microsoft.com/office/powerpoint/2010/main" val="5002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7525999" y="9794575"/>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7525999" y="8747141"/>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7525999" y="19159549"/>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7525999" y="18112115"/>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34594800" y="15833725"/>
            <a:ext cx="15255876" cy="9571038"/>
          </a:xfrm>
        </p:spPr>
        <p:txBody>
          <a:bodyPr>
            <a:normAutofit/>
          </a:bodyPr>
          <a:lstStyle>
            <a:lvl1pPr marL="0" indent="0">
              <a:buNone/>
              <a:defRPr sz="4400" b="0">
                <a:solidFill>
                  <a:srgbClr val="000000"/>
                </a:solidFill>
              </a:defRPr>
            </a:lvl1pPr>
          </a:lstStyle>
          <a:p>
            <a:r>
              <a:rPr lang="en-US" dirty="0"/>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Tree>
    <p:extLst>
      <p:ext uri="{BB962C8B-B14F-4D97-AF65-F5344CB8AC3E}">
        <p14:creationId xmlns:p14="http://schemas.microsoft.com/office/powerpoint/2010/main" val="19260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jpe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26526" y="6914431"/>
            <a:ext cx="44165520" cy="24367494"/>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587828" y="0"/>
            <a:ext cx="51794228" cy="5440679"/>
          </a:xfrm>
          <a:prstGeom prst="rect">
            <a:avLst/>
          </a:prstGeom>
          <a:solidFill>
            <a:srgbClr val="003591"/>
          </a:solidFill>
          <a:ln w="101600" cap="flat" cmpd="sng" algn="ctr">
            <a:solidFill>
              <a:srgbClr val="002060"/>
            </a:solid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9300" i="1" dirty="0">
                <a:solidFill>
                  <a:schemeClr val="bg1"/>
                </a:solidFill>
                <a:latin typeface="Myriad Pro" panose="020B0503030403020204" pitchFamily="34" charset="0"/>
                <a:cs typeface="Arial" panose="020B0604020202020204" pitchFamily="34" charset="0"/>
              </a:rPr>
              <a:t> </a:t>
            </a:r>
          </a:p>
        </p:txBody>
      </p:sp>
      <p:sp>
        <p:nvSpPr>
          <p:cNvPr id="14" name="Arrow: Pentagon 13">
            <a:extLst>
              <a:ext uri="{FF2B5EF4-FFF2-40B4-BE49-F238E27FC236}">
                <a16:creationId xmlns:a16="http://schemas.microsoft.com/office/drawing/2014/main" id="{9FEDE908-957E-4EF9-8184-398597C8E13C}"/>
              </a:ext>
            </a:extLst>
          </p:cNvPr>
          <p:cNvSpPr/>
          <p:nvPr userDrawn="1"/>
        </p:nvSpPr>
        <p:spPr>
          <a:xfrm rot="5400000">
            <a:off x="42118232" y="782380"/>
            <a:ext cx="7103005" cy="5904004"/>
          </a:xfrm>
          <a:prstGeom prst="homePlate">
            <a:avLst>
              <a:gd name="adj" fmla="val 32067"/>
            </a:avLst>
          </a:prstGeom>
          <a:solidFill>
            <a:srgbClr val="003591"/>
          </a:solidFill>
          <a:ln w="47625" cap="rnd">
            <a:noFill/>
            <a:prstDash val="dash"/>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descr="University of New Hampshire logo">
            <a:extLst>
              <a:ext uri="{FF2B5EF4-FFF2-40B4-BE49-F238E27FC236}">
                <a16:creationId xmlns:a16="http://schemas.microsoft.com/office/drawing/2014/main" id="{03A346C1-A4EF-44B4-8A47-C043BCF1DFCD}"/>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44774944" y="1037087"/>
            <a:ext cx="1747670" cy="2104513"/>
          </a:xfrm>
          <a:prstGeom prst="rect">
            <a:avLst/>
          </a:prstGeom>
        </p:spPr>
      </p:pic>
      <p:pic>
        <p:nvPicPr>
          <p:cNvPr id="18" name="Picture 17" descr="NH ME Lend Program logo">
            <a:extLst>
              <a:ext uri="{FF2B5EF4-FFF2-40B4-BE49-F238E27FC236}">
                <a16:creationId xmlns:a16="http://schemas.microsoft.com/office/drawing/2014/main" id="{CE8913CD-8CA7-4288-944E-D0E9A6B9EE17}"/>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43061757" y="3492424"/>
            <a:ext cx="5366548" cy="1335308"/>
          </a:xfrm>
          <a:prstGeom prst="rect">
            <a:avLst/>
          </a:prstGeom>
        </p:spPr>
      </p:pic>
      <p:sp>
        <p:nvSpPr>
          <p:cNvPr id="2" name="Title Placeholder 1"/>
          <p:cNvSpPr>
            <a:spLocks noGrp="1"/>
          </p:cNvSpPr>
          <p:nvPr>
            <p:ph type="title"/>
          </p:nvPr>
        </p:nvSpPr>
        <p:spPr>
          <a:xfrm>
            <a:off x="3226526" y="1835792"/>
            <a:ext cx="44165520" cy="1769094"/>
          </a:xfrm>
          <a:prstGeom prst="rect">
            <a:avLst/>
          </a:prstGeom>
        </p:spPr>
        <p:txBody>
          <a:bodyPr vert="horz" lIns="106674" tIns="53337" rIns="106674" bIns="53337" rtlCol="0" anchor="ctr">
            <a:normAutofit/>
          </a:bodyPr>
          <a:lstStyle/>
          <a:p>
            <a:r>
              <a:rPr lang="en-US"/>
              <a:t>Click to edit Master title style</a:t>
            </a:r>
            <a:endParaRPr lang="en-US" dirty="0"/>
          </a:p>
        </p:txBody>
      </p:sp>
      <p:grpSp>
        <p:nvGrpSpPr>
          <p:cNvPr id="10" name="Group 9" descr="NH-ME LEND Program partners' logos. Includes Dartmouth-Hitchcock, Institute on Disability, University of Maine Center for Community Inclusion and Disability Studies UCED">
            <a:extLst>
              <a:ext uri="{FF2B5EF4-FFF2-40B4-BE49-F238E27FC236}">
                <a16:creationId xmlns:a16="http://schemas.microsoft.com/office/drawing/2014/main" id="{37EA225B-B34E-41A1-8265-3497517326CB}"/>
              </a:ext>
            </a:extLst>
          </p:cNvPr>
          <p:cNvGrpSpPr/>
          <p:nvPr userDrawn="1"/>
        </p:nvGrpSpPr>
        <p:grpSpPr>
          <a:xfrm>
            <a:off x="30838140" y="35555594"/>
            <a:ext cx="19342560" cy="1812119"/>
            <a:chOff x="30606540" y="36072358"/>
            <a:chExt cx="19342560" cy="1812119"/>
          </a:xfrm>
        </p:grpSpPr>
        <p:pic>
          <p:nvPicPr>
            <p:cNvPr id="1026" name="Picture 2" descr="Dartmouth Hitchcock's Logo">
              <a:extLst>
                <a:ext uri="{FF2B5EF4-FFF2-40B4-BE49-F238E27FC236}">
                  <a16:creationId xmlns:a16="http://schemas.microsoft.com/office/drawing/2014/main" id="{E5BF99D5-1638-47BF-B81C-5C6525C64497}"/>
                </a:ext>
              </a:extLst>
            </p:cNvPr>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30606540" y="36072358"/>
              <a:ext cx="6945032" cy="87970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niversity of Maine Center for Community Inclusion and disability Studies">
              <a:extLst>
                <a:ext uri="{FF2B5EF4-FFF2-40B4-BE49-F238E27FC236}">
                  <a16:creationId xmlns:a16="http://schemas.microsoft.com/office/drawing/2014/main" id="{B7BB1FF8-10EB-4871-B422-03AA4CCFBE54}"/>
                </a:ext>
              </a:extLst>
            </p:cNvPr>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45186600" y="36228488"/>
              <a:ext cx="4762500" cy="155257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Text&#10;&#10;Description automatically generated with medium confidence">
              <a:extLst>
                <a:ext uri="{FF2B5EF4-FFF2-40B4-BE49-F238E27FC236}">
                  <a16:creationId xmlns:a16="http://schemas.microsoft.com/office/drawing/2014/main" id="{B01FE5DB-398C-4F63-A9B2-24215D3F3C9B}"/>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38188623" y="36125072"/>
              <a:ext cx="6360926" cy="1759405"/>
            </a:xfrm>
            <a:prstGeom prst="rect">
              <a:avLst/>
            </a:prstGeom>
          </p:spPr>
        </p:pic>
      </p:grpSp>
      <p:sp>
        <p:nvSpPr>
          <p:cNvPr id="19" name="TextBox 18">
            <a:extLst>
              <a:ext uri="{FF2B5EF4-FFF2-40B4-BE49-F238E27FC236}">
                <a16:creationId xmlns:a16="http://schemas.microsoft.com/office/drawing/2014/main" id="{E00C1324-6F8D-481B-906B-64A12369AB49}"/>
              </a:ext>
            </a:extLst>
          </p:cNvPr>
          <p:cNvSpPr txBox="1"/>
          <p:nvPr userDrawn="1"/>
        </p:nvSpPr>
        <p:spPr>
          <a:xfrm>
            <a:off x="1348740" y="35711725"/>
            <a:ext cx="28852349" cy="1759870"/>
          </a:xfrm>
          <a:prstGeom prst="rect">
            <a:avLst/>
          </a:prstGeom>
          <a:noFill/>
        </p:spPr>
        <p:txBody>
          <a:bodyPr wrap="square">
            <a:spAutoFit/>
          </a:bodyPr>
          <a:lstStyle/>
          <a:p>
            <a:pPr algn="l"/>
            <a:r>
              <a:rPr lang="en-US" sz="3600" b="0" i="1" dirty="0">
                <a:solidFill>
                  <a:srgbClr val="333333"/>
                </a:solidFill>
                <a:effectLst/>
                <a:latin typeface="Source Sans Pro" panose="020B0503030403020204" pitchFamily="34" charset="0"/>
              </a:rPr>
              <a:t>NH-ME LEND is supported by a grant (#</a:t>
            </a:r>
            <a:r>
              <a:rPr lang="en-US" sz="3600" b="0" i="0" dirty="0">
                <a:solidFill>
                  <a:srgbClr val="333333"/>
                </a:solidFill>
                <a:effectLst/>
                <a:latin typeface="Source Sans Pro" panose="020B0503030403020204" pitchFamily="34" charset="0"/>
              </a:rPr>
              <a:t>T73MC33246</a:t>
            </a:r>
            <a:r>
              <a:rPr lang="en-US" sz="3600" b="0" i="1" dirty="0">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 </a:t>
            </a:r>
          </a:p>
          <a:p>
            <a:pPr algn="l"/>
            <a:r>
              <a:rPr lang="en-US" sz="3600" b="0" i="1" dirty="0">
                <a:solidFill>
                  <a:srgbClr val="333333"/>
                </a:solidFill>
                <a:effectLst/>
                <a:latin typeface="Source Sans Pro" panose="020B0503030403020204" pitchFamily="34" charset="0"/>
              </a:rPr>
              <a:t>Learn more at iod.unh.edu/nh-me-lend</a:t>
            </a:r>
            <a:endParaRPr lang="en-US" sz="3600" dirty="0"/>
          </a:p>
        </p:txBody>
      </p:sp>
    </p:spTree>
    <p:extLst>
      <p:ext uri="{BB962C8B-B14F-4D97-AF65-F5344CB8AC3E}">
        <p14:creationId xmlns:p14="http://schemas.microsoft.com/office/powerpoint/2010/main" val="2663834418"/>
      </p:ext>
    </p:extLst>
  </p:cSld>
  <p:clrMap bg1="lt1" tx1="dk1" bg2="lt2" tx2="dk2" accent1="accent1" accent2="accent2" accent3="accent3" accent4="accent4" accent5="accent5" accent6="accent6" hlink="hlink" folHlink="folHlink"/>
  <p:sldLayoutIdLst>
    <p:sldLayoutId id="2147483718" r:id="rId1"/>
    <p:sldLayoutId id="2147483716" r:id="rId2"/>
    <p:sldLayoutId id="2147483715" r:id="rId3"/>
    <p:sldLayoutId id="2147483809" r:id="rId4"/>
    <p:sldLayoutId id="2147483822" r:id="rId5"/>
    <p:sldLayoutId id="2147483835" r:id="rId6"/>
  </p:sldLayoutIdLst>
  <p:txStyles>
    <p:titleStyle>
      <a:lvl1pPr algn="l" defTabSz="4480304" rtl="0" eaLnBrk="1" latinLnBrk="0" hangingPunct="1">
        <a:lnSpc>
          <a:spcPct val="90000"/>
        </a:lnSpc>
        <a:spcBef>
          <a:spcPct val="0"/>
        </a:spcBef>
        <a:buNone/>
        <a:defRPr sz="21600" kern="1200">
          <a:solidFill>
            <a:schemeClr val="bg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7200" kern="1200">
          <a:solidFill>
            <a:srgbClr val="000000"/>
          </a:solidFill>
          <a:latin typeface="+mj-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7200" kern="1200">
          <a:solidFill>
            <a:srgbClr val="000000"/>
          </a:solidFill>
          <a:latin typeface="+mj-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6600" kern="1200">
          <a:solidFill>
            <a:srgbClr val="000000"/>
          </a:solidFill>
          <a:latin typeface="+mj-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5400" kern="1200">
          <a:solidFill>
            <a:srgbClr val="000000"/>
          </a:solidFill>
          <a:latin typeface="+mj-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diagramQuickStyle" Target="../diagrams/quickStyle2.xml"/><Relationship Id="rId18" Type="http://schemas.openxmlformats.org/officeDocument/2006/relationships/hyperlink" Target="http://www.gencourt.state.nh.us/bill_status/billText.aspx?sy=2021&amp;id=730&amp;txtFormat=pdf&amp;v=current" TargetMode="External"/><Relationship Id="rId3" Type="http://schemas.openxmlformats.org/officeDocument/2006/relationships/diagramData" Target="../diagrams/data1.xml"/><Relationship Id="rId21" Type="http://schemas.openxmlformats.org/officeDocument/2006/relationships/hyperlink" Target="https://www.nhddc.org/about.php" TargetMode="External"/><Relationship Id="rId7" Type="http://schemas.microsoft.com/office/2007/relationships/diagramDrawing" Target="../diagrams/drawing1.xml"/><Relationship Id="rId12" Type="http://schemas.openxmlformats.org/officeDocument/2006/relationships/diagramLayout" Target="../diagrams/layout2.xml"/><Relationship Id="rId17" Type="http://schemas.openxmlformats.org/officeDocument/2006/relationships/hyperlink" Target="https://autisticadvocacy.org/2016/02/the-right-to-make-choices-new-resource-on-supported-decision-making/" TargetMode="External"/><Relationship Id="rId2" Type="http://schemas.openxmlformats.org/officeDocument/2006/relationships/notesSlide" Target="../notesSlides/notesSlide1.xml"/><Relationship Id="rId16" Type="http://schemas.openxmlformats.org/officeDocument/2006/relationships/hyperlink" Target="https://www.aaidd.org/news-policy/policy/position-statements/autonomy-decision-making-supports-and-guardianship" TargetMode="External"/><Relationship Id="rId20" Type="http://schemas.openxmlformats.org/officeDocument/2006/relationships/hyperlink" Target="https://www.courts.state.nh.us/probate/guardianshipfaq.pd" TargetMode="External"/><Relationship Id="rId1" Type="http://schemas.openxmlformats.org/officeDocument/2006/relationships/slideLayout" Target="../slideLayouts/slideLayout6.xml"/><Relationship Id="rId6" Type="http://schemas.openxmlformats.org/officeDocument/2006/relationships/diagramColors" Target="../diagrams/colors1.xml"/><Relationship Id="rId11" Type="http://schemas.openxmlformats.org/officeDocument/2006/relationships/diagramData" Target="../diagrams/data2.xml"/><Relationship Id="rId5" Type="http://schemas.openxmlformats.org/officeDocument/2006/relationships/diagramQuickStyle" Target="../diagrams/quickStyle1.xml"/><Relationship Id="rId15" Type="http://schemas.microsoft.com/office/2007/relationships/diagramDrawing" Target="../diagrams/drawing2.xml"/><Relationship Id="rId10" Type="http://schemas.openxmlformats.org/officeDocument/2006/relationships/image" Target="../media/image7.jpg"/><Relationship Id="rId19" Type="http://schemas.openxmlformats.org/officeDocument/2006/relationships/hyperlink" Target="https://iod.unh.edu/SupportedDecisionMaking" TargetMode="External"/><Relationship Id="rId4" Type="http://schemas.openxmlformats.org/officeDocument/2006/relationships/diagramLayout" Target="../diagrams/layout1.xml"/><Relationship Id="rId9" Type="http://schemas.openxmlformats.org/officeDocument/2006/relationships/hyperlink" Target="https://manchesterinklink.com/nh-council-on-developmental-disabilities-annual-awards-honor-policymakers-citizens-advocates/" TargetMode="External"/><Relationship Id="rId14" Type="http://schemas.openxmlformats.org/officeDocument/2006/relationships/diagramColors" Target="../diagrams/colors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EAA69-AEE4-4D62-99A9-7E4079B60790}"/>
              </a:ext>
            </a:extLst>
          </p:cNvPr>
          <p:cNvSpPr>
            <a:spLocks noGrp="1"/>
          </p:cNvSpPr>
          <p:nvPr>
            <p:ph type="title"/>
          </p:nvPr>
        </p:nvSpPr>
        <p:spPr>
          <a:xfrm>
            <a:off x="1143000" y="1347919"/>
            <a:ext cx="44165520" cy="777557"/>
          </a:xfrm>
        </p:spPr>
        <p:txBody>
          <a:bodyPr anchor="ctr">
            <a:noAutofit/>
          </a:bodyPr>
          <a:lstStyle/>
          <a:p>
            <a:r>
              <a:rPr lang="en-US" sz="8800" dirty="0"/>
              <a:t>Supported Decision Making as an Alternative to Guardianship</a:t>
            </a:r>
            <a:br>
              <a:rPr lang="en-US" sz="8800" dirty="0"/>
            </a:br>
            <a:r>
              <a:rPr lang="en-US" sz="6500" dirty="0"/>
              <a:t>Policy Monitoring and Advocacy during the New Hampshire 2021 Legislative Session </a:t>
            </a:r>
          </a:p>
        </p:txBody>
      </p:sp>
      <p:sp>
        <p:nvSpPr>
          <p:cNvPr id="100" name="Text Placeholder 2">
            <a:extLst>
              <a:ext uri="{FF2B5EF4-FFF2-40B4-BE49-F238E27FC236}">
                <a16:creationId xmlns:a16="http://schemas.microsoft.com/office/drawing/2014/main" id="{59ECAEF5-D8A1-4FE5-8890-D730BB6AF7E4}"/>
              </a:ext>
            </a:extLst>
          </p:cNvPr>
          <p:cNvSpPr>
            <a:spLocks noGrp="1"/>
          </p:cNvSpPr>
          <p:nvPr>
            <p:ph type="body" sz="quarter" idx="13"/>
          </p:nvPr>
        </p:nvSpPr>
        <p:spPr>
          <a:xfrm>
            <a:off x="1127124" y="4605504"/>
            <a:ext cx="27430291" cy="777557"/>
          </a:xfrm>
        </p:spPr>
        <p:txBody>
          <a:bodyPr/>
          <a:lstStyle/>
          <a:p>
            <a:r>
              <a:rPr lang="en-US" sz="5400" dirty="0"/>
              <a:t>NH-ME LEND, Institute on Disability, University of New Hampshire</a:t>
            </a:r>
          </a:p>
        </p:txBody>
      </p:sp>
      <p:sp>
        <p:nvSpPr>
          <p:cNvPr id="3" name="Text Placeholder 2">
            <a:extLst>
              <a:ext uri="{FF2B5EF4-FFF2-40B4-BE49-F238E27FC236}">
                <a16:creationId xmlns:a16="http://schemas.microsoft.com/office/drawing/2014/main" id="{9F74E58B-446B-4FDA-9499-A83123281BF2}"/>
              </a:ext>
            </a:extLst>
          </p:cNvPr>
          <p:cNvSpPr>
            <a:spLocks noGrp="1"/>
          </p:cNvSpPr>
          <p:nvPr>
            <p:ph type="body" sz="quarter" idx="14"/>
          </p:nvPr>
        </p:nvSpPr>
        <p:spPr>
          <a:xfrm>
            <a:off x="1143000" y="3637187"/>
            <a:ext cx="25134892" cy="1196342"/>
          </a:xfrm>
        </p:spPr>
        <p:txBody>
          <a:bodyPr>
            <a:noAutofit/>
          </a:bodyPr>
          <a:lstStyle/>
          <a:p>
            <a:r>
              <a:rPr lang="en-US" sz="5400" dirty="0"/>
              <a:t>Jessica Goff, 2022 MSW Candidate at University of New Hampshire, Manchester</a:t>
            </a:r>
          </a:p>
        </p:txBody>
      </p:sp>
      <p:sp>
        <p:nvSpPr>
          <p:cNvPr id="102" name="Text Placeholder 4">
            <a:extLst>
              <a:ext uri="{FF2B5EF4-FFF2-40B4-BE49-F238E27FC236}">
                <a16:creationId xmlns:a16="http://schemas.microsoft.com/office/drawing/2014/main" id="{8606C132-A332-4FFF-ABF6-6923CCD9D421}"/>
              </a:ext>
            </a:extLst>
          </p:cNvPr>
          <p:cNvSpPr>
            <a:spLocks noGrp="1"/>
          </p:cNvSpPr>
          <p:nvPr>
            <p:ph type="body" sz="quarter" idx="16"/>
          </p:nvPr>
        </p:nvSpPr>
        <p:spPr>
          <a:xfrm>
            <a:off x="4316566" y="17942312"/>
            <a:ext cx="13725369" cy="123849"/>
          </a:xfrm>
        </p:spPr>
        <p:txBody>
          <a:bodyPr/>
          <a:lstStyle/>
          <a:p>
            <a:r>
              <a:rPr lang="en-US" dirty="0"/>
              <a:t>Learning Activities </a:t>
            </a:r>
          </a:p>
        </p:txBody>
      </p:sp>
      <p:sp>
        <p:nvSpPr>
          <p:cNvPr id="106" name="Text Placeholder 6">
            <a:extLst>
              <a:ext uri="{FF2B5EF4-FFF2-40B4-BE49-F238E27FC236}">
                <a16:creationId xmlns:a16="http://schemas.microsoft.com/office/drawing/2014/main" id="{7F72B01E-7B80-4300-BFEB-DA71361C1889}"/>
              </a:ext>
            </a:extLst>
          </p:cNvPr>
          <p:cNvSpPr>
            <a:spLocks noGrp="1"/>
          </p:cNvSpPr>
          <p:nvPr>
            <p:ph type="body" sz="quarter" idx="18"/>
          </p:nvPr>
        </p:nvSpPr>
        <p:spPr>
          <a:xfrm>
            <a:off x="18491198" y="6156811"/>
            <a:ext cx="14224001" cy="675309"/>
          </a:xfrm>
        </p:spPr>
        <p:txBody>
          <a:bodyPr/>
          <a:lstStyle/>
          <a:p>
            <a:r>
              <a:rPr lang="en-US" dirty="0"/>
              <a:t>What is Supported Decision Making?</a:t>
            </a:r>
          </a:p>
        </p:txBody>
      </p:sp>
      <p:sp>
        <p:nvSpPr>
          <p:cNvPr id="108" name="Text Placeholder 7">
            <a:extLst>
              <a:ext uri="{FF2B5EF4-FFF2-40B4-BE49-F238E27FC236}">
                <a16:creationId xmlns:a16="http://schemas.microsoft.com/office/drawing/2014/main" id="{DCBDD5DD-D8B2-4022-ABE7-1E82AF9CDCB5}"/>
              </a:ext>
            </a:extLst>
          </p:cNvPr>
          <p:cNvSpPr>
            <a:spLocks noGrp="1"/>
          </p:cNvSpPr>
          <p:nvPr>
            <p:ph type="body" sz="quarter" idx="19"/>
          </p:nvPr>
        </p:nvSpPr>
        <p:spPr>
          <a:xfrm>
            <a:off x="38015568" y="7395611"/>
            <a:ext cx="10713721" cy="921291"/>
          </a:xfrm>
        </p:spPr>
        <p:txBody>
          <a:bodyPr/>
          <a:lstStyle/>
          <a:p>
            <a:r>
              <a:rPr lang="en-US" dirty="0"/>
              <a:t>Testifying for HB540</a:t>
            </a:r>
          </a:p>
        </p:txBody>
      </p:sp>
      <p:sp>
        <p:nvSpPr>
          <p:cNvPr id="110" name="Text Placeholder 8">
            <a:extLst>
              <a:ext uri="{FF2B5EF4-FFF2-40B4-BE49-F238E27FC236}">
                <a16:creationId xmlns:a16="http://schemas.microsoft.com/office/drawing/2014/main" id="{2C6E3F96-B10D-45C7-ADFB-614754FCB5A9}"/>
              </a:ext>
            </a:extLst>
          </p:cNvPr>
          <p:cNvSpPr>
            <a:spLocks noGrp="1"/>
          </p:cNvSpPr>
          <p:nvPr>
            <p:ph type="body" sz="quarter" idx="20"/>
          </p:nvPr>
        </p:nvSpPr>
        <p:spPr>
          <a:xfrm>
            <a:off x="19582459" y="26464469"/>
            <a:ext cx="12438336" cy="826920"/>
          </a:xfrm>
        </p:spPr>
        <p:txBody>
          <a:bodyPr/>
          <a:lstStyle/>
          <a:p>
            <a:r>
              <a:rPr lang="en-US" dirty="0"/>
              <a:t>Does HB540 meet this need?</a:t>
            </a:r>
          </a:p>
        </p:txBody>
      </p:sp>
      <p:sp>
        <p:nvSpPr>
          <p:cNvPr id="114" name="Text Placeholder 10">
            <a:extLst>
              <a:ext uri="{FF2B5EF4-FFF2-40B4-BE49-F238E27FC236}">
                <a16:creationId xmlns:a16="http://schemas.microsoft.com/office/drawing/2014/main" id="{58A1E7D7-284A-49A2-87B4-922932D1F0FF}"/>
              </a:ext>
            </a:extLst>
          </p:cNvPr>
          <p:cNvSpPr>
            <a:spLocks noGrp="1"/>
          </p:cNvSpPr>
          <p:nvPr>
            <p:ph type="body" sz="quarter" idx="22"/>
          </p:nvPr>
        </p:nvSpPr>
        <p:spPr>
          <a:xfrm>
            <a:off x="656045" y="19614999"/>
            <a:ext cx="15901220" cy="10681662"/>
          </a:xfrm>
          <a:ln>
            <a:solidFill>
              <a:schemeClr val="bg1"/>
            </a:solidFill>
          </a:ln>
        </p:spPr>
        <p:txBody>
          <a:bodyPr>
            <a:normAutofit/>
          </a:bodyPr>
          <a:lstStyle/>
          <a:p>
            <a:pPr>
              <a:lnSpc>
                <a:spcPct val="110000"/>
              </a:lnSpc>
            </a:pPr>
            <a:r>
              <a:rPr lang="en-US" dirty="0"/>
              <a:t>I assisted Isadora Rodriguez-Legendre and Ronnieann </a:t>
            </a:r>
            <a:r>
              <a:rPr lang="en-US" dirty="0" err="1"/>
              <a:t>Rakoski</a:t>
            </a:r>
            <a:r>
              <a:rPr lang="en-US" dirty="0"/>
              <a:t>, the Executive Director and Policy Director of the Council, respectively, with legislative monitoring and advocacy in preparation for and during the 2021 Legislative Session by:</a:t>
            </a:r>
          </a:p>
          <a:p>
            <a:pPr marL="571500" indent="-571500">
              <a:lnSpc>
                <a:spcPct val="100000"/>
              </a:lnSpc>
              <a:spcBef>
                <a:spcPts val="1800"/>
              </a:spcBef>
              <a:buFont typeface="Arial" panose="020B0604020202020204" pitchFamily="34" charset="0"/>
              <a:buChar char="•"/>
            </a:pPr>
            <a:r>
              <a:rPr lang="en-US" sz="3600" dirty="0"/>
              <a:t>Attending monthly Policy Committee Meetings/ assisting in developing the priority list of bills to follow and monitor </a:t>
            </a:r>
          </a:p>
          <a:p>
            <a:pPr marL="571500" indent="-571500">
              <a:lnSpc>
                <a:spcPct val="100000"/>
              </a:lnSpc>
              <a:spcBef>
                <a:spcPts val="1800"/>
              </a:spcBef>
              <a:buFont typeface="Arial" panose="020B0604020202020204" pitchFamily="34" charset="0"/>
              <a:buChar char="•"/>
            </a:pPr>
            <a:r>
              <a:rPr lang="en-US" sz="3600" dirty="0"/>
              <a:t>Evaluating and Tracking the status of House and Senate Bills related to quality of life for individuals with ID/DD</a:t>
            </a:r>
          </a:p>
          <a:p>
            <a:pPr marL="571500" indent="-571500">
              <a:lnSpc>
                <a:spcPct val="100000"/>
              </a:lnSpc>
              <a:spcBef>
                <a:spcPts val="1800"/>
              </a:spcBef>
              <a:buFont typeface="Arial" panose="020B0604020202020204" pitchFamily="34" charset="0"/>
              <a:buChar char="•"/>
            </a:pPr>
            <a:r>
              <a:rPr lang="en-US" sz="3600" dirty="0"/>
              <a:t>Attending Committee Hearings and Executive Sessions to stay abreast of developments and community concerns; updating </a:t>
            </a:r>
            <a:r>
              <a:rPr lang="en-US" sz="3600" dirty="0" err="1"/>
              <a:t>Trackbill</a:t>
            </a:r>
            <a:r>
              <a:rPr lang="en-US" sz="3600" dirty="0"/>
              <a:t> platform</a:t>
            </a:r>
          </a:p>
          <a:p>
            <a:pPr marL="571500" indent="-571500">
              <a:lnSpc>
                <a:spcPct val="100000"/>
              </a:lnSpc>
              <a:spcBef>
                <a:spcPts val="1800"/>
              </a:spcBef>
              <a:buFont typeface="Arial" panose="020B0604020202020204" pitchFamily="34" charset="0"/>
              <a:buChar char="•"/>
            </a:pPr>
            <a:r>
              <a:rPr lang="en-US" sz="3600" dirty="0"/>
              <a:t>Researching related disability policy issues </a:t>
            </a:r>
          </a:p>
          <a:p>
            <a:pPr marL="571500" indent="-571500">
              <a:lnSpc>
                <a:spcPct val="100000"/>
              </a:lnSpc>
              <a:spcBef>
                <a:spcPts val="1800"/>
              </a:spcBef>
              <a:buFont typeface="Arial" panose="020B0604020202020204" pitchFamily="34" charset="0"/>
              <a:buChar char="•"/>
            </a:pPr>
            <a:r>
              <a:rPr lang="en-US" sz="3600" dirty="0"/>
              <a:t>Drafting written testimony and testifying at committee hearing for chosen priority bill (HB540)</a:t>
            </a:r>
          </a:p>
          <a:p>
            <a:pPr marL="571500" indent="-571500">
              <a:lnSpc>
                <a:spcPct val="100000"/>
              </a:lnSpc>
              <a:spcBef>
                <a:spcPts val="1800"/>
              </a:spcBef>
              <a:buFont typeface="Arial" panose="020B0604020202020204" pitchFamily="34" charset="0"/>
              <a:buChar char="•"/>
            </a:pPr>
            <a:r>
              <a:rPr lang="en-US" sz="3600" dirty="0"/>
              <a:t>Creation of supplemental plain language brochure about SDM in NH for self-advocates</a:t>
            </a:r>
          </a:p>
        </p:txBody>
      </p:sp>
      <p:graphicFrame>
        <p:nvGraphicFramePr>
          <p:cNvPr id="63" name="SmartArt Placeholder 62">
            <a:extLst>
              <a:ext uri="{FF2B5EF4-FFF2-40B4-BE49-F238E27FC236}">
                <a16:creationId xmlns:a16="http://schemas.microsoft.com/office/drawing/2014/main" id="{6D11E467-1F88-4E49-8DFB-EC16186A078C}"/>
              </a:ext>
              <a:ext uri="{C183D7F6-B498-43B3-948B-1728B52AA6E4}">
                <adec:decorative xmlns:adec="http://schemas.microsoft.com/office/drawing/2017/decorative" val="1"/>
              </a:ext>
            </a:extLst>
          </p:cNvPr>
          <p:cNvGraphicFramePr>
            <a:graphicFrameLocks noGrp="1"/>
          </p:cNvGraphicFramePr>
          <p:nvPr>
            <p:ph type="dgm" sz="quarter" idx="25"/>
            <p:extLst>
              <p:ext uri="{D42A27DB-BD31-4B8C-83A1-F6EECF244321}">
                <p14:modId xmlns:p14="http://schemas.microsoft.com/office/powerpoint/2010/main" val="4282896748"/>
              </p:ext>
            </p:extLst>
          </p:nvPr>
        </p:nvGraphicFramePr>
        <p:xfrm>
          <a:off x="982658" y="29423880"/>
          <a:ext cx="15255875" cy="7802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8" name="Text Placeholder 17">
            <a:extLst>
              <a:ext uri="{FF2B5EF4-FFF2-40B4-BE49-F238E27FC236}">
                <a16:creationId xmlns:a16="http://schemas.microsoft.com/office/drawing/2014/main" id="{DE88B281-97F8-4297-846B-902282E77C05}"/>
              </a:ext>
            </a:extLst>
          </p:cNvPr>
          <p:cNvSpPr>
            <a:spLocks noGrp="1"/>
          </p:cNvSpPr>
          <p:nvPr>
            <p:ph type="body" sz="quarter" idx="30"/>
          </p:nvPr>
        </p:nvSpPr>
        <p:spPr>
          <a:xfrm>
            <a:off x="34235312" y="8447144"/>
            <a:ext cx="16452444" cy="17292899"/>
          </a:xfrm>
        </p:spPr>
        <p:txBody>
          <a:bodyPr>
            <a:noAutofit/>
          </a:bodyPr>
          <a:lstStyle/>
          <a:p>
            <a:r>
              <a:rPr lang="en-US" dirty="0"/>
              <a:t>On February 26</a:t>
            </a:r>
            <a:r>
              <a:rPr lang="en-US" baseline="30000" dirty="0"/>
              <a:t>th</a:t>
            </a:r>
            <a:r>
              <a:rPr lang="en-US" dirty="0"/>
              <a:t>, 2021, I sent in my written testimony and testified in front of the House Judiciary Committee via the online platform, </a:t>
            </a:r>
            <a:r>
              <a:rPr lang="en-US" i="1" dirty="0"/>
              <a:t>Zoom</a:t>
            </a:r>
            <a:r>
              <a:rPr lang="en-US" dirty="0"/>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latin typeface="+mj-lt"/>
            </a:endParaRPr>
          </a:p>
          <a:p>
            <a:r>
              <a:rPr lang="en-US" dirty="0">
                <a:latin typeface="+mj-lt"/>
              </a:rPr>
              <a:t>On March 10</a:t>
            </a:r>
            <a:r>
              <a:rPr lang="en-US" baseline="30000" dirty="0">
                <a:latin typeface="+mj-lt"/>
              </a:rPr>
              <a:t>th</a:t>
            </a:r>
            <a:r>
              <a:rPr lang="en-US" dirty="0">
                <a:latin typeface="+mj-lt"/>
              </a:rPr>
              <a:t>, 2021. the Judiciary Committee voted OTP (Ought to Pass) on HB540 21-0 with amendment #2021-0565h, which clarified educational duties and the statement of findings. </a:t>
            </a:r>
            <a:r>
              <a:rPr lang="en-US" dirty="0"/>
              <a:t>Committee members </a:t>
            </a:r>
            <a:r>
              <a:rPr lang="en-US" dirty="0">
                <a:latin typeface="+mj-lt"/>
              </a:rPr>
              <a:t>voted for HB540 to go onto the consent calendar for the next full House session. </a:t>
            </a:r>
          </a:p>
          <a:p>
            <a:r>
              <a:rPr lang="en-US" dirty="0">
                <a:latin typeface="+mj-lt"/>
              </a:rPr>
              <a:t>HB540 was passed with amendment by the full NH House of Representatives </a:t>
            </a:r>
            <a:r>
              <a:rPr lang="en-US" dirty="0"/>
              <a:t>on</a:t>
            </a:r>
            <a:r>
              <a:rPr lang="en-US" dirty="0">
                <a:latin typeface="+mj-lt"/>
              </a:rPr>
              <a:t> April 7</a:t>
            </a:r>
            <a:r>
              <a:rPr lang="en-US" baseline="30000" dirty="0">
                <a:latin typeface="+mj-lt"/>
              </a:rPr>
              <a:t>th</a:t>
            </a:r>
            <a:r>
              <a:rPr lang="en-US" dirty="0">
                <a:latin typeface="+mj-lt"/>
              </a:rPr>
              <a:t>, 2021. It was introduced on the Senate on the same day and referred to the Judiciary Committee. The relevant hearing </a:t>
            </a:r>
            <a:r>
              <a:rPr lang="en-US" dirty="0"/>
              <a:t>was </a:t>
            </a:r>
            <a:r>
              <a:rPr lang="en-US" dirty="0">
                <a:latin typeface="+mj-lt"/>
              </a:rPr>
              <a:t>on April 14</a:t>
            </a:r>
            <a:r>
              <a:rPr lang="en-US" baseline="30000" dirty="0">
                <a:latin typeface="+mj-lt"/>
              </a:rPr>
              <a:t>th</a:t>
            </a:r>
            <a:r>
              <a:rPr lang="en-US" dirty="0">
                <a:latin typeface="+mj-lt"/>
              </a:rPr>
              <a:t>. </a:t>
            </a:r>
          </a:p>
          <a:p>
            <a:r>
              <a:rPr lang="en-US" dirty="0"/>
              <a:t>HB540 </a:t>
            </a:r>
            <a:r>
              <a:rPr lang="en-US" dirty="0">
                <a:latin typeface="+mj-lt"/>
              </a:rPr>
              <a:t>will go to the full Senate </a:t>
            </a:r>
            <a:r>
              <a:rPr lang="en-US" dirty="0"/>
              <a:t>for a vote</a:t>
            </a:r>
            <a:r>
              <a:rPr lang="en-US" dirty="0">
                <a:latin typeface="+mj-lt"/>
              </a:rPr>
              <a:t> by June 3rd. If this occurs with changes, there will be a committee of conference. If passed by both chambers, it will go to the Governor’s desk to be signed</a:t>
            </a:r>
            <a:endParaRPr lang="en-US" dirty="0"/>
          </a:p>
        </p:txBody>
      </p:sp>
      <p:sp>
        <p:nvSpPr>
          <p:cNvPr id="134" name="Text Placeholder 20">
            <a:extLst>
              <a:ext uri="{FF2B5EF4-FFF2-40B4-BE49-F238E27FC236}">
                <a16:creationId xmlns:a16="http://schemas.microsoft.com/office/drawing/2014/main" id="{6F8B987F-50D7-45A0-8C19-A4ACC3E61D94}"/>
              </a:ext>
            </a:extLst>
          </p:cNvPr>
          <p:cNvSpPr>
            <a:spLocks noGrp="1"/>
          </p:cNvSpPr>
          <p:nvPr>
            <p:ph type="body" sz="quarter" idx="33"/>
          </p:nvPr>
        </p:nvSpPr>
        <p:spPr>
          <a:xfrm>
            <a:off x="809614" y="11052643"/>
            <a:ext cx="15901221" cy="7141332"/>
          </a:xfrm>
        </p:spPr>
        <p:txBody>
          <a:bodyPr>
            <a:normAutofit lnSpcReduction="10000"/>
          </a:bodyPr>
          <a:lstStyle/>
          <a:p>
            <a:pPr marL="0" indent="0">
              <a:buNone/>
            </a:pPr>
            <a:r>
              <a:rPr lang="en-US" dirty="0"/>
              <a:t>My NH-ME LEND Leadership Placement was a 70- hour policy placement with the NH Council on Developmental Disabilities. </a:t>
            </a:r>
          </a:p>
          <a:p>
            <a:pPr marL="0" indent="0">
              <a:buNone/>
            </a:pPr>
            <a:r>
              <a:rPr lang="en-US" dirty="0"/>
              <a:t>The purpose of federally funded State Councils is to "engage in advocacy, capacity building, and systemic change activities that are consistent with the purpose of the DD Act… that enable individuals with developmental disabilities to exercise self-determination, be independent, be productive and be integrated and included in all facets of community life.“</a:t>
            </a:r>
          </a:p>
          <a:p>
            <a:pPr marL="0" indent="0">
              <a:buNone/>
            </a:pPr>
            <a:r>
              <a:rPr lang="en-US" dirty="0"/>
              <a:t>There are 21 members appointed to the NH Council on Developmental Disabilities, at least 60% are self advocates or family members. </a:t>
            </a:r>
          </a:p>
          <a:p>
            <a:pPr marL="0" indent="0">
              <a:buNone/>
            </a:pPr>
            <a:endParaRPr lang="en-US" dirty="0"/>
          </a:p>
        </p:txBody>
      </p:sp>
      <p:pic>
        <p:nvPicPr>
          <p:cNvPr id="62" name="Picture Placeholder 61" descr="The logo for the New Hampshire Council on Developmental Disabilities. ">
            <a:extLst>
              <a:ext uri="{FF2B5EF4-FFF2-40B4-BE49-F238E27FC236}">
                <a16:creationId xmlns:a16="http://schemas.microsoft.com/office/drawing/2014/main" id="{46483D17-F4A9-4CDF-9AB3-08D04733C16F}"/>
              </a:ext>
              <a:ext uri="{C183D7F6-B498-43B3-948B-1728B52AA6E4}">
                <adec:decorative xmlns:adec="http://schemas.microsoft.com/office/drawing/2017/decorative" val="0"/>
              </a:ext>
            </a:extLst>
          </p:cNvPr>
          <p:cNvPicPr>
            <a:picLocks noGrp="1" noChangeAspect="1"/>
          </p:cNvPicPr>
          <p:nvPr>
            <p:ph type="pic" sz="quarter" idx="35"/>
          </p:nvPr>
        </p:nvPicPr>
        <p:blipFill>
          <a:blip r:embed="rId8">
            <a:extLst>
              <a:ext uri="{28A0092B-C50C-407E-A947-70E740481C1C}">
                <a14:useLocalDpi xmlns:a14="http://schemas.microsoft.com/office/drawing/2010/main" val="0"/>
              </a:ext>
              <a:ext uri="{837473B0-CC2E-450A-ABE3-18F120FF3D39}">
                <a1611:picAttrSrcUrl xmlns:a1611="http://schemas.microsoft.com/office/drawing/2016/11/main" r:id="rId9"/>
              </a:ext>
            </a:extLst>
          </a:blip>
          <a:srcRect t="4611" b="4611"/>
          <a:stretch>
            <a:fillRect/>
          </a:stretch>
        </p:blipFill>
        <p:spPr>
          <a:xfrm>
            <a:off x="982659" y="5912810"/>
            <a:ext cx="15255875" cy="4338638"/>
          </a:xfrm>
        </p:spPr>
      </p:pic>
      <p:pic>
        <p:nvPicPr>
          <p:cNvPr id="70" name="Picture 69" descr="House Judiciary committee meeting on Zoom and hearing my testimony on February 26th.  ">
            <a:extLst>
              <a:ext uri="{FF2B5EF4-FFF2-40B4-BE49-F238E27FC236}">
                <a16:creationId xmlns:a16="http://schemas.microsoft.com/office/drawing/2014/main" id="{707C4158-FD06-4C48-90A9-E76949B32F31}"/>
              </a:ext>
              <a:ext uri="{C183D7F6-B498-43B3-948B-1728B52AA6E4}">
                <adec:decorative xmlns:adec="http://schemas.microsoft.com/office/drawing/2017/decorative" val="0"/>
              </a:ext>
            </a:extLst>
          </p:cNvPr>
          <p:cNvPicPr>
            <a:picLocks noChangeAspect="1"/>
          </p:cNvPicPr>
          <p:nvPr/>
        </p:nvPicPr>
        <p:blipFill rotWithShape="1">
          <a:blip r:embed="rId10">
            <a:extLst>
              <a:ext uri="{28A0092B-C50C-407E-A947-70E740481C1C}">
                <a14:useLocalDpi xmlns:a14="http://schemas.microsoft.com/office/drawing/2010/main" val="0"/>
              </a:ext>
            </a:extLst>
          </a:blip>
          <a:srcRect l="11012" t="1" r="10965" b="492"/>
          <a:stretch/>
        </p:blipFill>
        <p:spPr>
          <a:xfrm>
            <a:off x="35081742" y="10123561"/>
            <a:ext cx="14759584" cy="8697654"/>
          </a:xfrm>
          <a:prstGeom prst="rect">
            <a:avLst/>
          </a:prstGeom>
        </p:spPr>
      </p:pic>
      <p:sp>
        <p:nvSpPr>
          <p:cNvPr id="78" name="TextBox 77">
            <a:extLst>
              <a:ext uri="{FF2B5EF4-FFF2-40B4-BE49-F238E27FC236}">
                <a16:creationId xmlns:a16="http://schemas.microsoft.com/office/drawing/2014/main" id="{D7F28270-B7B6-4D4C-841C-F099B9857673}"/>
              </a:ext>
            </a:extLst>
          </p:cNvPr>
          <p:cNvSpPr txBox="1"/>
          <p:nvPr/>
        </p:nvSpPr>
        <p:spPr>
          <a:xfrm>
            <a:off x="17935547" y="7442807"/>
            <a:ext cx="15971733" cy="18558927"/>
          </a:xfrm>
          <a:prstGeom prst="rect">
            <a:avLst/>
          </a:prstGeom>
          <a:noFill/>
        </p:spPr>
        <p:txBody>
          <a:bodyPr wrap="square" rtlCol="0">
            <a:spAutoFit/>
          </a:bodyPr>
          <a:lstStyle/>
          <a:p>
            <a:r>
              <a:rPr lang="en-US" sz="4000" dirty="0">
                <a:latin typeface="+mj-lt"/>
              </a:rPr>
              <a:t>New Hampshire HB (House Bill) 540 is “Relative to supported decision-making as an alternative to guardianship”</a:t>
            </a: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endParaRPr lang="en-US" sz="4000" dirty="0">
              <a:latin typeface="+mj-lt"/>
            </a:endParaRPr>
          </a:p>
          <a:p>
            <a:r>
              <a:rPr lang="en-US" sz="4000" dirty="0">
                <a:latin typeface="+mj-lt"/>
              </a:rPr>
              <a:t>Currently, NH utilizes guardianship more than the average state. HB540 creates a comprehensive and legally recognized alternative. It provides a template, lays out the responsibility of the student’s IEP team, and delineates who can be a supporter. </a:t>
            </a:r>
          </a:p>
          <a:p>
            <a:endParaRPr lang="en-US" sz="4000" dirty="0">
              <a:latin typeface="+mj-lt"/>
            </a:endParaRPr>
          </a:p>
        </p:txBody>
      </p:sp>
      <p:sp>
        <p:nvSpPr>
          <p:cNvPr id="80" name="TextBox 79">
            <a:extLst>
              <a:ext uri="{FF2B5EF4-FFF2-40B4-BE49-F238E27FC236}">
                <a16:creationId xmlns:a16="http://schemas.microsoft.com/office/drawing/2014/main" id="{4A8DA8AA-C08C-46AD-8D38-B5235A1384C9}"/>
              </a:ext>
            </a:extLst>
          </p:cNvPr>
          <p:cNvSpPr txBox="1"/>
          <p:nvPr/>
        </p:nvSpPr>
        <p:spPr>
          <a:xfrm>
            <a:off x="17721925" y="27754124"/>
            <a:ext cx="15971733" cy="8710077"/>
          </a:xfrm>
          <a:prstGeom prst="rect">
            <a:avLst/>
          </a:prstGeom>
          <a:noFill/>
        </p:spPr>
        <p:txBody>
          <a:bodyPr wrap="square" rtlCol="0">
            <a:spAutoFit/>
          </a:bodyPr>
          <a:lstStyle/>
          <a:p>
            <a:r>
              <a:rPr lang="en-US" sz="4000" dirty="0">
                <a:latin typeface="+mj-lt"/>
              </a:rPr>
              <a:t>HB540 was thoughtfully drafted by a workgroup of the Disability Rights Center in the state (DRC-NH) and other stakeholders, including individuals with disabilities and family members.</a:t>
            </a:r>
          </a:p>
          <a:p>
            <a:endParaRPr lang="en-US" sz="4000" dirty="0">
              <a:latin typeface="+mj-lt"/>
            </a:endParaRPr>
          </a:p>
          <a:p>
            <a:r>
              <a:rPr lang="en-US" sz="4000" dirty="0">
                <a:latin typeface="+mj-lt"/>
              </a:rPr>
              <a:t>This piece of legislation entered the policy stream through sponsorship by Representative Wendy Chase who noted:</a:t>
            </a:r>
          </a:p>
          <a:p>
            <a:endParaRPr lang="en-US" sz="4000" dirty="0">
              <a:latin typeface="+mj-lt"/>
            </a:endParaRPr>
          </a:p>
          <a:p>
            <a:pPr algn="ctr"/>
            <a:r>
              <a:rPr lang="en-US" sz="4000" dirty="0">
                <a:latin typeface="+mj-lt"/>
              </a:rPr>
              <a:t>“I am the prime sponsor for this bill and was the guardian of my physically disabled daughter for the last 7 years of her life. SDM would have been the right choice for supporting her in areas of her life rather than becoming her guardian and driving wedges in our relationship at different times.” </a:t>
            </a:r>
          </a:p>
          <a:p>
            <a:endParaRPr lang="en-US" sz="4000" dirty="0">
              <a:latin typeface="+mj-lt"/>
            </a:endParaRPr>
          </a:p>
          <a:p>
            <a:endParaRPr lang="en-US" sz="4000" dirty="0">
              <a:latin typeface="+mj-lt"/>
            </a:endParaRPr>
          </a:p>
        </p:txBody>
      </p:sp>
      <p:graphicFrame>
        <p:nvGraphicFramePr>
          <p:cNvPr id="90" name="Diagram 89">
            <a:extLst>
              <a:ext uri="{FF2B5EF4-FFF2-40B4-BE49-F238E27FC236}">
                <a16:creationId xmlns:a16="http://schemas.microsoft.com/office/drawing/2014/main" id="{2140087C-E74C-44E9-B2AF-F93444F2E25D}"/>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508955242"/>
              </p:ext>
            </p:extLst>
          </p:nvPr>
        </p:nvGraphicFramePr>
        <p:xfrm>
          <a:off x="17557265" y="8866241"/>
          <a:ext cx="16488725" cy="13917654"/>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
        <p:nvSpPr>
          <p:cNvPr id="9" name="TextBox 8">
            <a:extLst>
              <a:ext uri="{FF2B5EF4-FFF2-40B4-BE49-F238E27FC236}">
                <a16:creationId xmlns:a16="http://schemas.microsoft.com/office/drawing/2014/main" id="{6C7DE0F9-2734-4E9D-9616-78502D5E4A24}"/>
              </a:ext>
            </a:extLst>
          </p:cNvPr>
          <p:cNvSpPr txBox="1"/>
          <p:nvPr/>
        </p:nvSpPr>
        <p:spPr>
          <a:xfrm>
            <a:off x="34539587" y="28194638"/>
            <a:ext cx="15684155" cy="6924973"/>
          </a:xfrm>
          <a:prstGeom prst="rect">
            <a:avLst/>
          </a:prstGeom>
          <a:noFill/>
          <a:ln>
            <a:solidFill>
              <a:srgbClr val="FFC000"/>
            </a:solidFill>
          </a:ln>
        </p:spPr>
        <p:txBody>
          <a:bodyPr wrap="square" rtlCol="0">
            <a:spAutoFit/>
          </a:bodyPr>
          <a:lstStyle/>
          <a:p>
            <a:pPr marL="0" marR="0" lvl="0" indent="0" algn="ctr" defTabSz="4301092"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black"/>
                </a:solidFill>
                <a:effectLst/>
                <a:uLnTx/>
                <a:uFillTx/>
                <a:latin typeface="Myriad Pro"/>
                <a:ea typeface="+mn-ea"/>
                <a:cs typeface="+mn-cs"/>
              </a:rPr>
              <a:t>Resources</a:t>
            </a:r>
          </a:p>
          <a:p>
            <a:endParaRPr lang="en-US" sz="2400" dirty="0">
              <a:latin typeface="+mj-lt"/>
            </a:endParaRPr>
          </a:p>
          <a:p>
            <a:r>
              <a:rPr lang="en-US" sz="2000" dirty="0">
                <a:latin typeface="+mj-lt"/>
              </a:rPr>
              <a:t>American Association of Intellectual and Developmental Disabilities &amp; The ARC. (2016). </a:t>
            </a:r>
          </a:p>
          <a:p>
            <a:r>
              <a:rPr lang="en-US" sz="2000" dirty="0">
                <a:latin typeface="+mj-lt"/>
              </a:rPr>
              <a:t>Autonomy, decision making, and guardianship. </a:t>
            </a:r>
            <a:r>
              <a:rPr lang="en-US" sz="2000" dirty="0">
                <a:latin typeface="+mj-lt"/>
                <a:hlinkClick r:id="rId16"/>
              </a:rPr>
              <a:t>https://www.aaidd.org/news-policy/policy/position-statements/autonomy-decision-making-supports-and-guardianship</a:t>
            </a:r>
            <a:endParaRPr lang="en-US" sz="2000" dirty="0">
              <a:latin typeface="+mj-lt"/>
            </a:endParaRPr>
          </a:p>
          <a:p>
            <a:endParaRPr lang="en-US" sz="2000" dirty="0">
              <a:latin typeface="+mj-lt"/>
            </a:endParaRPr>
          </a:p>
          <a:p>
            <a:r>
              <a:rPr lang="en-US" sz="2000" dirty="0">
                <a:latin typeface="+mj-lt"/>
              </a:rPr>
              <a:t>Autistic Self Advocacy Network. (2016, February 1). The right to make choices: New resource </a:t>
            </a:r>
          </a:p>
          <a:p>
            <a:r>
              <a:rPr lang="en-US" sz="2000" dirty="0">
                <a:latin typeface="+mj-lt"/>
              </a:rPr>
              <a:t>on supported decision-making. </a:t>
            </a:r>
            <a:r>
              <a:rPr lang="en-US" sz="2000" dirty="0">
                <a:latin typeface="+mj-lt"/>
                <a:hlinkClick r:id="rId17"/>
              </a:rPr>
              <a:t>https://autisticadvocacy.org/2016/02/the-right-to-make-choices-new-resource-on-supported-decision-making/</a:t>
            </a:r>
            <a:endParaRPr lang="en-US" sz="2000" dirty="0">
              <a:latin typeface="+mj-lt"/>
            </a:endParaRPr>
          </a:p>
          <a:p>
            <a:endParaRPr lang="en-US" sz="2000" dirty="0">
              <a:latin typeface="+mj-lt"/>
            </a:endParaRPr>
          </a:p>
          <a:p>
            <a:r>
              <a:rPr lang="en-US" sz="2000" dirty="0">
                <a:latin typeface="+mj-lt"/>
              </a:rPr>
              <a:t>HB540, NH Leg. Session. (2021). </a:t>
            </a:r>
          </a:p>
          <a:p>
            <a:r>
              <a:rPr lang="en-US" sz="2000" dirty="0">
                <a:latin typeface="+mj-lt"/>
                <a:hlinkClick r:id="rId18"/>
              </a:rPr>
              <a:t>http://www.gencourt.state.nh.us/bill_status/billText.aspx?sy=2021&amp;id=730&amp;txtFormat=pdf&amp;v=current</a:t>
            </a:r>
            <a:endParaRPr lang="en-US" sz="2000" dirty="0">
              <a:latin typeface="+mj-lt"/>
            </a:endParaRPr>
          </a:p>
          <a:p>
            <a:endParaRPr lang="en-US" sz="2000" dirty="0">
              <a:latin typeface="+mj-lt"/>
            </a:endParaRPr>
          </a:p>
          <a:p>
            <a:r>
              <a:rPr lang="en-US" sz="2000" dirty="0">
                <a:latin typeface="+mj-lt"/>
              </a:rPr>
              <a:t>Maloney, B. A., McCarty, J., </a:t>
            </a:r>
            <a:r>
              <a:rPr lang="en-US" sz="2000" dirty="0" err="1">
                <a:latin typeface="+mj-lt"/>
              </a:rPr>
              <a:t>Bomster</a:t>
            </a:r>
            <a:r>
              <a:rPr lang="en-US" sz="2000" dirty="0">
                <a:latin typeface="+mj-lt"/>
              </a:rPr>
              <a:t>, J., </a:t>
            </a:r>
            <a:r>
              <a:rPr lang="en-US" sz="2000" dirty="0" err="1">
                <a:latin typeface="+mj-lt"/>
              </a:rPr>
              <a:t>Skibbie</a:t>
            </a:r>
            <a:r>
              <a:rPr lang="en-US" sz="2000" dirty="0">
                <a:latin typeface="+mj-lt"/>
              </a:rPr>
              <a:t>, M. (2021, February 16). Panel discussion. </a:t>
            </a:r>
          </a:p>
          <a:p>
            <a:r>
              <a:rPr lang="en-US" sz="2000" dirty="0">
                <a:latin typeface="+mj-lt"/>
              </a:rPr>
              <a:t>Supported Decision Making and other Alternatives to Guardianship. </a:t>
            </a:r>
            <a:r>
              <a:rPr lang="en-US" sz="2000" dirty="0">
                <a:latin typeface="+mj-lt"/>
                <a:hlinkClick r:id="rId19"/>
              </a:rPr>
              <a:t>https://iod.unh.edu/SupportedDecisionMaking%20</a:t>
            </a:r>
            <a:endParaRPr lang="en-US" sz="2000" dirty="0">
              <a:latin typeface="+mj-lt"/>
            </a:endParaRPr>
          </a:p>
          <a:p>
            <a:endParaRPr lang="en-US" sz="2000" dirty="0">
              <a:latin typeface="+mj-lt"/>
            </a:endParaRPr>
          </a:p>
          <a:p>
            <a:r>
              <a:rPr lang="en-US" sz="2000" dirty="0">
                <a:latin typeface="+mj-lt"/>
              </a:rPr>
              <a:t>New Hampshire Judicial Branch. (2021, February 8). Questions and answers about New </a:t>
            </a:r>
          </a:p>
          <a:p>
            <a:r>
              <a:rPr lang="en-US" sz="2000" dirty="0">
                <a:latin typeface="+mj-lt"/>
              </a:rPr>
              <a:t>Hampshire guardianship. </a:t>
            </a:r>
            <a:r>
              <a:rPr lang="en-US" sz="2000" dirty="0">
                <a:latin typeface="+mj-lt"/>
                <a:hlinkClick r:id="rId20"/>
              </a:rPr>
              <a:t>https://www.courts.state.nh.us/probate/guardianshipfaq.pd</a:t>
            </a:r>
            <a:endParaRPr lang="en-US" sz="2000" dirty="0">
              <a:latin typeface="+mj-lt"/>
            </a:endParaRPr>
          </a:p>
          <a:p>
            <a:endParaRPr lang="en-US" sz="2000" dirty="0">
              <a:latin typeface="+mj-lt"/>
            </a:endParaRPr>
          </a:p>
          <a:p>
            <a:r>
              <a:rPr lang="en-US" sz="2000" dirty="0">
                <a:latin typeface="+mj-lt"/>
              </a:rPr>
              <a:t>NH Council on Developmental Disabilities. (2021, February 8). About us. </a:t>
            </a:r>
            <a:r>
              <a:rPr lang="en-US" sz="2000" dirty="0">
                <a:latin typeface="+mj-lt"/>
                <a:hlinkClick r:id="rId21"/>
              </a:rPr>
              <a:t>https://www.nhddc.org/about.php</a:t>
            </a:r>
            <a:r>
              <a:rPr lang="en-US" sz="2000" dirty="0">
                <a:latin typeface="+mj-lt"/>
              </a:rPr>
              <a:t>. </a:t>
            </a:r>
          </a:p>
        </p:txBody>
      </p:sp>
    </p:spTree>
    <p:extLst>
      <p:ext uri="{BB962C8B-B14F-4D97-AF65-F5344CB8AC3E}">
        <p14:creationId xmlns:p14="http://schemas.microsoft.com/office/powerpoint/2010/main" val="3753790505"/>
      </p:ext>
    </p:extLst>
  </p:cSld>
  <p:clrMapOvr>
    <a:masterClrMapping/>
  </p:clrMapOvr>
</p:sld>
</file>

<file path=ppt/theme/theme1.xml><?xml version="1.0" encoding="utf-8"?>
<a:theme xmlns:a="http://schemas.openxmlformats.org/drawingml/2006/main" name="LEND Poster_Footer">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17DF64F6-1E8F-4FA5-B6DA-431A78952D9C}" vid="{52F4D419-9F43-421F-8BE3-691DE9A1392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E8B49EBC-8012-49EB-A634-9AC004CF8E8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3882</TotalTime>
  <Words>1038</Words>
  <Application>Microsoft Office PowerPoint</Application>
  <PresentationFormat>Custom</PresentationFormat>
  <Paragraphs>96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Minion Pro</vt:lpstr>
      <vt:lpstr>Myriad Pro</vt:lpstr>
      <vt:lpstr>Source Sans Pro</vt:lpstr>
      <vt:lpstr>LEND Poster_Footer</vt:lpstr>
      <vt:lpstr>Supported Decision Making as an Alternative to Guardianship Policy Monitoring and Advocacy during the New Hampshire 2021 Legislative Session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 LAYOUT</dc:title>
  <dc:creator>Humphreys, Elizabeth</dc:creator>
  <cp:lastModifiedBy>Goff, Jessica</cp:lastModifiedBy>
  <cp:revision>45</cp:revision>
  <dcterms:created xsi:type="dcterms:W3CDTF">2021-03-10T15:35:21Z</dcterms:created>
  <dcterms:modified xsi:type="dcterms:W3CDTF">2021-04-30T03:47:03Z</dcterms:modified>
</cp:coreProperties>
</file>