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751"/>
    <a:srgbClr val="457735"/>
    <a:srgbClr val="6EC6FC"/>
    <a:srgbClr val="83CAE7"/>
    <a:srgbClr val="8ED6DC"/>
    <a:srgbClr val="000000"/>
    <a:srgbClr val="08020E"/>
    <a:srgbClr val="2E0957"/>
    <a:srgbClr val="C7AC37"/>
    <a:srgbClr val="4A7F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D1D7BA-C86B-4E33-BE21-C6C0F6BD4FAF}" v="30" dt="2021-05-01T01:07:25.5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73" autoAdjust="0"/>
    <p:restoredTop sz="94421" autoAdjust="0"/>
  </p:normalViewPr>
  <p:slideViewPr>
    <p:cSldViewPr snapToGrid="0">
      <p:cViewPr>
        <p:scale>
          <a:sx n="18" d="100"/>
          <a:sy n="18" d="100"/>
        </p:scale>
        <p:origin x="1276" y="100"/>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commentAuthors" Target="commentAuthors.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4711D2-0197-44AC-B346-720BA6530F8A}"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5CF6A50E-DB1F-4DE3-91BC-3EEC3223F592}">
      <dgm:prSet phldrT="[Text]"/>
      <dgm:spPr>
        <a:solidFill>
          <a:srgbClr val="C7AC37"/>
        </a:solidFill>
      </dgm:spPr>
      <dgm:t>
        <a:bodyPr/>
        <a:lstStyle/>
        <a:p>
          <a:r>
            <a:rPr lang="en-US" dirty="0"/>
            <a:t>Key Concepts</a:t>
          </a:r>
        </a:p>
      </dgm:t>
    </dgm:pt>
    <dgm:pt modelId="{1B30269A-888A-4201-AE56-82E6FBA9D34C}" type="parTrans" cxnId="{575A3D16-7102-43A9-A9A4-F7453FEB5442}">
      <dgm:prSet/>
      <dgm:spPr/>
      <dgm:t>
        <a:bodyPr/>
        <a:lstStyle/>
        <a:p>
          <a:endParaRPr lang="en-US"/>
        </a:p>
      </dgm:t>
    </dgm:pt>
    <dgm:pt modelId="{8D6E7AA7-9E85-46F8-B643-E06E81DC02C3}" type="sibTrans" cxnId="{575A3D16-7102-43A9-A9A4-F7453FEB5442}">
      <dgm:prSet/>
      <dgm:spPr/>
      <dgm:t>
        <a:bodyPr/>
        <a:lstStyle/>
        <a:p>
          <a:endParaRPr lang="en-US"/>
        </a:p>
      </dgm:t>
    </dgm:pt>
    <dgm:pt modelId="{E4242F46-1E06-4F59-A8DB-682683CE1B84}">
      <dgm:prSet phldrT="[Text]"/>
      <dgm:spPr>
        <a:solidFill>
          <a:srgbClr val="457735"/>
        </a:solidFill>
      </dgm:spPr>
      <dgm:t>
        <a:bodyPr/>
        <a:lstStyle/>
        <a:p>
          <a:r>
            <a:rPr lang="en-US" dirty="0"/>
            <a:t>Staying Informed</a:t>
          </a:r>
        </a:p>
      </dgm:t>
    </dgm:pt>
    <dgm:pt modelId="{0707F09B-9745-4183-9801-AE85BA8F8B56}" type="parTrans" cxnId="{35183977-D647-4634-8102-1323E3504849}">
      <dgm:prSet/>
      <dgm:spPr>
        <a:solidFill>
          <a:schemeClr val="bg2">
            <a:lumMod val="85000"/>
          </a:schemeClr>
        </a:solidFill>
      </dgm:spPr>
      <dgm:t>
        <a:bodyPr/>
        <a:lstStyle/>
        <a:p>
          <a:endParaRPr lang="en-US"/>
        </a:p>
      </dgm:t>
    </dgm:pt>
    <dgm:pt modelId="{6C367D64-4AD4-4736-B069-3EE11AE7AD60}" type="sibTrans" cxnId="{35183977-D647-4634-8102-1323E3504849}">
      <dgm:prSet/>
      <dgm:spPr/>
      <dgm:t>
        <a:bodyPr/>
        <a:lstStyle/>
        <a:p>
          <a:endParaRPr lang="en-US"/>
        </a:p>
      </dgm:t>
    </dgm:pt>
    <dgm:pt modelId="{45AC418E-537F-4244-94E1-F179F4DE5C07}">
      <dgm:prSet phldrT="[Text]"/>
      <dgm:spPr>
        <a:solidFill>
          <a:srgbClr val="457735"/>
        </a:solidFill>
      </dgm:spPr>
      <dgm:t>
        <a:bodyPr/>
        <a:lstStyle/>
        <a:p>
          <a:r>
            <a:rPr lang="en-US"/>
            <a:t>Public Outreach</a:t>
          </a:r>
        </a:p>
      </dgm:t>
    </dgm:pt>
    <dgm:pt modelId="{597A13EF-1583-45E2-B01D-5BA4DBBD797F}" type="parTrans" cxnId="{3370AF2F-3158-4232-AFF7-84A3A7292F83}">
      <dgm:prSet/>
      <dgm:spPr>
        <a:solidFill>
          <a:schemeClr val="bg2">
            <a:lumMod val="85000"/>
          </a:schemeClr>
        </a:solidFill>
      </dgm:spPr>
      <dgm:t>
        <a:bodyPr/>
        <a:lstStyle/>
        <a:p>
          <a:endParaRPr lang="en-US"/>
        </a:p>
      </dgm:t>
    </dgm:pt>
    <dgm:pt modelId="{08354D25-9379-44B6-BCCC-356AD9C51FBD}" type="sibTrans" cxnId="{3370AF2F-3158-4232-AFF7-84A3A7292F83}">
      <dgm:prSet/>
      <dgm:spPr/>
      <dgm:t>
        <a:bodyPr/>
        <a:lstStyle/>
        <a:p>
          <a:endParaRPr lang="en-US"/>
        </a:p>
      </dgm:t>
    </dgm:pt>
    <dgm:pt modelId="{C3FEC9D0-7C3F-4816-A976-269CAC00F388}">
      <dgm:prSet phldrT="[Text]"/>
      <dgm:spPr>
        <a:solidFill>
          <a:srgbClr val="457735"/>
        </a:solidFill>
      </dgm:spPr>
      <dgm:t>
        <a:bodyPr/>
        <a:lstStyle/>
        <a:p>
          <a:r>
            <a:rPr lang="en-US"/>
            <a:t>Relationship Building</a:t>
          </a:r>
        </a:p>
      </dgm:t>
    </dgm:pt>
    <dgm:pt modelId="{3F691A37-3B71-4EB8-A7E2-91872967C049}" type="parTrans" cxnId="{8ECD679D-7546-4817-A5EB-14FE1994D2FA}">
      <dgm:prSet/>
      <dgm:spPr>
        <a:solidFill>
          <a:schemeClr val="bg2">
            <a:lumMod val="85000"/>
          </a:schemeClr>
        </a:solidFill>
      </dgm:spPr>
      <dgm:t>
        <a:bodyPr/>
        <a:lstStyle/>
        <a:p>
          <a:endParaRPr lang="en-US"/>
        </a:p>
      </dgm:t>
    </dgm:pt>
    <dgm:pt modelId="{33CB2613-EC5C-452B-B90E-260CF39C4A7C}" type="sibTrans" cxnId="{8ECD679D-7546-4817-A5EB-14FE1994D2FA}">
      <dgm:prSet/>
      <dgm:spPr/>
      <dgm:t>
        <a:bodyPr/>
        <a:lstStyle/>
        <a:p>
          <a:endParaRPr lang="en-US"/>
        </a:p>
      </dgm:t>
    </dgm:pt>
    <dgm:pt modelId="{C23874D1-8FC1-41A6-8A6D-1CDC03E2E489}">
      <dgm:prSet/>
      <dgm:spPr>
        <a:solidFill>
          <a:srgbClr val="457735"/>
        </a:solidFill>
      </dgm:spPr>
      <dgm:t>
        <a:bodyPr/>
        <a:lstStyle/>
        <a:p>
          <a:r>
            <a:rPr lang="en-US" dirty="0"/>
            <a:t>Issue Framing</a:t>
          </a:r>
        </a:p>
      </dgm:t>
    </dgm:pt>
    <dgm:pt modelId="{11B43606-8897-489C-9D6C-639CA3F4CAFF}" type="parTrans" cxnId="{181F7429-C484-4E42-A297-3BFC73502301}">
      <dgm:prSet/>
      <dgm:spPr>
        <a:solidFill>
          <a:schemeClr val="bg2">
            <a:lumMod val="85000"/>
          </a:schemeClr>
        </a:solidFill>
      </dgm:spPr>
      <dgm:t>
        <a:bodyPr/>
        <a:lstStyle/>
        <a:p>
          <a:endParaRPr lang="en-US"/>
        </a:p>
      </dgm:t>
    </dgm:pt>
    <dgm:pt modelId="{07841C11-0293-4D57-A3A1-3DCDE8E47E67}" type="sibTrans" cxnId="{181F7429-C484-4E42-A297-3BFC73502301}">
      <dgm:prSet/>
      <dgm:spPr/>
      <dgm:t>
        <a:bodyPr/>
        <a:lstStyle/>
        <a:p>
          <a:endParaRPr lang="en-US"/>
        </a:p>
      </dgm:t>
    </dgm:pt>
    <dgm:pt modelId="{FC6CD708-6E0D-4D09-B593-FE0DDEFA25FF}">
      <dgm:prSet/>
      <dgm:spPr>
        <a:solidFill>
          <a:srgbClr val="457735"/>
        </a:solidFill>
      </dgm:spPr>
      <dgm:t>
        <a:bodyPr/>
        <a:lstStyle/>
        <a:p>
          <a:r>
            <a:rPr lang="en-US"/>
            <a:t>Appeal to Self Interest</a:t>
          </a:r>
        </a:p>
      </dgm:t>
    </dgm:pt>
    <dgm:pt modelId="{9EEE492D-025D-4F29-94FC-2AC93E0961CD}" type="parTrans" cxnId="{1C59D212-A6C0-43AC-BAD3-5083BFD6EE8C}">
      <dgm:prSet/>
      <dgm:spPr>
        <a:solidFill>
          <a:schemeClr val="bg2">
            <a:lumMod val="85000"/>
          </a:schemeClr>
        </a:solidFill>
      </dgm:spPr>
      <dgm:t>
        <a:bodyPr/>
        <a:lstStyle/>
        <a:p>
          <a:endParaRPr lang="en-US"/>
        </a:p>
      </dgm:t>
    </dgm:pt>
    <dgm:pt modelId="{9D806231-2FA7-4971-AD56-E98FFC009CD6}" type="sibTrans" cxnId="{1C59D212-A6C0-43AC-BAD3-5083BFD6EE8C}">
      <dgm:prSet/>
      <dgm:spPr/>
      <dgm:t>
        <a:bodyPr/>
        <a:lstStyle/>
        <a:p>
          <a:endParaRPr lang="en-US"/>
        </a:p>
      </dgm:t>
    </dgm:pt>
    <dgm:pt modelId="{6A38C6E9-AE2E-45A7-929D-A8803A373AC5}" type="pres">
      <dgm:prSet presAssocID="{064711D2-0197-44AC-B346-720BA6530F8A}" presName="cycle" presStyleCnt="0">
        <dgm:presLayoutVars>
          <dgm:chMax val="1"/>
          <dgm:dir/>
          <dgm:animLvl val="ctr"/>
          <dgm:resizeHandles val="exact"/>
        </dgm:presLayoutVars>
      </dgm:prSet>
      <dgm:spPr/>
    </dgm:pt>
    <dgm:pt modelId="{187007FB-DE88-4F91-882E-EA09969FEE7B}" type="pres">
      <dgm:prSet presAssocID="{5CF6A50E-DB1F-4DE3-91BC-3EEC3223F592}" presName="centerShape" presStyleLbl="node0" presStyleIdx="0" presStyleCnt="1"/>
      <dgm:spPr/>
    </dgm:pt>
    <dgm:pt modelId="{5FBE9951-131A-45C7-A9B4-BFC5AF94DC47}" type="pres">
      <dgm:prSet presAssocID="{0707F09B-9745-4183-9801-AE85BA8F8B56}" presName="parTrans" presStyleLbl="bgSibTrans2D1" presStyleIdx="0" presStyleCnt="5"/>
      <dgm:spPr/>
    </dgm:pt>
    <dgm:pt modelId="{0AF495AE-E498-44F3-8B6E-75E612E34E36}" type="pres">
      <dgm:prSet presAssocID="{E4242F46-1E06-4F59-A8DB-682683CE1B84}" presName="node" presStyleLbl="node1" presStyleIdx="0" presStyleCnt="5">
        <dgm:presLayoutVars>
          <dgm:bulletEnabled val="1"/>
        </dgm:presLayoutVars>
      </dgm:prSet>
      <dgm:spPr/>
    </dgm:pt>
    <dgm:pt modelId="{E9B25A44-B6D8-49F7-9C4A-3FF2E454EBBE}" type="pres">
      <dgm:prSet presAssocID="{597A13EF-1583-45E2-B01D-5BA4DBBD797F}" presName="parTrans" presStyleLbl="bgSibTrans2D1" presStyleIdx="1" presStyleCnt="5"/>
      <dgm:spPr/>
    </dgm:pt>
    <dgm:pt modelId="{B4C80541-724A-4ADF-AD55-5EA8E9CBCFF2}" type="pres">
      <dgm:prSet presAssocID="{45AC418E-537F-4244-94E1-F179F4DE5C07}" presName="node" presStyleLbl="node1" presStyleIdx="1" presStyleCnt="5">
        <dgm:presLayoutVars>
          <dgm:bulletEnabled val="1"/>
        </dgm:presLayoutVars>
      </dgm:prSet>
      <dgm:spPr/>
    </dgm:pt>
    <dgm:pt modelId="{4426FC7F-FD6E-4D90-9D0B-13C2E0296C41}" type="pres">
      <dgm:prSet presAssocID="{3F691A37-3B71-4EB8-A7E2-91872967C049}" presName="parTrans" presStyleLbl="bgSibTrans2D1" presStyleIdx="2" presStyleCnt="5"/>
      <dgm:spPr/>
    </dgm:pt>
    <dgm:pt modelId="{88C9294F-919F-43B4-83F5-FCBBF19A0AED}" type="pres">
      <dgm:prSet presAssocID="{C3FEC9D0-7C3F-4816-A976-269CAC00F388}" presName="node" presStyleLbl="node1" presStyleIdx="2" presStyleCnt="5">
        <dgm:presLayoutVars>
          <dgm:bulletEnabled val="1"/>
        </dgm:presLayoutVars>
      </dgm:prSet>
      <dgm:spPr/>
    </dgm:pt>
    <dgm:pt modelId="{4CF7E514-645E-485D-B5D0-7B1AA1A4555D}" type="pres">
      <dgm:prSet presAssocID="{11B43606-8897-489C-9D6C-639CA3F4CAFF}" presName="parTrans" presStyleLbl="bgSibTrans2D1" presStyleIdx="3" presStyleCnt="5"/>
      <dgm:spPr/>
    </dgm:pt>
    <dgm:pt modelId="{977265FD-CBAE-46D3-8E69-926A348852D9}" type="pres">
      <dgm:prSet presAssocID="{C23874D1-8FC1-41A6-8A6D-1CDC03E2E489}" presName="node" presStyleLbl="node1" presStyleIdx="3" presStyleCnt="5">
        <dgm:presLayoutVars>
          <dgm:bulletEnabled val="1"/>
        </dgm:presLayoutVars>
      </dgm:prSet>
      <dgm:spPr/>
    </dgm:pt>
    <dgm:pt modelId="{ACB825B8-A135-4288-BD41-BC56275D2408}" type="pres">
      <dgm:prSet presAssocID="{9EEE492D-025D-4F29-94FC-2AC93E0961CD}" presName="parTrans" presStyleLbl="bgSibTrans2D1" presStyleIdx="4" presStyleCnt="5"/>
      <dgm:spPr/>
    </dgm:pt>
    <dgm:pt modelId="{C0E3E0A9-4966-44D4-8B52-578B24FA1406}" type="pres">
      <dgm:prSet presAssocID="{FC6CD708-6E0D-4D09-B593-FE0DDEFA25FF}" presName="node" presStyleLbl="node1" presStyleIdx="4" presStyleCnt="5">
        <dgm:presLayoutVars>
          <dgm:bulletEnabled val="1"/>
        </dgm:presLayoutVars>
      </dgm:prSet>
      <dgm:spPr/>
    </dgm:pt>
  </dgm:ptLst>
  <dgm:cxnLst>
    <dgm:cxn modelId="{053EB805-DD79-4E94-91D7-D4896726D652}" type="presOf" srcId="{064711D2-0197-44AC-B346-720BA6530F8A}" destId="{6A38C6E9-AE2E-45A7-929D-A8803A373AC5}" srcOrd="0" destOrd="0" presId="urn:microsoft.com/office/officeart/2005/8/layout/radial4"/>
    <dgm:cxn modelId="{E7E6460B-E0DA-4318-9646-65305DD93129}" type="presOf" srcId="{45AC418E-537F-4244-94E1-F179F4DE5C07}" destId="{B4C80541-724A-4ADF-AD55-5EA8E9CBCFF2}" srcOrd="0" destOrd="0" presId="urn:microsoft.com/office/officeart/2005/8/layout/radial4"/>
    <dgm:cxn modelId="{1C59D212-A6C0-43AC-BAD3-5083BFD6EE8C}" srcId="{5CF6A50E-DB1F-4DE3-91BC-3EEC3223F592}" destId="{FC6CD708-6E0D-4D09-B593-FE0DDEFA25FF}" srcOrd="4" destOrd="0" parTransId="{9EEE492D-025D-4F29-94FC-2AC93E0961CD}" sibTransId="{9D806231-2FA7-4971-AD56-E98FFC009CD6}"/>
    <dgm:cxn modelId="{575A3D16-7102-43A9-A9A4-F7453FEB5442}" srcId="{064711D2-0197-44AC-B346-720BA6530F8A}" destId="{5CF6A50E-DB1F-4DE3-91BC-3EEC3223F592}" srcOrd="0" destOrd="0" parTransId="{1B30269A-888A-4201-AE56-82E6FBA9D34C}" sibTransId="{8D6E7AA7-9E85-46F8-B643-E06E81DC02C3}"/>
    <dgm:cxn modelId="{CA03DB28-59A7-422C-BC2E-11314F8714DB}" type="presOf" srcId="{C23874D1-8FC1-41A6-8A6D-1CDC03E2E489}" destId="{977265FD-CBAE-46D3-8E69-926A348852D9}" srcOrd="0" destOrd="0" presId="urn:microsoft.com/office/officeart/2005/8/layout/radial4"/>
    <dgm:cxn modelId="{181F7429-C484-4E42-A297-3BFC73502301}" srcId="{5CF6A50E-DB1F-4DE3-91BC-3EEC3223F592}" destId="{C23874D1-8FC1-41A6-8A6D-1CDC03E2E489}" srcOrd="3" destOrd="0" parTransId="{11B43606-8897-489C-9D6C-639CA3F4CAFF}" sibTransId="{07841C11-0293-4D57-A3A1-3DCDE8E47E67}"/>
    <dgm:cxn modelId="{3370AF2F-3158-4232-AFF7-84A3A7292F83}" srcId="{5CF6A50E-DB1F-4DE3-91BC-3EEC3223F592}" destId="{45AC418E-537F-4244-94E1-F179F4DE5C07}" srcOrd="1" destOrd="0" parTransId="{597A13EF-1583-45E2-B01D-5BA4DBBD797F}" sibTransId="{08354D25-9379-44B6-BCCC-356AD9C51FBD}"/>
    <dgm:cxn modelId="{1B9E5E36-AD19-4B8E-B3BF-0F86304F2887}" type="presOf" srcId="{E4242F46-1E06-4F59-A8DB-682683CE1B84}" destId="{0AF495AE-E498-44F3-8B6E-75E612E34E36}" srcOrd="0" destOrd="0" presId="urn:microsoft.com/office/officeart/2005/8/layout/radial4"/>
    <dgm:cxn modelId="{9A41CE5D-087F-45E9-80E4-7859495B4427}" type="presOf" srcId="{C3FEC9D0-7C3F-4816-A976-269CAC00F388}" destId="{88C9294F-919F-43B4-83F5-FCBBF19A0AED}" srcOrd="0" destOrd="0" presId="urn:microsoft.com/office/officeart/2005/8/layout/radial4"/>
    <dgm:cxn modelId="{56427844-2E71-4277-AC51-F6318A1B8C7E}" type="presOf" srcId="{597A13EF-1583-45E2-B01D-5BA4DBBD797F}" destId="{E9B25A44-B6D8-49F7-9C4A-3FF2E454EBBE}" srcOrd="0" destOrd="0" presId="urn:microsoft.com/office/officeart/2005/8/layout/radial4"/>
    <dgm:cxn modelId="{35183977-D647-4634-8102-1323E3504849}" srcId="{5CF6A50E-DB1F-4DE3-91BC-3EEC3223F592}" destId="{E4242F46-1E06-4F59-A8DB-682683CE1B84}" srcOrd="0" destOrd="0" parTransId="{0707F09B-9745-4183-9801-AE85BA8F8B56}" sibTransId="{6C367D64-4AD4-4736-B069-3EE11AE7AD60}"/>
    <dgm:cxn modelId="{8ECD679D-7546-4817-A5EB-14FE1994D2FA}" srcId="{5CF6A50E-DB1F-4DE3-91BC-3EEC3223F592}" destId="{C3FEC9D0-7C3F-4816-A976-269CAC00F388}" srcOrd="2" destOrd="0" parTransId="{3F691A37-3B71-4EB8-A7E2-91872967C049}" sibTransId="{33CB2613-EC5C-452B-B90E-260CF39C4A7C}"/>
    <dgm:cxn modelId="{EFEA18A2-2F84-4CA6-BB6F-9CD804B755B1}" type="presOf" srcId="{11B43606-8897-489C-9D6C-639CA3F4CAFF}" destId="{4CF7E514-645E-485D-B5D0-7B1AA1A4555D}" srcOrd="0" destOrd="0" presId="urn:microsoft.com/office/officeart/2005/8/layout/radial4"/>
    <dgm:cxn modelId="{67CDCBAC-6A85-4493-B693-334D91EE2DE5}" type="presOf" srcId="{9EEE492D-025D-4F29-94FC-2AC93E0961CD}" destId="{ACB825B8-A135-4288-BD41-BC56275D2408}" srcOrd="0" destOrd="0" presId="urn:microsoft.com/office/officeart/2005/8/layout/radial4"/>
    <dgm:cxn modelId="{EF0910D1-AF71-4899-8A6A-82CF3C852822}" type="presOf" srcId="{FC6CD708-6E0D-4D09-B593-FE0DDEFA25FF}" destId="{C0E3E0A9-4966-44D4-8B52-578B24FA1406}" srcOrd="0" destOrd="0" presId="urn:microsoft.com/office/officeart/2005/8/layout/radial4"/>
    <dgm:cxn modelId="{440370EB-2323-4C25-ACA0-41685FE27A85}" type="presOf" srcId="{3F691A37-3B71-4EB8-A7E2-91872967C049}" destId="{4426FC7F-FD6E-4D90-9D0B-13C2E0296C41}" srcOrd="0" destOrd="0" presId="urn:microsoft.com/office/officeart/2005/8/layout/radial4"/>
    <dgm:cxn modelId="{78DD47F5-BC6C-4EB3-80B0-6C2F732EC3CF}" type="presOf" srcId="{0707F09B-9745-4183-9801-AE85BA8F8B56}" destId="{5FBE9951-131A-45C7-A9B4-BFC5AF94DC47}" srcOrd="0" destOrd="0" presId="urn:microsoft.com/office/officeart/2005/8/layout/radial4"/>
    <dgm:cxn modelId="{904428F8-4023-4976-B14D-EEFAA9D746B1}" type="presOf" srcId="{5CF6A50E-DB1F-4DE3-91BC-3EEC3223F592}" destId="{187007FB-DE88-4F91-882E-EA09969FEE7B}" srcOrd="0" destOrd="0" presId="urn:microsoft.com/office/officeart/2005/8/layout/radial4"/>
    <dgm:cxn modelId="{C96A5040-24AD-4383-AC91-7EDC69F91E1E}" type="presParOf" srcId="{6A38C6E9-AE2E-45A7-929D-A8803A373AC5}" destId="{187007FB-DE88-4F91-882E-EA09969FEE7B}" srcOrd="0" destOrd="0" presId="urn:microsoft.com/office/officeart/2005/8/layout/radial4"/>
    <dgm:cxn modelId="{4F67CE35-DBAC-45D5-8D7C-1C12F2EA86CB}" type="presParOf" srcId="{6A38C6E9-AE2E-45A7-929D-A8803A373AC5}" destId="{5FBE9951-131A-45C7-A9B4-BFC5AF94DC47}" srcOrd="1" destOrd="0" presId="urn:microsoft.com/office/officeart/2005/8/layout/radial4"/>
    <dgm:cxn modelId="{6EEC99BD-FFC6-4EE6-975F-81C5DEC07175}" type="presParOf" srcId="{6A38C6E9-AE2E-45A7-929D-A8803A373AC5}" destId="{0AF495AE-E498-44F3-8B6E-75E612E34E36}" srcOrd="2" destOrd="0" presId="urn:microsoft.com/office/officeart/2005/8/layout/radial4"/>
    <dgm:cxn modelId="{88DB668F-BB50-4E3C-971E-1EA2B5088038}" type="presParOf" srcId="{6A38C6E9-AE2E-45A7-929D-A8803A373AC5}" destId="{E9B25A44-B6D8-49F7-9C4A-3FF2E454EBBE}" srcOrd="3" destOrd="0" presId="urn:microsoft.com/office/officeart/2005/8/layout/radial4"/>
    <dgm:cxn modelId="{C44C38E1-CE41-4DEB-A5DB-C0F1A4E9D77B}" type="presParOf" srcId="{6A38C6E9-AE2E-45A7-929D-A8803A373AC5}" destId="{B4C80541-724A-4ADF-AD55-5EA8E9CBCFF2}" srcOrd="4" destOrd="0" presId="urn:microsoft.com/office/officeart/2005/8/layout/radial4"/>
    <dgm:cxn modelId="{A31D99D0-9843-4A7A-BFF8-5A5F6F81E443}" type="presParOf" srcId="{6A38C6E9-AE2E-45A7-929D-A8803A373AC5}" destId="{4426FC7F-FD6E-4D90-9D0B-13C2E0296C41}" srcOrd="5" destOrd="0" presId="urn:microsoft.com/office/officeart/2005/8/layout/radial4"/>
    <dgm:cxn modelId="{52F58226-4CFE-4A97-B640-6682621B4BAB}" type="presParOf" srcId="{6A38C6E9-AE2E-45A7-929D-A8803A373AC5}" destId="{88C9294F-919F-43B4-83F5-FCBBF19A0AED}" srcOrd="6" destOrd="0" presId="urn:microsoft.com/office/officeart/2005/8/layout/radial4"/>
    <dgm:cxn modelId="{789911B0-62A7-46B5-842D-2F0E517504A4}" type="presParOf" srcId="{6A38C6E9-AE2E-45A7-929D-A8803A373AC5}" destId="{4CF7E514-645E-485D-B5D0-7B1AA1A4555D}" srcOrd="7" destOrd="0" presId="urn:microsoft.com/office/officeart/2005/8/layout/radial4"/>
    <dgm:cxn modelId="{980BAF95-963C-460D-93CF-4BF984BF9F76}" type="presParOf" srcId="{6A38C6E9-AE2E-45A7-929D-A8803A373AC5}" destId="{977265FD-CBAE-46D3-8E69-926A348852D9}" srcOrd="8" destOrd="0" presId="urn:microsoft.com/office/officeart/2005/8/layout/radial4"/>
    <dgm:cxn modelId="{DC110208-CBB7-466D-A445-2322F1558D72}" type="presParOf" srcId="{6A38C6E9-AE2E-45A7-929D-A8803A373AC5}" destId="{ACB825B8-A135-4288-BD41-BC56275D2408}" srcOrd="9" destOrd="0" presId="urn:microsoft.com/office/officeart/2005/8/layout/radial4"/>
    <dgm:cxn modelId="{0A93CE6A-920B-46D8-9622-C320E90D647D}" type="presParOf" srcId="{6A38C6E9-AE2E-45A7-929D-A8803A373AC5}" destId="{C0E3E0A9-4966-44D4-8B52-578B24FA1406}" srcOrd="10"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091316-B018-475B-B45D-50908EDF425C}"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en-US"/>
        </a:p>
      </dgm:t>
    </dgm:pt>
    <dgm:pt modelId="{43847B59-21BE-401E-806C-370281F78062}">
      <dgm:prSet phldrT="[Text]"/>
      <dgm:spPr>
        <a:solidFill>
          <a:srgbClr val="457735"/>
        </a:solidFill>
      </dgm:spPr>
      <dgm:t>
        <a:bodyPr/>
        <a:lstStyle/>
        <a:p>
          <a:pPr algn="ctr"/>
          <a:endParaRPr lang="en-US" dirty="0"/>
        </a:p>
        <a:p>
          <a:pPr algn="ctr"/>
          <a:r>
            <a:rPr lang="en-US" dirty="0">
              <a:solidFill>
                <a:schemeClr val="bg1"/>
              </a:solidFill>
            </a:rPr>
            <a:t>Relationship building with policy makers is essential.</a:t>
          </a:r>
        </a:p>
      </dgm:t>
    </dgm:pt>
    <dgm:pt modelId="{ED9F3F95-5F74-4758-8B7E-3BB83D4FF3D5}" type="parTrans" cxnId="{DE21B305-D477-430F-834E-5CF806353BBB}">
      <dgm:prSet/>
      <dgm:spPr/>
      <dgm:t>
        <a:bodyPr/>
        <a:lstStyle/>
        <a:p>
          <a:endParaRPr lang="en-US"/>
        </a:p>
      </dgm:t>
    </dgm:pt>
    <dgm:pt modelId="{4ADE89BF-7AA1-4E68-AFD9-73C01F73D3C1}" type="sibTrans" cxnId="{DE21B305-D477-430F-834E-5CF806353BBB}">
      <dgm:prSet/>
      <dgm:spPr/>
      <dgm:t>
        <a:bodyPr/>
        <a:lstStyle/>
        <a:p>
          <a:endParaRPr lang="en-US"/>
        </a:p>
      </dgm:t>
    </dgm:pt>
    <dgm:pt modelId="{EB38FE5D-BA43-453B-9AE0-7924BDD5E9E5}">
      <dgm:prSet phldrT="[Text]"/>
      <dgm:spPr>
        <a:solidFill>
          <a:srgbClr val="CFB751"/>
        </a:solidFill>
      </dgm:spPr>
      <dgm:t>
        <a:bodyPr/>
        <a:lstStyle/>
        <a:p>
          <a:pPr algn="ctr"/>
          <a:endParaRPr lang="en-US" dirty="0"/>
        </a:p>
      </dgm:t>
    </dgm:pt>
    <dgm:pt modelId="{E1E273FC-7EF5-4B47-9951-5AFC399883B0}" type="parTrans" cxnId="{8DE1605A-7466-404B-9352-772A4D722AC8}">
      <dgm:prSet/>
      <dgm:spPr/>
      <dgm:t>
        <a:bodyPr/>
        <a:lstStyle/>
        <a:p>
          <a:endParaRPr lang="en-US"/>
        </a:p>
      </dgm:t>
    </dgm:pt>
    <dgm:pt modelId="{56D56F67-5630-40C1-B277-72B864A27E78}" type="sibTrans" cxnId="{8DE1605A-7466-404B-9352-772A4D722AC8}">
      <dgm:prSet/>
      <dgm:spPr/>
      <dgm:t>
        <a:bodyPr/>
        <a:lstStyle/>
        <a:p>
          <a:endParaRPr lang="en-US"/>
        </a:p>
      </dgm:t>
    </dgm:pt>
    <dgm:pt modelId="{909CDEA2-CAF1-4A8C-853B-34D07C13140C}">
      <dgm:prSet/>
      <dgm:spPr/>
      <dgm:t>
        <a:bodyPr/>
        <a:lstStyle/>
        <a:p>
          <a:endParaRPr lang="en-US"/>
        </a:p>
      </dgm:t>
    </dgm:pt>
    <dgm:pt modelId="{E9A8438C-2E78-40D2-82D6-3BF56C25B334}" type="parTrans" cxnId="{89214A38-D5C0-47BB-A39B-12E984233036}">
      <dgm:prSet/>
      <dgm:spPr/>
      <dgm:t>
        <a:bodyPr/>
        <a:lstStyle/>
        <a:p>
          <a:endParaRPr lang="en-US"/>
        </a:p>
      </dgm:t>
    </dgm:pt>
    <dgm:pt modelId="{559323C3-C1DC-4CCF-9EB7-0AFBD3B8CE01}" type="sibTrans" cxnId="{89214A38-D5C0-47BB-A39B-12E984233036}">
      <dgm:prSet/>
      <dgm:spPr/>
      <dgm:t>
        <a:bodyPr/>
        <a:lstStyle/>
        <a:p>
          <a:endParaRPr lang="en-US"/>
        </a:p>
      </dgm:t>
    </dgm:pt>
    <dgm:pt modelId="{5F2A5D49-A15A-44DC-9A5B-9BF2F4095F8C}">
      <dgm:prSet/>
      <dgm:spPr/>
      <dgm:t>
        <a:bodyPr/>
        <a:lstStyle/>
        <a:p>
          <a:endParaRPr lang="en-US"/>
        </a:p>
      </dgm:t>
    </dgm:pt>
    <dgm:pt modelId="{CDAB16A6-7388-42D2-A609-70BEC9F41F3B}" type="parTrans" cxnId="{3D6827A8-535C-4D8C-9A05-AC88CCA71B68}">
      <dgm:prSet/>
      <dgm:spPr/>
      <dgm:t>
        <a:bodyPr/>
        <a:lstStyle/>
        <a:p>
          <a:endParaRPr lang="en-US"/>
        </a:p>
      </dgm:t>
    </dgm:pt>
    <dgm:pt modelId="{5BBD5192-E28E-4AC8-8523-D68261C3A064}" type="sibTrans" cxnId="{3D6827A8-535C-4D8C-9A05-AC88CCA71B68}">
      <dgm:prSet/>
      <dgm:spPr/>
      <dgm:t>
        <a:bodyPr/>
        <a:lstStyle/>
        <a:p>
          <a:endParaRPr lang="en-US"/>
        </a:p>
      </dgm:t>
    </dgm:pt>
    <dgm:pt modelId="{7860322E-A40D-4315-847B-02E98ACC3B7D}" type="pres">
      <dgm:prSet presAssocID="{4B091316-B018-475B-B45D-50908EDF425C}" presName="Name0" presStyleCnt="0">
        <dgm:presLayoutVars>
          <dgm:chMax val="2"/>
          <dgm:chPref val="2"/>
          <dgm:animLvl val="lvl"/>
        </dgm:presLayoutVars>
      </dgm:prSet>
      <dgm:spPr/>
    </dgm:pt>
    <dgm:pt modelId="{796DCA34-156E-4930-BDE0-EB65E380E1F9}" type="pres">
      <dgm:prSet presAssocID="{4B091316-B018-475B-B45D-50908EDF425C}" presName="LeftText" presStyleLbl="revTx" presStyleIdx="0" presStyleCnt="0">
        <dgm:presLayoutVars>
          <dgm:bulletEnabled val="1"/>
        </dgm:presLayoutVars>
      </dgm:prSet>
      <dgm:spPr/>
    </dgm:pt>
    <dgm:pt modelId="{387D347A-D0A5-4A2F-9A31-FEBDC1024B19}" type="pres">
      <dgm:prSet presAssocID="{4B091316-B018-475B-B45D-50908EDF425C}" presName="LeftNode" presStyleLbl="bgImgPlace1" presStyleIdx="0" presStyleCnt="2">
        <dgm:presLayoutVars>
          <dgm:chMax val="2"/>
          <dgm:chPref val="2"/>
        </dgm:presLayoutVars>
      </dgm:prSet>
      <dgm:spPr/>
    </dgm:pt>
    <dgm:pt modelId="{A2D478F2-64DC-40F1-9B95-98B883A7A248}" type="pres">
      <dgm:prSet presAssocID="{4B091316-B018-475B-B45D-50908EDF425C}" presName="RightText" presStyleLbl="revTx" presStyleIdx="0" presStyleCnt="0">
        <dgm:presLayoutVars>
          <dgm:bulletEnabled val="1"/>
        </dgm:presLayoutVars>
      </dgm:prSet>
      <dgm:spPr/>
    </dgm:pt>
    <dgm:pt modelId="{03E06C2C-0CC2-4A5D-9DAF-BFE517596841}" type="pres">
      <dgm:prSet presAssocID="{4B091316-B018-475B-B45D-50908EDF425C}" presName="RightNode" presStyleLbl="bgImgPlace1" presStyleIdx="1" presStyleCnt="2" custLinFactNeighborY="0">
        <dgm:presLayoutVars>
          <dgm:chMax val="0"/>
          <dgm:chPref val="0"/>
        </dgm:presLayoutVars>
      </dgm:prSet>
      <dgm:spPr/>
    </dgm:pt>
    <dgm:pt modelId="{10D51D81-6BF0-4798-A309-4290A3C4AA9B}" type="pres">
      <dgm:prSet presAssocID="{4B091316-B018-475B-B45D-50908EDF425C}" presName="TopArrow" presStyleLbl="node1" presStyleIdx="0" presStyleCnt="2" custLinFactNeighborX="1449" custLinFactNeighborY="-483"/>
      <dgm:spPr/>
    </dgm:pt>
    <dgm:pt modelId="{183B618C-98DE-4826-BF77-0C4D83A5918E}" type="pres">
      <dgm:prSet presAssocID="{4B091316-B018-475B-B45D-50908EDF425C}" presName="BottomArrow" presStyleLbl="node1" presStyleIdx="1" presStyleCnt="2"/>
      <dgm:spPr/>
    </dgm:pt>
  </dgm:ptLst>
  <dgm:cxnLst>
    <dgm:cxn modelId="{DE21B305-D477-430F-834E-5CF806353BBB}" srcId="{4B091316-B018-475B-B45D-50908EDF425C}" destId="{43847B59-21BE-401E-806C-370281F78062}" srcOrd="0" destOrd="0" parTransId="{ED9F3F95-5F74-4758-8B7E-3BB83D4FF3D5}" sibTransId="{4ADE89BF-7AA1-4E68-AFD9-73C01F73D3C1}"/>
    <dgm:cxn modelId="{E1369A15-6F74-428F-99F9-27A0B0CA1093}" type="presOf" srcId="{43847B59-21BE-401E-806C-370281F78062}" destId="{387D347A-D0A5-4A2F-9A31-FEBDC1024B19}" srcOrd="1" destOrd="0" presId="urn:microsoft.com/office/officeart/2009/layout/ReverseList"/>
    <dgm:cxn modelId="{89214A38-D5C0-47BB-A39B-12E984233036}" srcId="{4B091316-B018-475B-B45D-50908EDF425C}" destId="{909CDEA2-CAF1-4A8C-853B-34D07C13140C}" srcOrd="3" destOrd="0" parTransId="{E9A8438C-2E78-40D2-82D6-3BF56C25B334}" sibTransId="{559323C3-C1DC-4CCF-9EB7-0AFBD3B8CE01}"/>
    <dgm:cxn modelId="{6C03BC4D-ED49-46C2-BCFE-3E23CD9AC6FF}" type="presOf" srcId="{EB38FE5D-BA43-453B-9AE0-7924BDD5E9E5}" destId="{03E06C2C-0CC2-4A5D-9DAF-BFE517596841}" srcOrd="1" destOrd="0" presId="urn:microsoft.com/office/officeart/2009/layout/ReverseList"/>
    <dgm:cxn modelId="{8DE1605A-7466-404B-9352-772A4D722AC8}" srcId="{4B091316-B018-475B-B45D-50908EDF425C}" destId="{EB38FE5D-BA43-453B-9AE0-7924BDD5E9E5}" srcOrd="1" destOrd="0" parTransId="{E1E273FC-7EF5-4B47-9951-5AFC399883B0}" sibTransId="{56D56F67-5630-40C1-B277-72B864A27E78}"/>
    <dgm:cxn modelId="{75A26F7D-AD30-406E-B92D-55B7B1BBDF8B}" type="presOf" srcId="{4B091316-B018-475B-B45D-50908EDF425C}" destId="{7860322E-A40D-4315-847B-02E98ACC3B7D}" srcOrd="0" destOrd="0" presId="urn:microsoft.com/office/officeart/2009/layout/ReverseList"/>
    <dgm:cxn modelId="{2831E398-F0FB-47B5-B4A5-6BE5991AE157}" type="presOf" srcId="{43847B59-21BE-401E-806C-370281F78062}" destId="{796DCA34-156E-4930-BDE0-EB65E380E1F9}" srcOrd="0" destOrd="0" presId="urn:microsoft.com/office/officeart/2009/layout/ReverseList"/>
    <dgm:cxn modelId="{3D6827A8-535C-4D8C-9A05-AC88CCA71B68}" srcId="{4B091316-B018-475B-B45D-50908EDF425C}" destId="{5F2A5D49-A15A-44DC-9A5B-9BF2F4095F8C}" srcOrd="2" destOrd="0" parTransId="{CDAB16A6-7388-42D2-A609-70BEC9F41F3B}" sibTransId="{5BBD5192-E28E-4AC8-8523-D68261C3A064}"/>
    <dgm:cxn modelId="{E3CBB6E5-62AE-43C3-B8BF-E429FE147CFE}" type="presOf" srcId="{EB38FE5D-BA43-453B-9AE0-7924BDD5E9E5}" destId="{A2D478F2-64DC-40F1-9B95-98B883A7A248}" srcOrd="0" destOrd="0" presId="urn:microsoft.com/office/officeart/2009/layout/ReverseList"/>
    <dgm:cxn modelId="{ABECFDA2-BDE5-448F-99E5-960F5A986890}" type="presParOf" srcId="{7860322E-A40D-4315-847B-02E98ACC3B7D}" destId="{796DCA34-156E-4930-BDE0-EB65E380E1F9}" srcOrd="0" destOrd="0" presId="urn:microsoft.com/office/officeart/2009/layout/ReverseList"/>
    <dgm:cxn modelId="{D23E425E-64DC-4E3F-87D0-5A3B8748499B}" type="presParOf" srcId="{7860322E-A40D-4315-847B-02E98ACC3B7D}" destId="{387D347A-D0A5-4A2F-9A31-FEBDC1024B19}" srcOrd="1" destOrd="0" presId="urn:microsoft.com/office/officeart/2009/layout/ReverseList"/>
    <dgm:cxn modelId="{5AEDEFA1-4215-40F4-8497-4F6F426D3FA3}" type="presParOf" srcId="{7860322E-A40D-4315-847B-02E98ACC3B7D}" destId="{A2D478F2-64DC-40F1-9B95-98B883A7A248}" srcOrd="2" destOrd="0" presId="urn:microsoft.com/office/officeart/2009/layout/ReverseList"/>
    <dgm:cxn modelId="{CA3424D2-C83F-46AC-A2EA-0A49F43CA489}" type="presParOf" srcId="{7860322E-A40D-4315-847B-02E98ACC3B7D}" destId="{03E06C2C-0CC2-4A5D-9DAF-BFE517596841}" srcOrd="3" destOrd="0" presId="urn:microsoft.com/office/officeart/2009/layout/ReverseList"/>
    <dgm:cxn modelId="{305E574C-2DDF-455F-BFCA-6F2D3CED5CB3}" type="presParOf" srcId="{7860322E-A40D-4315-847B-02E98ACC3B7D}" destId="{10D51D81-6BF0-4798-A309-4290A3C4AA9B}" srcOrd="4" destOrd="0" presId="urn:microsoft.com/office/officeart/2009/layout/ReverseList"/>
    <dgm:cxn modelId="{4D41B44A-8499-45B5-864A-0EF0FFD63D90}" type="presParOf" srcId="{7860322E-A40D-4315-847B-02E98ACC3B7D}" destId="{183B618C-98DE-4826-BF77-0C4D83A5918E}" srcOrd="5" destOrd="0" presId="urn:microsoft.com/office/officeart/2009/layout/Reverse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007FB-DE88-4F91-882E-EA09969FEE7B}">
      <dsp:nvSpPr>
        <dsp:cNvPr id="0" name=""/>
        <dsp:cNvSpPr/>
      </dsp:nvSpPr>
      <dsp:spPr>
        <a:xfrm>
          <a:off x="5657950" y="6823943"/>
          <a:ext cx="3921162" cy="3921162"/>
        </a:xfrm>
        <a:prstGeom prst="ellipse">
          <a:avLst/>
        </a:prstGeom>
        <a:solidFill>
          <a:srgbClr val="C7AC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2489200">
            <a:lnSpc>
              <a:spcPct val="90000"/>
            </a:lnSpc>
            <a:spcBef>
              <a:spcPct val="0"/>
            </a:spcBef>
            <a:spcAft>
              <a:spcPct val="35000"/>
            </a:spcAft>
            <a:buNone/>
          </a:pPr>
          <a:r>
            <a:rPr lang="en-US" sz="5600" kern="1200" dirty="0"/>
            <a:t>Key Concepts</a:t>
          </a:r>
        </a:p>
      </dsp:txBody>
      <dsp:txXfrm>
        <a:off x="6232191" y="7398184"/>
        <a:ext cx="2772680" cy="2772680"/>
      </dsp:txXfrm>
    </dsp:sp>
    <dsp:sp modelId="{5FBE9951-131A-45C7-A9B4-BFC5AF94DC47}">
      <dsp:nvSpPr>
        <dsp:cNvPr id="0" name=""/>
        <dsp:cNvSpPr/>
      </dsp:nvSpPr>
      <dsp:spPr>
        <a:xfrm rot="10800000">
          <a:off x="1863718" y="8225758"/>
          <a:ext cx="3585548" cy="1117531"/>
        </a:xfrm>
        <a:prstGeom prst="leftArrow">
          <a:avLst>
            <a:gd name="adj1" fmla="val 60000"/>
            <a:gd name="adj2" fmla="val 50000"/>
          </a:avLst>
        </a:prstGeom>
        <a:solidFill>
          <a:schemeClr val="bg2">
            <a:lumMod val="85000"/>
          </a:schemeClr>
        </a:solidFill>
        <a:ln>
          <a:noFill/>
        </a:ln>
        <a:effectLst/>
      </dsp:spPr>
      <dsp:style>
        <a:lnRef idx="0">
          <a:scrgbClr r="0" g="0" b="0"/>
        </a:lnRef>
        <a:fillRef idx="1">
          <a:scrgbClr r="0" g="0" b="0"/>
        </a:fillRef>
        <a:effectRef idx="0">
          <a:scrgbClr r="0" g="0" b="0"/>
        </a:effectRef>
        <a:fontRef idx="minor">
          <a:schemeClr val="lt1"/>
        </a:fontRef>
      </dsp:style>
    </dsp:sp>
    <dsp:sp modelId="{0AF495AE-E498-44F3-8B6E-75E612E34E36}">
      <dsp:nvSpPr>
        <dsp:cNvPr id="0" name=""/>
        <dsp:cNvSpPr/>
      </dsp:nvSpPr>
      <dsp:spPr>
        <a:xfrm>
          <a:off x="1166" y="7294482"/>
          <a:ext cx="3725104" cy="2980083"/>
        </a:xfrm>
        <a:prstGeom prst="roundRect">
          <a:avLst>
            <a:gd name="adj" fmla="val 10000"/>
          </a:avLst>
        </a:prstGeom>
        <a:solidFill>
          <a:srgbClr val="45773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Staying Informed</a:t>
          </a:r>
        </a:p>
      </dsp:txBody>
      <dsp:txXfrm>
        <a:off x="88450" y="7381766"/>
        <a:ext cx="3550536" cy="2805515"/>
      </dsp:txXfrm>
    </dsp:sp>
    <dsp:sp modelId="{E9B25A44-B6D8-49F7-9C4A-3FF2E454EBBE}">
      <dsp:nvSpPr>
        <dsp:cNvPr id="0" name=""/>
        <dsp:cNvSpPr/>
      </dsp:nvSpPr>
      <dsp:spPr>
        <a:xfrm rot="13500000">
          <a:off x="3024173" y="5424174"/>
          <a:ext cx="3585548" cy="1117531"/>
        </a:xfrm>
        <a:prstGeom prst="leftArrow">
          <a:avLst>
            <a:gd name="adj1" fmla="val 60000"/>
            <a:gd name="adj2" fmla="val 50000"/>
          </a:avLst>
        </a:prstGeom>
        <a:solidFill>
          <a:schemeClr val="bg2">
            <a:lumMod val="85000"/>
          </a:schemeClr>
        </a:solidFill>
        <a:ln>
          <a:noFill/>
        </a:ln>
        <a:effectLst/>
      </dsp:spPr>
      <dsp:style>
        <a:lnRef idx="0">
          <a:scrgbClr r="0" g="0" b="0"/>
        </a:lnRef>
        <a:fillRef idx="1">
          <a:scrgbClr r="0" g="0" b="0"/>
        </a:fillRef>
        <a:effectRef idx="0">
          <a:scrgbClr r="0" g="0" b="0"/>
        </a:effectRef>
        <a:fontRef idx="minor">
          <a:schemeClr val="lt1"/>
        </a:fontRef>
      </dsp:style>
    </dsp:sp>
    <dsp:sp modelId="{B4C80541-724A-4ADF-AD55-5EA8E9CBCFF2}">
      <dsp:nvSpPr>
        <dsp:cNvPr id="0" name=""/>
        <dsp:cNvSpPr/>
      </dsp:nvSpPr>
      <dsp:spPr>
        <a:xfrm>
          <a:off x="1686712" y="3225215"/>
          <a:ext cx="3725104" cy="2980083"/>
        </a:xfrm>
        <a:prstGeom prst="roundRect">
          <a:avLst>
            <a:gd name="adj" fmla="val 10000"/>
          </a:avLst>
        </a:prstGeom>
        <a:solidFill>
          <a:srgbClr val="45773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en-US" sz="5200" kern="1200"/>
            <a:t>Public Outreach</a:t>
          </a:r>
        </a:p>
      </dsp:txBody>
      <dsp:txXfrm>
        <a:off x="1773996" y="3312499"/>
        <a:ext cx="3550536" cy="2805515"/>
      </dsp:txXfrm>
    </dsp:sp>
    <dsp:sp modelId="{4426FC7F-FD6E-4D90-9D0B-13C2E0296C41}">
      <dsp:nvSpPr>
        <dsp:cNvPr id="0" name=""/>
        <dsp:cNvSpPr/>
      </dsp:nvSpPr>
      <dsp:spPr>
        <a:xfrm rot="16200000">
          <a:off x="5825757" y="4263720"/>
          <a:ext cx="3585548" cy="1117531"/>
        </a:xfrm>
        <a:prstGeom prst="leftArrow">
          <a:avLst>
            <a:gd name="adj1" fmla="val 60000"/>
            <a:gd name="adj2" fmla="val 50000"/>
          </a:avLst>
        </a:prstGeom>
        <a:solidFill>
          <a:schemeClr val="bg2">
            <a:lumMod val="85000"/>
          </a:schemeClr>
        </a:solidFill>
        <a:ln>
          <a:noFill/>
        </a:ln>
        <a:effectLst/>
      </dsp:spPr>
      <dsp:style>
        <a:lnRef idx="0">
          <a:scrgbClr r="0" g="0" b="0"/>
        </a:lnRef>
        <a:fillRef idx="1">
          <a:scrgbClr r="0" g="0" b="0"/>
        </a:fillRef>
        <a:effectRef idx="0">
          <a:scrgbClr r="0" g="0" b="0"/>
        </a:effectRef>
        <a:fontRef idx="minor">
          <a:schemeClr val="lt1"/>
        </a:fontRef>
      </dsp:style>
    </dsp:sp>
    <dsp:sp modelId="{88C9294F-919F-43B4-83F5-FCBBF19A0AED}">
      <dsp:nvSpPr>
        <dsp:cNvPr id="0" name=""/>
        <dsp:cNvSpPr/>
      </dsp:nvSpPr>
      <dsp:spPr>
        <a:xfrm>
          <a:off x="5755979" y="1539670"/>
          <a:ext cx="3725104" cy="2980083"/>
        </a:xfrm>
        <a:prstGeom prst="roundRect">
          <a:avLst>
            <a:gd name="adj" fmla="val 10000"/>
          </a:avLst>
        </a:prstGeom>
        <a:solidFill>
          <a:srgbClr val="45773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en-US" sz="5200" kern="1200"/>
            <a:t>Relationship Building</a:t>
          </a:r>
        </a:p>
      </dsp:txBody>
      <dsp:txXfrm>
        <a:off x="5843263" y="1626954"/>
        <a:ext cx="3550536" cy="2805515"/>
      </dsp:txXfrm>
    </dsp:sp>
    <dsp:sp modelId="{4CF7E514-645E-485D-B5D0-7B1AA1A4555D}">
      <dsp:nvSpPr>
        <dsp:cNvPr id="0" name=""/>
        <dsp:cNvSpPr/>
      </dsp:nvSpPr>
      <dsp:spPr>
        <a:xfrm rot="18900000">
          <a:off x="8627341" y="5424174"/>
          <a:ext cx="3585548" cy="1117531"/>
        </a:xfrm>
        <a:prstGeom prst="leftArrow">
          <a:avLst>
            <a:gd name="adj1" fmla="val 60000"/>
            <a:gd name="adj2" fmla="val 50000"/>
          </a:avLst>
        </a:prstGeom>
        <a:solidFill>
          <a:schemeClr val="bg2">
            <a:lumMod val="85000"/>
          </a:schemeClr>
        </a:solidFill>
        <a:ln>
          <a:noFill/>
        </a:ln>
        <a:effectLst/>
      </dsp:spPr>
      <dsp:style>
        <a:lnRef idx="0">
          <a:scrgbClr r="0" g="0" b="0"/>
        </a:lnRef>
        <a:fillRef idx="1">
          <a:scrgbClr r="0" g="0" b="0"/>
        </a:fillRef>
        <a:effectRef idx="0">
          <a:scrgbClr r="0" g="0" b="0"/>
        </a:effectRef>
        <a:fontRef idx="minor">
          <a:schemeClr val="lt1"/>
        </a:fontRef>
      </dsp:style>
    </dsp:sp>
    <dsp:sp modelId="{977265FD-CBAE-46D3-8E69-926A348852D9}">
      <dsp:nvSpPr>
        <dsp:cNvPr id="0" name=""/>
        <dsp:cNvSpPr/>
      </dsp:nvSpPr>
      <dsp:spPr>
        <a:xfrm>
          <a:off x="9825246" y="3225215"/>
          <a:ext cx="3725104" cy="2980083"/>
        </a:xfrm>
        <a:prstGeom prst="roundRect">
          <a:avLst>
            <a:gd name="adj" fmla="val 10000"/>
          </a:avLst>
        </a:prstGeom>
        <a:solidFill>
          <a:srgbClr val="45773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en-US" sz="5200" kern="1200" dirty="0"/>
            <a:t>Issue Framing</a:t>
          </a:r>
        </a:p>
      </dsp:txBody>
      <dsp:txXfrm>
        <a:off x="9912530" y="3312499"/>
        <a:ext cx="3550536" cy="2805515"/>
      </dsp:txXfrm>
    </dsp:sp>
    <dsp:sp modelId="{ACB825B8-A135-4288-BD41-BC56275D2408}">
      <dsp:nvSpPr>
        <dsp:cNvPr id="0" name=""/>
        <dsp:cNvSpPr/>
      </dsp:nvSpPr>
      <dsp:spPr>
        <a:xfrm>
          <a:off x="9787795" y="8225758"/>
          <a:ext cx="3585548" cy="1117531"/>
        </a:xfrm>
        <a:prstGeom prst="leftArrow">
          <a:avLst>
            <a:gd name="adj1" fmla="val 60000"/>
            <a:gd name="adj2" fmla="val 50000"/>
          </a:avLst>
        </a:prstGeom>
        <a:solidFill>
          <a:schemeClr val="bg2">
            <a:lumMod val="85000"/>
          </a:schemeClr>
        </a:solidFill>
        <a:ln>
          <a:noFill/>
        </a:ln>
        <a:effectLst/>
      </dsp:spPr>
      <dsp:style>
        <a:lnRef idx="0">
          <a:scrgbClr r="0" g="0" b="0"/>
        </a:lnRef>
        <a:fillRef idx="1">
          <a:scrgbClr r="0" g="0" b="0"/>
        </a:fillRef>
        <a:effectRef idx="0">
          <a:scrgbClr r="0" g="0" b="0"/>
        </a:effectRef>
        <a:fontRef idx="minor">
          <a:schemeClr val="lt1"/>
        </a:fontRef>
      </dsp:style>
    </dsp:sp>
    <dsp:sp modelId="{C0E3E0A9-4966-44D4-8B52-578B24FA1406}">
      <dsp:nvSpPr>
        <dsp:cNvPr id="0" name=""/>
        <dsp:cNvSpPr/>
      </dsp:nvSpPr>
      <dsp:spPr>
        <a:xfrm>
          <a:off x="11510791" y="7294482"/>
          <a:ext cx="3725104" cy="2980083"/>
        </a:xfrm>
        <a:prstGeom prst="roundRect">
          <a:avLst>
            <a:gd name="adj" fmla="val 10000"/>
          </a:avLst>
        </a:prstGeom>
        <a:solidFill>
          <a:srgbClr val="45773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2311400">
            <a:lnSpc>
              <a:spcPct val="90000"/>
            </a:lnSpc>
            <a:spcBef>
              <a:spcPct val="0"/>
            </a:spcBef>
            <a:spcAft>
              <a:spcPct val="35000"/>
            </a:spcAft>
            <a:buNone/>
          </a:pPr>
          <a:r>
            <a:rPr lang="en-US" sz="5200" kern="1200"/>
            <a:t>Appeal to Self Interest</a:t>
          </a:r>
        </a:p>
      </dsp:txBody>
      <dsp:txXfrm>
        <a:off x="11598075" y="7381766"/>
        <a:ext cx="3550536" cy="2805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D347A-D0A5-4A2F-9A31-FEBDC1024B19}">
      <dsp:nvSpPr>
        <dsp:cNvPr id="0" name=""/>
        <dsp:cNvSpPr/>
      </dsp:nvSpPr>
      <dsp:spPr>
        <a:xfrm rot="16200000">
          <a:off x="1933809" y="2914443"/>
          <a:ext cx="6171390" cy="3771373"/>
        </a:xfrm>
        <a:prstGeom prst="round2SameRect">
          <a:avLst>
            <a:gd name="adj1" fmla="val 16670"/>
            <a:gd name="adj2" fmla="val 0"/>
          </a:avLst>
        </a:prstGeom>
        <a:solidFill>
          <a:srgbClr val="45773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690" tIns="311150" rIns="280035" bIns="311150" numCol="1" spcCol="1270" anchor="t" anchorCtr="0">
          <a:noAutofit/>
        </a:bodyPr>
        <a:lstStyle/>
        <a:p>
          <a:pPr marL="0" lvl="0" indent="0" algn="ctr" defTabSz="2178050">
            <a:lnSpc>
              <a:spcPct val="90000"/>
            </a:lnSpc>
            <a:spcBef>
              <a:spcPct val="0"/>
            </a:spcBef>
            <a:spcAft>
              <a:spcPct val="35000"/>
            </a:spcAft>
            <a:buNone/>
          </a:pPr>
          <a:endParaRPr lang="en-US" sz="4900" kern="1200" dirty="0"/>
        </a:p>
        <a:p>
          <a:pPr marL="0" lvl="0" indent="0" algn="ctr" defTabSz="2178050">
            <a:lnSpc>
              <a:spcPct val="90000"/>
            </a:lnSpc>
            <a:spcBef>
              <a:spcPct val="0"/>
            </a:spcBef>
            <a:spcAft>
              <a:spcPct val="35000"/>
            </a:spcAft>
            <a:buNone/>
          </a:pPr>
          <a:r>
            <a:rPr lang="en-US" sz="4900" kern="1200" dirty="0">
              <a:solidFill>
                <a:schemeClr val="bg1"/>
              </a:solidFill>
            </a:rPr>
            <a:t>Relationship building with policy makers is essential.</a:t>
          </a:r>
        </a:p>
      </dsp:txBody>
      <dsp:txXfrm rot="5400000">
        <a:off x="3317953" y="1898571"/>
        <a:ext cx="3587237" cy="5803118"/>
      </dsp:txXfrm>
    </dsp:sp>
    <dsp:sp modelId="{03E06C2C-0CC2-4A5D-9DAF-BFE517596841}">
      <dsp:nvSpPr>
        <dsp:cNvPr id="0" name=""/>
        <dsp:cNvSpPr/>
      </dsp:nvSpPr>
      <dsp:spPr>
        <a:xfrm rot="5400000">
          <a:off x="5876433" y="2914443"/>
          <a:ext cx="6171390" cy="3771373"/>
        </a:xfrm>
        <a:prstGeom prst="round2SameRect">
          <a:avLst>
            <a:gd name="adj1" fmla="val 16670"/>
            <a:gd name="adj2" fmla="val 0"/>
          </a:avLst>
        </a:prstGeom>
        <a:solidFill>
          <a:srgbClr val="CFB75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0035" tIns="311150" rIns="186690" bIns="311150" numCol="1" spcCol="1270" anchor="t" anchorCtr="0">
          <a:noAutofit/>
        </a:bodyPr>
        <a:lstStyle/>
        <a:p>
          <a:pPr marL="0" lvl="0" indent="0" algn="ctr" defTabSz="2178050">
            <a:lnSpc>
              <a:spcPct val="90000"/>
            </a:lnSpc>
            <a:spcBef>
              <a:spcPct val="0"/>
            </a:spcBef>
            <a:spcAft>
              <a:spcPct val="35000"/>
            </a:spcAft>
            <a:buNone/>
          </a:pPr>
          <a:endParaRPr lang="en-US" sz="4900" kern="1200" dirty="0"/>
        </a:p>
      </dsp:txBody>
      <dsp:txXfrm rot="-5400000">
        <a:off x="7076441" y="1898571"/>
        <a:ext cx="3587237" cy="5803118"/>
      </dsp:txXfrm>
    </dsp:sp>
    <dsp:sp modelId="{10D51D81-6BF0-4798-A309-4290A3C4AA9B}">
      <dsp:nvSpPr>
        <dsp:cNvPr id="0" name=""/>
        <dsp:cNvSpPr/>
      </dsp:nvSpPr>
      <dsp:spPr>
        <a:xfrm>
          <a:off x="5076247" y="-19041"/>
          <a:ext cx="3942624" cy="3942432"/>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3B618C-98DE-4826-BF77-0C4D83A5918E}">
      <dsp:nvSpPr>
        <dsp:cNvPr id="0" name=""/>
        <dsp:cNvSpPr/>
      </dsp:nvSpPr>
      <dsp:spPr>
        <a:xfrm rot="10800000">
          <a:off x="5019119" y="5656868"/>
          <a:ext cx="3942624" cy="3942432"/>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Colors" Target="../diagrams/colors2.xml"/><Relationship Id="rId3" Type="http://schemas.openxmlformats.org/officeDocument/2006/relationships/image" Target="../media/image7.png"/><Relationship Id="rId7" Type="http://schemas.openxmlformats.org/officeDocument/2006/relationships/diagramColors" Target="../diagrams/colors1.xml"/><Relationship Id="rId12" Type="http://schemas.openxmlformats.org/officeDocument/2006/relationships/diagramQuickStyle" Target="../diagrams/quickStyle2.xml"/><Relationship Id="rId2" Type="http://schemas.openxmlformats.org/officeDocument/2006/relationships/image" Target="../media/image6.png"/><Relationship Id="rId16" Type="http://schemas.openxmlformats.org/officeDocument/2006/relationships/image" Target="../media/image10.svg"/><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diagramLayout" Target="../diagrams/layout2.xml"/><Relationship Id="rId5" Type="http://schemas.openxmlformats.org/officeDocument/2006/relationships/diagramLayout" Target="../diagrams/layout1.xml"/><Relationship Id="rId15" Type="http://schemas.openxmlformats.org/officeDocument/2006/relationships/image" Target="../media/image9.png"/><Relationship Id="rId10" Type="http://schemas.openxmlformats.org/officeDocument/2006/relationships/diagramData" Target="../diagrams/data2.xml"/><Relationship Id="rId4" Type="http://schemas.openxmlformats.org/officeDocument/2006/relationships/diagramData" Target="../diagrams/data1.xml"/><Relationship Id="rId9" Type="http://schemas.openxmlformats.org/officeDocument/2006/relationships/image" Target="../media/image8.png"/><Relationship Id="rId14"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29D6DEE-AB8E-4EA0-9A82-4EAD1E868F3B}"/>
              </a:ext>
            </a:extLst>
          </p:cNvPr>
          <p:cNvPicPr>
            <a:picLocks noChangeAspect="1"/>
          </p:cNvPicPr>
          <p:nvPr/>
        </p:nvPicPr>
        <p:blipFill>
          <a:blip r:embed="rId2"/>
          <a:stretch>
            <a:fillRect/>
          </a:stretch>
        </p:blipFill>
        <p:spPr>
          <a:xfrm>
            <a:off x="34166140" y="21989794"/>
            <a:ext cx="16392525" cy="9667875"/>
          </a:xfrm>
          <a:prstGeom prst="rect">
            <a:avLst/>
          </a:prstGeom>
        </p:spPr>
      </p:pic>
      <p:sp>
        <p:nvSpPr>
          <p:cNvPr id="27" name="Rectangle: Rounded Corners 26">
            <a:extLst>
              <a:ext uri="{FF2B5EF4-FFF2-40B4-BE49-F238E27FC236}">
                <a16:creationId xmlns:a16="http://schemas.microsoft.com/office/drawing/2014/main" id="{03311FE6-A271-4D7A-8C90-0AFB5E790A6C}"/>
              </a:ext>
            </a:extLst>
          </p:cNvPr>
          <p:cNvSpPr/>
          <p:nvPr/>
        </p:nvSpPr>
        <p:spPr>
          <a:xfrm>
            <a:off x="34276939" y="5800471"/>
            <a:ext cx="16456998" cy="11884918"/>
          </a:xfrm>
          <a:prstGeom prst="roundRect">
            <a:avLst>
              <a:gd name="adj" fmla="val 5000"/>
            </a:avLst>
          </a:prstGeom>
          <a:solidFill>
            <a:schemeClr val="bg2">
              <a:lumMod val="8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endParaRPr lang="en-US" sz="6600" dirty="0"/>
          </a:p>
        </p:txBody>
      </p:sp>
      <p:sp>
        <p:nvSpPr>
          <p:cNvPr id="2" name="Title 1">
            <a:extLst>
              <a:ext uri="{FF2B5EF4-FFF2-40B4-BE49-F238E27FC236}">
                <a16:creationId xmlns:a16="http://schemas.microsoft.com/office/drawing/2014/main" id="{877EAA69-AEE4-4D62-99A9-7E4079B60790}"/>
              </a:ext>
            </a:extLst>
          </p:cNvPr>
          <p:cNvSpPr>
            <a:spLocks noGrp="1"/>
          </p:cNvSpPr>
          <p:nvPr>
            <p:ph type="title"/>
          </p:nvPr>
        </p:nvSpPr>
        <p:spPr/>
        <p:txBody>
          <a:bodyPr/>
          <a:lstStyle/>
          <a:p>
            <a:r>
              <a:rPr lang="en-US" dirty="0"/>
              <a:t>The Role of Policy and Advocacy For All</a:t>
            </a:r>
          </a:p>
        </p:txBody>
      </p:sp>
      <p:sp>
        <p:nvSpPr>
          <p:cNvPr id="3" name="Text Placeholder 2">
            <a:extLst>
              <a:ext uri="{FF2B5EF4-FFF2-40B4-BE49-F238E27FC236}">
                <a16:creationId xmlns:a16="http://schemas.microsoft.com/office/drawing/2014/main" id="{9F74E58B-446B-4FDA-9499-A83123281BF2}"/>
              </a:ext>
            </a:extLst>
          </p:cNvPr>
          <p:cNvSpPr>
            <a:spLocks noGrp="1"/>
          </p:cNvSpPr>
          <p:nvPr>
            <p:ph type="body" sz="quarter" idx="13"/>
          </p:nvPr>
        </p:nvSpPr>
        <p:spPr/>
        <p:txBody>
          <a:bodyPr/>
          <a:lstStyle/>
          <a:p>
            <a:r>
              <a:rPr lang="en-US" dirty="0"/>
              <a:t>Katie Buckley, MSW Candidate 2021</a:t>
            </a:r>
          </a:p>
        </p:txBody>
      </p:sp>
      <p:sp>
        <p:nvSpPr>
          <p:cNvPr id="4" name="Text Placeholder 3">
            <a:extLst>
              <a:ext uri="{FF2B5EF4-FFF2-40B4-BE49-F238E27FC236}">
                <a16:creationId xmlns:a16="http://schemas.microsoft.com/office/drawing/2014/main" id="{C0F6F248-952F-4B38-B070-5A71F6DDAF80}"/>
              </a:ext>
            </a:extLst>
          </p:cNvPr>
          <p:cNvSpPr>
            <a:spLocks noGrp="1"/>
          </p:cNvSpPr>
          <p:nvPr>
            <p:ph type="body" sz="quarter" idx="14"/>
          </p:nvPr>
        </p:nvSpPr>
        <p:spPr/>
        <p:txBody>
          <a:bodyPr/>
          <a:lstStyle/>
          <a:p>
            <a:endParaRPr lang="en-US"/>
          </a:p>
        </p:txBody>
      </p:sp>
      <p:pic>
        <p:nvPicPr>
          <p:cNvPr id="26" name="Picture 25" descr="Community Crossroads">
            <a:extLst>
              <a:ext uri="{FF2B5EF4-FFF2-40B4-BE49-F238E27FC236}">
                <a16:creationId xmlns:a16="http://schemas.microsoft.com/office/drawing/2014/main" id="{B78495F2-D68B-4E59-BC54-B2DE63A30E9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853779" y="31509574"/>
            <a:ext cx="12929870" cy="4491723"/>
          </a:xfrm>
          <a:prstGeom prst="rect">
            <a:avLst/>
          </a:prstGeom>
          <a:noFill/>
          <a:ln>
            <a:noFill/>
          </a:ln>
        </p:spPr>
      </p:pic>
      <p:sp>
        <p:nvSpPr>
          <p:cNvPr id="29" name="Text Placeholder 18">
            <a:extLst>
              <a:ext uri="{FF2B5EF4-FFF2-40B4-BE49-F238E27FC236}">
                <a16:creationId xmlns:a16="http://schemas.microsoft.com/office/drawing/2014/main" id="{32E50C28-1CB0-4107-85DE-28D9E47EE976}"/>
              </a:ext>
            </a:extLst>
          </p:cNvPr>
          <p:cNvSpPr txBox="1">
            <a:spLocks/>
          </p:cNvSpPr>
          <p:nvPr/>
        </p:nvSpPr>
        <p:spPr>
          <a:xfrm>
            <a:off x="15212696" y="16265739"/>
            <a:ext cx="32495914" cy="1922943"/>
          </a:xfrm>
          <a:prstGeom prst="rect">
            <a:avLst/>
          </a:prstGeom>
        </p:spPr>
        <p:txBody>
          <a:bodyPr vert="horz" lIns="106674" tIns="53337" rIns="106674" bIns="53337" rtlCol="0">
            <a:noAutofit/>
          </a:bodyPr>
          <a:lstStyle>
            <a:lvl1pPr marL="0" indent="0" algn="l" defTabSz="4480304" rtl="0" eaLnBrk="1" latinLnBrk="0" hangingPunct="1">
              <a:lnSpc>
                <a:spcPct val="90000"/>
              </a:lnSpc>
              <a:spcBef>
                <a:spcPts val="4900"/>
              </a:spcBef>
              <a:buFont typeface="Arial" panose="020B0604020202020204" pitchFamily="34" charset="0"/>
              <a:buNone/>
              <a:defRPr sz="4000" kern="1200">
                <a:solidFill>
                  <a:srgbClr val="000000"/>
                </a:solidFill>
                <a:latin typeface="+mj-lt"/>
                <a:ea typeface="+mn-ea"/>
                <a:cs typeface="+mn-cs"/>
              </a:defRPr>
            </a:lvl1pPr>
            <a:lvl2pPr marL="2925952" indent="-6858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2pPr>
            <a:lvl3pPr marL="5166104" indent="-6858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3pPr>
            <a:lvl4pPr marL="7291956"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4pPr>
            <a:lvl5pPr marL="9532108"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pPr algn="ctr"/>
            <a:endParaRPr lang="en-US" sz="8000" dirty="0">
              <a:solidFill>
                <a:srgbClr val="FF0000"/>
              </a:solidFill>
            </a:endParaRPr>
          </a:p>
        </p:txBody>
      </p:sp>
      <p:sp>
        <p:nvSpPr>
          <p:cNvPr id="6" name="Text Placeholder 5">
            <a:extLst>
              <a:ext uri="{FF2B5EF4-FFF2-40B4-BE49-F238E27FC236}">
                <a16:creationId xmlns:a16="http://schemas.microsoft.com/office/drawing/2014/main" id="{A2633E2A-CA9F-4213-A2E7-B3B2018E646A}"/>
              </a:ext>
            </a:extLst>
          </p:cNvPr>
          <p:cNvSpPr>
            <a:spLocks noGrp="1"/>
          </p:cNvSpPr>
          <p:nvPr>
            <p:ph type="body" sz="quarter" idx="28"/>
          </p:nvPr>
        </p:nvSpPr>
        <p:spPr>
          <a:xfrm>
            <a:off x="34166140" y="18169502"/>
            <a:ext cx="16282131" cy="3034021"/>
          </a:xfrm>
        </p:spPr>
        <p:txBody>
          <a:bodyPr/>
          <a:lstStyle/>
          <a:p>
            <a:r>
              <a:rPr lang="en-US" sz="6000" dirty="0"/>
              <a:t>Virtual Candidate Event where bipartisan members learned about the lived experiences, contributions, and challenges faced by these politically engaged group of NH citizens.</a:t>
            </a:r>
          </a:p>
        </p:txBody>
      </p:sp>
      <p:graphicFrame>
        <p:nvGraphicFramePr>
          <p:cNvPr id="17" name="Diagram 16">
            <a:extLst>
              <a:ext uri="{FF2B5EF4-FFF2-40B4-BE49-F238E27FC236}">
                <a16:creationId xmlns:a16="http://schemas.microsoft.com/office/drawing/2014/main" id="{8317C8E7-4D2B-4ED8-9814-C4D6F3152093}"/>
              </a:ext>
            </a:extLst>
          </p:cNvPr>
          <p:cNvGraphicFramePr/>
          <p:nvPr>
            <p:extLst>
              <p:ext uri="{D42A27DB-BD31-4B8C-83A1-F6EECF244321}">
                <p14:modId xmlns:p14="http://schemas.microsoft.com/office/powerpoint/2010/main" val="713497436"/>
              </p:ext>
            </p:extLst>
          </p:nvPr>
        </p:nvGraphicFramePr>
        <p:xfrm>
          <a:off x="17857505" y="4507908"/>
          <a:ext cx="15237063" cy="122847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Rectangle 13">
            <a:extLst>
              <a:ext uri="{FF2B5EF4-FFF2-40B4-BE49-F238E27FC236}">
                <a16:creationId xmlns:a16="http://schemas.microsoft.com/office/drawing/2014/main" id="{702E3899-A9BF-40DA-84F3-F035F48EEE43}"/>
              </a:ext>
            </a:extLst>
          </p:cNvPr>
          <p:cNvSpPr/>
          <p:nvPr/>
        </p:nvSpPr>
        <p:spPr>
          <a:xfrm>
            <a:off x="290093" y="28145872"/>
            <a:ext cx="16639129" cy="1733657"/>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Background</a:t>
            </a:r>
          </a:p>
        </p:txBody>
      </p:sp>
      <p:sp>
        <p:nvSpPr>
          <p:cNvPr id="19" name="Rectangle 18">
            <a:extLst>
              <a:ext uri="{FF2B5EF4-FFF2-40B4-BE49-F238E27FC236}">
                <a16:creationId xmlns:a16="http://schemas.microsoft.com/office/drawing/2014/main" id="{421AF17A-E15C-4225-92F8-5F96F8F4B8A5}"/>
              </a:ext>
            </a:extLst>
          </p:cNvPr>
          <p:cNvSpPr/>
          <p:nvPr/>
        </p:nvSpPr>
        <p:spPr>
          <a:xfrm>
            <a:off x="472463" y="5749303"/>
            <a:ext cx="16411619" cy="7095982"/>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t>Community Crossroads strives to provide people in need of long term supports, either through age or disability, with the information, guidance, support and advocacy they need to remain in their chosen homes and live full, independent lives.  </a:t>
            </a:r>
          </a:p>
        </p:txBody>
      </p:sp>
      <p:sp>
        <p:nvSpPr>
          <p:cNvPr id="31" name="Rectangle 30">
            <a:extLst>
              <a:ext uri="{FF2B5EF4-FFF2-40B4-BE49-F238E27FC236}">
                <a16:creationId xmlns:a16="http://schemas.microsoft.com/office/drawing/2014/main" id="{8C38257B-DA42-48AF-8070-39EB9B2C0C38}"/>
              </a:ext>
            </a:extLst>
          </p:cNvPr>
          <p:cNvSpPr/>
          <p:nvPr/>
        </p:nvSpPr>
        <p:spPr>
          <a:xfrm>
            <a:off x="17337024" y="15801329"/>
            <a:ext cx="16191879" cy="1922943"/>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Legislative and Policy Activities</a:t>
            </a:r>
          </a:p>
        </p:txBody>
      </p:sp>
      <p:sp>
        <p:nvSpPr>
          <p:cNvPr id="32" name="Rectangle: Rounded Corners 31">
            <a:extLst>
              <a:ext uri="{FF2B5EF4-FFF2-40B4-BE49-F238E27FC236}">
                <a16:creationId xmlns:a16="http://schemas.microsoft.com/office/drawing/2014/main" id="{577BACA7-BE52-4FC4-90C2-570FEC71EDFC}"/>
              </a:ext>
            </a:extLst>
          </p:cNvPr>
          <p:cNvSpPr/>
          <p:nvPr/>
        </p:nvSpPr>
        <p:spPr>
          <a:xfrm>
            <a:off x="17366877" y="17785212"/>
            <a:ext cx="16162026" cy="11232481"/>
          </a:xfrm>
          <a:prstGeom prst="roundRect">
            <a:avLst>
              <a:gd name="adj" fmla="val 5000"/>
            </a:avLst>
          </a:prstGeom>
          <a:solidFill>
            <a:schemeClr val="bg2">
              <a:lumMod val="85000"/>
            </a:schemeClr>
          </a:solidFill>
          <a:ln w="1397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685800" indent="-685800">
              <a:buFont typeface="Wingdings" panose="05000000000000000000" pitchFamily="2" charset="2"/>
              <a:buChar char="q"/>
            </a:pPr>
            <a:r>
              <a:rPr lang="en-US" sz="5200" b="1" dirty="0">
                <a:solidFill>
                  <a:srgbClr val="08020E"/>
                </a:solidFill>
              </a:rPr>
              <a:t>Completed Policy Partners Training Program</a:t>
            </a:r>
          </a:p>
          <a:p>
            <a:pPr marL="685800" indent="-685800">
              <a:buFont typeface="Wingdings" panose="05000000000000000000" pitchFamily="2" charset="2"/>
              <a:buChar char="q"/>
            </a:pPr>
            <a:r>
              <a:rPr lang="en-US" sz="5200" b="1" dirty="0">
                <a:solidFill>
                  <a:srgbClr val="08020E"/>
                </a:solidFill>
              </a:rPr>
              <a:t>Reviewed the concept of Federalism and the</a:t>
            </a:r>
            <a:br>
              <a:rPr lang="en-US" sz="5200" b="1" dirty="0">
                <a:solidFill>
                  <a:srgbClr val="08020E"/>
                </a:solidFill>
              </a:rPr>
            </a:br>
            <a:r>
              <a:rPr lang="en-US" sz="5200" b="1" dirty="0">
                <a:solidFill>
                  <a:srgbClr val="08020E"/>
                </a:solidFill>
              </a:rPr>
              <a:t>structure/function of American Government &amp; Politics </a:t>
            </a:r>
          </a:p>
          <a:p>
            <a:pPr marL="685800" indent="-685800">
              <a:buFont typeface="Wingdings" panose="05000000000000000000" pitchFamily="2" charset="2"/>
              <a:buChar char="q"/>
            </a:pPr>
            <a:r>
              <a:rPr lang="en-US" sz="5200" b="1" dirty="0">
                <a:solidFill>
                  <a:srgbClr val="08020E"/>
                </a:solidFill>
              </a:rPr>
              <a:t>Gained knowledge about how to impact the public</a:t>
            </a:r>
            <a:br>
              <a:rPr lang="en-US" sz="5200" b="1" dirty="0">
                <a:solidFill>
                  <a:srgbClr val="08020E"/>
                </a:solidFill>
              </a:rPr>
            </a:br>
            <a:r>
              <a:rPr lang="en-US" sz="5200" b="1" dirty="0">
                <a:solidFill>
                  <a:srgbClr val="08020E"/>
                </a:solidFill>
              </a:rPr>
              <a:t>policy cycle and the NH state budget process</a:t>
            </a:r>
          </a:p>
          <a:p>
            <a:pPr marL="685800" indent="-685800">
              <a:buFont typeface="Wingdings" panose="05000000000000000000" pitchFamily="2" charset="2"/>
              <a:buChar char="q"/>
            </a:pPr>
            <a:r>
              <a:rPr lang="en-US" sz="5200" b="1" dirty="0">
                <a:solidFill>
                  <a:srgbClr val="08020E"/>
                </a:solidFill>
              </a:rPr>
              <a:t>Developed an understanding of how to advance</a:t>
            </a:r>
            <a:br>
              <a:rPr lang="en-US" sz="5200" b="1" dirty="0">
                <a:solidFill>
                  <a:srgbClr val="08020E"/>
                </a:solidFill>
              </a:rPr>
            </a:br>
            <a:r>
              <a:rPr lang="en-US" sz="5200" b="1" dirty="0">
                <a:solidFill>
                  <a:srgbClr val="08020E"/>
                </a:solidFill>
              </a:rPr>
              <a:t>public policies and achieve disability justice equity</a:t>
            </a:r>
          </a:p>
          <a:p>
            <a:pPr marL="685800" indent="-685800">
              <a:buFont typeface="Wingdings" panose="05000000000000000000" pitchFamily="2" charset="2"/>
              <a:buChar char="q"/>
            </a:pPr>
            <a:r>
              <a:rPr lang="en-US" sz="5200" b="1" dirty="0">
                <a:solidFill>
                  <a:srgbClr val="08020E"/>
                </a:solidFill>
              </a:rPr>
              <a:t>Conducted 1-to-1 meetings with NH legislators</a:t>
            </a:r>
          </a:p>
          <a:p>
            <a:pPr marL="685800" indent="-685800">
              <a:buFont typeface="Wingdings" panose="05000000000000000000" pitchFamily="2" charset="2"/>
              <a:buChar char="q"/>
            </a:pPr>
            <a:r>
              <a:rPr lang="en-US" sz="5200" b="1" dirty="0">
                <a:solidFill>
                  <a:srgbClr val="08020E"/>
                </a:solidFill>
              </a:rPr>
              <a:t>Attended candidate events</a:t>
            </a:r>
          </a:p>
          <a:p>
            <a:pPr marL="685800" indent="-685800">
              <a:buFont typeface="Wingdings" panose="05000000000000000000" pitchFamily="2" charset="2"/>
              <a:buChar char="q"/>
            </a:pPr>
            <a:r>
              <a:rPr lang="en-US" sz="5200" b="1" dirty="0">
                <a:solidFill>
                  <a:srgbClr val="08020E"/>
                </a:solidFill>
              </a:rPr>
              <a:t>Monitored and reviewed NH legislative bills</a:t>
            </a:r>
          </a:p>
          <a:p>
            <a:pPr marL="685800" indent="-685800">
              <a:buFont typeface="Wingdings" panose="05000000000000000000" pitchFamily="2" charset="2"/>
              <a:buChar char="q"/>
            </a:pPr>
            <a:r>
              <a:rPr lang="en-US" sz="5200" b="1" dirty="0">
                <a:solidFill>
                  <a:srgbClr val="08020E"/>
                </a:solidFill>
              </a:rPr>
              <a:t>Observed NH legislative hearings</a:t>
            </a:r>
          </a:p>
          <a:p>
            <a:pPr marL="685800" indent="-685800">
              <a:buFont typeface="Wingdings" panose="05000000000000000000" pitchFamily="2" charset="2"/>
              <a:buChar char="q"/>
            </a:pPr>
            <a:r>
              <a:rPr lang="en-US" sz="5200" b="1" dirty="0">
                <a:solidFill>
                  <a:srgbClr val="08020E"/>
                </a:solidFill>
              </a:rPr>
              <a:t>Submitted written testimony to the NH House</a:t>
            </a:r>
            <a:br>
              <a:rPr lang="en-US" sz="5200" b="1" dirty="0">
                <a:solidFill>
                  <a:srgbClr val="08020E"/>
                </a:solidFill>
              </a:rPr>
            </a:br>
            <a:r>
              <a:rPr lang="en-US" sz="5200" b="1" dirty="0">
                <a:solidFill>
                  <a:srgbClr val="08020E"/>
                </a:solidFill>
              </a:rPr>
              <a:t>Finance Committee</a:t>
            </a:r>
          </a:p>
          <a:p>
            <a:pPr marL="1143000" indent="-1143000">
              <a:buFont typeface="Wingdings" panose="05000000000000000000" pitchFamily="2" charset="2"/>
              <a:buChar char="q"/>
            </a:pPr>
            <a:endParaRPr lang="en-US" sz="4800" dirty="0"/>
          </a:p>
        </p:txBody>
      </p:sp>
      <p:sp>
        <p:nvSpPr>
          <p:cNvPr id="34" name="Text Placeholder 5">
            <a:extLst>
              <a:ext uri="{FF2B5EF4-FFF2-40B4-BE49-F238E27FC236}">
                <a16:creationId xmlns:a16="http://schemas.microsoft.com/office/drawing/2014/main" id="{A17E8C9D-6E05-48A3-B901-B6120AE86829}"/>
              </a:ext>
            </a:extLst>
          </p:cNvPr>
          <p:cNvSpPr txBox="1">
            <a:spLocks/>
          </p:cNvSpPr>
          <p:nvPr/>
        </p:nvSpPr>
        <p:spPr>
          <a:xfrm>
            <a:off x="34592159" y="6549121"/>
            <a:ext cx="15897260" cy="9252208"/>
          </a:xfrm>
          <a:prstGeom prst="rect">
            <a:avLst/>
          </a:prstGeom>
        </p:spPr>
        <p:txBody>
          <a:bodyPr vert="horz" lIns="106674" tIns="53337" rIns="106674" bIns="53337" rtlCol="0">
            <a:noAutofit/>
          </a:bodyPr>
          <a:lstStyle>
            <a:lvl1pPr marL="0" indent="0" algn="ctr" defTabSz="4480304" rtl="0" eaLnBrk="1" latinLnBrk="0" hangingPunct="1">
              <a:lnSpc>
                <a:spcPct val="90000"/>
              </a:lnSpc>
              <a:spcBef>
                <a:spcPts val="4900"/>
              </a:spcBef>
              <a:buFont typeface="Arial" panose="020B0604020202020204" pitchFamily="34" charset="0"/>
              <a:buNone/>
              <a:defRPr sz="4400" b="0" kern="1200">
                <a:solidFill>
                  <a:srgbClr val="000000"/>
                </a:solidFill>
                <a:latin typeface="+mj-lt"/>
                <a:ea typeface="+mn-ea"/>
                <a:cs typeface="+mn-cs"/>
              </a:defRPr>
            </a:lvl1pPr>
            <a:lvl2pPr marL="2925952" indent="-685800"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2pPr>
            <a:lvl3pPr marL="5166104" indent="-685800" algn="l" defTabSz="4480304" rtl="0" eaLnBrk="1" latinLnBrk="0" hangingPunct="1">
              <a:lnSpc>
                <a:spcPct val="90000"/>
              </a:lnSpc>
              <a:spcBef>
                <a:spcPts val="2450"/>
              </a:spcBef>
              <a:buFont typeface="Arial" panose="020B0604020202020204" pitchFamily="34" charset="0"/>
              <a:buChar char="•"/>
              <a:defRPr sz="4800" kern="1200">
                <a:solidFill>
                  <a:srgbClr val="000000"/>
                </a:solidFill>
                <a:latin typeface="+mj-lt"/>
                <a:ea typeface="+mn-ea"/>
                <a:cs typeface="+mn-cs"/>
              </a:defRPr>
            </a:lvl3pPr>
            <a:lvl4pPr marL="7291956"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4pPr>
            <a:lvl5pPr marL="9532108"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pPr marL="857250" indent="-857250" algn="l">
              <a:buFont typeface="Wingdings" panose="05000000000000000000" pitchFamily="2" charset="2"/>
              <a:buChar char="q"/>
            </a:pPr>
            <a:r>
              <a:rPr lang="en-US" sz="6200" b="1" dirty="0"/>
              <a:t>Stay informed with media reports, asking questions and attending forums</a:t>
            </a:r>
          </a:p>
          <a:p>
            <a:pPr marL="857250" indent="-857250" algn="l">
              <a:buFont typeface="Wingdings" panose="05000000000000000000" pitchFamily="2" charset="2"/>
              <a:buChar char="q"/>
            </a:pPr>
            <a:r>
              <a:rPr lang="en-US" sz="6200" b="1" dirty="0"/>
              <a:t>Provide issue education and community organizing through public outreach</a:t>
            </a:r>
          </a:p>
          <a:p>
            <a:pPr marL="857250" indent="-857250" algn="l">
              <a:buFont typeface="Wingdings" panose="05000000000000000000" pitchFamily="2" charset="2"/>
              <a:buChar char="q"/>
            </a:pPr>
            <a:r>
              <a:rPr lang="en-US" sz="6200" b="1" dirty="0"/>
              <a:t>Build alliances</a:t>
            </a:r>
          </a:p>
          <a:p>
            <a:pPr marL="857250" indent="-857250" algn="l">
              <a:buFont typeface="Wingdings" panose="05000000000000000000" pitchFamily="2" charset="2"/>
              <a:buChar char="q"/>
            </a:pPr>
            <a:r>
              <a:rPr lang="en-US" sz="6200" b="1" dirty="0"/>
              <a:t>Work on how you talk about issues</a:t>
            </a:r>
          </a:p>
          <a:p>
            <a:pPr marL="857250" indent="-857250" algn="l">
              <a:buFont typeface="Wingdings" panose="05000000000000000000" pitchFamily="2" charset="2"/>
              <a:buChar char="q"/>
            </a:pPr>
            <a:r>
              <a:rPr lang="en-US" sz="6200" b="1" dirty="0"/>
              <a:t>Continue to work together and take action to ensure a better future for individuals with disabilities</a:t>
            </a:r>
          </a:p>
          <a:p>
            <a:endParaRPr lang="en-US" sz="6000" dirty="0">
              <a:solidFill>
                <a:schemeClr val="bg1"/>
              </a:solidFill>
            </a:endParaRPr>
          </a:p>
        </p:txBody>
      </p:sp>
      <p:sp>
        <p:nvSpPr>
          <p:cNvPr id="35" name="Rectangle: Rounded Corners 34">
            <a:extLst>
              <a:ext uri="{FF2B5EF4-FFF2-40B4-BE49-F238E27FC236}">
                <a16:creationId xmlns:a16="http://schemas.microsoft.com/office/drawing/2014/main" id="{ECD8237B-8220-42F8-BCD9-2CF394EF5375}"/>
              </a:ext>
            </a:extLst>
          </p:cNvPr>
          <p:cNvSpPr/>
          <p:nvPr/>
        </p:nvSpPr>
        <p:spPr>
          <a:xfrm>
            <a:off x="472463" y="12855752"/>
            <a:ext cx="16455209" cy="3254737"/>
          </a:xfrm>
          <a:prstGeom prst="roundRect">
            <a:avLst>
              <a:gd name="adj" fmla="val 5000"/>
            </a:avLst>
          </a:prstGeom>
          <a:solidFill>
            <a:schemeClr val="bg2">
              <a:lumMod val="8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en-US" sz="4800" b="1" dirty="0">
                <a:solidFill>
                  <a:srgbClr val="000000"/>
                </a:solidFill>
              </a:rPr>
              <a:t>Policy and advocacy work at Community Crossroads is under the direction of Jennifer Bertrand, Director of Community Partnerships who provided an eye-opening experience into policy and how policy intertwines with practice.</a:t>
            </a:r>
          </a:p>
        </p:txBody>
      </p:sp>
      <p:sp>
        <p:nvSpPr>
          <p:cNvPr id="38" name="Text Placeholder 5">
            <a:extLst>
              <a:ext uri="{FF2B5EF4-FFF2-40B4-BE49-F238E27FC236}">
                <a16:creationId xmlns:a16="http://schemas.microsoft.com/office/drawing/2014/main" id="{13C74395-9648-4AF5-84CB-1F12ED457F90}"/>
              </a:ext>
            </a:extLst>
          </p:cNvPr>
          <p:cNvSpPr txBox="1">
            <a:spLocks/>
          </p:cNvSpPr>
          <p:nvPr/>
        </p:nvSpPr>
        <p:spPr>
          <a:xfrm>
            <a:off x="34166140" y="6429881"/>
            <a:ext cx="17446660" cy="9252208"/>
          </a:xfrm>
          <a:prstGeom prst="rect">
            <a:avLst/>
          </a:prstGeom>
        </p:spPr>
        <p:txBody>
          <a:bodyPr vert="horz" lIns="106674" tIns="53337" rIns="106674" bIns="53337" rtlCol="0">
            <a:noAutofit/>
          </a:bodyPr>
          <a:lstStyle>
            <a:lvl1pPr marL="0" indent="0" algn="ctr" defTabSz="4480304" rtl="0" eaLnBrk="1" latinLnBrk="0" hangingPunct="1">
              <a:lnSpc>
                <a:spcPct val="90000"/>
              </a:lnSpc>
              <a:spcBef>
                <a:spcPts val="4900"/>
              </a:spcBef>
              <a:buFont typeface="Arial" panose="020B0604020202020204" pitchFamily="34" charset="0"/>
              <a:buNone/>
              <a:defRPr sz="4400" b="0" kern="1200">
                <a:solidFill>
                  <a:srgbClr val="000000"/>
                </a:solidFill>
                <a:latin typeface="+mj-lt"/>
                <a:ea typeface="+mn-ea"/>
                <a:cs typeface="+mn-cs"/>
              </a:defRPr>
            </a:lvl1pPr>
            <a:lvl2pPr marL="2925952" indent="-685800"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2pPr>
            <a:lvl3pPr marL="5166104" indent="-685800" algn="l" defTabSz="4480304" rtl="0" eaLnBrk="1" latinLnBrk="0" hangingPunct="1">
              <a:lnSpc>
                <a:spcPct val="90000"/>
              </a:lnSpc>
              <a:spcBef>
                <a:spcPts val="2450"/>
              </a:spcBef>
              <a:buFont typeface="Arial" panose="020B0604020202020204" pitchFamily="34" charset="0"/>
              <a:buChar char="•"/>
              <a:defRPr sz="4800" kern="1200">
                <a:solidFill>
                  <a:srgbClr val="000000"/>
                </a:solidFill>
                <a:latin typeface="+mj-lt"/>
                <a:ea typeface="+mn-ea"/>
                <a:cs typeface="+mn-cs"/>
              </a:defRPr>
            </a:lvl3pPr>
            <a:lvl4pPr marL="7291956"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4pPr>
            <a:lvl5pPr marL="9532108"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pPr marL="857250" indent="-857250">
              <a:buFont typeface="Wingdings" panose="05000000000000000000" pitchFamily="2" charset="2"/>
              <a:buChar char="q"/>
            </a:pPr>
            <a:endParaRPr lang="en-US" sz="6000" dirty="0"/>
          </a:p>
        </p:txBody>
      </p:sp>
      <p:sp>
        <p:nvSpPr>
          <p:cNvPr id="39" name="Rectangle 38">
            <a:extLst>
              <a:ext uri="{FF2B5EF4-FFF2-40B4-BE49-F238E27FC236}">
                <a16:creationId xmlns:a16="http://schemas.microsoft.com/office/drawing/2014/main" id="{91225C81-22A1-45D7-A40A-93E209E7CA75}"/>
              </a:ext>
            </a:extLst>
          </p:cNvPr>
          <p:cNvSpPr/>
          <p:nvPr/>
        </p:nvSpPr>
        <p:spPr>
          <a:xfrm>
            <a:off x="17332207" y="29231307"/>
            <a:ext cx="16162026" cy="6195275"/>
          </a:xfrm>
          <a:prstGeom prst="rect">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0" scaled="1"/>
            <a:tileRect/>
          </a:gra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a:t>“This is quite a game, politics. There are no permanent enemies, and no permanent friends, only permanent interests” </a:t>
            </a:r>
          </a:p>
          <a:p>
            <a:pPr algn="ctr"/>
            <a:r>
              <a:rPr lang="en-US" i="1" dirty="0"/>
              <a:t>- William Clay</a:t>
            </a:r>
            <a:endParaRPr lang="en-US" dirty="0"/>
          </a:p>
        </p:txBody>
      </p:sp>
      <p:sp>
        <p:nvSpPr>
          <p:cNvPr id="20" name="Rectangle: Rounded Corners 19">
            <a:extLst>
              <a:ext uri="{FF2B5EF4-FFF2-40B4-BE49-F238E27FC236}">
                <a16:creationId xmlns:a16="http://schemas.microsoft.com/office/drawing/2014/main" id="{93017A9E-2CF9-4375-AB8F-8D6839440685}"/>
              </a:ext>
            </a:extLst>
          </p:cNvPr>
          <p:cNvSpPr/>
          <p:nvPr/>
        </p:nvSpPr>
        <p:spPr>
          <a:xfrm>
            <a:off x="290093" y="29879529"/>
            <a:ext cx="16593989" cy="5850651"/>
          </a:xfrm>
          <a:prstGeom prst="roundRect">
            <a:avLst>
              <a:gd name="adj" fmla="val 5000"/>
            </a:avLst>
          </a:prstGeom>
          <a:solidFill>
            <a:schemeClr val="bg2">
              <a:lumMod val="8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en-US" sz="6000" b="1" dirty="0">
                <a:solidFill>
                  <a:srgbClr val="000000"/>
                </a:solidFill>
              </a:rPr>
              <a:t>The reality that community-based, person-centered systems of support is constantly being challenged and its future security is not guaranteed. Individuals, families &amp; professionals touched by disability may not always be aware of the long history of activism in New Hampshire</a:t>
            </a:r>
          </a:p>
          <a:p>
            <a:pPr algn="ctr"/>
            <a:endParaRPr lang="en-US" sz="6600" dirty="0"/>
          </a:p>
        </p:txBody>
      </p:sp>
      <p:pic>
        <p:nvPicPr>
          <p:cNvPr id="5" name="Picture 4">
            <a:extLst>
              <a:ext uri="{FF2B5EF4-FFF2-40B4-BE49-F238E27FC236}">
                <a16:creationId xmlns:a16="http://schemas.microsoft.com/office/drawing/2014/main" id="{72CD8938-DEFE-4AC7-B36E-C7C7433E57F5}"/>
              </a:ext>
            </a:extLst>
          </p:cNvPr>
          <p:cNvPicPr>
            <a:picLocks noChangeAspect="1"/>
          </p:cNvPicPr>
          <p:nvPr/>
        </p:nvPicPr>
        <p:blipFill>
          <a:blip r:embed="rId9"/>
          <a:stretch>
            <a:fillRect/>
          </a:stretch>
        </p:blipFill>
        <p:spPr>
          <a:xfrm>
            <a:off x="5747261" y="16077531"/>
            <a:ext cx="11300997" cy="11824526"/>
          </a:xfrm>
          <a:prstGeom prst="rect">
            <a:avLst/>
          </a:prstGeom>
        </p:spPr>
      </p:pic>
      <p:graphicFrame>
        <p:nvGraphicFramePr>
          <p:cNvPr id="30" name="Diagram 29">
            <a:extLst>
              <a:ext uri="{FF2B5EF4-FFF2-40B4-BE49-F238E27FC236}">
                <a16:creationId xmlns:a16="http://schemas.microsoft.com/office/drawing/2014/main" id="{3794F18E-11B4-4744-8508-5FFB3E828958}"/>
              </a:ext>
            </a:extLst>
          </p:cNvPr>
          <p:cNvGraphicFramePr/>
          <p:nvPr>
            <p:extLst>
              <p:ext uri="{D42A27DB-BD31-4B8C-83A1-F6EECF244321}">
                <p14:modId xmlns:p14="http://schemas.microsoft.com/office/powerpoint/2010/main" val="3038604055"/>
              </p:ext>
            </p:extLst>
          </p:nvPr>
        </p:nvGraphicFramePr>
        <p:xfrm>
          <a:off x="-2714755" y="17190143"/>
          <a:ext cx="13981634" cy="959930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8" name="Graphic 17" descr="Handshake">
            <a:extLst>
              <a:ext uri="{FF2B5EF4-FFF2-40B4-BE49-F238E27FC236}">
                <a16:creationId xmlns:a16="http://schemas.microsoft.com/office/drawing/2014/main" id="{4D12FE58-A38B-4B67-8C0F-EA987972709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580862" y="20185269"/>
            <a:ext cx="3609048" cy="3609048"/>
          </a:xfrm>
          <a:prstGeom prst="rect">
            <a:avLst/>
          </a:prstGeom>
        </p:spPr>
      </p:pic>
    </p:spTree>
    <p:extLst>
      <p:ext uri="{BB962C8B-B14F-4D97-AF65-F5344CB8AC3E}">
        <p14:creationId xmlns:p14="http://schemas.microsoft.com/office/powerpoint/2010/main" val="3753790505"/>
      </p:ext>
    </p:extLst>
  </p:cSld>
  <p:clrMapOvr>
    <a:masterClrMapping/>
  </p:clrMapOvr>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1801</TotalTime>
  <Words>340</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Minion Pro</vt:lpstr>
      <vt:lpstr>Myriad Pro</vt:lpstr>
      <vt:lpstr>Source Sans Pro</vt:lpstr>
      <vt:lpstr>Wingdings</vt:lpstr>
      <vt:lpstr>LEND Poster_Footer</vt:lpstr>
      <vt:lpstr>The Role of Policy and Advocacy For All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Katie Cassidy</cp:lastModifiedBy>
  <cp:revision>12</cp:revision>
  <dcterms:created xsi:type="dcterms:W3CDTF">2021-03-10T15:35:21Z</dcterms:created>
  <dcterms:modified xsi:type="dcterms:W3CDTF">2021-05-01T01:20:14Z</dcterms:modified>
</cp:coreProperties>
</file>