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3"/>
  </p:sldMasterIdLst>
  <p:sldIdLst>
    <p:sldId id="268"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591"/>
    <a:srgbClr val="0044BB"/>
    <a:srgbClr val="2E0957"/>
    <a:srgbClr val="002060"/>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94434" autoAdjust="0"/>
  </p:normalViewPr>
  <p:slideViewPr>
    <p:cSldViewPr snapToGrid="0">
      <p:cViewPr>
        <p:scale>
          <a:sx n="19" d="100"/>
          <a:sy n="19" d="100"/>
        </p:scale>
        <p:origin x="176" y="12"/>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4BD69C-B472-4299-AFF5-0DB83A74B6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4618A33-6E4D-4413-B254-6C1B1F84DF89}">
      <dgm:prSet custT="1"/>
      <dgm:spPr>
        <a:solidFill>
          <a:schemeClr val="accent3">
            <a:lumMod val="60000"/>
            <a:lumOff val="40000"/>
          </a:schemeClr>
        </a:solidFill>
      </dgm:spPr>
      <dgm:t>
        <a:bodyPr/>
        <a:lstStyle/>
        <a:p>
          <a:r>
            <a:rPr lang="en-US" sz="4000" dirty="0"/>
            <a:t>Facilitated small groups in Bridges courses to provide support to students in activities surrounding assistive technology and person-centered planning</a:t>
          </a:r>
        </a:p>
      </dgm:t>
    </dgm:pt>
    <dgm:pt modelId="{15F32309-8C21-4151-B4E1-915A3D0C4D05}" type="parTrans" cxnId="{A7990C6C-9A6C-4139-8761-DA76E7D4A678}">
      <dgm:prSet/>
      <dgm:spPr/>
      <dgm:t>
        <a:bodyPr/>
        <a:lstStyle/>
        <a:p>
          <a:endParaRPr lang="en-US" sz="4000"/>
        </a:p>
      </dgm:t>
    </dgm:pt>
    <dgm:pt modelId="{2C5E5D94-96E5-4514-BA05-359DD673631A}" type="sibTrans" cxnId="{A7990C6C-9A6C-4139-8761-DA76E7D4A678}">
      <dgm:prSet/>
      <dgm:spPr/>
      <dgm:t>
        <a:bodyPr/>
        <a:lstStyle/>
        <a:p>
          <a:endParaRPr lang="en-US" sz="4000"/>
        </a:p>
      </dgm:t>
    </dgm:pt>
    <dgm:pt modelId="{D7373D31-7B3F-4B15-AD35-D569E34597BA}">
      <dgm:prSet custT="1"/>
      <dgm:spPr/>
      <dgm:t>
        <a:bodyPr/>
        <a:lstStyle/>
        <a:p>
          <a:r>
            <a:rPr lang="en-US" sz="4000" dirty="0"/>
            <a:t>Piloted and evaluated an extension opportunity that involved Bridges students guest presenting in a Recreation Management class at UNH on the topic of Inclusive Recreation</a:t>
          </a:r>
        </a:p>
      </dgm:t>
    </dgm:pt>
    <dgm:pt modelId="{3B6421A0-C867-460D-8FC9-303E3489AD07}" type="parTrans" cxnId="{BDE3908C-D98E-484B-83B6-D4A8F497D575}">
      <dgm:prSet/>
      <dgm:spPr/>
      <dgm:t>
        <a:bodyPr/>
        <a:lstStyle/>
        <a:p>
          <a:endParaRPr lang="en-US" sz="4000"/>
        </a:p>
      </dgm:t>
    </dgm:pt>
    <dgm:pt modelId="{6A985137-4844-4184-9B06-0E8A027CF3AD}" type="sibTrans" cxnId="{BDE3908C-D98E-484B-83B6-D4A8F497D575}">
      <dgm:prSet/>
      <dgm:spPr/>
      <dgm:t>
        <a:bodyPr/>
        <a:lstStyle/>
        <a:p>
          <a:endParaRPr lang="en-US" sz="4000"/>
        </a:p>
      </dgm:t>
    </dgm:pt>
    <dgm:pt modelId="{B667E857-3D3C-4944-B053-67A047E5D999}">
      <dgm:prSet custT="1"/>
      <dgm:spPr>
        <a:solidFill>
          <a:schemeClr val="accent3">
            <a:lumMod val="60000"/>
            <a:lumOff val="40000"/>
          </a:schemeClr>
        </a:solidFill>
      </dgm:spPr>
      <dgm:t>
        <a:bodyPr/>
        <a:lstStyle/>
        <a:p>
          <a:r>
            <a:rPr lang="en-US" sz="4000" dirty="0"/>
            <a:t>Piloted and evaluated an extension opportunity that involved Bridges students attending a Recreation Management &amp; Policy class at UNH to watch and engage in presentations on the topic of Livable Communities</a:t>
          </a:r>
        </a:p>
      </dgm:t>
    </dgm:pt>
    <dgm:pt modelId="{7E3467B1-36D6-4738-B9B9-340E5A9FF064}" type="parTrans" cxnId="{E07744DD-0DF0-4789-9FF5-EABEE8EC9E64}">
      <dgm:prSet/>
      <dgm:spPr/>
      <dgm:t>
        <a:bodyPr/>
        <a:lstStyle/>
        <a:p>
          <a:endParaRPr lang="en-US" sz="4000"/>
        </a:p>
      </dgm:t>
    </dgm:pt>
    <dgm:pt modelId="{66B18921-8446-43B5-ADBA-5A15799BF368}" type="sibTrans" cxnId="{E07744DD-0DF0-4789-9FF5-EABEE8EC9E64}">
      <dgm:prSet/>
      <dgm:spPr/>
      <dgm:t>
        <a:bodyPr/>
        <a:lstStyle/>
        <a:p>
          <a:endParaRPr lang="en-US" sz="4000"/>
        </a:p>
      </dgm:t>
    </dgm:pt>
    <dgm:pt modelId="{8A8DEDD8-4381-4310-A452-1BB334908542}">
      <dgm:prSet custT="1"/>
      <dgm:spPr/>
      <dgm:t>
        <a:bodyPr/>
        <a:lstStyle/>
        <a:p>
          <a:r>
            <a:rPr lang="en-US" sz="4000" dirty="0"/>
            <a:t>Disseminated information on how UNH-4U adjusted to the COVID-19 pandemic through the spring 2021 issue of the Disability Rights Center of NH Disability RAPP newsletter</a:t>
          </a:r>
        </a:p>
      </dgm:t>
    </dgm:pt>
    <dgm:pt modelId="{624298E9-1A8E-4832-AE02-9F68FCC0B700}" type="parTrans" cxnId="{F0322C15-B842-4C88-BEE8-9BE1B32CA023}">
      <dgm:prSet/>
      <dgm:spPr/>
      <dgm:t>
        <a:bodyPr/>
        <a:lstStyle/>
        <a:p>
          <a:endParaRPr lang="en-US" sz="4000"/>
        </a:p>
      </dgm:t>
    </dgm:pt>
    <dgm:pt modelId="{CA39086E-7D1E-4154-B05A-5B6477C290CE}" type="sibTrans" cxnId="{F0322C15-B842-4C88-BEE8-9BE1B32CA023}">
      <dgm:prSet/>
      <dgm:spPr/>
      <dgm:t>
        <a:bodyPr/>
        <a:lstStyle/>
        <a:p>
          <a:endParaRPr lang="en-US" sz="4000"/>
        </a:p>
      </dgm:t>
    </dgm:pt>
    <dgm:pt modelId="{F146507B-F4D6-459C-A1EE-75D57F90D076}">
      <dgm:prSet custT="1"/>
      <dgm:spPr>
        <a:solidFill>
          <a:schemeClr val="accent3">
            <a:lumMod val="60000"/>
            <a:lumOff val="40000"/>
          </a:schemeClr>
        </a:solidFill>
      </dgm:spPr>
      <dgm:t>
        <a:bodyPr/>
        <a:lstStyle/>
        <a:p>
          <a:r>
            <a:rPr lang="en-US" sz="4000" dirty="0"/>
            <a:t>Created demonstration videos for students on how to use different Canvas functions and other academic tools</a:t>
          </a:r>
        </a:p>
      </dgm:t>
    </dgm:pt>
    <dgm:pt modelId="{AE321C63-C388-442E-89F4-06E3CB8CEEBC}" type="parTrans" cxnId="{6E3E0BA7-1DB1-404D-BAFE-67DCAC7EF8D2}">
      <dgm:prSet/>
      <dgm:spPr/>
      <dgm:t>
        <a:bodyPr/>
        <a:lstStyle/>
        <a:p>
          <a:endParaRPr lang="en-US" sz="4000"/>
        </a:p>
      </dgm:t>
    </dgm:pt>
    <dgm:pt modelId="{19769AA7-049F-4182-BB3C-B12E2EA316A2}" type="sibTrans" cxnId="{6E3E0BA7-1DB1-404D-BAFE-67DCAC7EF8D2}">
      <dgm:prSet/>
      <dgm:spPr/>
      <dgm:t>
        <a:bodyPr/>
        <a:lstStyle/>
        <a:p>
          <a:endParaRPr lang="en-US" sz="4000"/>
        </a:p>
      </dgm:t>
    </dgm:pt>
    <dgm:pt modelId="{A122F27B-4DE3-4766-9118-A2ED06F030AA}">
      <dgm:prSet custT="1"/>
      <dgm:spPr/>
      <dgm:t>
        <a:bodyPr/>
        <a:lstStyle/>
        <a:p>
          <a:r>
            <a:rPr lang="en-US" sz="4000" dirty="0"/>
            <a:t>Designed an example presentation video and slides to support students in preparing for their final projects</a:t>
          </a:r>
        </a:p>
      </dgm:t>
    </dgm:pt>
    <dgm:pt modelId="{B7220B5D-BB4E-44E8-9616-5910546F5148}" type="parTrans" cxnId="{CB7F1B9A-900F-4236-B7E1-94ECA08BADDA}">
      <dgm:prSet/>
      <dgm:spPr/>
      <dgm:t>
        <a:bodyPr/>
        <a:lstStyle/>
        <a:p>
          <a:endParaRPr lang="en-US" sz="4000"/>
        </a:p>
      </dgm:t>
    </dgm:pt>
    <dgm:pt modelId="{F8ADC689-D72B-4A59-80CC-EEBCF80F015B}" type="sibTrans" cxnId="{CB7F1B9A-900F-4236-B7E1-94ECA08BADDA}">
      <dgm:prSet/>
      <dgm:spPr/>
      <dgm:t>
        <a:bodyPr/>
        <a:lstStyle/>
        <a:p>
          <a:endParaRPr lang="en-US" sz="4000"/>
        </a:p>
      </dgm:t>
    </dgm:pt>
    <dgm:pt modelId="{95FD49FA-35B0-4719-AB8D-BCD21E42A276}">
      <dgm:prSet custT="1"/>
      <dgm:spPr>
        <a:solidFill>
          <a:schemeClr val="accent3">
            <a:lumMod val="60000"/>
            <a:lumOff val="40000"/>
          </a:schemeClr>
        </a:solidFill>
      </dgm:spPr>
      <dgm:t>
        <a:bodyPr/>
        <a:lstStyle/>
        <a:p>
          <a:r>
            <a:rPr lang="en-US" sz="4000" dirty="0"/>
            <a:t>Researched and compiled information on jobs related to student interests</a:t>
          </a:r>
        </a:p>
      </dgm:t>
    </dgm:pt>
    <dgm:pt modelId="{391C5EE9-7587-4AC7-96D5-99A5A6AF6D58}" type="parTrans" cxnId="{65102BDF-6A5A-415F-B9D8-FE67A9FB3E8A}">
      <dgm:prSet/>
      <dgm:spPr/>
      <dgm:t>
        <a:bodyPr/>
        <a:lstStyle/>
        <a:p>
          <a:endParaRPr lang="en-US" sz="4000"/>
        </a:p>
      </dgm:t>
    </dgm:pt>
    <dgm:pt modelId="{2E745CAC-7248-447C-9E54-91633BDA00BE}" type="sibTrans" cxnId="{65102BDF-6A5A-415F-B9D8-FE67A9FB3E8A}">
      <dgm:prSet/>
      <dgm:spPr/>
      <dgm:t>
        <a:bodyPr/>
        <a:lstStyle/>
        <a:p>
          <a:endParaRPr lang="en-US" sz="4000"/>
        </a:p>
      </dgm:t>
    </dgm:pt>
    <dgm:pt modelId="{C41449F2-5DF8-47E1-8C79-E8A81DC7B695}">
      <dgm:prSet custT="1"/>
      <dgm:spPr/>
      <dgm:t>
        <a:bodyPr/>
        <a:lstStyle/>
        <a:p>
          <a:r>
            <a:rPr lang="en-US" sz="4000" dirty="0"/>
            <a:t>Connected with campus organizations to recruit peer mentors for the 2-year CTP</a:t>
          </a:r>
        </a:p>
      </dgm:t>
    </dgm:pt>
    <dgm:pt modelId="{688894E0-C53D-45A2-B907-3BA4E21EE143}" type="parTrans" cxnId="{257FCE78-B365-48DF-800F-2F1C019486A0}">
      <dgm:prSet/>
      <dgm:spPr/>
      <dgm:t>
        <a:bodyPr/>
        <a:lstStyle/>
        <a:p>
          <a:endParaRPr lang="en-US" sz="4000"/>
        </a:p>
      </dgm:t>
    </dgm:pt>
    <dgm:pt modelId="{72E79F80-DAF7-48C4-8A8A-CCF455580A0F}" type="sibTrans" cxnId="{257FCE78-B365-48DF-800F-2F1C019486A0}">
      <dgm:prSet/>
      <dgm:spPr/>
      <dgm:t>
        <a:bodyPr/>
        <a:lstStyle/>
        <a:p>
          <a:endParaRPr lang="en-US" sz="4000"/>
        </a:p>
      </dgm:t>
    </dgm:pt>
    <dgm:pt modelId="{2F4A0E15-8D42-4D41-9FE7-F1D0381D5B96}" type="pres">
      <dgm:prSet presAssocID="{714BD69C-B472-4299-AFF5-0DB83A74B6A8}" presName="linear" presStyleCnt="0">
        <dgm:presLayoutVars>
          <dgm:animLvl val="lvl"/>
          <dgm:resizeHandles val="exact"/>
        </dgm:presLayoutVars>
      </dgm:prSet>
      <dgm:spPr/>
    </dgm:pt>
    <dgm:pt modelId="{051E119E-E69A-433F-A772-3D7B3C0E0A0E}" type="pres">
      <dgm:prSet presAssocID="{A4618A33-6E4D-4413-B254-6C1B1F84DF89}" presName="parentText" presStyleLbl="node1" presStyleIdx="0" presStyleCnt="8" custScaleY="71546">
        <dgm:presLayoutVars>
          <dgm:chMax val="0"/>
          <dgm:bulletEnabled val="1"/>
        </dgm:presLayoutVars>
      </dgm:prSet>
      <dgm:spPr/>
    </dgm:pt>
    <dgm:pt modelId="{BCC7FD7B-87AA-44C7-8608-7994B2352FFA}" type="pres">
      <dgm:prSet presAssocID="{2C5E5D94-96E5-4514-BA05-359DD673631A}" presName="spacer" presStyleCnt="0"/>
      <dgm:spPr/>
    </dgm:pt>
    <dgm:pt modelId="{22445809-9E29-47F9-B129-E49AF50D996E}" type="pres">
      <dgm:prSet presAssocID="{D7373D31-7B3F-4B15-AD35-D569E34597BA}" presName="parentText" presStyleLbl="node1" presStyleIdx="1" presStyleCnt="8" custScaleY="85816">
        <dgm:presLayoutVars>
          <dgm:chMax val="0"/>
          <dgm:bulletEnabled val="1"/>
        </dgm:presLayoutVars>
      </dgm:prSet>
      <dgm:spPr/>
    </dgm:pt>
    <dgm:pt modelId="{8054C415-2BFA-414D-9F15-CEFD9A852CB6}" type="pres">
      <dgm:prSet presAssocID="{6A985137-4844-4184-9B06-0E8A027CF3AD}" presName="spacer" presStyleCnt="0"/>
      <dgm:spPr/>
    </dgm:pt>
    <dgm:pt modelId="{13660D72-CDE3-4CF0-9C6A-CDEADA6EAE7C}" type="pres">
      <dgm:prSet presAssocID="{B667E857-3D3C-4944-B053-67A047E5D999}" presName="parentText" presStyleLbl="node1" presStyleIdx="2" presStyleCnt="8">
        <dgm:presLayoutVars>
          <dgm:chMax val="0"/>
          <dgm:bulletEnabled val="1"/>
        </dgm:presLayoutVars>
      </dgm:prSet>
      <dgm:spPr/>
    </dgm:pt>
    <dgm:pt modelId="{20781CF8-89A7-46FF-BF5C-8463840178F9}" type="pres">
      <dgm:prSet presAssocID="{66B18921-8446-43B5-ADBA-5A15799BF368}" presName="spacer" presStyleCnt="0"/>
      <dgm:spPr/>
    </dgm:pt>
    <dgm:pt modelId="{21123C6C-2044-43CB-BF7A-A82617E991FA}" type="pres">
      <dgm:prSet presAssocID="{8A8DEDD8-4381-4310-A452-1BB334908542}" presName="parentText" presStyleLbl="node1" presStyleIdx="3" presStyleCnt="8" custScaleY="79352">
        <dgm:presLayoutVars>
          <dgm:chMax val="0"/>
          <dgm:bulletEnabled val="1"/>
        </dgm:presLayoutVars>
      </dgm:prSet>
      <dgm:spPr/>
    </dgm:pt>
    <dgm:pt modelId="{D14AFCA1-FEAB-4A4E-9181-A2C2E18BE8A7}" type="pres">
      <dgm:prSet presAssocID="{CA39086E-7D1E-4154-B05A-5B6477C290CE}" presName="spacer" presStyleCnt="0"/>
      <dgm:spPr/>
    </dgm:pt>
    <dgm:pt modelId="{02B7D182-C410-483F-B0DA-21331134E6B1}" type="pres">
      <dgm:prSet presAssocID="{F146507B-F4D6-459C-A1EE-75D57F90D076}" presName="parentText" presStyleLbl="node1" presStyleIdx="4" presStyleCnt="8" custScaleY="70899">
        <dgm:presLayoutVars>
          <dgm:chMax val="0"/>
          <dgm:bulletEnabled val="1"/>
        </dgm:presLayoutVars>
      </dgm:prSet>
      <dgm:spPr/>
    </dgm:pt>
    <dgm:pt modelId="{B5C4B431-5C6A-4D14-8D6E-D8D734927FE3}" type="pres">
      <dgm:prSet presAssocID="{19769AA7-049F-4182-BB3C-B12E2EA316A2}" presName="spacer" presStyleCnt="0"/>
      <dgm:spPr/>
    </dgm:pt>
    <dgm:pt modelId="{FD3AA70B-4681-4476-BC41-1801FB5DF862}" type="pres">
      <dgm:prSet presAssocID="{A122F27B-4DE3-4766-9118-A2ED06F030AA}" presName="parentText" presStyleLbl="node1" presStyleIdx="5" presStyleCnt="8" custScaleY="60721">
        <dgm:presLayoutVars>
          <dgm:chMax val="0"/>
          <dgm:bulletEnabled val="1"/>
        </dgm:presLayoutVars>
      </dgm:prSet>
      <dgm:spPr/>
    </dgm:pt>
    <dgm:pt modelId="{070D770D-F32A-4DD7-8048-559F8FFAEFAB}" type="pres">
      <dgm:prSet presAssocID="{F8ADC689-D72B-4A59-80CC-EEBCF80F015B}" presName="spacer" presStyleCnt="0"/>
      <dgm:spPr/>
    </dgm:pt>
    <dgm:pt modelId="{374CC317-60FA-4004-AE41-486C7C19A214}" type="pres">
      <dgm:prSet presAssocID="{95FD49FA-35B0-4719-AB8D-BCD21E42A276}" presName="parentText" presStyleLbl="node1" presStyleIdx="6" presStyleCnt="8" custScaleY="65221">
        <dgm:presLayoutVars>
          <dgm:chMax val="0"/>
          <dgm:bulletEnabled val="1"/>
        </dgm:presLayoutVars>
      </dgm:prSet>
      <dgm:spPr/>
    </dgm:pt>
    <dgm:pt modelId="{E1AFF8BF-5326-424B-A16E-7FA468FACB99}" type="pres">
      <dgm:prSet presAssocID="{2E745CAC-7248-447C-9E54-91633BDA00BE}" presName="spacer" presStyleCnt="0"/>
      <dgm:spPr/>
    </dgm:pt>
    <dgm:pt modelId="{AEB303A8-F016-440A-89C8-C429F485EE12}" type="pres">
      <dgm:prSet presAssocID="{C41449F2-5DF8-47E1-8C79-E8A81DC7B695}" presName="parentText" presStyleLbl="node1" presStyleIdx="7" presStyleCnt="8" custScaleY="57977" custLinFactY="28537" custLinFactNeighborX="2881" custLinFactNeighborY="100000">
        <dgm:presLayoutVars>
          <dgm:chMax val="0"/>
          <dgm:bulletEnabled val="1"/>
        </dgm:presLayoutVars>
      </dgm:prSet>
      <dgm:spPr/>
    </dgm:pt>
  </dgm:ptLst>
  <dgm:cxnLst>
    <dgm:cxn modelId="{F0322C15-B842-4C88-BEE8-9BE1B32CA023}" srcId="{714BD69C-B472-4299-AFF5-0DB83A74B6A8}" destId="{8A8DEDD8-4381-4310-A452-1BB334908542}" srcOrd="3" destOrd="0" parTransId="{624298E9-1A8E-4832-AE02-9F68FCC0B700}" sibTransId="{CA39086E-7D1E-4154-B05A-5B6477C290CE}"/>
    <dgm:cxn modelId="{A72A2C22-FDC0-4DFF-903A-1E61866AB7FA}" type="presOf" srcId="{F146507B-F4D6-459C-A1EE-75D57F90D076}" destId="{02B7D182-C410-483F-B0DA-21331134E6B1}" srcOrd="0" destOrd="0" presId="urn:microsoft.com/office/officeart/2005/8/layout/vList2"/>
    <dgm:cxn modelId="{939A6728-1DCC-40B8-ACEC-A3261C70F72F}" type="presOf" srcId="{D7373D31-7B3F-4B15-AD35-D569E34597BA}" destId="{22445809-9E29-47F9-B129-E49AF50D996E}" srcOrd="0" destOrd="0" presId="urn:microsoft.com/office/officeart/2005/8/layout/vList2"/>
    <dgm:cxn modelId="{2FE9C038-15CD-4F15-8793-A401C9BCBCE4}" type="presOf" srcId="{95FD49FA-35B0-4719-AB8D-BCD21E42A276}" destId="{374CC317-60FA-4004-AE41-486C7C19A214}" srcOrd="0" destOrd="0" presId="urn:microsoft.com/office/officeart/2005/8/layout/vList2"/>
    <dgm:cxn modelId="{9904BF39-D3EA-47AF-80D6-3140C5132ABB}" type="presOf" srcId="{714BD69C-B472-4299-AFF5-0DB83A74B6A8}" destId="{2F4A0E15-8D42-4D41-9FE7-F1D0381D5B96}" srcOrd="0" destOrd="0" presId="urn:microsoft.com/office/officeart/2005/8/layout/vList2"/>
    <dgm:cxn modelId="{D0790967-F50E-4EAF-8EC5-72B501EE930F}" type="presOf" srcId="{8A8DEDD8-4381-4310-A452-1BB334908542}" destId="{21123C6C-2044-43CB-BF7A-A82617E991FA}" srcOrd="0" destOrd="0" presId="urn:microsoft.com/office/officeart/2005/8/layout/vList2"/>
    <dgm:cxn modelId="{A7990C6C-9A6C-4139-8761-DA76E7D4A678}" srcId="{714BD69C-B472-4299-AFF5-0DB83A74B6A8}" destId="{A4618A33-6E4D-4413-B254-6C1B1F84DF89}" srcOrd="0" destOrd="0" parTransId="{15F32309-8C21-4151-B4E1-915A3D0C4D05}" sibTransId="{2C5E5D94-96E5-4514-BA05-359DD673631A}"/>
    <dgm:cxn modelId="{D3566475-A59D-470C-B006-A22504D17A23}" type="presOf" srcId="{A122F27B-4DE3-4766-9118-A2ED06F030AA}" destId="{FD3AA70B-4681-4476-BC41-1801FB5DF862}" srcOrd="0" destOrd="0" presId="urn:microsoft.com/office/officeart/2005/8/layout/vList2"/>
    <dgm:cxn modelId="{257FCE78-B365-48DF-800F-2F1C019486A0}" srcId="{714BD69C-B472-4299-AFF5-0DB83A74B6A8}" destId="{C41449F2-5DF8-47E1-8C79-E8A81DC7B695}" srcOrd="7" destOrd="0" parTransId="{688894E0-C53D-45A2-B907-3BA4E21EE143}" sibTransId="{72E79F80-DAF7-48C4-8A8A-CCF455580A0F}"/>
    <dgm:cxn modelId="{BDE3908C-D98E-484B-83B6-D4A8F497D575}" srcId="{714BD69C-B472-4299-AFF5-0DB83A74B6A8}" destId="{D7373D31-7B3F-4B15-AD35-D569E34597BA}" srcOrd="1" destOrd="0" parTransId="{3B6421A0-C867-460D-8FC9-303E3489AD07}" sibTransId="{6A985137-4844-4184-9B06-0E8A027CF3AD}"/>
    <dgm:cxn modelId="{CECF2890-A3E6-4D38-95AD-F8F2F28CA6EA}" type="presOf" srcId="{A4618A33-6E4D-4413-B254-6C1B1F84DF89}" destId="{051E119E-E69A-433F-A772-3D7B3C0E0A0E}" srcOrd="0" destOrd="0" presId="urn:microsoft.com/office/officeart/2005/8/layout/vList2"/>
    <dgm:cxn modelId="{CB7F1B9A-900F-4236-B7E1-94ECA08BADDA}" srcId="{714BD69C-B472-4299-AFF5-0DB83A74B6A8}" destId="{A122F27B-4DE3-4766-9118-A2ED06F030AA}" srcOrd="5" destOrd="0" parTransId="{B7220B5D-BB4E-44E8-9616-5910546F5148}" sibTransId="{F8ADC689-D72B-4A59-80CC-EEBCF80F015B}"/>
    <dgm:cxn modelId="{6E3E0BA7-1DB1-404D-BAFE-67DCAC7EF8D2}" srcId="{714BD69C-B472-4299-AFF5-0DB83A74B6A8}" destId="{F146507B-F4D6-459C-A1EE-75D57F90D076}" srcOrd="4" destOrd="0" parTransId="{AE321C63-C388-442E-89F4-06E3CB8CEEBC}" sibTransId="{19769AA7-049F-4182-BB3C-B12E2EA316A2}"/>
    <dgm:cxn modelId="{250B51B4-EEA7-41AA-BFC9-8E3CE0188D0E}" type="presOf" srcId="{B667E857-3D3C-4944-B053-67A047E5D999}" destId="{13660D72-CDE3-4CF0-9C6A-CDEADA6EAE7C}" srcOrd="0" destOrd="0" presId="urn:microsoft.com/office/officeart/2005/8/layout/vList2"/>
    <dgm:cxn modelId="{E07744DD-0DF0-4789-9FF5-EABEE8EC9E64}" srcId="{714BD69C-B472-4299-AFF5-0DB83A74B6A8}" destId="{B667E857-3D3C-4944-B053-67A047E5D999}" srcOrd="2" destOrd="0" parTransId="{7E3467B1-36D6-4738-B9B9-340E5A9FF064}" sibTransId="{66B18921-8446-43B5-ADBA-5A15799BF368}"/>
    <dgm:cxn modelId="{65102BDF-6A5A-415F-B9D8-FE67A9FB3E8A}" srcId="{714BD69C-B472-4299-AFF5-0DB83A74B6A8}" destId="{95FD49FA-35B0-4719-AB8D-BCD21E42A276}" srcOrd="6" destOrd="0" parTransId="{391C5EE9-7587-4AC7-96D5-99A5A6AF6D58}" sibTransId="{2E745CAC-7248-447C-9E54-91633BDA00BE}"/>
    <dgm:cxn modelId="{33B152F5-77D5-49BE-95E5-28CADD652B37}" type="presOf" srcId="{C41449F2-5DF8-47E1-8C79-E8A81DC7B695}" destId="{AEB303A8-F016-440A-89C8-C429F485EE12}" srcOrd="0" destOrd="0" presId="urn:microsoft.com/office/officeart/2005/8/layout/vList2"/>
    <dgm:cxn modelId="{CBF61C5F-D9B4-412B-B51F-F8519572AEAB}" type="presParOf" srcId="{2F4A0E15-8D42-4D41-9FE7-F1D0381D5B96}" destId="{051E119E-E69A-433F-A772-3D7B3C0E0A0E}" srcOrd="0" destOrd="0" presId="urn:microsoft.com/office/officeart/2005/8/layout/vList2"/>
    <dgm:cxn modelId="{CC07F927-30AD-4A64-AB01-C780665177D5}" type="presParOf" srcId="{2F4A0E15-8D42-4D41-9FE7-F1D0381D5B96}" destId="{BCC7FD7B-87AA-44C7-8608-7994B2352FFA}" srcOrd="1" destOrd="0" presId="urn:microsoft.com/office/officeart/2005/8/layout/vList2"/>
    <dgm:cxn modelId="{64AE60DC-4B23-4EB3-B239-C36252C33D3F}" type="presParOf" srcId="{2F4A0E15-8D42-4D41-9FE7-F1D0381D5B96}" destId="{22445809-9E29-47F9-B129-E49AF50D996E}" srcOrd="2" destOrd="0" presId="urn:microsoft.com/office/officeart/2005/8/layout/vList2"/>
    <dgm:cxn modelId="{AAF191F3-0ED4-4D78-9F69-AEC8F6B15CBD}" type="presParOf" srcId="{2F4A0E15-8D42-4D41-9FE7-F1D0381D5B96}" destId="{8054C415-2BFA-414D-9F15-CEFD9A852CB6}" srcOrd="3" destOrd="0" presId="urn:microsoft.com/office/officeart/2005/8/layout/vList2"/>
    <dgm:cxn modelId="{F759EF54-F0E4-4E01-8FBD-2E5D486A5178}" type="presParOf" srcId="{2F4A0E15-8D42-4D41-9FE7-F1D0381D5B96}" destId="{13660D72-CDE3-4CF0-9C6A-CDEADA6EAE7C}" srcOrd="4" destOrd="0" presId="urn:microsoft.com/office/officeart/2005/8/layout/vList2"/>
    <dgm:cxn modelId="{2A463BED-E2F6-4435-8F63-7C03708714A2}" type="presParOf" srcId="{2F4A0E15-8D42-4D41-9FE7-F1D0381D5B96}" destId="{20781CF8-89A7-46FF-BF5C-8463840178F9}" srcOrd="5" destOrd="0" presId="urn:microsoft.com/office/officeart/2005/8/layout/vList2"/>
    <dgm:cxn modelId="{2F1F8E4B-EA02-4F3F-A16B-DBA1E3592CDD}" type="presParOf" srcId="{2F4A0E15-8D42-4D41-9FE7-F1D0381D5B96}" destId="{21123C6C-2044-43CB-BF7A-A82617E991FA}" srcOrd="6" destOrd="0" presId="urn:microsoft.com/office/officeart/2005/8/layout/vList2"/>
    <dgm:cxn modelId="{834AE22C-DE6D-4996-B05D-06EA05715196}" type="presParOf" srcId="{2F4A0E15-8D42-4D41-9FE7-F1D0381D5B96}" destId="{D14AFCA1-FEAB-4A4E-9181-A2C2E18BE8A7}" srcOrd="7" destOrd="0" presId="urn:microsoft.com/office/officeart/2005/8/layout/vList2"/>
    <dgm:cxn modelId="{38EF16E6-2256-419F-9F87-2AE7A182150C}" type="presParOf" srcId="{2F4A0E15-8D42-4D41-9FE7-F1D0381D5B96}" destId="{02B7D182-C410-483F-B0DA-21331134E6B1}" srcOrd="8" destOrd="0" presId="urn:microsoft.com/office/officeart/2005/8/layout/vList2"/>
    <dgm:cxn modelId="{AD461151-FB25-41DC-BE60-209F454FC9FE}" type="presParOf" srcId="{2F4A0E15-8D42-4D41-9FE7-F1D0381D5B96}" destId="{B5C4B431-5C6A-4D14-8D6E-D8D734927FE3}" srcOrd="9" destOrd="0" presId="urn:microsoft.com/office/officeart/2005/8/layout/vList2"/>
    <dgm:cxn modelId="{E1B28841-3B4F-4EDF-8FA7-F108BE136A8E}" type="presParOf" srcId="{2F4A0E15-8D42-4D41-9FE7-F1D0381D5B96}" destId="{FD3AA70B-4681-4476-BC41-1801FB5DF862}" srcOrd="10" destOrd="0" presId="urn:microsoft.com/office/officeart/2005/8/layout/vList2"/>
    <dgm:cxn modelId="{7BBF6F37-108D-4154-92CA-DBFF609955C0}" type="presParOf" srcId="{2F4A0E15-8D42-4D41-9FE7-F1D0381D5B96}" destId="{070D770D-F32A-4DD7-8048-559F8FFAEFAB}" srcOrd="11" destOrd="0" presId="urn:microsoft.com/office/officeart/2005/8/layout/vList2"/>
    <dgm:cxn modelId="{365983AA-2199-452D-82EB-3B3BA47B8BB7}" type="presParOf" srcId="{2F4A0E15-8D42-4D41-9FE7-F1D0381D5B96}" destId="{374CC317-60FA-4004-AE41-486C7C19A214}" srcOrd="12" destOrd="0" presId="urn:microsoft.com/office/officeart/2005/8/layout/vList2"/>
    <dgm:cxn modelId="{35B72682-CF9B-4451-B3BB-A6E679B4A97D}" type="presParOf" srcId="{2F4A0E15-8D42-4D41-9FE7-F1D0381D5B96}" destId="{E1AFF8BF-5326-424B-A16E-7FA468FACB99}" srcOrd="13" destOrd="0" presId="urn:microsoft.com/office/officeart/2005/8/layout/vList2"/>
    <dgm:cxn modelId="{E08B073B-780E-4C13-A77F-44DE53BD338E}" type="presParOf" srcId="{2F4A0E15-8D42-4D41-9FE7-F1D0381D5B96}" destId="{AEB303A8-F016-440A-89C8-C429F485EE12}"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649D4B-72B4-43BD-AD9F-A469AEAE3A94}" type="doc">
      <dgm:prSet loTypeId="urn:microsoft.com/office/officeart/2005/8/layout/hProcess9" loCatId="process" qsTypeId="urn:microsoft.com/office/officeart/2005/8/quickstyle/simple1" qsCatId="simple" csTypeId="urn:microsoft.com/office/officeart/2005/8/colors/accent1_2" csCatId="accent1" phldr="1"/>
      <dgm:spPr/>
    </dgm:pt>
    <dgm:pt modelId="{C9AAB41A-BAD0-4B5D-8748-7F6C8250CAA2}">
      <dgm:prSet phldrT="[Text]"/>
      <dgm:spPr/>
      <dgm:t>
        <a:bodyPr/>
        <a:lstStyle/>
        <a:p>
          <a:r>
            <a:rPr lang="en-US" dirty="0"/>
            <a:t>Bridges</a:t>
          </a:r>
        </a:p>
      </dgm:t>
    </dgm:pt>
    <dgm:pt modelId="{AF5459BB-C531-406F-A407-61DF158B963A}" type="parTrans" cxnId="{F1A4A67B-41F3-4D31-8D96-92E0364B2DEE}">
      <dgm:prSet/>
      <dgm:spPr/>
      <dgm:t>
        <a:bodyPr/>
        <a:lstStyle/>
        <a:p>
          <a:endParaRPr lang="en-US"/>
        </a:p>
      </dgm:t>
    </dgm:pt>
    <dgm:pt modelId="{34D48D86-D9C6-4AFF-B352-EEA00E4A2747}" type="sibTrans" cxnId="{F1A4A67B-41F3-4D31-8D96-92E0364B2DEE}">
      <dgm:prSet/>
      <dgm:spPr/>
      <dgm:t>
        <a:bodyPr/>
        <a:lstStyle/>
        <a:p>
          <a:endParaRPr lang="en-US"/>
        </a:p>
      </dgm:t>
    </dgm:pt>
    <dgm:pt modelId="{B7366593-D3B1-4717-AEF6-4D8CF403C8A0}">
      <dgm:prSet phldrT="[Text]"/>
      <dgm:spPr/>
      <dgm:t>
        <a:bodyPr/>
        <a:lstStyle/>
        <a:p>
          <a:pPr algn="l">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effectLst/>
              <a:latin typeface="Calibri" panose="020F0502020204030204" pitchFamily="34" charset="0"/>
              <a:ea typeface="Calibri" panose="020F0502020204030204" pitchFamily="34" charset="0"/>
              <a:cs typeface="Times New Roman" panose="02020603050405020304" pitchFamily="18" charset="0"/>
            </a:rPr>
            <a:t>Faculty connections</a:t>
          </a:r>
        </a:p>
        <a:p>
          <a:pPr algn="l">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effectLst/>
              <a:latin typeface="Calibri" panose="020F0502020204030204" pitchFamily="34" charset="0"/>
              <a:ea typeface="Calibri" panose="020F0502020204030204" pitchFamily="34" charset="0"/>
              <a:cs typeface="Times New Roman" panose="02020603050405020304" pitchFamily="18" charset="0"/>
            </a:rPr>
            <a:t>Pipeline of students</a:t>
          </a:r>
        </a:p>
        <a:p>
          <a:pPr algn="l">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effectLst/>
              <a:latin typeface="Calibri" panose="020F0502020204030204" pitchFamily="34" charset="0"/>
              <a:ea typeface="Calibri" panose="020F0502020204030204" pitchFamily="34" charset="0"/>
              <a:cs typeface="Times New Roman" panose="02020603050405020304" pitchFamily="18" charset="0"/>
            </a:rPr>
            <a:t>Student supports</a:t>
          </a:r>
        </a:p>
        <a:p>
          <a:pPr algn="l">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effectLst/>
              <a:latin typeface="Calibri" panose="020F0502020204030204" pitchFamily="34" charset="0"/>
              <a:ea typeface="Calibri" panose="020F0502020204030204" pitchFamily="34" charset="0"/>
              <a:cs typeface="Times New Roman" panose="02020603050405020304" pitchFamily="18" charset="0"/>
            </a:rPr>
            <a:t>Accessibility needs</a:t>
          </a:r>
        </a:p>
        <a:p>
          <a:pPr algn="l">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effectLst/>
              <a:latin typeface="Calibri" panose="020F0502020204030204" pitchFamily="34" charset="0"/>
              <a:ea typeface="Calibri" panose="020F0502020204030204" pitchFamily="34" charset="0"/>
              <a:cs typeface="Times New Roman" panose="02020603050405020304" pitchFamily="18" charset="0"/>
            </a:rPr>
            <a:t>Advising &amp; peer mentoring structure</a:t>
          </a:r>
        </a:p>
        <a:p>
          <a:pPr algn="l">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effectLst/>
              <a:latin typeface="Calibri" panose="020F0502020204030204" pitchFamily="34" charset="0"/>
              <a:ea typeface="Calibri" panose="020F0502020204030204" pitchFamily="34" charset="0"/>
              <a:cs typeface="Times New Roman" panose="02020603050405020304" pitchFamily="18" charset="0"/>
            </a:rPr>
            <a:t>Feedback</a:t>
          </a:r>
          <a:endParaRPr lang="en-US" dirty="0"/>
        </a:p>
      </dgm:t>
    </dgm:pt>
    <dgm:pt modelId="{95B8F52A-4171-4DE4-93F6-9CBB24781788}" type="parTrans" cxnId="{CC2DB621-B7CA-4193-9420-5E545988C434}">
      <dgm:prSet/>
      <dgm:spPr/>
      <dgm:t>
        <a:bodyPr/>
        <a:lstStyle/>
        <a:p>
          <a:endParaRPr lang="en-US"/>
        </a:p>
      </dgm:t>
    </dgm:pt>
    <dgm:pt modelId="{20F16A8B-259E-4C52-A9BA-E01B72E24E23}" type="sibTrans" cxnId="{CC2DB621-B7CA-4193-9420-5E545988C434}">
      <dgm:prSet/>
      <dgm:spPr/>
      <dgm:t>
        <a:bodyPr/>
        <a:lstStyle/>
        <a:p>
          <a:endParaRPr lang="en-US"/>
        </a:p>
      </dgm:t>
    </dgm:pt>
    <dgm:pt modelId="{8D3052FA-A5D7-4B7B-AEC2-87B0C1FCC5C2}">
      <dgm:prSet phldrT="[Text]"/>
      <dgm:spPr/>
      <dgm:t>
        <a:bodyPr/>
        <a:lstStyle/>
        <a:p>
          <a:r>
            <a:rPr lang="en-US" dirty="0"/>
            <a:t>2-year CTP</a:t>
          </a:r>
        </a:p>
      </dgm:t>
    </dgm:pt>
    <dgm:pt modelId="{E9D9DEAF-19BE-4638-B15F-6D1172775B03}" type="parTrans" cxnId="{5C2E6AF0-D8A6-4413-B56D-433320631F49}">
      <dgm:prSet/>
      <dgm:spPr/>
      <dgm:t>
        <a:bodyPr/>
        <a:lstStyle/>
        <a:p>
          <a:endParaRPr lang="en-US"/>
        </a:p>
      </dgm:t>
    </dgm:pt>
    <dgm:pt modelId="{B741BC74-47EF-4AB6-B9DE-FEE2AB33611B}" type="sibTrans" cxnId="{5C2E6AF0-D8A6-4413-B56D-433320631F49}">
      <dgm:prSet/>
      <dgm:spPr/>
      <dgm:t>
        <a:bodyPr/>
        <a:lstStyle/>
        <a:p>
          <a:endParaRPr lang="en-US"/>
        </a:p>
      </dgm:t>
    </dgm:pt>
    <dgm:pt modelId="{D7697964-5D78-407D-9ADB-2AFB838A6AF8}" type="pres">
      <dgm:prSet presAssocID="{83649D4B-72B4-43BD-AD9F-A469AEAE3A94}" presName="CompostProcess" presStyleCnt="0">
        <dgm:presLayoutVars>
          <dgm:dir/>
          <dgm:resizeHandles val="exact"/>
        </dgm:presLayoutVars>
      </dgm:prSet>
      <dgm:spPr/>
    </dgm:pt>
    <dgm:pt modelId="{BF6BD094-D5C5-4813-ABBA-E2D4EA37B563}" type="pres">
      <dgm:prSet presAssocID="{83649D4B-72B4-43BD-AD9F-A469AEAE3A94}" presName="arrow" presStyleLbl="bgShp" presStyleIdx="0" presStyleCnt="1" custScaleX="68348" custScaleY="79335" custLinFactNeighborX="-6891" custLinFactNeighborY="-247"/>
      <dgm:spPr/>
    </dgm:pt>
    <dgm:pt modelId="{E8DCB5EC-0073-4852-B3CE-CAA92DC52A87}" type="pres">
      <dgm:prSet presAssocID="{83649D4B-72B4-43BD-AD9F-A469AEAE3A94}" presName="linearProcess" presStyleCnt="0"/>
      <dgm:spPr/>
    </dgm:pt>
    <dgm:pt modelId="{B28B2508-F772-4253-8931-6716DAF8399B}" type="pres">
      <dgm:prSet presAssocID="{C9AAB41A-BAD0-4B5D-8748-7F6C8250CAA2}" presName="textNode" presStyleLbl="node1" presStyleIdx="0" presStyleCnt="3" custScaleX="29578" custScaleY="35607" custLinFactX="-393" custLinFactNeighborX="-100000" custLinFactNeighborY="-138">
        <dgm:presLayoutVars>
          <dgm:bulletEnabled val="1"/>
        </dgm:presLayoutVars>
      </dgm:prSet>
      <dgm:spPr/>
    </dgm:pt>
    <dgm:pt modelId="{7978D835-5C09-4CE4-9378-BF5E3B5BD0C6}" type="pres">
      <dgm:prSet presAssocID="{34D48D86-D9C6-4AFF-B352-EEA00E4A2747}" presName="sibTrans" presStyleCnt="0"/>
      <dgm:spPr/>
    </dgm:pt>
    <dgm:pt modelId="{AEA2B1E3-8BB1-4EC1-9515-F9D18F919D4D}" type="pres">
      <dgm:prSet presAssocID="{B7366593-D3B1-4717-AEF6-4D8CF403C8A0}" presName="textNode" presStyleLbl="node1" presStyleIdx="1" presStyleCnt="3" custLinFactX="-6309" custLinFactNeighborX="-100000" custLinFactNeighborY="-683">
        <dgm:presLayoutVars>
          <dgm:bulletEnabled val="1"/>
        </dgm:presLayoutVars>
      </dgm:prSet>
      <dgm:spPr/>
    </dgm:pt>
    <dgm:pt modelId="{C560F77D-FE6E-40F4-96D1-49BB8E599223}" type="pres">
      <dgm:prSet presAssocID="{20F16A8B-259E-4C52-A9BA-E01B72E24E23}" presName="sibTrans" presStyleCnt="0"/>
      <dgm:spPr/>
    </dgm:pt>
    <dgm:pt modelId="{3299D8CA-7D2B-43D9-A354-8AE750B95CA3}" type="pres">
      <dgm:prSet presAssocID="{8D3052FA-A5D7-4B7B-AEC2-87B0C1FCC5C2}" presName="textNode" presStyleLbl="node1" presStyleIdx="2" presStyleCnt="3" custScaleX="42955" custScaleY="32401" custLinFactX="-12356" custLinFactNeighborX="-100000" custLinFactNeighborY="-576">
        <dgm:presLayoutVars>
          <dgm:bulletEnabled val="1"/>
        </dgm:presLayoutVars>
      </dgm:prSet>
      <dgm:spPr/>
    </dgm:pt>
  </dgm:ptLst>
  <dgm:cxnLst>
    <dgm:cxn modelId="{CC2DB621-B7CA-4193-9420-5E545988C434}" srcId="{83649D4B-72B4-43BD-AD9F-A469AEAE3A94}" destId="{B7366593-D3B1-4717-AEF6-4D8CF403C8A0}" srcOrd="1" destOrd="0" parTransId="{95B8F52A-4171-4DE4-93F6-9CBB24781788}" sibTransId="{20F16A8B-259E-4C52-A9BA-E01B72E24E23}"/>
    <dgm:cxn modelId="{F1A4A67B-41F3-4D31-8D96-92E0364B2DEE}" srcId="{83649D4B-72B4-43BD-AD9F-A469AEAE3A94}" destId="{C9AAB41A-BAD0-4B5D-8748-7F6C8250CAA2}" srcOrd="0" destOrd="0" parTransId="{AF5459BB-C531-406F-A407-61DF158B963A}" sibTransId="{34D48D86-D9C6-4AFF-B352-EEA00E4A2747}"/>
    <dgm:cxn modelId="{EEBC988A-740B-46EC-84DD-4A1F7DCCDA15}" type="presOf" srcId="{B7366593-D3B1-4717-AEF6-4D8CF403C8A0}" destId="{AEA2B1E3-8BB1-4EC1-9515-F9D18F919D4D}" srcOrd="0" destOrd="0" presId="urn:microsoft.com/office/officeart/2005/8/layout/hProcess9"/>
    <dgm:cxn modelId="{36A9FA8A-33E2-44F7-97BA-7C69ABF7E601}" type="presOf" srcId="{8D3052FA-A5D7-4B7B-AEC2-87B0C1FCC5C2}" destId="{3299D8CA-7D2B-43D9-A354-8AE750B95CA3}" srcOrd="0" destOrd="0" presId="urn:microsoft.com/office/officeart/2005/8/layout/hProcess9"/>
    <dgm:cxn modelId="{2CD4C5BA-BFB9-4F8B-AAAA-4C7E5ECDACDD}" type="presOf" srcId="{83649D4B-72B4-43BD-AD9F-A469AEAE3A94}" destId="{D7697964-5D78-407D-9ADB-2AFB838A6AF8}" srcOrd="0" destOrd="0" presId="urn:microsoft.com/office/officeart/2005/8/layout/hProcess9"/>
    <dgm:cxn modelId="{C1492BDC-890C-4324-A44F-4F9553D27DA0}" type="presOf" srcId="{C9AAB41A-BAD0-4B5D-8748-7F6C8250CAA2}" destId="{B28B2508-F772-4253-8931-6716DAF8399B}" srcOrd="0" destOrd="0" presId="urn:microsoft.com/office/officeart/2005/8/layout/hProcess9"/>
    <dgm:cxn modelId="{5C2E6AF0-D8A6-4413-B56D-433320631F49}" srcId="{83649D4B-72B4-43BD-AD9F-A469AEAE3A94}" destId="{8D3052FA-A5D7-4B7B-AEC2-87B0C1FCC5C2}" srcOrd="2" destOrd="0" parTransId="{E9D9DEAF-19BE-4638-B15F-6D1172775B03}" sibTransId="{B741BC74-47EF-4AB6-B9DE-FEE2AB33611B}"/>
    <dgm:cxn modelId="{CFF5D566-E439-4477-9BBB-B06E09E14B4D}" type="presParOf" srcId="{D7697964-5D78-407D-9ADB-2AFB838A6AF8}" destId="{BF6BD094-D5C5-4813-ABBA-E2D4EA37B563}" srcOrd="0" destOrd="0" presId="urn:microsoft.com/office/officeart/2005/8/layout/hProcess9"/>
    <dgm:cxn modelId="{2CA54A21-113A-46CC-AD38-85A268A123BB}" type="presParOf" srcId="{D7697964-5D78-407D-9ADB-2AFB838A6AF8}" destId="{E8DCB5EC-0073-4852-B3CE-CAA92DC52A87}" srcOrd="1" destOrd="0" presId="urn:microsoft.com/office/officeart/2005/8/layout/hProcess9"/>
    <dgm:cxn modelId="{D4F7E298-C661-495C-BB17-A6BE7006FAA2}" type="presParOf" srcId="{E8DCB5EC-0073-4852-B3CE-CAA92DC52A87}" destId="{B28B2508-F772-4253-8931-6716DAF8399B}" srcOrd="0" destOrd="0" presId="urn:microsoft.com/office/officeart/2005/8/layout/hProcess9"/>
    <dgm:cxn modelId="{8E8A3965-CCBD-4E6D-8721-C3473989DAB0}" type="presParOf" srcId="{E8DCB5EC-0073-4852-B3CE-CAA92DC52A87}" destId="{7978D835-5C09-4CE4-9378-BF5E3B5BD0C6}" srcOrd="1" destOrd="0" presId="urn:microsoft.com/office/officeart/2005/8/layout/hProcess9"/>
    <dgm:cxn modelId="{FA9F5256-293A-4257-A5A4-CED1FB58ADDC}" type="presParOf" srcId="{E8DCB5EC-0073-4852-B3CE-CAA92DC52A87}" destId="{AEA2B1E3-8BB1-4EC1-9515-F9D18F919D4D}" srcOrd="2" destOrd="0" presId="urn:microsoft.com/office/officeart/2005/8/layout/hProcess9"/>
    <dgm:cxn modelId="{7A1EB6D4-B532-473A-8949-EB73B3BE52AC}" type="presParOf" srcId="{E8DCB5EC-0073-4852-B3CE-CAA92DC52A87}" destId="{C560F77D-FE6E-40F4-96D1-49BB8E599223}" srcOrd="3" destOrd="0" presId="urn:microsoft.com/office/officeart/2005/8/layout/hProcess9"/>
    <dgm:cxn modelId="{6FDFBDA8-1B5A-4198-88C7-248A1ACB9632}" type="presParOf" srcId="{E8DCB5EC-0073-4852-B3CE-CAA92DC52A87}" destId="{3299D8CA-7D2B-43D9-A354-8AE750B95CA3}" srcOrd="4" destOrd="0" presId="urn:microsoft.com/office/officeart/2005/8/layout/hProcess9"/>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E119E-E69A-433F-A772-3D7B3C0E0A0E}">
      <dsp:nvSpPr>
        <dsp:cNvPr id="0" name=""/>
        <dsp:cNvSpPr/>
      </dsp:nvSpPr>
      <dsp:spPr>
        <a:xfrm>
          <a:off x="0" y="7996"/>
          <a:ext cx="11754705" cy="2457409"/>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Facilitated small groups in Bridges courses to provide support to students in activities surrounding assistive technology and person-centered planning</a:t>
          </a:r>
        </a:p>
      </dsp:txBody>
      <dsp:txXfrm>
        <a:off x="119961" y="127957"/>
        <a:ext cx="11514783" cy="2217487"/>
      </dsp:txXfrm>
    </dsp:sp>
    <dsp:sp modelId="{22445809-9E29-47F9-B129-E49AF50D996E}">
      <dsp:nvSpPr>
        <dsp:cNvPr id="0" name=""/>
        <dsp:cNvSpPr/>
      </dsp:nvSpPr>
      <dsp:spPr>
        <a:xfrm>
          <a:off x="0" y="2523006"/>
          <a:ext cx="11754705" cy="29475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Piloted and evaluated an extension opportunity that involved Bridges students guest presenting in a Recreation Management class at UNH on the topic of Inclusive Recreation</a:t>
          </a:r>
        </a:p>
      </dsp:txBody>
      <dsp:txXfrm>
        <a:off x="143887" y="2666893"/>
        <a:ext cx="11466931" cy="2659771"/>
      </dsp:txXfrm>
    </dsp:sp>
    <dsp:sp modelId="{13660D72-CDE3-4CF0-9C6A-CDEADA6EAE7C}">
      <dsp:nvSpPr>
        <dsp:cNvPr id="0" name=""/>
        <dsp:cNvSpPr/>
      </dsp:nvSpPr>
      <dsp:spPr>
        <a:xfrm>
          <a:off x="0" y="5528151"/>
          <a:ext cx="11754705" cy="3434726"/>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Piloted and evaluated an extension opportunity that involved Bridges students attending a Recreation Management &amp; Policy class at UNH to watch and engage in presentations on the topic of Livable Communities</a:t>
          </a:r>
        </a:p>
      </dsp:txBody>
      <dsp:txXfrm>
        <a:off x="167670" y="5695821"/>
        <a:ext cx="11419365" cy="3099386"/>
      </dsp:txXfrm>
    </dsp:sp>
    <dsp:sp modelId="{21123C6C-2044-43CB-BF7A-A82617E991FA}">
      <dsp:nvSpPr>
        <dsp:cNvPr id="0" name=""/>
        <dsp:cNvSpPr/>
      </dsp:nvSpPr>
      <dsp:spPr>
        <a:xfrm>
          <a:off x="0" y="9020478"/>
          <a:ext cx="11754705" cy="27255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Disseminated information on how UNH-4U adjusted to the COVID-19 pandemic through the spring 2021 issue of the Disability Rights Center of NH Disability RAPP newsletter</a:t>
          </a:r>
        </a:p>
      </dsp:txBody>
      <dsp:txXfrm>
        <a:off x="133049" y="9153527"/>
        <a:ext cx="11488607" cy="2459426"/>
      </dsp:txXfrm>
    </dsp:sp>
    <dsp:sp modelId="{02B7D182-C410-483F-B0DA-21331134E6B1}">
      <dsp:nvSpPr>
        <dsp:cNvPr id="0" name=""/>
        <dsp:cNvSpPr/>
      </dsp:nvSpPr>
      <dsp:spPr>
        <a:xfrm>
          <a:off x="0" y="11803602"/>
          <a:ext cx="11754705" cy="2435187"/>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Created demonstration videos for students on how to use different Canvas functions and other academic tools</a:t>
          </a:r>
        </a:p>
      </dsp:txBody>
      <dsp:txXfrm>
        <a:off x="118876" y="11922478"/>
        <a:ext cx="11516953" cy="2197435"/>
      </dsp:txXfrm>
    </dsp:sp>
    <dsp:sp modelId="{FD3AA70B-4681-4476-BC41-1801FB5DF862}">
      <dsp:nvSpPr>
        <dsp:cNvPr id="0" name=""/>
        <dsp:cNvSpPr/>
      </dsp:nvSpPr>
      <dsp:spPr>
        <a:xfrm>
          <a:off x="0" y="14296390"/>
          <a:ext cx="11754705" cy="208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Designed an example presentation video and slides to support students in preparing for their final projects</a:t>
          </a:r>
        </a:p>
      </dsp:txBody>
      <dsp:txXfrm>
        <a:off x="101811" y="14398201"/>
        <a:ext cx="11551083" cy="1881978"/>
      </dsp:txXfrm>
    </dsp:sp>
    <dsp:sp modelId="{374CC317-60FA-4004-AE41-486C7C19A214}">
      <dsp:nvSpPr>
        <dsp:cNvPr id="0" name=""/>
        <dsp:cNvSpPr/>
      </dsp:nvSpPr>
      <dsp:spPr>
        <a:xfrm>
          <a:off x="0" y="16439590"/>
          <a:ext cx="11754705" cy="2240163"/>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Researched and compiled information on jobs related to student interests</a:t>
          </a:r>
        </a:p>
      </dsp:txBody>
      <dsp:txXfrm>
        <a:off x="109356" y="16548946"/>
        <a:ext cx="11535993" cy="2021451"/>
      </dsp:txXfrm>
    </dsp:sp>
    <dsp:sp modelId="{AEB303A8-F016-440A-89C8-C429F485EE12}">
      <dsp:nvSpPr>
        <dsp:cNvPr id="0" name=""/>
        <dsp:cNvSpPr/>
      </dsp:nvSpPr>
      <dsp:spPr>
        <a:xfrm>
          <a:off x="0" y="18745350"/>
          <a:ext cx="11754705" cy="199135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Connected with campus organizations to recruit peer mentors for the 2-year CTP</a:t>
          </a:r>
        </a:p>
      </dsp:txBody>
      <dsp:txXfrm>
        <a:off x="97210" y="18842560"/>
        <a:ext cx="11560285" cy="1796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6BD094-D5C5-4813-ABBA-E2D4EA37B563}">
      <dsp:nvSpPr>
        <dsp:cNvPr id="0" name=""/>
        <dsp:cNvSpPr/>
      </dsp:nvSpPr>
      <dsp:spPr>
        <a:xfrm>
          <a:off x="3170517" y="1327778"/>
          <a:ext cx="12202503" cy="1044462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8B2508-F772-4253-8931-6716DAF8399B}">
      <dsp:nvSpPr>
        <dsp:cNvPr id="0" name=""/>
        <dsp:cNvSpPr/>
      </dsp:nvSpPr>
      <dsp:spPr>
        <a:xfrm>
          <a:off x="999948" y="5637793"/>
          <a:ext cx="2526293" cy="18750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Bridges</a:t>
          </a:r>
        </a:p>
      </dsp:txBody>
      <dsp:txXfrm>
        <a:off x="1091483" y="5729328"/>
        <a:ext cx="2343223" cy="1692025"/>
      </dsp:txXfrm>
    </dsp:sp>
    <dsp:sp modelId="{AEA2B1E3-8BB1-4EC1-9515-F9D18F919D4D}">
      <dsp:nvSpPr>
        <dsp:cNvPr id="0" name=""/>
        <dsp:cNvSpPr/>
      </dsp:nvSpPr>
      <dsp:spPr>
        <a:xfrm>
          <a:off x="4071154" y="3913598"/>
          <a:ext cx="8541123" cy="52660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Font typeface="Symbol" panose="05050102010706020507" pitchFamily="18" charset="2"/>
            <a:buNone/>
          </a:pPr>
          <a:r>
            <a:rPr lang="en-US" sz="3900" kern="12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3900" kern="1200" dirty="0">
              <a:effectLst/>
              <a:latin typeface="Calibri" panose="020F0502020204030204" pitchFamily="34" charset="0"/>
              <a:ea typeface="Calibri" panose="020F0502020204030204" pitchFamily="34" charset="0"/>
              <a:cs typeface="Times New Roman" panose="02020603050405020304" pitchFamily="18" charset="0"/>
            </a:rPr>
            <a:t>Faculty connections</a:t>
          </a:r>
        </a:p>
        <a:p>
          <a:pPr marL="0" lvl="0" indent="0" algn="l" defTabSz="1733550">
            <a:lnSpc>
              <a:spcPct val="90000"/>
            </a:lnSpc>
            <a:spcBef>
              <a:spcPct val="0"/>
            </a:spcBef>
            <a:spcAft>
              <a:spcPct val="35000"/>
            </a:spcAft>
            <a:buFont typeface="Symbol" panose="05050102010706020507" pitchFamily="18" charset="2"/>
            <a:buNone/>
          </a:pPr>
          <a:r>
            <a:rPr lang="en-US" sz="3900" kern="12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3900" kern="1200" dirty="0">
              <a:effectLst/>
              <a:latin typeface="Calibri" panose="020F0502020204030204" pitchFamily="34" charset="0"/>
              <a:ea typeface="Calibri" panose="020F0502020204030204" pitchFamily="34" charset="0"/>
              <a:cs typeface="Times New Roman" panose="02020603050405020304" pitchFamily="18" charset="0"/>
            </a:rPr>
            <a:t>Pipeline of students</a:t>
          </a:r>
        </a:p>
        <a:p>
          <a:pPr marL="0" lvl="0" indent="0" algn="l" defTabSz="1733550">
            <a:lnSpc>
              <a:spcPct val="90000"/>
            </a:lnSpc>
            <a:spcBef>
              <a:spcPct val="0"/>
            </a:spcBef>
            <a:spcAft>
              <a:spcPct val="35000"/>
            </a:spcAft>
            <a:buFont typeface="Symbol" panose="05050102010706020507" pitchFamily="18" charset="2"/>
            <a:buNone/>
          </a:pPr>
          <a:r>
            <a:rPr lang="en-US" sz="3900" kern="12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3900" kern="1200" dirty="0">
              <a:effectLst/>
              <a:latin typeface="Calibri" panose="020F0502020204030204" pitchFamily="34" charset="0"/>
              <a:ea typeface="Calibri" panose="020F0502020204030204" pitchFamily="34" charset="0"/>
              <a:cs typeface="Times New Roman" panose="02020603050405020304" pitchFamily="18" charset="0"/>
            </a:rPr>
            <a:t>Student supports</a:t>
          </a:r>
        </a:p>
        <a:p>
          <a:pPr marL="0" lvl="0" indent="0" algn="l" defTabSz="1733550">
            <a:lnSpc>
              <a:spcPct val="90000"/>
            </a:lnSpc>
            <a:spcBef>
              <a:spcPct val="0"/>
            </a:spcBef>
            <a:spcAft>
              <a:spcPct val="35000"/>
            </a:spcAft>
            <a:buFont typeface="Symbol" panose="05050102010706020507" pitchFamily="18" charset="2"/>
            <a:buNone/>
          </a:pPr>
          <a:r>
            <a:rPr lang="en-US" sz="3900" kern="12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3900" kern="1200" dirty="0">
              <a:effectLst/>
              <a:latin typeface="Calibri" panose="020F0502020204030204" pitchFamily="34" charset="0"/>
              <a:ea typeface="Calibri" panose="020F0502020204030204" pitchFamily="34" charset="0"/>
              <a:cs typeface="Times New Roman" panose="02020603050405020304" pitchFamily="18" charset="0"/>
            </a:rPr>
            <a:t>Accessibility needs</a:t>
          </a:r>
        </a:p>
        <a:p>
          <a:pPr marL="0" lvl="0" indent="0" algn="l" defTabSz="1733550">
            <a:lnSpc>
              <a:spcPct val="90000"/>
            </a:lnSpc>
            <a:spcBef>
              <a:spcPct val="0"/>
            </a:spcBef>
            <a:spcAft>
              <a:spcPct val="35000"/>
            </a:spcAft>
            <a:buFont typeface="Symbol" panose="05050102010706020507" pitchFamily="18" charset="2"/>
            <a:buNone/>
          </a:pPr>
          <a:r>
            <a:rPr lang="en-US" sz="3900" kern="12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3900" kern="1200" dirty="0">
              <a:effectLst/>
              <a:latin typeface="Calibri" panose="020F0502020204030204" pitchFamily="34" charset="0"/>
              <a:ea typeface="Calibri" panose="020F0502020204030204" pitchFamily="34" charset="0"/>
              <a:cs typeface="Times New Roman" panose="02020603050405020304" pitchFamily="18" charset="0"/>
            </a:rPr>
            <a:t>Advising &amp; peer mentoring structure</a:t>
          </a:r>
        </a:p>
        <a:p>
          <a:pPr marL="0" lvl="0" indent="0" algn="l" defTabSz="1733550">
            <a:lnSpc>
              <a:spcPct val="90000"/>
            </a:lnSpc>
            <a:spcBef>
              <a:spcPct val="0"/>
            </a:spcBef>
            <a:spcAft>
              <a:spcPct val="35000"/>
            </a:spcAft>
            <a:buFont typeface="Symbol" panose="05050102010706020507" pitchFamily="18" charset="2"/>
            <a:buNone/>
          </a:pPr>
          <a:r>
            <a:rPr lang="en-US" sz="3900" kern="12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3900" kern="1200" dirty="0">
              <a:effectLst/>
              <a:latin typeface="Calibri" panose="020F0502020204030204" pitchFamily="34" charset="0"/>
              <a:ea typeface="Calibri" panose="020F0502020204030204" pitchFamily="34" charset="0"/>
              <a:cs typeface="Times New Roman" panose="02020603050405020304" pitchFamily="18" charset="0"/>
            </a:rPr>
            <a:t>Feedback</a:t>
          </a:r>
          <a:endParaRPr lang="en-US" sz="3900" kern="1200" dirty="0"/>
        </a:p>
      </dsp:txBody>
      <dsp:txXfrm>
        <a:off x="4328223" y="4170667"/>
        <a:ext cx="8026985" cy="4751949"/>
      </dsp:txXfrm>
    </dsp:sp>
    <dsp:sp modelId="{3299D8CA-7D2B-43D9-A354-8AE750B95CA3}">
      <dsp:nvSpPr>
        <dsp:cNvPr id="0" name=""/>
        <dsp:cNvSpPr/>
      </dsp:nvSpPr>
      <dsp:spPr>
        <a:xfrm>
          <a:off x="13146000" y="5699143"/>
          <a:ext cx="3668839" cy="17062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2-year CTP</a:t>
          </a:r>
        </a:p>
      </dsp:txBody>
      <dsp:txXfrm>
        <a:off x="13229293" y="5782436"/>
        <a:ext cx="3502253" cy="15396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47691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799"/>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7553271" y="8747140"/>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125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rm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127331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26526" y="6914431"/>
            <a:ext cx="44165520" cy="24367494"/>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587828" y="0"/>
            <a:ext cx="51794228" cy="5440679"/>
          </a:xfrm>
          <a:prstGeom prst="rect">
            <a:avLst/>
          </a:prstGeom>
          <a:solidFill>
            <a:srgbClr val="003591"/>
          </a:soli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9300" i="1" dirty="0">
                <a:solidFill>
                  <a:schemeClr val="bg1"/>
                </a:solidFill>
                <a:latin typeface="Myriad Pro" panose="020B0503030403020204" pitchFamily="34" charset="0"/>
                <a:cs typeface="Arial" panose="020B0604020202020204" pitchFamily="34" charset="0"/>
              </a:rPr>
              <a:t> </a:t>
            </a:r>
          </a:p>
        </p:txBody>
      </p:sp>
      <p:sp>
        <p:nvSpPr>
          <p:cNvPr id="14" name="Arrow: Pentagon 13">
            <a:extLst>
              <a:ext uri="{FF2B5EF4-FFF2-40B4-BE49-F238E27FC236}">
                <a16:creationId xmlns:a16="http://schemas.microsoft.com/office/drawing/2014/main" id="{9FEDE908-957E-4EF9-8184-398597C8E13C}"/>
              </a:ext>
            </a:extLst>
          </p:cNvPr>
          <p:cNvSpPr/>
          <p:nvPr userDrawn="1"/>
        </p:nvSpPr>
        <p:spPr>
          <a:xfrm rot="5400000">
            <a:off x="42118232" y="782380"/>
            <a:ext cx="7103005" cy="5904004"/>
          </a:xfrm>
          <a:prstGeom prst="homePlate">
            <a:avLst>
              <a:gd name="adj" fmla="val 32067"/>
            </a:avLst>
          </a:prstGeom>
          <a:solidFill>
            <a:srgbClr val="003591"/>
          </a:solidFill>
          <a:ln w="47625" cap="rnd">
            <a:no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University of New Hampshire logo">
            <a:extLst>
              <a:ext uri="{FF2B5EF4-FFF2-40B4-BE49-F238E27FC236}">
                <a16:creationId xmlns:a16="http://schemas.microsoft.com/office/drawing/2014/main" id="{03A346C1-A4EF-44B4-8A47-C043BCF1DFC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774944" y="1037087"/>
            <a:ext cx="1747670" cy="2104513"/>
          </a:xfrm>
          <a:prstGeom prst="rect">
            <a:avLst/>
          </a:prstGeom>
        </p:spPr>
      </p:pic>
      <p:pic>
        <p:nvPicPr>
          <p:cNvPr id="18" name="Picture 17" descr="NH ME Lend Program logo">
            <a:extLst>
              <a:ext uri="{FF2B5EF4-FFF2-40B4-BE49-F238E27FC236}">
                <a16:creationId xmlns:a16="http://schemas.microsoft.com/office/drawing/2014/main" id="{CE8913CD-8CA7-4288-944E-D0E9A6B9EE1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061757" y="3492424"/>
            <a:ext cx="5366548" cy="1335308"/>
          </a:xfrm>
          <a:prstGeom prst="rect">
            <a:avLst/>
          </a:prstGeom>
        </p:spPr>
      </p:pic>
      <p:sp>
        <p:nvSpPr>
          <p:cNvPr id="2" name="Title Placeholder 1"/>
          <p:cNvSpPr>
            <a:spLocks noGrp="1"/>
          </p:cNvSpPr>
          <p:nvPr>
            <p:ph type="title"/>
          </p:nvPr>
        </p:nvSpPr>
        <p:spPr>
          <a:xfrm>
            <a:off x="3226526" y="1835792"/>
            <a:ext cx="44165520" cy="1769094"/>
          </a:xfrm>
          <a:prstGeom prst="rect">
            <a:avLst/>
          </a:prstGeom>
        </p:spPr>
        <p:txBody>
          <a:bodyPr vert="horz" lIns="106674" tIns="53337" rIns="106674" bIns="53337" rtlCol="0" anchor="ctr">
            <a:normAutofit/>
          </a:bodyPr>
          <a:lstStyle/>
          <a:p>
            <a:r>
              <a:rPr lang="en-US"/>
              <a:t>Click to edit Master title style</a:t>
            </a:r>
            <a:endParaRPr lang="en-US" dirty="0"/>
          </a:p>
        </p:txBody>
      </p:sp>
      <p:grpSp>
        <p:nvGrpSpPr>
          <p:cNvPr id="10" name="Group 9" descr="NH-ME LEND Program partners' logos. Includes Dartmouth-Hitchcock, Institute on Disability, University of Maine Center for Community Inclusion and Disability Studies UCED">
            <a:extLst>
              <a:ext uri="{FF2B5EF4-FFF2-40B4-BE49-F238E27FC236}">
                <a16:creationId xmlns:a16="http://schemas.microsoft.com/office/drawing/2014/main" id="{37EA225B-B34E-41A1-8265-3497517326CB}"/>
              </a:ext>
            </a:extLst>
          </p:cNvPr>
          <p:cNvGrpSpPr/>
          <p:nvPr userDrawn="1"/>
        </p:nvGrpSpPr>
        <p:grpSpPr>
          <a:xfrm>
            <a:off x="30838140" y="35555594"/>
            <a:ext cx="19342560" cy="1812119"/>
            <a:chOff x="30606540" y="36072358"/>
            <a:chExt cx="19342560" cy="1812119"/>
          </a:xfrm>
        </p:grpSpPr>
        <p:pic>
          <p:nvPicPr>
            <p:cNvPr id="1026" name="Picture 2" descr="Dartmouth Hitchcock's Logo">
              <a:extLst>
                <a:ext uri="{FF2B5EF4-FFF2-40B4-BE49-F238E27FC236}">
                  <a16:creationId xmlns:a16="http://schemas.microsoft.com/office/drawing/2014/main" id="{E5BF99D5-1638-47BF-B81C-5C6525C64497}"/>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0606540" y="36072358"/>
              <a:ext cx="6945032" cy="8797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versity of Maine Center for Community Inclusion and disability Studies">
              <a:extLst>
                <a:ext uri="{FF2B5EF4-FFF2-40B4-BE49-F238E27FC236}">
                  <a16:creationId xmlns:a16="http://schemas.microsoft.com/office/drawing/2014/main" id="{B7BB1FF8-10EB-4871-B422-03AA4CCFBE54}"/>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5186600" y="36228488"/>
              <a:ext cx="476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ext&#10;&#10;Description automatically generated with medium confidence">
              <a:extLst>
                <a:ext uri="{FF2B5EF4-FFF2-40B4-BE49-F238E27FC236}">
                  <a16:creationId xmlns:a16="http://schemas.microsoft.com/office/drawing/2014/main" id="{B01FE5DB-398C-4F63-A9B2-24215D3F3C9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8188623" y="36125072"/>
              <a:ext cx="6360926" cy="1759405"/>
            </a:xfrm>
            <a:prstGeom prst="rect">
              <a:avLst/>
            </a:prstGeom>
          </p:spPr>
        </p:pic>
      </p:grpSp>
      <p:sp>
        <p:nvSpPr>
          <p:cNvPr id="19" name="TextBox 18">
            <a:extLst>
              <a:ext uri="{FF2B5EF4-FFF2-40B4-BE49-F238E27FC236}">
                <a16:creationId xmlns:a16="http://schemas.microsoft.com/office/drawing/2014/main" id="{E00C1324-6F8D-481B-906B-64A12369AB49}"/>
              </a:ext>
            </a:extLst>
          </p:cNvPr>
          <p:cNvSpPr txBox="1"/>
          <p:nvPr userDrawn="1"/>
        </p:nvSpPr>
        <p:spPr>
          <a:xfrm>
            <a:off x="1348740" y="35711725"/>
            <a:ext cx="28852349" cy="1759870"/>
          </a:xfrm>
          <a:prstGeom prst="rect">
            <a:avLst/>
          </a:prstGeom>
          <a:noFill/>
        </p:spPr>
        <p:txBody>
          <a:bodyPr wrap="square">
            <a:spAutoFit/>
          </a:bodyPr>
          <a:lstStyle/>
          <a:p>
            <a:pPr algn="l"/>
            <a:r>
              <a:rPr lang="en-US" sz="3600" b="0" i="1" dirty="0">
                <a:solidFill>
                  <a:srgbClr val="333333"/>
                </a:solidFill>
                <a:effectLst/>
                <a:latin typeface="Source Sans Pro" panose="020B0503030403020204" pitchFamily="34" charset="0"/>
              </a:rPr>
              <a:t>NH-ME LEND is supported by a grant (#</a:t>
            </a:r>
            <a:r>
              <a:rPr lang="en-US" sz="3600" b="0" i="0" dirty="0">
                <a:solidFill>
                  <a:srgbClr val="333333"/>
                </a:solidFill>
                <a:effectLst/>
                <a:latin typeface="Source Sans Pro" panose="020B0503030403020204" pitchFamily="34" charset="0"/>
              </a:rPr>
              <a:t>T73MC33246</a:t>
            </a:r>
            <a:r>
              <a:rPr lang="en-US" sz="3600"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p>
          <a:p>
            <a:pPr algn="l"/>
            <a:r>
              <a:rPr lang="en-US" sz="3600" b="0" i="1" dirty="0">
                <a:solidFill>
                  <a:srgbClr val="333333"/>
                </a:solidFill>
                <a:effectLst/>
                <a:latin typeface="Source Sans Pro" panose="020B0503030403020204" pitchFamily="34" charset="0"/>
              </a:rPr>
              <a:t>Learn more at iod.unh.edu/nh-me-lend</a:t>
            </a:r>
            <a:endParaRPr lang="en-US" sz="3600" dirty="0"/>
          </a:p>
        </p:txBody>
      </p:sp>
    </p:spTree>
    <p:extLst>
      <p:ext uri="{BB962C8B-B14F-4D97-AF65-F5344CB8AC3E}">
        <p14:creationId xmlns:p14="http://schemas.microsoft.com/office/powerpoint/2010/main" val="2663834418"/>
      </p:ext>
    </p:extLst>
  </p:cSld>
  <p:clrMap bg1="lt1" tx1="dk1" bg2="lt2" tx2="dk2" accent1="accent1" accent2="accent2" accent3="accent3" accent4="accent4" accent5="accent5" accent6="accent6" hlink="hlink" folHlink="folHlink"/>
  <p:sldLayoutIdLst>
    <p:sldLayoutId id="2147483718" r:id="rId1"/>
    <p:sldLayoutId id="2147483716" r:id="rId2"/>
    <p:sldLayoutId id="2147483715" r:id="rId3"/>
  </p:sldLayoutIdLst>
  <p:txStyles>
    <p:titleStyle>
      <a:lvl1pPr algn="l" defTabSz="4480304" rtl="0" eaLnBrk="1" latinLnBrk="0" hangingPunct="1">
        <a:lnSpc>
          <a:spcPct val="90000"/>
        </a:lnSpc>
        <a:spcBef>
          <a:spcPct val="0"/>
        </a:spcBef>
        <a:buNone/>
        <a:defRPr sz="21600" kern="1200">
          <a:solidFill>
            <a:schemeClr val="bg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7200" kern="1200">
          <a:solidFill>
            <a:srgbClr val="000000"/>
          </a:solidFill>
          <a:latin typeface="+mj-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7200" kern="1200">
          <a:solidFill>
            <a:srgbClr val="000000"/>
          </a:solidFill>
          <a:latin typeface="+mj-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6600" kern="1200">
          <a:solidFill>
            <a:srgbClr val="000000"/>
          </a:solidFill>
          <a:latin typeface="+mj-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od.unh.edu/projects/unh-4u" TargetMode="External"/><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Picture 70" descr="IDEA Indicator 13&#10;• Post-secondary goals in education/training, employment, and independent living; &#10;• Transition services; &#10;• Self-advocacy/ Student involvement&#10;&#10;Vocational  Rehabilitation (WIOA)&#10;• Post-secondary credential;&#10;• Unsubsidized employment;&#10;• Measurable skill gains;&#10;• Individualized Plan for Employment&#10;&#10;Medicaid Waivers (HCBS)&#10;Access to community participation services to support in activities related to &#10;• independent living skills&#10;• self-advocacy&#10;• employment&#10;• community integration&#10;• etc.&#10;&#10;UNH-4U CTP*&#10;• 2-year program;&#10;• Inclusive housing options; &#10;• Participation in authentic campus life experiences; &#10;• Support while attending college courses of interest &amp; prepare for future careers;&#10;• Ability to earn micro-credentials&#10;&#10;*Comprehensive Transition Program &#10;• For individuals with intellectual disabilities;&#10;• At institute of higher education;&#10;• Courses with students without disabilities; &#10;• Academic, career, independent living instruction; &#10;• Advising &amp; curriculum structure &#10;">
            <a:extLst>
              <a:ext uri="{FF2B5EF4-FFF2-40B4-BE49-F238E27FC236}">
                <a16:creationId xmlns:a16="http://schemas.microsoft.com/office/drawing/2014/main" id="{A699354E-0FF9-46DE-8024-5E854207B72A}"/>
              </a:ext>
            </a:extLst>
          </p:cNvPr>
          <p:cNvPicPr>
            <a:picLocks noChangeAspect="1"/>
          </p:cNvPicPr>
          <p:nvPr/>
        </p:nvPicPr>
        <p:blipFill rotWithShape="1">
          <a:blip r:embed="rId2"/>
          <a:srcRect b="4751"/>
          <a:stretch/>
        </p:blipFill>
        <p:spPr>
          <a:xfrm>
            <a:off x="12747812" y="3603064"/>
            <a:ext cx="24882665" cy="22178896"/>
          </a:xfrm>
          <a:prstGeom prst="rect">
            <a:avLst/>
          </a:prstGeom>
        </p:spPr>
      </p:pic>
      <p:sp>
        <p:nvSpPr>
          <p:cNvPr id="4" name="Text Placeholder 3">
            <a:extLst>
              <a:ext uri="{FF2B5EF4-FFF2-40B4-BE49-F238E27FC236}">
                <a16:creationId xmlns:a16="http://schemas.microsoft.com/office/drawing/2014/main" id="{D990D688-0C92-4C67-920A-AA7BF7F25D56}"/>
              </a:ext>
            </a:extLst>
          </p:cNvPr>
          <p:cNvSpPr>
            <a:spLocks noGrp="1"/>
          </p:cNvSpPr>
          <p:nvPr>
            <p:ph type="body" sz="quarter" idx="14"/>
          </p:nvPr>
        </p:nvSpPr>
        <p:spPr/>
        <p:txBody>
          <a:bodyPr/>
          <a:lstStyle/>
          <a:p>
            <a:r>
              <a:rPr lang="en-US" dirty="0"/>
              <a:t>NH-ME LEND, Institute on Disability, University of New Hampshire</a:t>
            </a:r>
          </a:p>
        </p:txBody>
      </p:sp>
      <p:sp>
        <p:nvSpPr>
          <p:cNvPr id="5" name="Text Placeholder 4">
            <a:extLst>
              <a:ext uri="{FF2B5EF4-FFF2-40B4-BE49-F238E27FC236}">
                <a16:creationId xmlns:a16="http://schemas.microsoft.com/office/drawing/2014/main" id="{DAAFD08B-605F-4171-9CD0-D3558C781112}"/>
              </a:ext>
            </a:extLst>
          </p:cNvPr>
          <p:cNvSpPr>
            <a:spLocks noGrp="1"/>
          </p:cNvSpPr>
          <p:nvPr>
            <p:ph type="body" sz="quarter" idx="16"/>
          </p:nvPr>
        </p:nvSpPr>
        <p:spPr>
          <a:xfrm>
            <a:off x="1142999" y="7131685"/>
            <a:ext cx="15448062" cy="1033773"/>
          </a:xfrm>
          <a:solidFill>
            <a:schemeClr val="tx2"/>
          </a:solidFill>
        </p:spPr>
        <p:txBody>
          <a:bodyPr/>
          <a:lstStyle/>
          <a:p>
            <a:r>
              <a:rPr lang="en-US" dirty="0">
                <a:solidFill>
                  <a:schemeClr val="bg1"/>
                </a:solidFill>
              </a:rPr>
              <a:t>Background</a:t>
            </a:r>
          </a:p>
        </p:txBody>
      </p:sp>
      <p:sp>
        <p:nvSpPr>
          <p:cNvPr id="8" name="Text Placeholder 7">
            <a:extLst>
              <a:ext uri="{FF2B5EF4-FFF2-40B4-BE49-F238E27FC236}">
                <a16:creationId xmlns:a16="http://schemas.microsoft.com/office/drawing/2014/main" id="{44E64D23-24AB-49DD-9533-4F0EDA668D16}"/>
              </a:ext>
            </a:extLst>
          </p:cNvPr>
          <p:cNvSpPr>
            <a:spLocks noGrp="1"/>
          </p:cNvSpPr>
          <p:nvPr>
            <p:ph type="body" sz="quarter" idx="19"/>
          </p:nvPr>
        </p:nvSpPr>
        <p:spPr>
          <a:xfrm>
            <a:off x="34615341" y="7520622"/>
            <a:ext cx="15174374" cy="1033773"/>
          </a:xfrm>
          <a:solidFill>
            <a:schemeClr val="tx2"/>
          </a:solidFill>
        </p:spPr>
        <p:txBody>
          <a:bodyPr/>
          <a:lstStyle/>
          <a:p>
            <a:r>
              <a:rPr lang="en-US" dirty="0">
                <a:solidFill>
                  <a:schemeClr val="bg1"/>
                </a:solidFill>
              </a:rPr>
              <a:t>                         Leadership Activities</a:t>
            </a:r>
          </a:p>
        </p:txBody>
      </p:sp>
      <p:sp>
        <p:nvSpPr>
          <p:cNvPr id="9" name="Text Placeholder 8">
            <a:extLst>
              <a:ext uri="{FF2B5EF4-FFF2-40B4-BE49-F238E27FC236}">
                <a16:creationId xmlns:a16="http://schemas.microsoft.com/office/drawing/2014/main" id="{9860190B-0696-4DBE-B0F9-E635ED6B7ACB}"/>
              </a:ext>
            </a:extLst>
          </p:cNvPr>
          <p:cNvSpPr>
            <a:spLocks noGrp="1"/>
          </p:cNvSpPr>
          <p:nvPr>
            <p:ph type="body" sz="quarter" idx="20"/>
          </p:nvPr>
        </p:nvSpPr>
        <p:spPr>
          <a:xfrm>
            <a:off x="17501533" y="26034587"/>
            <a:ext cx="16203334" cy="993650"/>
          </a:xfrm>
          <a:solidFill>
            <a:schemeClr val="tx2"/>
          </a:solidFill>
        </p:spPr>
        <p:txBody>
          <a:bodyPr/>
          <a:lstStyle/>
          <a:p>
            <a:r>
              <a:rPr lang="en-US" dirty="0">
                <a:solidFill>
                  <a:schemeClr val="bg1"/>
                </a:solidFill>
              </a:rPr>
              <a:t>Next Steps</a:t>
            </a:r>
          </a:p>
        </p:txBody>
      </p:sp>
      <p:sp>
        <p:nvSpPr>
          <p:cNvPr id="10" name="Text Placeholder 9">
            <a:extLst>
              <a:ext uri="{FF2B5EF4-FFF2-40B4-BE49-F238E27FC236}">
                <a16:creationId xmlns:a16="http://schemas.microsoft.com/office/drawing/2014/main" id="{7765C640-CBC7-41CD-902A-26B292CC1B36}"/>
              </a:ext>
            </a:extLst>
          </p:cNvPr>
          <p:cNvSpPr>
            <a:spLocks noGrp="1"/>
          </p:cNvSpPr>
          <p:nvPr>
            <p:ph type="body" sz="quarter" idx="21"/>
          </p:nvPr>
        </p:nvSpPr>
        <p:spPr>
          <a:xfrm>
            <a:off x="34617024" y="29904755"/>
            <a:ext cx="8549640" cy="777875"/>
          </a:xfrm>
        </p:spPr>
        <p:txBody>
          <a:bodyPr/>
          <a:lstStyle/>
          <a:p>
            <a:r>
              <a:rPr lang="en-US" dirty="0">
                <a:solidFill>
                  <a:schemeClr val="tx2"/>
                </a:solidFill>
              </a:rPr>
              <a:t>References</a:t>
            </a:r>
          </a:p>
        </p:txBody>
      </p:sp>
      <p:sp>
        <p:nvSpPr>
          <p:cNvPr id="11" name="Text Placeholder 10">
            <a:extLst>
              <a:ext uri="{FF2B5EF4-FFF2-40B4-BE49-F238E27FC236}">
                <a16:creationId xmlns:a16="http://schemas.microsoft.com/office/drawing/2014/main" id="{A262BFD3-F3BB-4802-9F80-CCFA59565CD2}"/>
              </a:ext>
            </a:extLst>
          </p:cNvPr>
          <p:cNvSpPr>
            <a:spLocks noGrp="1"/>
          </p:cNvSpPr>
          <p:nvPr>
            <p:ph type="body" sz="quarter" idx="22"/>
          </p:nvPr>
        </p:nvSpPr>
        <p:spPr>
          <a:xfrm>
            <a:off x="1127126" y="8686800"/>
            <a:ext cx="11620686" cy="10210506"/>
          </a:xfrm>
        </p:spPr>
        <p:txBody>
          <a:bodyPr>
            <a:normAutofit/>
          </a:bodyPr>
          <a:lstStyle/>
          <a:p>
            <a:pPr marL="0" marR="0">
              <a:lnSpc>
                <a:spcPct val="107000"/>
              </a:lnSpc>
              <a:spcBef>
                <a:spcPts val="0"/>
              </a:spcBef>
              <a:spcAft>
                <a:spcPts val="800"/>
              </a:spcAft>
            </a:pP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Higher Education Opportunity Act (HEOA, 2008) </a:t>
            </a:r>
            <a:r>
              <a:rPr lang="en-US" dirty="0">
                <a:latin typeface="Calibri" panose="020F0502020204030204" pitchFamily="34" charset="0"/>
                <a:ea typeface="Times New Roman" panose="02020603050405020304" pitchFamily="18" charset="0"/>
                <a:cs typeface="Times New Roman" panose="02020603050405020304" pitchFamily="18" charset="0"/>
              </a:rPr>
              <a:t>p</a:t>
            </a:r>
            <a:r>
              <a:rPr lang="en-US" sz="4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rovided access to financial aid to students with intellectual disabilities attending college programs that meet the requirements of a “Comprehensive Transition Program” (CTP) and provided grants to create or expand model Transition and Postsecondary Programs for Students with Intellectual Disabilities (TPSID).</a:t>
            </a: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4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2020, the Institute on Disability (IOD) at the University of New Hampshire received a $2.5 million TPSID grant to improve access to post-secondary education for young adults with intellectual disabilities. </a:t>
            </a:r>
            <a:r>
              <a:rPr lang="en-US" dirty="0">
                <a:latin typeface="Calibri" panose="020F0502020204030204" pitchFamily="34" charset="0"/>
                <a:ea typeface="Calibri" panose="020F0502020204030204" pitchFamily="34" charset="0"/>
                <a:cs typeface="Times New Roman" panose="02020603050405020304" pitchFamily="18" charset="0"/>
              </a:rPr>
              <a:t>The goal of UNH-4U has been to </a:t>
            </a:r>
            <a:r>
              <a:rPr lang="en-US" dirty="0">
                <a:effectLst/>
                <a:latin typeface="Calibri" panose="020F0502020204030204" pitchFamily="34" charset="0"/>
                <a:ea typeface="Calibri" panose="020F0502020204030204" pitchFamily="34" charset="0"/>
                <a:cs typeface="Times New Roman" panose="02020603050405020304" pitchFamily="18" charset="0"/>
              </a:rPr>
              <a:t>provide a 2-year Comprehensive Transition Program for 5-10 students in its first year.</a:t>
            </a:r>
            <a:endParaRPr lang="en-US" sz="4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9" name="Diagram 38">
            <a:extLst>
              <a:ext uri="{FF2B5EF4-FFF2-40B4-BE49-F238E27FC236}">
                <a16:creationId xmlns:a16="http://schemas.microsoft.com/office/drawing/2014/main" id="{D4F2753F-A927-4B3E-8FC5-81B05818A9BD}"/>
              </a:ext>
            </a:extLst>
          </p:cNvPr>
          <p:cNvGraphicFramePr/>
          <p:nvPr>
            <p:extLst>
              <p:ext uri="{D42A27DB-BD31-4B8C-83A1-F6EECF244321}">
                <p14:modId xmlns:p14="http://schemas.microsoft.com/office/powerpoint/2010/main" val="3039228137"/>
              </p:ext>
            </p:extLst>
          </p:nvPr>
        </p:nvGraphicFramePr>
        <p:xfrm>
          <a:off x="38035009" y="8761330"/>
          <a:ext cx="11754706" cy="20736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 Placeholder 12">
            <a:extLst>
              <a:ext uri="{FF2B5EF4-FFF2-40B4-BE49-F238E27FC236}">
                <a16:creationId xmlns:a16="http://schemas.microsoft.com/office/drawing/2014/main" id="{CE872F27-E50E-4227-BD20-26452546B341}"/>
              </a:ext>
            </a:extLst>
          </p:cNvPr>
          <p:cNvSpPr>
            <a:spLocks noGrp="1"/>
          </p:cNvSpPr>
          <p:nvPr>
            <p:ph type="body" sz="quarter" idx="29"/>
          </p:nvPr>
        </p:nvSpPr>
        <p:spPr>
          <a:xfrm>
            <a:off x="34533840" y="30884178"/>
            <a:ext cx="15255875" cy="3764875"/>
          </a:xfrm>
        </p:spPr>
        <p:txBody>
          <a:bodyPr>
            <a:noAutofit/>
          </a:bodyPr>
          <a:lstStyle/>
          <a:p>
            <a:pPr>
              <a:lnSpc>
                <a:spcPct val="100000"/>
              </a:lnSpc>
              <a:spcBef>
                <a:spcPts val="600"/>
              </a:spcBef>
            </a:pPr>
            <a:r>
              <a:rPr lang="en-US" sz="3600" dirty="0">
                <a:latin typeface="Calibri" panose="020F0502020204030204" pitchFamily="34" charset="0"/>
                <a:cs typeface="Calibri" panose="020F0502020204030204" pitchFamily="34" charset="0"/>
              </a:rPr>
              <a:t>Individuals with Disabilities Education Act of 2004, Indicator 13</a:t>
            </a:r>
          </a:p>
          <a:p>
            <a:pPr>
              <a:lnSpc>
                <a:spcPct val="100000"/>
              </a:lnSpc>
              <a:spcBef>
                <a:spcPts val="600"/>
              </a:spcBef>
            </a:pPr>
            <a:r>
              <a:rPr lang="en-US" sz="3600" dirty="0">
                <a:latin typeface="Calibri" panose="020F0502020204030204" pitchFamily="34" charset="0"/>
                <a:cs typeface="Calibri" panose="020F0502020204030204" pitchFamily="34" charset="0"/>
              </a:rPr>
              <a:t>Workforce Innovation and Opportunity Act, Section 116</a:t>
            </a:r>
          </a:p>
          <a:p>
            <a:pPr>
              <a:lnSpc>
                <a:spcPct val="100000"/>
              </a:lnSpc>
              <a:spcBef>
                <a:spcPts val="600"/>
              </a:spcBef>
            </a:pPr>
            <a:r>
              <a:rPr lang="en-US" sz="3600" dirty="0">
                <a:latin typeface="Calibri" panose="020F0502020204030204" pitchFamily="34" charset="0"/>
                <a:cs typeface="Calibri" panose="020F0502020204030204" pitchFamily="34" charset="0"/>
              </a:rPr>
              <a:t>Code of Federal Regulations, Title 34, Part 668, Subpart O, Definitions</a:t>
            </a:r>
          </a:p>
          <a:p>
            <a:pPr>
              <a:lnSpc>
                <a:spcPct val="100000"/>
              </a:lnSpc>
              <a:spcBef>
                <a:spcPts val="600"/>
              </a:spcBef>
            </a:pPr>
            <a:r>
              <a:rPr lang="en-US" sz="3600" dirty="0">
                <a:latin typeface="Calibri" panose="020F0502020204030204" pitchFamily="34" charset="0"/>
                <a:cs typeface="Calibri" panose="020F0502020204030204" pitchFamily="34" charset="0"/>
              </a:rPr>
              <a:t>NH Code of Administrative Rules, Part He-M 517 &amp; He-M 518</a:t>
            </a:r>
          </a:p>
          <a:p>
            <a:pPr>
              <a:lnSpc>
                <a:spcPct val="100000"/>
              </a:lnSpc>
              <a:spcBef>
                <a:spcPts val="600"/>
              </a:spcBef>
            </a:pPr>
            <a:r>
              <a:rPr lang="en-US" sz="3600" dirty="0">
                <a:latin typeface="Calibri" panose="020F0502020204030204" pitchFamily="34" charset="0"/>
                <a:cs typeface="Calibri" panose="020F0502020204030204" pitchFamily="34" charset="0"/>
                <a:hlinkClick r:id="rId8"/>
              </a:rPr>
              <a:t>https://iod.unh.edu/projects/unh-4u</a:t>
            </a:r>
            <a:endParaRPr lang="en-US" sz="3600" dirty="0">
              <a:latin typeface="Calibri" panose="020F0502020204030204" pitchFamily="34" charset="0"/>
              <a:cs typeface="Calibri" panose="020F0502020204030204" pitchFamily="34" charset="0"/>
            </a:endParaRPr>
          </a:p>
          <a:p>
            <a:pPr>
              <a:lnSpc>
                <a:spcPct val="100000"/>
              </a:lnSpc>
              <a:spcBef>
                <a:spcPts val="600"/>
              </a:spcBef>
            </a:pPr>
            <a:r>
              <a:rPr lang="en-US" sz="3600" dirty="0">
                <a:latin typeface="Calibri" panose="020F0502020204030204" pitchFamily="34" charset="0"/>
                <a:cs typeface="Calibri" panose="020F0502020204030204" pitchFamily="34" charset="0"/>
              </a:rPr>
              <a:t>Higher Education Opportunity Act, 2008</a:t>
            </a:r>
          </a:p>
        </p:txBody>
      </p:sp>
      <p:sp>
        <p:nvSpPr>
          <p:cNvPr id="14" name="Text Placeholder 13">
            <a:extLst>
              <a:ext uri="{FF2B5EF4-FFF2-40B4-BE49-F238E27FC236}">
                <a16:creationId xmlns:a16="http://schemas.microsoft.com/office/drawing/2014/main" id="{68F16C23-0BEB-4189-9F8C-0B3B0144E2CF}"/>
              </a:ext>
            </a:extLst>
          </p:cNvPr>
          <p:cNvSpPr>
            <a:spLocks noGrp="1"/>
          </p:cNvSpPr>
          <p:nvPr>
            <p:ph type="body" sz="quarter" idx="30"/>
          </p:nvPr>
        </p:nvSpPr>
        <p:spPr>
          <a:xfrm>
            <a:off x="17501533" y="27363932"/>
            <a:ext cx="16203333" cy="7040491"/>
          </a:xfrm>
        </p:spPr>
        <p:txBody>
          <a:bodyPr>
            <a:noAutofit/>
          </a:bodyPr>
          <a:lstStyle/>
          <a:p>
            <a:pPr marL="571500" indent="-571500">
              <a:lnSpc>
                <a:spcPct val="120000"/>
              </a:lnSpc>
              <a:spcBef>
                <a:spcPts val="0"/>
              </a:spcBef>
              <a:buFont typeface="Wingdings" panose="05000000000000000000" pitchFamily="2" charset="2"/>
              <a:buChar char="Ø"/>
            </a:pPr>
            <a:r>
              <a:rPr lang="en-US" sz="3800" dirty="0">
                <a:effectLst/>
                <a:latin typeface="Calibri" panose="020F0502020204030204" pitchFamily="34" charset="0"/>
                <a:ea typeface="Calibri" panose="020F0502020204030204" pitchFamily="34" charset="0"/>
                <a:cs typeface="Times New Roman" panose="02020603050405020304" pitchFamily="18" charset="0"/>
              </a:rPr>
              <a:t>Continue to develop UNH infrastructure for academic coaching and peer mentoring from same-age peers to support academic success and authentic campus life experience</a:t>
            </a:r>
          </a:p>
          <a:p>
            <a:pPr marL="571500" indent="-571500">
              <a:lnSpc>
                <a:spcPct val="120000"/>
              </a:lnSpc>
              <a:spcBef>
                <a:spcPts val="0"/>
              </a:spcBef>
              <a:buFont typeface="Wingdings" panose="05000000000000000000" pitchFamily="2" charset="2"/>
              <a:buChar char="Ø"/>
            </a:pPr>
            <a:r>
              <a:rPr lang="en-US" sz="3800" dirty="0">
                <a:latin typeface="Calibri" panose="020F0502020204030204" pitchFamily="34" charset="0"/>
                <a:ea typeface="Calibri" panose="020F0502020204030204" pitchFamily="34" charset="0"/>
                <a:cs typeface="Times New Roman" panose="02020603050405020304" pitchFamily="18" charset="0"/>
              </a:rPr>
              <a:t>Solidify connections with UNH academic faculty members and campus organizations  to support inclusion of UNH-4U students</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571500">
              <a:lnSpc>
                <a:spcPct val="120000"/>
              </a:lnSpc>
              <a:spcBef>
                <a:spcPts val="0"/>
              </a:spcBef>
              <a:buFont typeface="Wingdings" panose="05000000000000000000" pitchFamily="2" charset="2"/>
              <a:buChar char="Ø"/>
            </a:pPr>
            <a:r>
              <a:rPr lang="en-US" sz="3800" dirty="0">
                <a:latin typeface="Calibri" panose="020F0502020204030204" pitchFamily="34" charset="0"/>
                <a:ea typeface="Calibri" panose="020F0502020204030204" pitchFamily="34" charset="0"/>
                <a:cs typeface="Times New Roman" panose="02020603050405020304" pitchFamily="18" charset="0"/>
              </a:rPr>
              <a:t>Develop/improve advising and curriculum structure in preparation for first cohort of the comprehensive transition 2-year program</a:t>
            </a:r>
          </a:p>
          <a:p>
            <a:pPr marL="571500" indent="-571500">
              <a:lnSpc>
                <a:spcPct val="120000"/>
              </a:lnSpc>
              <a:spcBef>
                <a:spcPts val="0"/>
              </a:spcBef>
              <a:buFont typeface="Wingdings" panose="05000000000000000000" pitchFamily="2" charset="2"/>
              <a:buChar char="Ø"/>
            </a:pPr>
            <a:r>
              <a:rPr lang="en-US" sz="3800" dirty="0">
                <a:effectLst/>
                <a:latin typeface="Calibri" panose="020F0502020204030204" pitchFamily="34" charset="0"/>
                <a:ea typeface="Calibri" panose="020F0502020204030204" pitchFamily="34" charset="0"/>
                <a:cs typeface="Times New Roman" panose="02020603050405020304" pitchFamily="18" charset="0"/>
              </a:rPr>
              <a:t>Create system to monitor measurable skill gains to support attainment of micro-credentials</a:t>
            </a:r>
          </a:p>
          <a:p>
            <a:pPr marL="571500" indent="-571500">
              <a:lnSpc>
                <a:spcPct val="120000"/>
              </a:lnSpc>
              <a:spcBef>
                <a:spcPts val="0"/>
              </a:spcBef>
              <a:buFont typeface="Wingdings" panose="05000000000000000000" pitchFamily="2" charset="2"/>
              <a:buChar char="Ø"/>
            </a:pPr>
            <a:r>
              <a:rPr lang="en-US" sz="3800" dirty="0">
                <a:latin typeface="Calibri" panose="020F0502020204030204" pitchFamily="34" charset="0"/>
                <a:ea typeface="Calibri" panose="020F0502020204030204" pitchFamily="34" charset="0"/>
                <a:cs typeface="Times New Roman" panose="02020603050405020304" pitchFamily="18" charset="0"/>
              </a:rPr>
              <a:t>Carryout admissions process while building safety measures, identifying inclusive campus housing, and working out course selection details</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Placeholder 15">
            <a:extLst>
              <a:ext uri="{FF2B5EF4-FFF2-40B4-BE49-F238E27FC236}">
                <a16:creationId xmlns:a16="http://schemas.microsoft.com/office/drawing/2014/main" id="{5DEE6333-DDEF-4D8B-BFAF-573FCC85B805}"/>
              </a:ext>
            </a:extLst>
          </p:cNvPr>
          <p:cNvSpPr>
            <a:spLocks noGrp="1"/>
          </p:cNvSpPr>
          <p:nvPr>
            <p:ph type="body" sz="quarter" idx="32"/>
          </p:nvPr>
        </p:nvSpPr>
        <p:spPr>
          <a:xfrm>
            <a:off x="1143000" y="19289487"/>
            <a:ext cx="8549640" cy="777875"/>
          </a:xfrm>
        </p:spPr>
        <p:txBody>
          <a:bodyPr/>
          <a:lstStyle/>
          <a:p>
            <a:r>
              <a:rPr lang="en-US" b="1" dirty="0">
                <a:solidFill>
                  <a:schemeClr val="tx2"/>
                </a:solidFill>
              </a:rPr>
              <a:t>Bridges</a:t>
            </a:r>
          </a:p>
        </p:txBody>
      </p:sp>
      <p:sp>
        <p:nvSpPr>
          <p:cNvPr id="17" name="Text Placeholder 16">
            <a:extLst>
              <a:ext uri="{FF2B5EF4-FFF2-40B4-BE49-F238E27FC236}">
                <a16:creationId xmlns:a16="http://schemas.microsoft.com/office/drawing/2014/main" id="{031AEF13-6E65-4D54-AB7B-EFA5369DC3B0}"/>
              </a:ext>
            </a:extLst>
          </p:cNvPr>
          <p:cNvSpPr>
            <a:spLocks noGrp="1"/>
          </p:cNvSpPr>
          <p:nvPr>
            <p:ph type="body" sz="quarter" idx="33"/>
          </p:nvPr>
        </p:nvSpPr>
        <p:spPr>
          <a:xfrm>
            <a:off x="1143000" y="20328916"/>
            <a:ext cx="15448062" cy="4025778"/>
          </a:xfrm>
        </p:spPr>
        <p:txBody>
          <a:bodyPr>
            <a:normAutofit/>
          </a:bodyPr>
          <a:lstStyle/>
          <a:p>
            <a:pPr marL="0" indent="0">
              <a:lnSpc>
                <a:spcPct val="107000"/>
              </a:lnSpc>
              <a:spcBef>
                <a:spcPts val="0"/>
              </a:spcBef>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I</a:t>
            </a:r>
            <a:r>
              <a:rPr lang="en-US" dirty="0">
                <a:effectLst/>
                <a:latin typeface="Calibri" panose="020F0502020204030204" pitchFamily="34" charset="0"/>
                <a:ea typeface="Calibri" panose="020F0502020204030204" pitchFamily="34" charset="0"/>
                <a:cs typeface="Times New Roman" panose="02020603050405020304" pitchFamily="18" charset="0"/>
              </a:rPr>
              <a:t>n light of the COVID-19 pandemic, this past year</a:t>
            </a: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UNH-4U shifted to offer a 10-week UNH-4U Bridges to College and Career Webinar Training Series remotely via Zoom in fall 2020 and spring 2021 in lieu of the full program. </a:t>
            </a:r>
            <a:r>
              <a:rPr lang="en-US" sz="4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UNH-4U Bridges series is available to young adults with intellectual disabilities who were previously eligible for special education under the Individuals with Disabilities Education Act (IDEA). </a:t>
            </a:r>
          </a:p>
        </p:txBody>
      </p:sp>
      <p:sp>
        <p:nvSpPr>
          <p:cNvPr id="25" name="Title 1">
            <a:extLst>
              <a:ext uri="{FF2B5EF4-FFF2-40B4-BE49-F238E27FC236}">
                <a16:creationId xmlns:a16="http://schemas.microsoft.com/office/drawing/2014/main" id="{4A4D770C-4C10-4CA5-B2F8-C31E380E2759}"/>
              </a:ext>
            </a:extLst>
          </p:cNvPr>
          <p:cNvSpPr>
            <a:spLocks noGrp="1"/>
          </p:cNvSpPr>
          <p:nvPr>
            <p:ph type="title"/>
          </p:nvPr>
        </p:nvSpPr>
        <p:spPr>
          <a:xfrm>
            <a:off x="1143000" y="1347919"/>
            <a:ext cx="44165520" cy="777557"/>
          </a:xfrm>
        </p:spPr>
        <p:txBody>
          <a:bodyPr>
            <a:noAutofit/>
          </a:bodyPr>
          <a:lstStyle/>
          <a:p>
            <a:r>
              <a:rPr lang="en-US" sz="11000" dirty="0"/>
              <a:t>UNH-4U Comprehensive Transition Program &amp; Bridges Training Series</a:t>
            </a:r>
          </a:p>
        </p:txBody>
      </p:sp>
      <p:sp>
        <p:nvSpPr>
          <p:cNvPr id="26" name="Text Placeholder 2">
            <a:extLst>
              <a:ext uri="{FF2B5EF4-FFF2-40B4-BE49-F238E27FC236}">
                <a16:creationId xmlns:a16="http://schemas.microsoft.com/office/drawing/2014/main" id="{D6ED826A-0CE6-475C-8BC3-43525CE4E948}"/>
              </a:ext>
            </a:extLst>
          </p:cNvPr>
          <p:cNvSpPr>
            <a:spLocks noGrp="1"/>
          </p:cNvSpPr>
          <p:nvPr>
            <p:ph type="body" sz="quarter" idx="13"/>
          </p:nvPr>
        </p:nvSpPr>
        <p:spPr>
          <a:xfrm>
            <a:off x="1143000" y="2674620"/>
            <a:ext cx="24460200" cy="777557"/>
          </a:xfrm>
        </p:spPr>
        <p:txBody>
          <a:bodyPr/>
          <a:lstStyle/>
          <a:p>
            <a:r>
              <a:rPr lang="en-US" dirty="0"/>
              <a:t>Ashley Woodbury, B.S., Communication Sciences and Disorders</a:t>
            </a:r>
          </a:p>
        </p:txBody>
      </p:sp>
      <p:graphicFrame>
        <p:nvGraphicFramePr>
          <p:cNvPr id="6" name="Diagram 5">
            <a:extLst>
              <a:ext uri="{FF2B5EF4-FFF2-40B4-BE49-F238E27FC236}">
                <a16:creationId xmlns:a16="http://schemas.microsoft.com/office/drawing/2014/main" id="{846B9E05-6E12-4A6C-9E85-1C806458917C}"/>
              </a:ext>
            </a:extLst>
          </p:cNvPr>
          <p:cNvGraphicFramePr/>
          <p:nvPr>
            <p:extLst>
              <p:ext uri="{D42A27DB-BD31-4B8C-83A1-F6EECF244321}">
                <p14:modId xmlns:p14="http://schemas.microsoft.com/office/powerpoint/2010/main" val="1469310386"/>
              </p:ext>
            </p:extLst>
          </p:nvPr>
        </p:nvGraphicFramePr>
        <p:xfrm>
          <a:off x="-243841" y="23353781"/>
          <a:ext cx="21004107" cy="1316521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cxnSp>
        <p:nvCxnSpPr>
          <p:cNvPr id="15" name="Straight Connector 14">
            <a:extLst>
              <a:ext uri="{FF2B5EF4-FFF2-40B4-BE49-F238E27FC236}">
                <a16:creationId xmlns:a16="http://schemas.microsoft.com/office/drawing/2014/main" id="{83BE84E8-8A4E-4E93-87B9-6E5074AB3F4D}"/>
              </a:ext>
            </a:extLst>
          </p:cNvPr>
          <p:cNvCxnSpPr>
            <a:cxnSpLocks/>
          </p:cNvCxnSpPr>
          <p:nvPr/>
        </p:nvCxnSpPr>
        <p:spPr>
          <a:xfrm>
            <a:off x="3268980" y="29904755"/>
            <a:ext cx="54864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7398158"/>
      </p:ext>
    </p:extLst>
  </p:cSld>
  <p:clrMapOvr>
    <a:masterClrMapping/>
  </p:clrMapOvr>
</p:sld>
</file>

<file path=ppt/theme/theme1.xml><?xml version="1.0" encoding="utf-8"?>
<a:theme xmlns:a="http://schemas.openxmlformats.org/drawingml/2006/main" name="LEND Poster_Footer">
  <a:themeElements>
    <a:clrScheme name="IOD">
      <a:dk1>
        <a:srgbClr val="013591"/>
      </a:dk1>
      <a:lt1>
        <a:sysClr val="window" lastClr="FFFFFF"/>
      </a:lt1>
      <a:dk2>
        <a:srgbClr val="013591"/>
      </a:dk2>
      <a:lt2>
        <a:srgbClr val="FFFFFF"/>
      </a:lt2>
      <a:accent1>
        <a:srgbClr val="8EAADB"/>
      </a:accent1>
      <a:accent2>
        <a:srgbClr val="98A4AD"/>
      </a:accent2>
      <a:accent3>
        <a:srgbClr val="C55A11"/>
      </a:accent3>
      <a:accent4>
        <a:srgbClr val="FFC000"/>
      </a:accent4>
      <a:accent5>
        <a:srgbClr val="0563C1"/>
      </a:accent5>
      <a:accent6>
        <a:srgbClr val="70AD47"/>
      </a:accent6>
      <a:hlink>
        <a:srgbClr val="013591"/>
      </a:hlink>
      <a:folHlink>
        <a:srgbClr val="E26B2A"/>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17DF64F6-1E8F-4FA5-B6DA-431A78952D9C}" vid="{52F4D419-9F43-421F-8BE3-691DE9A1392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696</TotalTime>
  <Words>551</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Minion Pro</vt:lpstr>
      <vt:lpstr>Myriad Pro</vt:lpstr>
      <vt:lpstr>Source Sans Pro</vt:lpstr>
      <vt:lpstr>Symbol</vt:lpstr>
      <vt:lpstr>Wingdings</vt:lpstr>
      <vt:lpstr>LEND Poster_Footer</vt:lpstr>
      <vt:lpstr>UNH-4U Comprehensive Transition Program &amp; Bridges Training Series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LAYOUT</dc:title>
  <dc:creator>Humphreys, Elizabeth</dc:creator>
  <cp:lastModifiedBy>Woodbury, Ashley</cp:lastModifiedBy>
  <cp:revision>53</cp:revision>
  <dcterms:created xsi:type="dcterms:W3CDTF">2021-03-10T15:35:21Z</dcterms:created>
  <dcterms:modified xsi:type="dcterms:W3CDTF">2021-04-30T16:09:27Z</dcterms:modified>
</cp:coreProperties>
</file>