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3"/>
  </p:sldMasterIdLst>
  <p:sldIdLst>
    <p:sldId id="268" r:id="rId4"/>
  </p:sldIdLst>
  <p:sldSz cx="51206400" cy="38404800"/>
  <p:notesSz cx="9144000" cy="6858000"/>
  <p:defaultTextStyle>
    <a:defPPr>
      <a:defRPr lang="en-US"/>
    </a:defPPr>
    <a:lvl1pPr marL="0" algn="l" defTabSz="4301092" rtl="0" eaLnBrk="1" latinLnBrk="0" hangingPunct="1">
      <a:defRPr sz="8500" kern="1200">
        <a:solidFill>
          <a:schemeClr val="tx1"/>
        </a:solidFill>
        <a:latin typeface="+mn-lt"/>
        <a:ea typeface="+mn-ea"/>
        <a:cs typeface="+mn-cs"/>
      </a:defRPr>
    </a:lvl1pPr>
    <a:lvl2pPr marL="2150545" algn="l" defTabSz="4301092" rtl="0" eaLnBrk="1" latinLnBrk="0" hangingPunct="1">
      <a:defRPr sz="8500" kern="1200">
        <a:solidFill>
          <a:schemeClr val="tx1"/>
        </a:solidFill>
        <a:latin typeface="+mn-lt"/>
        <a:ea typeface="+mn-ea"/>
        <a:cs typeface="+mn-cs"/>
      </a:defRPr>
    </a:lvl2pPr>
    <a:lvl3pPr marL="4301092" algn="l" defTabSz="4301092" rtl="0" eaLnBrk="1" latinLnBrk="0" hangingPunct="1">
      <a:defRPr sz="8500" kern="1200">
        <a:solidFill>
          <a:schemeClr val="tx1"/>
        </a:solidFill>
        <a:latin typeface="+mn-lt"/>
        <a:ea typeface="+mn-ea"/>
        <a:cs typeface="+mn-cs"/>
      </a:defRPr>
    </a:lvl3pPr>
    <a:lvl4pPr marL="6451637" algn="l" defTabSz="4301092" rtl="0" eaLnBrk="1" latinLnBrk="0" hangingPunct="1">
      <a:defRPr sz="8500" kern="1200">
        <a:solidFill>
          <a:schemeClr val="tx1"/>
        </a:solidFill>
        <a:latin typeface="+mn-lt"/>
        <a:ea typeface="+mn-ea"/>
        <a:cs typeface="+mn-cs"/>
      </a:defRPr>
    </a:lvl4pPr>
    <a:lvl5pPr marL="8602184" algn="l" defTabSz="4301092" rtl="0" eaLnBrk="1" latinLnBrk="0" hangingPunct="1">
      <a:defRPr sz="8500" kern="1200">
        <a:solidFill>
          <a:schemeClr val="tx1"/>
        </a:solidFill>
        <a:latin typeface="+mn-lt"/>
        <a:ea typeface="+mn-ea"/>
        <a:cs typeface="+mn-cs"/>
      </a:defRPr>
    </a:lvl5pPr>
    <a:lvl6pPr marL="10752730" algn="l" defTabSz="4301092" rtl="0" eaLnBrk="1" latinLnBrk="0" hangingPunct="1">
      <a:defRPr sz="8500" kern="1200">
        <a:solidFill>
          <a:schemeClr val="tx1"/>
        </a:solidFill>
        <a:latin typeface="+mn-lt"/>
        <a:ea typeface="+mn-ea"/>
        <a:cs typeface="+mn-cs"/>
      </a:defRPr>
    </a:lvl6pPr>
    <a:lvl7pPr marL="12903275" algn="l" defTabSz="4301092" rtl="0" eaLnBrk="1" latinLnBrk="0" hangingPunct="1">
      <a:defRPr sz="8500" kern="1200">
        <a:solidFill>
          <a:schemeClr val="tx1"/>
        </a:solidFill>
        <a:latin typeface="+mn-lt"/>
        <a:ea typeface="+mn-ea"/>
        <a:cs typeface="+mn-cs"/>
      </a:defRPr>
    </a:lvl7pPr>
    <a:lvl8pPr marL="15053822" algn="l" defTabSz="4301092" rtl="0" eaLnBrk="1" latinLnBrk="0" hangingPunct="1">
      <a:defRPr sz="8500" kern="1200">
        <a:solidFill>
          <a:schemeClr val="tx1"/>
        </a:solidFill>
        <a:latin typeface="+mn-lt"/>
        <a:ea typeface="+mn-ea"/>
        <a:cs typeface="+mn-cs"/>
      </a:defRPr>
    </a:lvl8pPr>
    <a:lvl9pPr marL="17204367" algn="l" defTabSz="4301092"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berle, Romy" initials="ER" lastIdx="1" clrIdx="0">
    <p:extLst>
      <p:ext uri="{19B8F6BF-5375-455C-9EA6-DF929625EA0E}">
        <p15:presenceInfo xmlns:p15="http://schemas.microsoft.com/office/powerpoint/2012/main" userId="S::ree1010@unh.edu::2e56a4c2-ce93-4aa1-9508-ef95aa41db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591"/>
    <a:srgbClr val="0044BB"/>
    <a:srgbClr val="2E0957"/>
    <a:srgbClr val="002060"/>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94434" autoAdjust="0"/>
  </p:normalViewPr>
  <p:slideViewPr>
    <p:cSldViewPr snapToGrid="0">
      <p:cViewPr>
        <p:scale>
          <a:sx n="19" d="100"/>
          <a:sy n="19" d="100"/>
        </p:scale>
        <p:origin x="176" y="12"/>
      </p:cViewPr>
      <p:guideLst>
        <p:guide orient="horz" pos="12096"/>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4BD69C-B472-4299-AFF5-0DB83A74B6A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4618A33-6E4D-4413-B254-6C1B1F84DF89}">
      <dgm:prSet custT="1"/>
      <dgm:spPr>
        <a:solidFill>
          <a:schemeClr val="accent3">
            <a:lumMod val="60000"/>
            <a:lumOff val="40000"/>
          </a:schemeClr>
        </a:solidFill>
      </dgm:spPr>
      <dgm:t>
        <a:bodyPr/>
        <a:lstStyle/>
        <a:p>
          <a:r>
            <a:rPr lang="en-US" sz="4000" dirty="0"/>
            <a:t>Facilitated small groups in Bridges courses to provide support to students in activities surrounding assistive technology and person-centered planning</a:t>
          </a:r>
        </a:p>
      </dgm:t>
    </dgm:pt>
    <dgm:pt modelId="{15F32309-8C21-4151-B4E1-915A3D0C4D05}" type="parTrans" cxnId="{A7990C6C-9A6C-4139-8761-DA76E7D4A678}">
      <dgm:prSet/>
      <dgm:spPr/>
      <dgm:t>
        <a:bodyPr/>
        <a:lstStyle/>
        <a:p>
          <a:endParaRPr lang="en-US" sz="4000"/>
        </a:p>
      </dgm:t>
    </dgm:pt>
    <dgm:pt modelId="{2C5E5D94-96E5-4514-BA05-359DD673631A}" type="sibTrans" cxnId="{A7990C6C-9A6C-4139-8761-DA76E7D4A678}">
      <dgm:prSet/>
      <dgm:spPr/>
      <dgm:t>
        <a:bodyPr/>
        <a:lstStyle/>
        <a:p>
          <a:endParaRPr lang="en-US" sz="4000"/>
        </a:p>
      </dgm:t>
    </dgm:pt>
    <dgm:pt modelId="{D7373D31-7B3F-4B15-AD35-D569E34597BA}">
      <dgm:prSet custT="1"/>
      <dgm:spPr/>
      <dgm:t>
        <a:bodyPr/>
        <a:lstStyle/>
        <a:p>
          <a:r>
            <a:rPr lang="en-US" sz="4000" dirty="0"/>
            <a:t>Piloted and evaluated an extension opportunity that involved Bridges students guest presenting in a Recreation Management class at UNH on the topic of Inclusive Recreation</a:t>
          </a:r>
        </a:p>
      </dgm:t>
    </dgm:pt>
    <dgm:pt modelId="{3B6421A0-C867-460D-8FC9-303E3489AD07}" type="parTrans" cxnId="{BDE3908C-D98E-484B-83B6-D4A8F497D575}">
      <dgm:prSet/>
      <dgm:spPr/>
      <dgm:t>
        <a:bodyPr/>
        <a:lstStyle/>
        <a:p>
          <a:endParaRPr lang="en-US" sz="4000"/>
        </a:p>
      </dgm:t>
    </dgm:pt>
    <dgm:pt modelId="{6A985137-4844-4184-9B06-0E8A027CF3AD}" type="sibTrans" cxnId="{BDE3908C-D98E-484B-83B6-D4A8F497D575}">
      <dgm:prSet/>
      <dgm:spPr/>
      <dgm:t>
        <a:bodyPr/>
        <a:lstStyle/>
        <a:p>
          <a:endParaRPr lang="en-US" sz="4000"/>
        </a:p>
      </dgm:t>
    </dgm:pt>
    <dgm:pt modelId="{B667E857-3D3C-4944-B053-67A047E5D999}">
      <dgm:prSet custT="1"/>
      <dgm:spPr>
        <a:solidFill>
          <a:schemeClr val="accent3">
            <a:lumMod val="60000"/>
            <a:lumOff val="40000"/>
          </a:schemeClr>
        </a:solidFill>
      </dgm:spPr>
      <dgm:t>
        <a:bodyPr/>
        <a:lstStyle/>
        <a:p>
          <a:r>
            <a:rPr lang="en-US" sz="4000" dirty="0"/>
            <a:t>Piloted and evaluated an extension opportunity that involved Bridges students attending a Recreation Management &amp; Policy class at UNH to watch and engage in presentations on the topic of Livable Communities</a:t>
          </a:r>
        </a:p>
      </dgm:t>
    </dgm:pt>
    <dgm:pt modelId="{7E3467B1-36D6-4738-B9B9-340E5A9FF064}" type="parTrans" cxnId="{E07744DD-0DF0-4789-9FF5-EABEE8EC9E64}">
      <dgm:prSet/>
      <dgm:spPr/>
      <dgm:t>
        <a:bodyPr/>
        <a:lstStyle/>
        <a:p>
          <a:endParaRPr lang="en-US" sz="4000"/>
        </a:p>
      </dgm:t>
    </dgm:pt>
    <dgm:pt modelId="{66B18921-8446-43B5-ADBA-5A15799BF368}" type="sibTrans" cxnId="{E07744DD-0DF0-4789-9FF5-EABEE8EC9E64}">
      <dgm:prSet/>
      <dgm:spPr/>
      <dgm:t>
        <a:bodyPr/>
        <a:lstStyle/>
        <a:p>
          <a:endParaRPr lang="en-US" sz="4000"/>
        </a:p>
      </dgm:t>
    </dgm:pt>
    <dgm:pt modelId="{8A8DEDD8-4381-4310-A452-1BB334908542}">
      <dgm:prSet custT="1"/>
      <dgm:spPr/>
      <dgm:t>
        <a:bodyPr/>
        <a:lstStyle/>
        <a:p>
          <a:r>
            <a:rPr lang="en-US" sz="4000" dirty="0"/>
            <a:t>Disseminated information on how UNH-4U adjusted to the COVID-19 pandemic through the spring 2021 issue of the Disability Rights Center of NH Disability RAPP newsletter</a:t>
          </a:r>
        </a:p>
      </dgm:t>
    </dgm:pt>
    <dgm:pt modelId="{624298E9-1A8E-4832-AE02-9F68FCC0B700}" type="parTrans" cxnId="{F0322C15-B842-4C88-BEE8-9BE1B32CA023}">
      <dgm:prSet/>
      <dgm:spPr/>
      <dgm:t>
        <a:bodyPr/>
        <a:lstStyle/>
        <a:p>
          <a:endParaRPr lang="en-US" sz="4000"/>
        </a:p>
      </dgm:t>
    </dgm:pt>
    <dgm:pt modelId="{CA39086E-7D1E-4154-B05A-5B6477C290CE}" type="sibTrans" cxnId="{F0322C15-B842-4C88-BEE8-9BE1B32CA023}">
      <dgm:prSet/>
      <dgm:spPr/>
      <dgm:t>
        <a:bodyPr/>
        <a:lstStyle/>
        <a:p>
          <a:endParaRPr lang="en-US" sz="4000"/>
        </a:p>
      </dgm:t>
    </dgm:pt>
    <dgm:pt modelId="{F146507B-F4D6-459C-A1EE-75D57F90D076}">
      <dgm:prSet custT="1"/>
      <dgm:spPr>
        <a:solidFill>
          <a:schemeClr val="accent3">
            <a:lumMod val="60000"/>
            <a:lumOff val="40000"/>
          </a:schemeClr>
        </a:solidFill>
      </dgm:spPr>
      <dgm:t>
        <a:bodyPr/>
        <a:lstStyle/>
        <a:p>
          <a:r>
            <a:rPr lang="en-US" sz="4000" dirty="0"/>
            <a:t>Created demonstration videos for students on how to use different Canvas functions and other academic tools</a:t>
          </a:r>
        </a:p>
      </dgm:t>
    </dgm:pt>
    <dgm:pt modelId="{AE321C63-C388-442E-89F4-06E3CB8CEEBC}" type="parTrans" cxnId="{6E3E0BA7-1DB1-404D-BAFE-67DCAC7EF8D2}">
      <dgm:prSet/>
      <dgm:spPr/>
      <dgm:t>
        <a:bodyPr/>
        <a:lstStyle/>
        <a:p>
          <a:endParaRPr lang="en-US" sz="4000"/>
        </a:p>
      </dgm:t>
    </dgm:pt>
    <dgm:pt modelId="{19769AA7-049F-4182-BB3C-B12E2EA316A2}" type="sibTrans" cxnId="{6E3E0BA7-1DB1-404D-BAFE-67DCAC7EF8D2}">
      <dgm:prSet/>
      <dgm:spPr/>
      <dgm:t>
        <a:bodyPr/>
        <a:lstStyle/>
        <a:p>
          <a:endParaRPr lang="en-US" sz="4000"/>
        </a:p>
      </dgm:t>
    </dgm:pt>
    <dgm:pt modelId="{A122F27B-4DE3-4766-9118-A2ED06F030AA}">
      <dgm:prSet custT="1"/>
      <dgm:spPr/>
      <dgm:t>
        <a:bodyPr/>
        <a:lstStyle/>
        <a:p>
          <a:r>
            <a:rPr lang="en-US" sz="4000" dirty="0"/>
            <a:t>Designed an example presentation video and slides to support students in preparing for their final projects</a:t>
          </a:r>
        </a:p>
      </dgm:t>
    </dgm:pt>
    <dgm:pt modelId="{B7220B5D-BB4E-44E8-9616-5910546F5148}" type="parTrans" cxnId="{CB7F1B9A-900F-4236-B7E1-94ECA08BADDA}">
      <dgm:prSet/>
      <dgm:spPr/>
      <dgm:t>
        <a:bodyPr/>
        <a:lstStyle/>
        <a:p>
          <a:endParaRPr lang="en-US" sz="4000"/>
        </a:p>
      </dgm:t>
    </dgm:pt>
    <dgm:pt modelId="{F8ADC689-D72B-4A59-80CC-EEBCF80F015B}" type="sibTrans" cxnId="{CB7F1B9A-900F-4236-B7E1-94ECA08BADDA}">
      <dgm:prSet/>
      <dgm:spPr/>
      <dgm:t>
        <a:bodyPr/>
        <a:lstStyle/>
        <a:p>
          <a:endParaRPr lang="en-US" sz="4000"/>
        </a:p>
      </dgm:t>
    </dgm:pt>
    <dgm:pt modelId="{95FD49FA-35B0-4719-AB8D-BCD21E42A276}">
      <dgm:prSet custT="1"/>
      <dgm:spPr>
        <a:solidFill>
          <a:schemeClr val="accent3">
            <a:lumMod val="60000"/>
            <a:lumOff val="40000"/>
          </a:schemeClr>
        </a:solidFill>
      </dgm:spPr>
      <dgm:t>
        <a:bodyPr/>
        <a:lstStyle/>
        <a:p>
          <a:r>
            <a:rPr lang="en-US" sz="4000" dirty="0"/>
            <a:t>Researched and compiled information on jobs related to student interests</a:t>
          </a:r>
        </a:p>
      </dgm:t>
    </dgm:pt>
    <dgm:pt modelId="{391C5EE9-7587-4AC7-96D5-99A5A6AF6D58}" type="parTrans" cxnId="{65102BDF-6A5A-415F-B9D8-FE67A9FB3E8A}">
      <dgm:prSet/>
      <dgm:spPr/>
      <dgm:t>
        <a:bodyPr/>
        <a:lstStyle/>
        <a:p>
          <a:endParaRPr lang="en-US" sz="4000"/>
        </a:p>
      </dgm:t>
    </dgm:pt>
    <dgm:pt modelId="{2E745CAC-7248-447C-9E54-91633BDA00BE}" type="sibTrans" cxnId="{65102BDF-6A5A-415F-B9D8-FE67A9FB3E8A}">
      <dgm:prSet/>
      <dgm:spPr/>
      <dgm:t>
        <a:bodyPr/>
        <a:lstStyle/>
        <a:p>
          <a:endParaRPr lang="en-US" sz="4000"/>
        </a:p>
      </dgm:t>
    </dgm:pt>
    <dgm:pt modelId="{C41449F2-5DF8-47E1-8C79-E8A81DC7B695}">
      <dgm:prSet custT="1"/>
      <dgm:spPr/>
      <dgm:t>
        <a:bodyPr/>
        <a:lstStyle/>
        <a:p>
          <a:r>
            <a:rPr lang="en-US" sz="4000" dirty="0"/>
            <a:t>Connected with campus organizations to recruit peer mentors for the 2-year CTP</a:t>
          </a:r>
        </a:p>
      </dgm:t>
    </dgm:pt>
    <dgm:pt modelId="{688894E0-C53D-45A2-B907-3BA4E21EE143}" type="parTrans" cxnId="{257FCE78-B365-48DF-800F-2F1C019486A0}">
      <dgm:prSet/>
      <dgm:spPr/>
      <dgm:t>
        <a:bodyPr/>
        <a:lstStyle/>
        <a:p>
          <a:endParaRPr lang="en-US" sz="4000"/>
        </a:p>
      </dgm:t>
    </dgm:pt>
    <dgm:pt modelId="{72E79F80-DAF7-48C4-8A8A-CCF455580A0F}" type="sibTrans" cxnId="{257FCE78-B365-48DF-800F-2F1C019486A0}">
      <dgm:prSet/>
      <dgm:spPr/>
      <dgm:t>
        <a:bodyPr/>
        <a:lstStyle/>
        <a:p>
          <a:endParaRPr lang="en-US" sz="4000"/>
        </a:p>
      </dgm:t>
    </dgm:pt>
    <dgm:pt modelId="{2F4A0E15-8D42-4D41-9FE7-F1D0381D5B96}" type="pres">
      <dgm:prSet presAssocID="{714BD69C-B472-4299-AFF5-0DB83A74B6A8}" presName="linear" presStyleCnt="0">
        <dgm:presLayoutVars>
          <dgm:animLvl val="lvl"/>
          <dgm:resizeHandles val="exact"/>
        </dgm:presLayoutVars>
      </dgm:prSet>
      <dgm:spPr/>
    </dgm:pt>
    <dgm:pt modelId="{051E119E-E69A-433F-A772-3D7B3C0E0A0E}" type="pres">
      <dgm:prSet presAssocID="{A4618A33-6E4D-4413-B254-6C1B1F84DF89}" presName="parentText" presStyleLbl="node1" presStyleIdx="0" presStyleCnt="8" custScaleY="71546">
        <dgm:presLayoutVars>
          <dgm:chMax val="0"/>
          <dgm:bulletEnabled val="1"/>
        </dgm:presLayoutVars>
      </dgm:prSet>
      <dgm:spPr/>
    </dgm:pt>
    <dgm:pt modelId="{BCC7FD7B-87AA-44C7-8608-7994B2352FFA}" type="pres">
      <dgm:prSet presAssocID="{2C5E5D94-96E5-4514-BA05-359DD673631A}" presName="spacer" presStyleCnt="0"/>
      <dgm:spPr/>
    </dgm:pt>
    <dgm:pt modelId="{22445809-9E29-47F9-B129-E49AF50D996E}" type="pres">
      <dgm:prSet presAssocID="{D7373D31-7B3F-4B15-AD35-D569E34597BA}" presName="parentText" presStyleLbl="node1" presStyleIdx="1" presStyleCnt="8" custScaleY="85816">
        <dgm:presLayoutVars>
          <dgm:chMax val="0"/>
          <dgm:bulletEnabled val="1"/>
        </dgm:presLayoutVars>
      </dgm:prSet>
      <dgm:spPr/>
    </dgm:pt>
    <dgm:pt modelId="{8054C415-2BFA-414D-9F15-CEFD9A852CB6}" type="pres">
      <dgm:prSet presAssocID="{6A985137-4844-4184-9B06-0E8A027CF3AD}" presName="spacer" presStyleCnt="0"/>
      <dgm:spPr/>
    </dgm:pt>
    <dgm:pt modelId="{13660D72-CDE3-4CF0-9C6A-CDEADA6EAE7C}" type="pres">
      <dgm:prSet presAssocID="{B667E857-3D3C-4944-B053-67A047E5D999}" presName="parentText" presStyleLbl="node1" presStyleIdx="2" presStyleCnt="8">
        <dgm:presLayoutVars>
          <dgm:chMax val="0"/>
          <dgm:bulletEnabled val="1"/>
        </dgm:presLayoutVars>
      </dgm:prSet>
      <dgm:spPr/>
    </dgm:pt>
    <dgm:pt modelId="{20781CF8-89A7-46FF-BF5C-8463840178F9}" type="pres">
      <dgm:prSet presAssocID="{66B18921-8446-43B5-ADBA-5A15799BF368}" presName="spacer" presStyleCnt="0"/>
      <dgm:spPr/>
    </dgm:pt>
    <dgm:pt modelId="{21123C6C-2044-43CB-BF7A-A82617E991FA}" type="pres">
      <dgm:prSet presAssocID="{8A8DEDD8-4381-4310-A452-1BB334908542}" presName="parentText" presStyleLbl="node1" presStyleIdx="3" presStyleCnt="8" custScaleY="79352">
        <dgm:presLayoutVars>
          <dgm:chMax val="0"/>
          <dgm:bulletEnabled val="1"/>
        </dgm:presLayoutVars>
      </dgm:prSet>
      <dgm:spPr/>
    </dgm:pt>
    <dgm:pt modelId="{D14AFCA1-FEAB-4A4E-9181-A2C2E18BE8A7}" type="pres">
      <dgm:prSet presAssocID="{CA39086E-7D1E-4154-B05A-5B6477C290CE}" presName="spacer" presStyleCnt="0"/>
      <dgm:spPr/>
    </dgm:pt>
    <dgm:pt modelId="{02B7D182-C410-483F-B0DA-21331134E6B1}" type="pres">
      <dgm:prSet presAssocID="{F146507B-F4D6-459C-A1EE-75D57F90D076}" presName="parentText" presStyleLbl="node1" presStyleIdx="4" presStyleCnt="8" custScaleY="70899">
        <dgm:presLayoutVars>
          <dgm:chMax val="0"/>
          <dgm:bulletEnabled val="1"/>
        </dgm:presLayoutVars>
      </dgm:prSet>
      <dgm:spPr/>
    </dgm:pt>
    <dgm:pt modelId="{B5C4B431-5C6A-4D14-8D6E-D8D734927FE3}" type="pres">
      <dgm:prSet presAssocID="{19769AA7-049F-4182-BB3C-B12E2EA316A2}" presName="spacer" presStyleCnt="0"/>
      <dgm:spPr/>
    </dgm:pt>
    <dgm:pt modelId="{FD3AA70B-4681-4476-BC41-1801FB5DF862}" type="pres">
      <dgm:prSet presAssocID="{A122F27B-4DE3-4766-9118-A2ED06F030AA}" presName="parentText" presStyleLbl="node1" presStyleIdx="5" presStyleCnt="8" custScaleY="60721">
        <dgm:presLayoutVars>
          <dgm:chMax val="0"/>
          <dgm:bulletEnabled val="1"/>
        </dgm:presLayoutVars>
      </dgm:prSet>
      <dgm:spPr/>
    </dgm:pt>
    <dgm:pt modelId="{070D770D-F32A-4DD7-8048-559F8FFAEFAB}" type="pres">
      <dgm:prSet presAssocID="{F8ADC689-D72B-4A59-80CC-EEBCF80F015B}" presName="spacer" presStyleCnt="0"/>
      <dgm:spPr/>
    </dgm:pt>
    <dgm:pt modelId="{374CC317-60FA-4004-AE41-486C7C19A214}" type="pres">
      <dgm:prSet presAssocID="{95FD49FA-35B0-4719-AB8D-BCD21E42A276}" presName="parentText" presStyleLbl="node1" presStyleIdx="6" presStyleCnt="8" custScaleY="65221">
        <dgm:presLayoutVars>
          <dgm:chMax val="0"/>
          <dgm:bulletEnabled val="1"/>
        </dgm:presLayoutVars>
      </dgm:prSet>
      <dgm:spPr/>
    </dgm:pt>
    <dgm:pt modelId="{E1AFF8BF-5326-424B-A16E-7FA468FACB99}" type="pres">
      <dgm:prSet presAssocID="{2E745CAC-7248-447C-9E54-91633BDA00BE}" presName="spacer" presStyleCnt="0"/>
      <dgm:spPr/>
    </dgm:pt>
    <dgm:pt modelId="{AEB303A8-F016-440A-89C8-C429F485EE12}" type="pres">
      <dgm:prSet presAssocID="{C41449F2-5DF8-47E1-8C79-E8A81DC7B695}" presName="parentText" presStyleLbl="node1" presStyleIdx="7" presStyleCnt="8" custScaleY="57977" custLinFactY="28537" custLinFactNeighborX="2881" custLinFactNeighborY="100000">
        <dgm:presLayoutVars>
          <dgm:chMax val="0"/>
          <dgm:bulletEnabled val="1"/>
        </dgm:presLayoutVars>
      </dgm:prSet>
      <dgm:spPr/>
    </dgm:pt>
  </dgm:ptLst>
  <dgm:cxnLst>
    <dgm:cxn modelId="{F0322C15-B842-4C88-BEE8-9BE1B32CA023}" srcId="{714BD69C-B472-4299-AFF5-0DB83A74B6A8}" destId="{8A8DEDD8-4381-4310-A452-1BB334908542}" srcOrd="3" destOrd="0" parTransId="{624298E9-1A8E-4832-AE02-9F68FCC0B700}" sibTransId="{CA39086E-7D1E-4154-B05A-5B6477C290CE}"/>
    <dgm:cxn modelId="{A72A2C22-FDC0-4DFF-903A-1E61866AB7FA}" type="presOf" srcId="{F146507B-F4D6-459C-A1EE-75D57F90D076}" destId="{02B7D182-C410-483F-B0DA-21331134E6B1}" srcOrd="0" destOrd="0" presId="urn:microsoft.com/office/officeart/2005/8/layout/vList2"/>
    <dgm:cxn modelId="{939A6728-1DCC-40B8-ACEC-A3261C70F72F}" type="presOf" srcId="{D7373D31-7B3F-4B15-AD35-D569E34597BA}" destId="{22445809-9E29-47F9-B129-E49AF50D996E}" srcOrd="0" destOrd="0" presId="urn:microsoft.com/office/officeart/2005/8/layout/vList2"/>
    <dgm:cxn modelId="{2FE9C038-15CD-4F15-8793-A401C9BCBCE4}" type="presOf" srcId="{95FD49FA-35B0-4719-AB8D-BCD21E42A276}" destId="{374CC317-60FA-4004-AE41-486C7C19A214}" srcOrd="0" destOrd="0" presId="urn:microsoft.com/office/officeart/2005/8/layout/vList2"/>
    <dgm:cxn modelId="{9904BF39-D3EA-47AF-80D6-3140C5132ABB}" type="presOf" srcId="{714BD69C-B472-4299-AFF5-0DB83A74B6A8}" destId="{2F4A0E15-8D42-4D41-9FE7-F1D0381D5B96}" srcOrd="0" destOrd="0" presId="urn:microsoft.com/office/officeart/2005/8/layout/vList2"/>
    <dgm:cxn modelId="{D0790967-F50E-4EAF-8EC5-72B501EE930F}" type="presOf" srcId="{8A8DEDD8-4381-4310-A452-1BB334908542}" destId="{21123C6C-2044-43CB-BF7A-A82617E991FA}" srcOrd="0" destOrd="0" presId="urn:microsoft.com/office/officeart/2005/8/layout/vList2"/>
    <dgm:cxn modelId="{A7990C6C-9A6C-4139-8761-DA76E7D4A678}" srcId="{714BD69C-B472-4299-AFF5-0DB83A74B6A8}" destId="{A4618A33-6E4D-4413-B254-6C1B1F84DF89}" srcOrd="0" destOrd="0" parTransId="{15F32309-8C21-4151-B4E1-915A3D0C4D05}" sibTransId="{2C5E5D94-96E5-4514-BA05-359DD673631A}"/>
    <dgm:cxn modelId="{D3566475-A59D-470C-B006-A22504D17A23}" type="presOf" srcId="{A122F27B-4DE3-4766-9118-A2ED06F030AA}" destId="{FD3AA70B-4681-4476-BC41-1801FB5DF862}" srcOrd="0" destOrd="0" presId="urn:microsoft.com/office/officeart/2005/8/layout/vList2"/>
    <dgm:cxn modelId="{257FCE78-B365-48DF-800F-2F1C019486A0}" srcId="{714BD69C-B472-4299-AFF5-0DB83A74B6A8}" destId="{C41449F2-5DF8-47E1-8C79-E8A81DC7B695}" srcOrd="7" destOrd="0" parTransId="{688894E0-C53D-45A2-B907-3BA4E21EE143}" sibTransId="{72E79F80-DAF7-48C4-8A8A-CCF455580A0F}"/>
    <dgm:cxn modelId="{BDE3908C-D98E-484B-83B6-D4A8F497D575}" srcId="{714BD69C-B472-4299-AFF5-0DB83A74B6A8}" destId="{D7373D31-7B3F-4B15-AD35-D569E34597BA}" srcOrd="1" destOrd="0" parTransId="{3B6421A0-C867-460D-8FC9-303E3489AD07}" sibTransId="{6A985137-4844-4184-9B06-0E8A027CF3AD}"/>
    <dgm:cxn modelId="{CECF2890-A3E6-4D38-95AD-F8F2F28CA6EA}" type="presOf" srcId="{A4618A33-6E4D-4413-B254-6C1B1F84DF89}" destId="{051E119E-E69A-433F-A772-3D7B3C0E0A0E}" srcOrd="0" destOrd="0" presId="urn:microsoft.com/office/officeart/2005/8/layout/vList2"/>
    <dgm:cxn modelId="{CB7F1B9A-900F-4236-B7E1-94ECA08BADDA}" srcId="{714BD69C-B472-4299-AFF5-0DB83A74B6A8}" destId="{A122F27B-4DE3-4766-9118-A2ED06F030AA}" srcOrd="5" destOrd="0" parTransId="{B7220B5D-BB4E-44E8-9616-5910546F5148}" sibTransId="{F8ADC689-D72B-4A59-80CC-EEBCF80F015B}"/>
    <dgm:cxn modelId="{6E3E0BA7-1DB1-404D-BAFE-67DCAC7EF8D2}" srcId="{714BD69C-B472-4299-AFF5-0DB83A74B6A8}" destId="{F146507B-F4D6-459C-A1EE-75D57F90D076}" srcOrd="4" destOrd="0" parTransId="{AE321C63-C388-442E-89F4-06E3CB8CEEBC}" sibTransId="{19769AA7-049F-4182-BB3C-B12E2EA316A2}"/>
    <dgm:cxn modelId="{250B51B4-EEA7-41AA-BFC9-8E3CE0188D0E}" type="presOf" srcId="{B667E857-3D3C-4944-B053-67A047E5D999}" destId="{13660D72-CDE3-4CF0-9C6A-CDEADA6EAE7C}" srcOrd="0" destOrd="0" presId="urn:microsoft.com/office/officeart/2005/8/layout/vList2"/>
    <dgm:cxn modelId="{E07744DD-0DF0-4789-9FF5-EABEE8EC9E64}" srcId="{714BD69C-B472-4299-AFF5-0DB83A74B6A8}" destId="{B667E857-3D3C-4944-B053-67A047E5D999}" srcOrd="2" destOrd="0" parTransId="{7E3467B1-36D6-4738-B9B9-340E5A9FF064}" sibTransId="{66B18921-8446-43B5-ADBA-5A15799BF368}"/>
    <dgm:cxn modelId="{65102BDF-6A5A-415F-B9D8-FE67A9FB3E8A}" srcId="{714BD69C-B472-4299-AFF5-0DB83A74B6A8}" destId="{95FD49FA-35B0-4719-AB8D-BCD21E42A276}" srcOrd="6" destOrd="0" parTransId="{391C5EE9-7587-4AC7-96D5-99A5A6AF6D58}" sibTransId="{2E745CAC-7248-447C-9E54-91633BDA00BE}"/>
    <dgm:cxn modelId="{33B152F5-77D5-49BE-95E5-28CADD652B37}" type="presOf" srcId="{C41449F2-5DF8-47E1-8C79-E8A81DC7B695}" destId="{AEB303A8-F016-440A-89C8-C429F485EE12}" srcOrd="0" destOrd="0" presId="urn:microsoft.com/office/officeart/2005/8/layout/vList2"/>
    <dgm:cxn modelId="{CBF61C5F-D9B4-412B-B51F-F8519572AEAB}" type="presParOf" srcId="{2F4A0E15-8D42-4D41-9FE7-F1D0381D5B96}" destId="{051E119E-E69A-433F-A772-3D7B3C0E0A0E}" srcOrd="0" destOrd="0" presId="urn:microsoft.com/office/officeart/2005/8/layout/vList2"/>
    <dgm:cxn modelId="{CC07F927-30AD-4A64-AB01-C780665177D5}" type="presParOf" srcId="{2F4A0E15-8D42-4D41-9FE7-F1D0381D5B96}" destId="{BCC7FD7B-87AA-44C7-8608-7994B2352FFA}" srcOrd="1" destOrd="0" presId="urn:microsoft.com/office/officeart/2005/8/layout/vList2"/>
    <dgm:cxn modelId="{64AE60DC-4B23-4EB3-B239-C36252C33D3F}" type="presParOf" srcId="{2F4A0E15-8D42-4D41-9FE7-F1D0381D5B96}" destId="{22445809-9E29-47F9-B129-E49AF50D996E}" srcOrd="2" destOrd="0" presId="urn:microsoft.com/office/officeart/2005/8/layout/vList2"/>
    <dgm:cxn modelId="{AAF191F3-0ED4-4D78-9F69-AEC8F6B15CBD}" type="presParOf" srcId="{2F4A0E15-8D42-4D41-9FE7-F1D0381D5B96}" destId="{8054C415-2BFA-414D-9F15-CEFD9A852CB6}" srcOrd="3" destOrd="0" presId="urn:microsoft.com/office/officeart/2005/8/layout/vList2"/>
    <dgm:cxn modelId="{F759EF54-F0E4-4E01-8FBD-2E5D486A5178}" type="presParOf" srcId="{2F4A0E15-8D42-4D41-9FE7-F1D0381D5B96}" destId="{13660D72-CDE3-4CF0-9C6A-CDEADA6EAE7C}" srcOrd="4" destOrd="0" presId="urn:microsoft.com/office/officeart/2005/8/layout/vList2"/>
    <dgm:cxn modelId="{2A463BED-E2F6-4435-8F63-7C03708714A2}" type="presParOf" srcId="{2F4A0E15-8D42-4D41-9FE7-F1D0381D5B96}" destId="{20781CF8-89A7-46FF-BF5C-8463840178F9}" srcOrd="5" destOrd="0" presId="urn:microsoft.com/office/officeart/2005/8/layout/vList2"/>
    <dgm:cxn modelId="{2F1F8E4B-EA02-4F3F-A16B-DBA1E3592CDD}" type="presParOf" srcId="{2F4A0E15-8D42-4D41-9FE7-F1D0381D5B96}" destId="{21123C6C-2044-43CB-BF7A-A82617E991FA}" srcOrd="6" destOrd="0" presId="urn:microsoft.com/office/officeart/2005/8/layout/vList2"/>
    <dgm:cxn modelId="{834AE22C-DE6D-4996-B05D-06EA05715196}" type="presParOf" srcId="{2F4A0E15-8D42-4D41-9FE7-F1D0381D5B96}" destId="{D14AFCA1-FEAB-4A4E-9181-A2C2E18BE8A7}" srcOrd="7" destOrd="0" presId="urn:microsoft.com/office/officeart/2005/8/layout/vList2"/>
    <dgm:cxn modelId="{38EF16E6-2256-419F-9F87-2AE7A182150C}" type="presParOf" srcId="{2F4A0E15-8D42-4D41-9FE7-F1D0381D5B96}" destId="{02B7D182-C410-483F-B0DA-21331134E6B1}" srcOrd="8" destOrd="0" presId="urn:microsoft.com/office/officeart/2005/8/layout/vList2"/>
    <dgm:cxn modelId="{AD461151-FB25-41DC-BE60-209F454FC9FE}" type="presParOf" srcId="{2F4A0E15-8D42-4D41-9FE7-F1D0381D5B96}" destId="{B5C4B431-5C6A-4D14-8D6E-D8D734927FE3}" srcOrd="9" destOrd="0" presId="urn:microsoft.com/office/officeart/2005/8/layout/vList2"/>
    <dgm:cxn modelId="{E1B28841-3B4F-4EDF-8FA7-F108BE136A8E}" type="presParOf" srcId="{2F4A0E15-8D42-4D41-9FE7-F1D0381D5B96}" destId="{FD3AA70B-4681-4476-BC41-1801FB5DF862}" srcOrd="10" destOrd="0" presId="urn:microsoft.com/office/officeart/2005/8/layout/vList2"/>
    <dgm:cxn modelId="{7BBF6F37-108D-4154-92CA-DBFF609955C0}" type="presParOf" srcId="{2F4A0E15-8D42-4D41-9FE7-F1D0381D5B96}" destId="{070D770D-F32A-4DD7-8048-559F8FFAEFAB}" srcOrd="11" destOrd="0" presId="urn:microsoft.com/office/officeart/2005/8/layout/vList2"/>
    <dgm:cxn modelId="{365983AA-2199-452D-82EB-3B3BA47B8BB7}" type="presParOf" srcId="{2F4A0E15-8D42-4D41-9FE7-F1D0381D5B96}" destId="{374CC317-60FA-4004-AE41-486C7C19A214}" srcOrd="12" destOrd="0" presId="urn:microsoft.com/office/officeart/2005/8/layout/vList2"/>
    <dgm:cxn modelId="{35B72682-CF9B-4451-B3BB-A6E679B4A97D}" type="presParOf" srcId="{2F4A0E15-8D42-4D41-9FE7-F1D0381D5B96}" destId="{E1AFF8BF-5326-424B-A16E-7FA468FACB99}" srcOrd="13" destOrd="0" presId="urn:microsoft.com/office/officeart/2005/8/layout/vList2"/>
    <dgm:cxn modelId="{E08B073B-780E-4C13-A77F-44DE53BD338E}" type="presParOf" srcId="{2F4A0E15-8D42-4D41-9FE7-F1D0381D5B96}" destId="{AEB303A8-F016-440A-89C8-C429F485EE12}"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649D4B-72B4-43BD-AD9F-A469AEAE3A94}" type="doc">
      <dgm:prSet loTypeId="urn:microsoft.com/office/officeart/2005/8/layout/hProcess9" loCatId="process" qsTypeId="urn:microsoft.com/office/officeart/2005/8/quickstyle/simple1" qsCatId="simple" csTypeId="urn:microsoft.com/office/officeart/2005/8/colors/accent1_2" csCatId="accent1" phldr="1"/>
      <dgm:spPr/>
    </dgm:pt>
    <dgm:pt modelId="{C9AAB41A-BAD0-4B5D-8748-7F6C8250CAA2}">
      <dgm:prSet phldrT="[Text]"/>
      <dgm:spPr/>
      <dgm:t>
        <a:bodyPr/>
        <a:lstStyle/>
        <a:p>
          <a:r>
            <a:rPr lang="en-US" dirty="0"/>
            <a:t>Bridges</a:t>
          </a:r>
        </a:p>
      </dgm:t>
    </dgm:pt>
    <dgm:pt modelId="{AF5459BB-C531-406F-A407-61DF158B963A}" type="parTrans" cxnId="{F1A4A67B-41F3-4D31-8D96-92E0364B2DEE}">
      <dgm:prSet/>
      <dgm:spPr/>
      <dgm:t>
        <a:bodyPr/>
        <a:lstStyle/>
        <a:p>
          <a:endParaRPr lang="en-US"/>
        </a:p>
      </dgm:t>
    </dgm:pt>
    <dgm:pt modelId="{34D48D86-D9C6-4AFF-B352-EEA00E4A2747}" type="sibTrans" cxnId="{F1A4A67B-41F3-4D31-8D96-92E0364B2DEE}">
      <dgm:prSet/>
      <dgm:spPr/>
      <dgm:t>
        <a:bodyPr/>
        <a:lstStyle/>
        <a:p>
          <a:endParaRPr lang="en-US"/>
        </a:p>
      </dgm:t>
    </dgm:pt>
    <dgm:pt modelId="{B7366593-D3B1-4717-AEF6-4D8CF403C8A0}">
      <dgm:prSet phldrT="[Text]"/>
      <dgm:spPr/>
      <dgm:t>
        <a:bodyPr/>
        <a:lstStyle/>
        <a:p>
          <a:pPr algn="l">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dirty="0">
              <a:effectLst/>
              <a:latin typeface="Calibri" panose="020F0502020204030204" pitchFamily="34" charset="0"/>
              <a:ea typeface="Calibri" panose="020F0502020204030204" pitchFamily="34" charset="0"/>
              <a:cs typeface="Times New Roman" panose="02020603050405020304" pitchFamily="18" charset="0"/>
            </a:rPr>
            <a:t>Faculty connections</a:t>
          </a:r>
        </a:p>
        <a:p>
          <a:pPr algn="l">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dirty="0">
              <a:effectLst/>
              <a:latin typeface="Calibri" panose="020F0502020204030204" pitchFamily="34" charset="0"/>
              <a:ea typeface="Calibri" panose="020F0502020204030204" pitchFamily="34" charset="0"/>
              <a:cs typeface="Times New Roman" panose="02020603050405020304" pitchFamily="18" charset="0"/>
            </a:rPr>
            <a:t>Pipeline of students</a:t>
          </a:r>
        </a:p>
        <a:p>
          <a:pPr algn="l">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dirty="0">
              <a:effectLst/>
              <a:latin typeface="Calibri" panose="020F0502020204030204" pitchFamily="34" charset="0"/>
              <a:ea typeface="Calibri" panose="020F0502020204030204" pitchFamily="34" charset="0"/>
              <a:cs typeface="Times New Roman" panose="02020603050405020304" pitchFamily="18" charset="0"/>
            </a:rPr>
            <a:t>Student supports</a:t>
          </a:r>
        </a:p>
        <a:p>
          <a:pPr algn="l">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dirty="0">
              <a:effectLst/>
              <a:latin typeface="Calibri" panose="020F0502020204030204" pitchFamily="34" charset="0"/>
              <a:ea typeface="Calibri" panose="020F0502020204030204" pitchFamily="34" charset="0"/>
              <a:cs typeface="Times New Roman" panose="02020603050405020304" pitchFamily="18" charset="0"/>
            </a:rPr>
            <a:t>Accessibility needs</a:t>
          </a:r>
        </a:p>
        <a:p>
          <a:pPr algn="l">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dirty="0">
              <a:effectLst/>
              <a:latin typeface="Calibri" panose="020F0502020204030204" pitchFamily="34" charset="0"/>
              <a:ea typeface="Calibri" panose="020F0502020204030204" pitchFamily="34" charset="0"/>
              <a:cs typeface="Times New Roman" panose="02020603050405020304" pitchFamily="18" charset="0"/>
            </a:rPr>
            <a:t>Advising &amp; peer mentoring structure</a:t>
          </a:r>
        </a:p>
        <a:p>
          <a:pPr algn="l">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dirty="0">
              <a:effectLst/>
              <a:latin typeface="Calibri" panose="020F0502020204030204" pitchFamily="34" charset="0"/>
              <a:ea typeface="Calibri" panose="020F0502020204030204" pitchFamily="34" charset="0"/>
              <a:cs typeface="Times New Roman" panose="02020603050405020304" pitchFamily="18" charset="0"/>
            </a:rPr>
            <a:t>Feedback</a:t>
          </a:r>
          <a:endParaRPr lang="en-US" dirty="0"/>
        </a:p>
      </dgm:t>
    </dgm:pt>
    <dgm:pt modelId="{95B8F52A-4171-4DE4-93F6-9CBB24781788}" type="parTrans" cxnId="{CC2DB621-B7CA-4193-9420-5E545988C434}">
      <dgm:prSet/>
      <dgm:spPr/>
      <dgm:t>
        <a:bodyPr/>
        <a:lstStyle/>
        <a:p>
          <a:endParaRPr lang="en-US"/>
        </a:p>
      </dgm:t>
    </dgm:pt>
    <dgm:pt modelId="{20F16A8B-259E-4C52-A9BA-E01B72E24E23}" type="sibTrans" cxnId="{CC2DB621-B7CA-4193-9420-5E545988C434}">
      <dgm:prSet/>
      <dgm:spPr/>
      <dgm:t>
        <a:bodyPr/>
        <a:lstStyle/>
        <a:p>
          <a:endParaRPr lang="en-US"/>
        </a:p>
      </dgm:t>
    </dgm:pt>
    <dgm:pt modelId="{8D3052FA-A5D7-4B7B-AEC2-87B0C1FCC5C2}">
      <dgm:prSet phldrT="[Text]"/>
      <dgm:spPr/>
      <dgm:t>
        <a:bodyPr/>
        <a:lstStyle/>
        <a:p>
          <a:r>
            <a:rPr lang="en-US" dirty="0"/>
            <a:t>2-year CTP</a:t>
          </a:r>
        </a:p>
      </dgm:t>
    </dgm:pt>
    <dgm:pt modelId="{E9D9DEAF-19BE-4638-B15F-6D1172775B03}" type="parTrans" cxnId="{5C2E6AF0-D8A6-4413-B56D-433320631F49}">
      <dgm:prSet/>
      <dgm:spPr/>
      <dgm:t>
        <a:bodyPr/>
        <a:lstStyle/>
        <a:p>
          <a:endParaRPr lang="en-US"/>
        </a:p>
      </dgm:t>
    </dgm:pt>
    <dgm:pt modelId="{B741BC74-47EF-4AB6-B9DE-FEE2AB33611B}" type="sibTrans" cxnId="{5C2E6AF0-D8A6-4413-B56D-433320631F49}">
      <dgm:prSet/>
      <dgm:spPr/>
      <dgm:t>
        <a:bodyPr/>
        <a:lstStyle/>
        <a:p>
          <a:endParaRPr lang="en-US"/>
        </a:p>
      </dgm:t>
    </dgm:pt>
    <dgm:pt modelId="{D7697964-5D78-407D-9ADB-2AFB838A6AF8}" type="pres">
      <dgm:prSet presAssocID="{83649D4B-72B4-43BD-AD9F-A469AEAE3A94}" presName="CompostProcess" presStyleCnt="0">
        <dgm:presLayoutVars>
          <dgm:dir/>
          <dgm:resizeHandles val="exact"/>
        </dgm:presLayoutVars>
      </dgm:prSet>
      <dgm:spPr/>
    </dgm:pt>
    <dgm:pt modelId="{BF6BD094-D5C5-4813-ABBA-E2D4EA37B563}" type="pres">
      <dgm:prSet presAssocID="{83649D4B-72B4-43BD-AD9F-A469AEAE3A94}" presName="arrow" presStyleLbl="bgShp" presStyleIdx="0" presStyleCnt="1" custScaleX="68348" custScaleY="79335" custLinFactNeighborX="-6891" custLinFactNeighborY="-247"/>
      <dgm:spPr/>
    </dgm:pt>
    <dgm:pt modelId="{E8DCB5EC-0073-4852-B3CE-CAA92DC52A87}" type="pres">
      <dgm:prSet presAssocID="{83649D4B-72B4-43BD-AD9F-A469AEAE3A94}" presName="linearProcess" presStyleCnt="0"/>
      <dgm:spPr/>
    </dgm:pt>
    <dgm:pt modelId="{B28B2508-F772-4253-8931-6716DAF8399B}" type="pres">
      <dgm:prSet presAssocID="{C9AAB41A-BAD0-4B5D-8748-7F6C8250CAA2}" presName="textNode" presStyleLbl="node1" presStyleIdx="0" presStyleCnt="3" custScaleX="29578" custScaleY="35607" custLinFactX="-393" custLinFactNeighborX="-100000" custLinFactNeighborY="-138">
        <dgm:presLayoutVars>
          <dgm:bulletEnabled val="1"/>
        </dgm:presLayoutVars>
      </dgm:prSet>
      <dgm:spPr/>
    </dgm:pt>
    <dgm:pt modelId="{7978D835-5C09-4CE4-9378-BF5E3B5BD0C6}" type="pres">
      <dgm:prSet presAssocID="{34D48D86-D9C6-4AFF-B352-EEA00E4A2747}" presName="sibTrans" presStyleCnt="0"/>
      <dgm:spPr/>
    </dgm:pt>
    <dgm:pt modelId="{AEA2B1E3-8BB1-4EC1-9515-F9D18F919D4D}" type="pres">
      <dgm:prSet presAssocID="{B7366593-D3B1-4717-AEF6-4D8CF403C8A0}" presName="textNode" presStyleLbl="node1" presStyleIdx="1" presStyleCnt="3" custLinFactX="-6309" custLinFactNeighborX="-100000" custLinFactNeighborY="-683">
        <dgm:presLayoutVars>
          <dgm:bulletEnabled val="1"/>
        </dgm:presLayoutVars>
      </dgm:prSet>
      <dgm:spPr/>
    </dgm:pt>
    <dgm:pt modelId="{C560F77D-FE6E-40F4-96D1-49BB8E599223}" type="pres">
      <dgm:prSet presAssocID="{20F16A8B-259E-4C52-A9BA-E01B72E24E23}" presName="sibTrans" presStyleCnt="0"/>
      <dgm:spPr/>
    </dgm:pt>
    <dgm:pt modelId="{3299D8CA-7D2B-43D9-A354-8AE750B95CA3}" type="pres">
      <dgm:prSet presAssocID="{8D3052FA-A5D7-4B7B-AEC2-87B0C1FCC5C2}" presName="textNode" presStyleLbl="node1" presStyleIdx="2" presStyleCnt="3" custScaleX="42955" custScaleY="32401" custLinFactX="-12356" custLinFactNeighborX="-100000" custLinFactNeighborY="-576">
        <dgm:presLayoutVars>
          <dgm:bulletEnabled val="1"/>
        </dgm:presLayoutVars>
      </dgm:prSet>
      <dgm:spPr/>
    </dgm:pt>
  </dgm:ptLst>
  <dgm:cxnLst>
    <dgm:cxn modelId="{CC2DB621-B7CA-4193-9420-5E545988C434}" srcId="{83649D4B-72B4-43BD-AD9F-A469AEAE3A94}" destId="{B7366593-D3B1-4717-AEF6-4D8CF403C8A0}" srcOrd="1" destOrd="0" parTransId="{95B8F52A-4171-4DE4-93F6-9CBB24781788}" sibTransId="{20F16A8B-259E-4C52-A9BA-E01B72E24E23}"/>
    <dgm:cxn modelId="{F1A4A67B-41F3-4D31-8D96-92E0364B2DEE}" srcId="{83649D4B-72B4-43BD-AD9F-A469AEAE3A94}" destId="{C9AAB41A-BAD0-4B5D-8748-7F6C8250CAA2}" srcOrd="0" destOrd="0" parTransId="{AF5459BB-C531-406F-A407-61DF158B963A}" sibTransId="{34D48D86-D9C6-4AFF-B352-EEA00E4A2747}"/>
    <dgm:cxn modelId="{EEBC988A-740B-46EC-84DD-4A1F7DCCDA15}" type="presOf" srcId="{B7366593-D3B1-4717-AEF6-4D8CF403C8A0}" destId="{AEA2B1E3-8BB1-4EC1-9515-F9D18F919D4D}" srcOrd="0" destOrd="0" presId="urn:microsoft.com/office/officeart/2005/8/layout/hProcess9"/>
    <dgm:cxn modelId="{36A9FA8A-33E2-44F7-97BA-7C69ABF7E601}" type="presOf" srcId="{8D3052FA-A5D7-4B7B-AEC2-87B0C1FCC5C2}" destId="{3299D8CA-7D2B-43D9-A354-8AE750B95CA3}" srcOrd="0" destOrd="0" presId="urn:microsoft.com/office/officeart/2005/8/layout/hProcess9"/>
    <dgm:cxn modelId="{2CD4C5BA-BFB9-4F8B-AAAA-4C7E5ECDACDD}" type="presOf" srcId="{83649D4B-72B4-43BD-AD9F-A469AEAE3A94}" destId="{D7697964-5D78-407D-9ADB-2AFB838A6AF8}" srcOrd="0" destOrd="0" presId="urn:microsoft.com/office/officeart/2005/8/layout/hProcess9"/>
    <dgm:cxn modelId="{C1492BDC-890C-4324-A44F-4F9553D27DA0}" type="presOf" srcId="{C9AAB41A-BAD0-4B5D-8748-7F6C8250CAA2}" destId="{B28B2508-F772-4253-8931-6716DAF8399B}" srcOrd="0" destOrd="0" presId="urn:microsoft.com/office/officeart/2005/8/layout/hProcess9"/>
    <dgm:cxn modelId="{5C2E6AF0-D8A6-4413-B56D-433320631F49}" srcId="{83649D4B-72B4-43BD-AD9F-A469AEAE3A94}" destId="{8D3052FA-A5D7-4B7B-AEC2-87B0C1FCC5C2}" srcOrd="2" destOrd="0" parTransId="{E9D9DEAF-19BE-4638-B15F-6D1172775B03}" sibTransId="{B741BC74-47EF-4AB6-B9DE-FEE2AB33611B}"/>
    <dgm:cxn modelId="{CFF5D566-E439-4477-9BBB-B06E09E14B4D}" type="presParOf" srcId="{D7697964-5D78-407D-9ADB-2AFB838A6AF8}" destId="{BF6BD094-D5C5-4813-ABBA-E2D4EA37B563}" srcOrd="0" destOrd="0" presId="urn:microsoft.com/office/officeart/2005/8/layout/hProcess9"/>
    <dgm:cxn modelId="{2CA54A21-113A-46CC-AD38-85A268A123BB}" type="presParOf" srcId="{D7697964-5D78-407D-9ADB-2AFB838A6AF8}" destId="{E8DCB5EC-0073-4852-B3CE-CAA92DC52A87}" srcOrd="1" destOrd="0" presId="urn:microsoft.com/office/officeart/2005/8/layout/hProcess9"/>
    <dgm:cxn modelId="{D4F7E298-C661-495C-BB17-A6BE7006FAA2}" type="presParOf" srcId="{E8DCB5EC-0073-4852-B3CE-CAA92DC52A87}" destId="{B28B2508-F772-4253-8931-6716DAF8399B}" srcOrd="0" destOrd="0" presId="urn:microsoft.com/office/officeart/2005/8/layout/hProcess9"/>
    <dgm:cxn modelId="{8E8A3965-CCBD-4E6D-8721-C3473989DAB0}" type="presParOf" srcId="{E8DCB5EC-0073-4852-B3CE-CAA92DC52A87}" destId="{7978D835-5C09-4CE4-9378-BF5E3B5BD0C6}" srcOrd="1" destOrd="0" presId="urn:microsoft.com/office/officeart/2005/8/layout/hProcess9"/>
    <dgm:cxn modelId="{FA9F5256-293A-4257-A5A4-CED1FB58ADDC}" type="presParOf" srcId="{E8DCB5EC-0073-4852-B3CE-CAA92DC52A87}" destId="{AEA2B1E3-8BB1-4EC1-9515-F9D18F919D4D}" srcOrd="2" destOrd="0" presId="urn:microsoft.com/office/officeart/2005/8/layout/hProcess9"/>
    <dgm:cxn modelId="{7A1EB6D4-B532-473A-8949-EB73B3BE52AC}" type="presParOf" srcId="{E8DCB5EC-0073-4852-B3CE-CAA92DC52A87}" destId="{C560F77D-FE6E-40F4-96D1-49BB8E599223}" srcOrd="3" destOrd="0" presId="urn:microsoft.com/office/officeart/2005/8/layout/hProcess9"/>
    <dgm:cxn modelId="{6FDFBDA8-1B5A-4198-88C7-248A1ACB9632}" type="presParOf" srcId="{E8DCB5EC-0073-4852-B3CE-CAA92DC52A87}" destId="{3299D8CA-7D2B-43D9-A354-8AE750B95CA3}" srcOrd="4" destOrd="0" presId="urn:microsoft.com/office/officeart/2005/8/layout/hProcess9"/>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E119E-E69A-433F-A772-3D7B3C0E0A0E}">
      <dsp:nvSpPr>
        <dsp:cNvPr id="0" name=""/>
        <dsp:cNvSpPr/>
      </dsp:nvSpPr>
      <dsp:spPr>
        <a:xfrm>
          <a:off x="0" y="7996"/>
          <a:ext cx="11754705" cy="2457409"/>
        </a:xfrm>
        <a:prstGeom prst="roundRect">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Facilitated small groups in Bridges courses to provide support to students in activities surrounding assistive technology and person-centered planning</a:t>
          </a:r>
        </a:p>
      </dsp:txBody>
      <dsp:txXfrm>
        <a:off x="119961" y="127957"/>
        <a:ext cx="11514783" cy="2217487"/>
      </dsp:txXfrm>
    </dsp:sp>
    <dsp:sp modelId="{22445809-9E29-47F9-B129-E49AF50D996E}">
      <dsp:nvSpPr>
        <dsp:cNvPr id="0" name=""/>
        <dsp:cNvSpPr/>
      </dsp:nvSpPr>
      <dsp:spPr>
        <a:xfrm>
          <a:off x="0" y="2523006"/>
          <a:ext cx="11754705" cy="29475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Piloted and evaluated an extension opportunity that involved Bridges students guest presenting in a Recreation Management class at UNH on the topic of Inclusive Recreation</a:t>
          </a:r>
        </a:p>
      </dsp:txBody>
      <dsp:txXfrm>
        <a:off x="143887" y="2666893"/>
        <a:ext cx="11466931" cy="2659771"/>
      </dsp:txXfrm>
    </dsp:sp>
    <dsp:sp modelId="{13660D72-CDE3-4CF0-9C6A-CDEADA6EAE7C}">
      <dsp:nvSpPr>
        <dsp:cNvPr id="0" name=""/>
        <dsp:cNvSpPr/>
      </dsp:nvSpPr>
      <dsp:spPr>
        <a:xfrm>
          <a:off x="0" y="5528151"/>
          <a:ext cx="11754705" cy="3434726"/>
        </a:xfrm>
        <a:prstGeom prst="roundRect">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Piloted and evaluated an extension opportunity that involved Bridges students attending a Recreation Management &amp; Policy class at UNH to watch and engage in presentations on the topic of Livable Communities</a:t>
          </a:r>
        </a:p>
      </dsp:txBody>
      <dsp:txXfrm>
        <a:off x="167670" y="5695821"/>
        <a:ext cx="11419365" cy="3099386"/>
      </dsp:txXfrm>
    </dsp:sp>
    <dsp:sp modelId="{21123C6C-2044-43CB-BF7A-A82617E991FA}">
      <dsp:nvSpPr>
        <dsp:cNvPr id="0" name=""/>
        <dsp:cNvSpPr/>
      </dsp:nvSpPr>
      <dsp:spPr>
        <a:xfrm>
          <a:off x="0" y="9020478"/>
          <a:ext cx="11754705" cy="27255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Disseminated information on how UNH-4U adjusted to the COVID-19 pandemic through the spring 2021 issue of the Disability Rights Center of NH Disability RAPP newsletter</a:t>
          </a:r>
        </a:p>
      </dsp:txBody>
      <dsp:txXfrm>
        <a:off x="133049" y="9153527"/>
        <a:ext cx="11488607" cy="2459426"/>
      </dsp:txXfrm>
    </dsp:sp>
    <dsp:sp modelId="{02B7D182-C410-483F-B0DA-21331134E6B1}">
      <dsp:nvSpPr>
        <dsp:cNvPr id="0" name=""/>
        <dsp:cNvSpPr/>
      </dsp:nvSpPr>
      <dsp:spPr>
        <a:xfrm>
          <a:off x="0" y="11803602"/>
          <a:ext cx="11754705" cy="2435187"/>
        </a:xfrm>
        <a:prstGeom prst="roundRect">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Created demonstration videos for students on how to use different Canvas functions and other academic tools</a:t>
          </a:r>
        </a:p>
      </dsp:txBody>
      <dsp:txXfrm>
        <a:off x="118876" y="11922478"/>
        <a:ext cx="11516953" cy="2197435"/>
      </dsp:txXfrm>
    </dsp:sp>
    <dsp:sp modelId="{FD3AA70B-4681-4476-BC41-1801FB5DF862}">
      <dsp:nvSpPr>
        <dsp:cNvPr id="0" name=""/>
        <dsp:cNvSpPr/>
      </dsp:nvSpPr>
      <dsp:spPr>
        <a:xfrm>
          <a:off x="0" y="14296390"/>
          <a:ext cx="11754705" cy="208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Designed an example presentation video and slides to support students in preparing for their final projects</a:t>
          </a:r>
        </a:p>
      </dsp:txBody>
      <dsp:txXfrm>
        <a:off x="101811" y="14398201"/>
        <a:ext cx="11551083" cy="1881978"/>
      </dsp:txXfrm>
    </dsp:sp>
    <dsp:sp modelId="{374CC317-60FA-4004-AE41-486C7C19A214}">
      <dsp:nvSpPr>
        <dsp:cNvPr id="0" name=""/>
        <dsp:cNvSpPr/>
      </dsp:nvSpPr>
      <dsp:spPr>
        <a:xfrm>
          <a:off x="0" y="16439590"/>
          <a:ext cx="11754705" cy="2240163"/>
        </a:xfrm>
        <a:prstGeom prst="roundRect">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Researched and compiled information on jobs related to student interests</a:t>
          </a:r>
        </a:p>
      </dsp:txBody>
      <dsp:txXfrm>
        <a:off x="109356" y="16548946"/>
        <a:ext cx="11535993" cy="2021451"/>
      </dsp:txXfrm>
    </dsp:sp>
    <dsp:sp modelId="{AEB303A8-F016-440A-89C8-C429F485EE12}">
      <dsp:nvSpPr>
        <dsp:cNvPr id="0" name=""/>
        <dsp:cNvSpPr/>
      </dsp:nvSpPr>
      <dsp:spPr>
        <a:xfrm>
          <a:off x="0" y="18745350"/>
          <a:ext cx="11754705" cy="199135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Connected with campus organizations to recruit peer mentors for the 2-year CTP</a:t>
          </a:r>
        </a:p>
      </dsp:txBody>
      <dsp:txXfrm>
        <a:off x="97210" y="18842560"/>
        <a:ext cx="11560285" cy="17969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BD094-D5C5-4813-ABBA-E2D4EA37B563}">
      <dsp:nvSpPr>
        <dsp:cNvPr id="0" name=""/>
        <dsp:cNvSpPr/>
      </dsp:nvSpPr>
      <dsp:spPr>
        <a:xfrm>
          <a:off x="3170517" y="1327778"/>
          <a:ext cx="12202503" cy="1044462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8B2508-F772-4253-8931-6716DAF8399B}">
      <dsp:nvSpPr>
        <dsp:cNvPr id="0" name=""/>
        <dsp:cNvSpPr/>
      </dsp:nvSpPr>
      <dsp:spPr>
        <a:xfrm>
          <a:off x="999948" y="5637793"/>
          <a:ext cx="2526293" cy="18750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dirty="0"/>
            <a:t>Bridges</a:t>
          </a:r>
        </a:p>
      </dsp:txBody>
      <dsp:txXfrm>
        <a:off x="1091483" y="5729328"/>
        <a:ext cx="2343223" cy="1692025"/>
      </dsp:txXfrm>
    </dsp:sp>
    <dsp:sp modelId="{AEA2B1E3-8BB1-4EC1-9515-F9D18F919D4D}">
      <dsp:nvSpPr>
        <dsp:cNvPr id="0" name=""/>
        <dsp:cNvSpPr/>
      </dsp:nvSpPr>
      <dsp:spPr>
        <a:xfrm>
          <a:off x="4071154" y="3913598"/>
          <a:ext cx="8541123" cy="52660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Font typeface="Symbol" panose="05050102010706020507" pitchFamily="18" charset="2"/>
            <a:buNone/>
          </a:pPr>
          <a:r>
            <a:rPr lang="en-US" sz="3900" kern="12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3900" kern="1200" dirty="0">
              <a:effectLst/>
              <a:latin typeface="Calibri" panose="020F0502020204030204" pitchFamily="34" charset="0"/>
              <a:ea typeface="Calibri" panose="020F0502020204030204" pitchFamily="34" charset="0"/>
              <a:cs typeface="Times New Roman" panose="02020603050405020304" pitchFamily="18" charset="0"/>
            </a:rPr>
            <a:t>Faculty connections</a:t>
          </a:r>
        </a:p>
        <a:p>
          <a:pPr marL="0" lvl="0" indent="0" algn="l" defTabSz="1733550">
            <a:lnSpc>
              <a:spcPct val="90000"/>
            </a:lnSpc>
            <a:spcBef>
              <a:spcPct val="0"/>
            </a:spcBef>
            <a:spcAft>
              <a:spcPct val="35000"/>
            </a:spcAft>
            <a:buFont typeface="Symbol" panose="05050102010706020507" pitchFamily="18" charset="2"/>
            <a:buNone/>
          </a:pPr>
          <a:r>
            <a:rPr lang="en-US" sz="3900" kern="12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3900" kern="1200" dirty="0">
              <a:effectLst/>
              <a:latin typeface="Calibri" panose="020F0502020204030204" pitchFamily="34" charset="0"/>
              <a:ea typeface="Calibri" panose="020F0502020204030204" pitchFamily="34" charset="0"/>
              <a:cs typeface="Times New Roman" panose="02020603050405020304" pitchFamily="18" charset="0"/>
            </a:rPr>
            <a:t>Pipeline of students</a:t>
          </a:r>
        </a:p>
        <a:p>
          <a:pPr marL="0" lvl="0" indent="0" algn="l" defTabSz="1733550">
            <a:lnSpc>
              <a:spcPct val="90000"/>
            </a:lnSpc>
            <a:spcBef>
              <a:spcPct val="0"/>
            </a:spcBef>
            <a:spcAft>
              <a:spcPct val="35000"/>
            </a:spcAft>
            <a:buFont typeface="Symbol" panose="05050102010706020507" pitchFamily="18" charset="2"/>
            <a:buNone/>
          </a:pPr>
          <a:r>
            <a:rPr lang="en-US" sz="3900" kern="12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3900" kern="1200" dirty="0">
              <a:effectLst/>
              <a:latin typeface="Calibri" panose="020F0502020204030204" pitchFamily="34" charset="0"/>
              <a:ea typeface="Calibri" panose="020F0502020204030204" pitchFamily="34" charset="0"/>
              <a:cs typeface="Times New Roman" panose="02020603050405020304" pitchFamily="18" charset="0"/>
            </a:rPr>
            <a:t>Student supports</a:t>
          </a:r>
        </a:p>
        <a:p>
          <a:pPr marL="0" lvl="0" indent="0" algn="l" defTabSz="1733550">
            <a:lnSpc>
              <a:spcPct val="90000"/>
            </a:lnSpc>
            <a:spcBef>
              <a:spcPct val="0"/>
            </a:spcBef>
            <a:spcAft>
              <a:spcPct val="35000"/>
            </a:spcAft>
            <a:buFont typeface="Symbol" panose="05050102010706020507" pitchFamily="18" charset="2"/>
            <a:buNone/>
          </a:pPr>
          <a:r>
            <a:rPr lang="en-US" sz="3900" kern="12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3900" kern="1200" dirty="0">
              <a:effectLst/>
              <a:latin typeface="Calibri" panose="020F0502020204030204" pitchFamily="34" charset="0"/>
              <a:ea typeface="Calibri" panose="020F0502020204030204" pitchFamily="34" charset="0"/>
              <a:cs typeface="Times New Roman" panose="02020603050405020304" pitchFamily="18" charset="0"/>
            </a:rPr>
            <a:t>Accessibility needs</a:t>
          </a:r>
        </a:p>
        <a:p>
          <a:pPr marL="0" lvl="0" indent="0" algn="l" defTabSz="1733550">
            <a:lnSpc>
              <a:spcPct val="90000"/>
            </a:lnSpc>
            <a:spcBef>
              <a:spcPct val="0"/>
            </a:spcBef>
            <a:spcAft>
              <a:spcPct val="35000"/>
            </a:spcAft>
            <a:buFont typeface="Symbol" panose="05050102010706020507" pitchFamily="18" charset="2"/>
            <a:buNone/>
          </a:pPr>
          <a:r>
            <a:rPr lang="en-US" sz="3900" kern="12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3900" kern="1200" dirty="0">
              <a:effectLst/>
              <a:latin typeface="Calibri" panose="020F0502020204030204" pitchFamily="34" charset="0"/>
              <a:ea typeface="Calibri" panose="020F0502020204030204" pitchFamily="34" charset="0"/>
              <a:cs typeface="Times New Roman" panose="02020603050405020304" pitchFamily="18" charset="0"/>
            </a:rPr>
            <a:t>Advising &amp; peer mentoring structure</a:t>
          </a:r>
        </a:p>
        <a:p>
          <a:pPr marL="0" lvl="0" indent="0" algn="l" defTabSz="1733550">
            <a:lnSpc>
              <a:spcPct val="90000"/>
            </a:lnSpc>
            <a:spcBef>
              <a:spcPct val="0"/>
            </a:spcBef>
            <a:spcAft>
              <a:spcPct val="35000"/>
            </a:spcAft>
            <a:buFont typeface="Symbol" panose="05050102010706020507" pitchFamily="18" charset="2"/>
            <a:buNone/>
          </a:pPr>
          <a:r>
            <a:rPr lang="en-US" sz="3900" kern="12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3900" kern="1200" dirty="0">
              <a:effectLst/>
              <a:latin typeface="Calibri" panose="020F0502020204030204" pitchFamily="34" charset="0"/>
              <a:ea typeface="Calibri" panose="020F0502020204030204" pitchFamily="34" charset="0"/>
              <a:cs typeface="Times New Roman" panose="02020603050405020304" pitchFamily="18" charset="0"/>
            </a:rPr>
            <a:t>Feedback</a:t>
          </a:r>
          <a:endParaRPr lang="en-US" sz="3900" kern="1200" dirty="0"/>
        </a:p>
      </dsp:txBody>
      <dsp:txXfrm>
        <a:off x="4328223" y="4170667"/>
        <a:ext cx="8026985" cy="4751949"/>
      </dsp:txXfrm>
    </dsp:sp>
    <dsp:sp modelId="{3299D8CA-7D2B-43D9-A354-8AE750B95CA3}">
      <dsp:nvSpPr>
        <dsp:cNvPr id="0" name=""/>
        <dsp:cNvSpPr/>
      </dsp:nvSpPr>
      <dsp:spPr>
        <a:xfrm>
          <a:off x="13146000" y="5699143"/>
          <a:ext cx="3668839" cy="170626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dirty="0"/>
            <a:t>2-year CTP</a:t>
          </a:r>
        </a:p>
      </dsp:txBody>
      <dsp:txXfrm>
        <a:off x="13229293" y="5782436"/>
        <a:ext cx="3502253" cy="153967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 Col. Layoutw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1143000" y="1347919"/>
            <a:ext cx="44165520" cy="777557"/>
          </a:xfrm>
        </p:spPr>
        <p:txBody>
          <a:bodyPr>
            <a:noAutofit/>
          </a:bodyPr>
          <a:lstStyle>
            <a:lvl1pPr>
              <a:defRPr sz="12500">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1143000" y="2674620"/>
            <a:ext cx="23453725" cy="777557"/>
          </a:xfrm>
        </p:spPr>
        <p:txBody>
          <a:bodyPr>
            <a:noAutofit/>
          </a:bodyPr>
          <a:lstStyle>
            <a:lvl1pPr marL="0" indent="0">
              <a:buNone/>
              <a:defRPr sz="6600">
                <a:solidFill>
                  <a:schemeClr val="bg1"/>
                </a:solidFill>
              </a:defRPr>
            </a:lvl1pPr>
            <a:lvl2pPr marL="2240152" indent="0">
              <a:buNone/>
              <a:defRPr sz="7200">
                <a:solidFill>
                  <a:schemeClr val="bg1"/>
                </a:solidFill>
              </a:defRPr>
            </a:lvl2pPr>
            <a:lvl3pPr marL="4480304" indent="0">
              <a:buNone/>
              <a:defRPr sz="6600">
                <a:solidFill>
                  <a:schemeClr val="bg1"/>
                </a:solidFill>
              </a:defRPr>
            </a:lvl3pPr>
            <a:lvl4pPr marL="6720456" indent="0">
              <a:buNone/>
              <a:defRPr sz="5400">
                <a:solidFill>
                  <a:schemeClr val="bg1"/>
                </a:solidFill>
              </a:defRPr>
            </a:lvl4pPr>
            <a:lvl5pPr marL="8960608" indent="0">
              <a:buNone/>
              <a:defRPr sz="5400">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1143000" y="3774767"/>
            <a:ext cx="23453725" cy="777875"/>
          </a:xfrm>
        </p:spPr>
        <p:txBody>
          <a:bodyPr>
            <a:noAutofit/>
          </a:bodyPr>
          <a:lstStyle>
            <a:lvl1pPr marL="0" indent="0">
              <a:buNone/>
              <a:defRPr sz="6000">
                <a:solidFill>
                  <a:schemeClr val="bg1"/>
                </a:solidFill>
              </a:defRPr>
            </a:lvl1pPr>
            <a:lvl2pPr marL="2240152" indent="0">
              <a:buNone/>
              <a:defRPr sz="6000">
                <a:solidFill>
                  <a:schemeClr val="bg1"/>
                </a:solidFill>
              </a:defRPr>
            </a:lvl2pPr>
            <a:lvl3pPr marL="4480304" indent="0">
              <a:buNone/>
              <a:defRPr sz="5400">
                <a:solidFill>
                  <a:schemeClr val="bg1"/>
                </a:solidFill>
              </a:defRPr>
            </a:lvl3pPr>
            <a:lvl4pPr marL="6720456" indent="0">
              <a:buNone/>
              <a:defRPr sz="4400">
                <a:solidFill>
                  <a:schemeClr val="bg1"/>
                </a:solidFill>
              </a:defRPr>
            </a:lvl4pPr>
            <a:lvl5pPr marL="8960608" indent="0">
              <a:buNone/>
              <a:defRPr sz="4400">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70688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341376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1143000" y="713168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1143000" y="1583372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75259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345947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7525999" y="2756790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34533840" y="26684604"/>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1127125"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34594799"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SmartArt Placeholder 36">
            <a:extLst>
              <a:ext uri="{FF2B5EF4-FFF2-40B4-BE49-F238E27FC236}">
                <a16:creationId xmlns:a16="http://schemas.microsoft.com/office/drawing/2014/main" id="{D4E5B714-5556-47FD-ADF1-8FCD0BA6B7F7}"/>
              </a:ext>
            </a:extLst>
          </p:cNvPr>
          <p:cNvSpPr>
            <a:spLocks noGrp="1"/>
          </p:cNvSpPr>
          <p:nvPr>
            <p:ph type="dgm" sz="quarter" idx="25"/>
          </p:nvPr>
        </p:nvSpPr>
        <p:spPr>
          <a:xfrm>
            <a:off x="17525999" y="9794575"/>
            <a:ext cx="15255875" cy="7803500"/>
          </a:xfrm>
        </p:spPr>
        <p:txBody>
          <a:bodyPr>
            <a:normAutofit/>
          </a:bodyPr>
          <a:lstStyle>
            <a:lvl1pPr marL="0" indent="0">
              <a:buNone/>
              <a:defRPr sz="4800">
                <a:solidFill>
                  <a:srgbClr val="000000"/>
                </a:solidFill>
                <a:latin typeface="+mn-lt"/>
              </a:defRPr>
            </a:lvl1pPr>
          </a:lstStyle>
          <a:p>
            <a:endParaRPr lang="en-US" dirty="0"/>
          </a:p>
        </p:txBody>
      </p:sp>
      <p:sp>
        <p:nvSpPr>
          <p:cNvPr id="38" name="Text Placeholder 32">
            <a:extLst>
              <a:ext uri="{FF2B5EF4-FFF2-40B4-BE49-F238E27FC236}">
                <a16:creationId xmlns:a16="http://schemas.microsoft.com/office/drawing/2014/main" id="{D59C50AB-C35B-4268-BB6E-2D6FF5E4099D}"/>
              </a:ext>
            </a:extLst>
          </p:cNvPr>
          <p:cNvSpPr>
            <a:spLocks noGrp="1"/>
          </p:cNvSpPr>
          <p:nvPr>
            <p:ph type="body" sz="quarter" idx="26" hasCustomPrompt="1"/>
          </p:nvPr>
        </p:nvSpPr>
        <p:spPr>
          <a:xfrm>
            <a:off x="17525999" y="8747141"/>
            <a:ext cx="15255875" cy="442580"/>
          </a:xfrm>
        </p:spPr>
        <p:txBody>
          <a:bodyPr>
            <a:noAutofit/>
          </a:bodyPr>
          <a:lstStyle>
            <a:lvl1pPr marL="0" indent="0" algn="ctr">
              <a:buNone/>
              <a:defRPr sz="4400" b="0">
                <a:solidFill>
                  <a:srgbClr val="000000"/>
                </a:solidFill>
                <a:latin typeface="+mj-lt"/>
              </a:defRPr>
            </a:lvl1pPr>
            <a:lvl2pPr marL="2925952" indent="-685800" algn="l">
              <a:buFont typeface="Arial" panose="020B0604020202020204" pitchFamily="34" charset="0"/>
              <a:buChar char="•"/>
              <a:defRPr sz="5400">
                <a:solidFill>
                  <a:srgbClr val="000000"/>
                </a:solidFill>
                <a:latin typeface="+mj-lt"/>
              </a:defRPr>
            </a:lvl2pPr>
            <a:lvl3pPr marL="5166104" indent="-685800" algn="l">
              <a:buFont typeface="Arial" panose="020B0604020202020204" pitchFamily="34" charset="0"/>
              <a:buChar char="•"/>
              <a:defRPr sz="48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r>
              <a:rPr lang="en-US" dirty="0">
                <a:solidFill>
                  <a:srgbClr val="000000"/>
                </a:solidFill>
              </a:rPr>
              <a:t>CHART NAME</a:t>
            </a:r>
          </a:p>
        </p:txBody>
      </p:sp>
      <p:sp>
        <p:nvSpPr>
          <p:cNvPr id="39" name="SmartArt Placeholder 36">
            <a:extLst>
              <a:ext uri="{FF2B5EF4-FFF2-40B4-BE49-F238E27FC236}">
                <a16:creationId xmlns:a16="http://schemas.microsoft.com/office/drawing/2014/main" id="{6C4EF26D-0435-4FE0-BFA0-8B6169AE2858}"/>
              </a:ext>
            </a:extLst>
          </p:cNvPr>
          <p:cNvSpPr>
            <a:spLocks noGrp="1"/>
          </p:cNvSpPr>
          <p:nvPr>
            <p:ph type="dgm" sz="quarter" idx="27"/>
          </p:nvPr>
        </p:nvSpPr>
        <p:spPr>
          <a:xfrm>
            <a:off x="17525999" y="19159549"/>
            <a:ext cx="15255875" cy="7803500"/>
          </a:xfrm>
        </p:spPr>
        <p:txBody>
          <a:bodyPr>
            <a:normAutofit/>
          </a:bodyPr>
          <a:lstStyle>
            <a:lvl1pPr marL="0" indent="0">
              <a:buNone/>
              <a:defRPr sz="4800">
                <a:solidFill>
                  <a:srgbClr val="000000"/>
                </a:solidFill>
                <a:latin typeface="+mn-lt"/>
              </a:defRPr>
            </a:lvl1pPr>
          </a:lstStyle>
          <a:p>
            <a:endParaRPr lang="en-US" dirty="0"/>
          </a:p>
        </p:txBody>
      </p:sp>
      <p:sp>
        <p:nvSpPr>
          <p:cNvPr id="40" name="Text Placeholder 32">
            <a:extLst>
              <a:ext uri="{FF2B5EF4-FFF2-40B4-BE49-F238E27FC236}">
                <a16:creationId xmlns:a16="http://schemas.microsoft.com/office/drawing/2014/main" id="{88649020-F558-430C-8D5E-555E113B140B}"/>
              </a:ext>
            </a:extLst>
          </p:cNvPr>
          <p:cNvSpPr>
            <a:spLocks noGrp="1"/>
          </p:cNvSpPr>
          <p:nvPr>
            <p:ph type="body" sz="quarter" idx="28" hasCustomPrompt="1"/>
          </p:nvPr>
        </p:nvSpPr>
        <p:spPr>
          <a:xfrm>
            <a:off x="17525999" y="18112115"/>
            <a:ext cx="15255875" cy="442580"/>
          </a:xfrm>
        </p:spPr>
        <p:txBody>
          <a:bodyPr>
            <a:noAutofit/>
          </a:bodyPr>
          <a:lstStyle>
            <a:lvl1pPr marL="0" indent="0" algn="ctr">
              <a:buNone/>
              <a:defRPr sz="4400" b="0">
                <a:solidFill>
                  <a:srgbClr val="000000"/>
                </a:solidFill>
                <a:latin typeface="+mj-lt"/>
              </a:defRPr>
            </a:lvl1pPr>
            <a:lvl2pPr marL="2925952" indent="-685800" algn="l">
              <a:buFont typeface="Arial" panose="020B0604020202020204" pitchFamily="34" charset="0"/>
              <a:buChar char="•"/>
              <a:defRPr sz="5400">
                <a:solidFill>
                  <a:srgbClr val="000000"/>
                </a:solidFill>
                <a:latin typeface="+mj-lt"/>
              </a:defRPr>
            </a:lvl2pPr>
            <a:lvl3pPr marL="5166104" indent="-685800" algn="l">
              <a:buFont typeface="Arial" panose="020B0604020202020204" pitchFamily="34" charset="0"/>
              <a:buChar char="•"/>
              <a:defRPr sz="48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r>
              <a:rPr lang="en-US" dirty="0">
                <a:solidFill>
                  <a:srgbClr val="000000"/>
                </a:solidFill>
              </a:rPr>
              <a:t>CHART NAME</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34533840" y="28050230"/>
            <a:ext cx="15255875" cy="6072838"/>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7525999" y="28950632"/>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1127124" y="17449198"/>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1143000" y="24359634"/>
            <a:ext cx="8549640" cy="777875"/>
          </a:xfrm>
        </p:spPr>
        <p:txBody>
          <a:bodyPr>
            <a:noAutofit/>
          </a:bodyPr>
          <a:lstStyle>
            <a:lvl1pPr marL="0" indent="0">
              <a:buNone/>
              <a:defRPr sz="4400" b="0">
                <a:solidFill>
                  <a:srgbClr val="000000"/>
                </a:solidFill>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1127124" y="25405113"/>
            <a:ext cx="15355253" cy="4952967"/>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Table Placeholder 47">
            <a:extLst>
              <a:ext uri="{FF2B5EF4-FFF2-40B4-BE49-F238E27FC236}">
                <a16:creationId xmlns:a16="http://schemas.microsoft.com/office/drawing/2014/main" id="{6644D896-4DFD-44FC-8F1A-9555270A4AEC}"/>
              </a:ext>
            </a:extLst>
          </p:cNvPr>
          <p:cNvSpPr>
            <a:spLocks noGrp="1"/>
          </p:cNvSpPr>
          <p:nvPr>
            <p:ph type="tbl" sz="quarter" idx="34" hasCustomPrompt="1"/>
          </p:nvPr>
        </p:nvSpPr>
        <p:spPr>
          <a:xfrm>
            <a:off x="34594800" y="15833725"/>
            <a:ext cx="15255876" cy="9571038"/>
          </a:xfrm>
        </p:spPr>
        <p:txBody>
          <a:bodyPr>
            <a:normAutofit/>
          </a:bodyPr>
          <a:lstStyle>
            <a:lvl1pPr marL="0" indent="0">
              <a:buNone/>
              <a:defRPr sz="4400" b="0">
                <a:solidFill>
                  <a:srgbClr val="000000"/>
                </a:solidFill>
              </a:defRPr>
            </a:lvl1pPr>
          </a:lstStyle>
          <a:p>
            <a:r>
              <a:rPr lang="en-US" dirty="0"/>
              <a:t>Table Graphic</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1143000" y="31273750"/>
            <a:ext cx="15255875" cy="4338359"/>
          </a:xfrm>
        </p:spPr>
        <p:txBody>
          <a:bodyPr>
            <a:normAutofit/>
          </a:bodyPr>
          <a:lstStyle>
            <a:lvl1pPr marL="0" indent="0">
              <a:buNone/>
              <a:defRPr sz="4800"/>
            </a:lvl1pPr>
          </a:lstStyle>
          <a:p>
            <a:endParaRPr lang="en-US" dirty="0"/>
          </a:p>
        </p:txBody>
      </p:sp>
    </p:spTree>
    <p:extLst>
      <p:ext uri="{BB962C8B-B14F-4D97-AF65-F5344CB8AC3E}">
        <p14:creationId xmlns:p14="http://schemas.microsoft.com/office/powerpoint/2010/main" val="47691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 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1143000" y="1347919"/>
            <a:ext cx="44165520" cy="777557"/>
          </a:xfrm>
        </p:spPr>
        <p:txBody>
          <a:bodyPr>
            <a:noAutofit/>
          </a:bodyPr>
          <a:lstStyle>
            <a:lvl1pPr>
              <a:defRPr sz="12500">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1143000" y="2674620"/>
            <a:ext cx="23453725" cy="777557"/>
          </a:xfrm>
        </p:spPr>
        <p:txBody>
          <a:bodyPr>
            <a:noAutofit/>
          </a:bodyPr>
          <a:lstStyle>
            <a:lvl1pPr marL="0" indent="0">
              <a:buNone/>
              <a:defRPr sz="6600">
                <a:solidFill>
                  <a:schemeClr val="bg1"/>
                </a:solidFill>
              </a:defRPr>
            </a:lvl1pPr>
            <a:lvl2pPr marL="2240152" indent="0">
              <a:buNone/>
              <a:defRPr sz="7200">
                <a:solidFill>
                  <a:schemeClr val="bg1"/>
                </a:solidFill>
              </a:defRPr>
            </a:lvl2pPr>
            <a:lvl3pPr marL="4480304" indent="0">
              <a:buNone/>
              <a:defRPr sz="6600">
                <a:solidFill>
                  <a:schemeClr val="bg1"/>
                </a:solidFill>
              </a:defRPr>
            </a:lvl3pPr>
            <a:lvl4pPr marL="6720456" indent="0">
              <a:buNone/>
              <a:defRPr sz="5400">
                <a:solidFill>
                  <a:schemeClr val="bg1"/>
                </a:solidFill>
              </a:defRPr>
            </a:lvl4pPr>
            <a:lvl5pPr marL="8960608" indent="0">
              <a:buNone/>
              <a:defRPr sz="5400">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1143000" y="3774767"/>
            <a:ext cx="23453725" cy="777875"/>
          </a:xfrm>
        </p:spPr>
        <p:txBody>
          <a:bodyPr>
            <a:noAutofit/>
          </a:bodyPr>
          <a:lstStyle>
            <a:lvl1pPr marL="0" indent="0">
              <a:buNone/>
              <a:defRPr sz="6000">
                <a:solidFill>
                  <a:schemeClr val="bg1"/>
                </a:solidFill>
              </a:defRPr>
            </a:lvl1pPr>
            <a:lvl2pPr marL="2240152" indent="0">
              <a:buNone/>
              <a:defRPr sz="6000">
                <a:solidFill>
                  <a:schemeClr val="bg1"/>
                </a:solidFill>
              </a:defRPr>
            </a:lvl2pPr>
            <a:lvl3pPr marL="4480304" indent="0">
              <a:buNone/>
              <a:defRPr sz="5400">
                <a:solidFill>
                  <a:schemeClr val="bg1"/>
                </a:solidFill>
              </a:defRPr>
            </a:lvl3pPr>
            <a:lvl4pPr marL="6720456" indent="0">
              <a:buNone/>
              <a:defRPr sz="4400">
                <a:solidFill>
                  <a:schemeClr val="bg1"/>
                </a:solidFill>
              </a:defRPr>
            </a:lvl4pPr>
            <a:lvl5pPr marL="8960608" indent="0">
              <a:buNone/>
              <a:defRPr sz="4400">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70688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341376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1143000" y="713168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1143000" y="1583372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75259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345947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7525999" y="2756790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34533840" y="26684604"/>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1127125"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34594799" y="8686799"/>
            <a:ext cx="15255875" cy="16718313"/>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34533840" y="28050230"/>
            <a:ext cx="15255875" cy="6072838"/>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7525999" y="28950632"/>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1127124" y="17449198"/>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1143000" y="24359634"/>
            <a:ext cx="8549640" cy="777875"/>
          </a:xfrm>
        </p:spPr>
        <p:txBody>
          <a:bodyPr>
            <a:noAutofit/>
          </a:bodyPr>
          <a:lstStyle>
            <a:lvl1pPr marL="0" indent="0">
              <a:buNone/>
              <a:defRPr sz="4400" b="0">
                <a:solidFill>
                  <a:srgbClr val="000000"/>
                </a:solidFill>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1127124" y="25405113"/>
            <a:ext cx="15355253" cy="4952967"/>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1143000" y="31273750"/>
            <a:ext cx="15255875" cy="4338359"/>
          </a:xfrm>
        </p:spPr>
        <p:txBody>
          <a:bodyPr>
            <a:normAutofit/>
          </a:bodyPr>
          <a:lstStyle>
            <a:lvl1pPr marL="0" indent="0">
              <a:buNone/>
              <a:defRPr sz="4800"/>
            </a:lvl1pPr>
          </a:lstStyle>
          <a:p>
            <a:endParaRPr lang="en-US" dirty="0"/>
          </a:p>
        </p:txBody>
      </p:sp>
      <p:sp>
        <p:nvSpPr>
          <p:cNvPr id="32" name="Text Placeholder 32">
            <a:extLst>
              <a:ext uri="{FF2B5EF4-FFF2-40B4-BE49-F238E27FC236}">
                <a16:creationId xmlns:a16="http://schemas.microsoft.com/office/drawing/2014/main" id="{9C60D2B8-A23E-4047-A79D-2EC5ECDF044A}"/>
              </a:ext>
            </a:extLst>
          </p:cNvPr>
          <p:cNvSpPr>
            <a:spLocks noGrp="1"/>
          </p:cNvSpPr>
          <p:nvPr>
            <p:ph type="body" sz="quarter" idx="36"/>
          </p:nvPr>
        </p:nvSpPr>
        <p:spPr>
          <a:xfrm>
            <a:off x="17553271" y="8747140"/>
            <a:ext cx="15255875" cy="16718313"/>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41256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1143000" y="1347919"/>
            <a:ext cx="44165520" cy="777557"/>
          </a:xfrm>
        </p:spPr>
        <p:txBody>
          <a:bodyPr>
            <a:normAutofit/>
          </a:bodyPr>
          <a:lstStyle>
            <a:lvl1pPr>
              <a:defRPr sz="12500">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1143000" y="2674620"/>
            <a:ext cx="23453725" cy="777557"/>
          </a:xfrm>
        </p:spPr>
        <p:txBody>
          <a:bodyPr>
            <a:noAutofit/>
          </a:bodyPr>
          <a:lstStyle>
            <a:lvl1pPr marL="0" indent="0">
              <a:buNone/>
              <a:defRPr sz="6600">
                <a:solidFill>
                  <a:schemeClr val="bg1"/>
                </a:solidFill>
              </a:defRPr>
            </a:lvl1pPr>
            <a:lvl2pPr marL="2240152" indent="0">
              <a:buNone/>
              <a:defRPr sz="7200">
                <a:solidFill>
                  <a:schemeClr val="bg1"/>
                </a:solidFill>
              </a:defRPr>
            </a:lvl2pPr>
            <a:lvl3pPr marL="4480304" indent="0">
              <a:buNone/>
              <a:defRPr sz="6600">
                <a:solidFill>
                  <a:schemeClr val="bg1"/>
                </a:solidFill>
              </a:defRPr>
            </a:lvl3pPr>
            <a:lvl4pPr marL="6720456" indent="0">
              <a:buNone/>
              <a:defRPr sz="5400">
                <a:solidFill>
                  <a:schemeClr val="bg1"/>
                </a:solidFill>
              </a:defRPr>
            </a:lvl4pPr>
            <a:lvl5pPr marL="8960608" indent="0">
              <a:buNone/>
              <a:defRPr sz="5400">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1143000" y="3774767"/>
            <a:ext cx="23453725" cy="777875"/>
          </a:xfrm>
        </p:spPr>
        <p:txBody>
          <a:bodyPr>
            <a:noAutofit/>
          </a:bodyPr>
          <a:lstStyle>
            <a:lvl1pPr marL="0" indent="0">
              <a:buNone/>
              <a:defRPr sz="6000">
                <a:solidFill>
                  <a:schemeClr val="bg1"/>
                </a:solidFill>
              </a:defRPr>
            </a:lvl1pPr>
            <a:lvl2pPr marL="2240152" indent="0">
              <a:buNone/>
              <a:defRPr sz="6000">
                <a:solidFill>
                  <a:schemeClr val="bg1"/>
                </a:solidFill>
              </a:defRPr>
            </a:lvl2pPr>
            <a:lvl3pPr marL="4480304" indent="0">
              <a:buNone/>
              <a:defRPr sz="5400">
                <a:solidFill>
                  <a:schemeClr val="bg1"/>
                </a:solidFill>
              </a:defRPr>
            </a:lvl3pPr>
            <a:lvl4pPr marL="6720456" indent="0">
              <a:buNone/>
              <a:defRPr sz="4400">
                <a:solidFill>
                  <a:schemeClr val="bg1"/>
                </a:solidFill>
              </a:defRPr>
            </a:lvl4pPr>
            <a:lvl5pPr marL="8960608" indent="0">
              <a:buNone/>
              <a:defRPr sz="4400">
                <a:solidFill>
                  <a:schemeClr val="bg1"/>
                </a:solidFill>
              </a:defRPr>
            </a:lvl5pPr>
          </a:lstStyle>
          <a:p>
            <a:pPr lvl="0"/>
            <a:r>
              <a:rPr lang="en-US" dirty="0"/>
              <a:t>NH-ME LEND, Institute on Disability, University of New Hampshire</a:t>
            </a:r>
          </a:p>
        </p:txBody>
      </p:sp>
    </p:spTree>
    <p:extLst>
      <p:ext uri="{BB962C8B-B14F-4D97-AF65-F5344CB8AC3E}">
        <p14:creationId xmlns:p14="http://schemas.microsoft.com/office/powerpoint/2010/main" val="1273314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26526" y="6914431"/>
            <a:ext cx="44165520" cy="24367494"/>
          </a:xfrm>
          <a:prstGeom prst="rect">
            <a:avLst/>
          </a:prstGeom>
        </p:spPr>
        <p:txBody>
          <a:bodyPr vert="horz" lIns="106674" tIns="53337" rIns="106674" bIns="5333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a:extLst>
              <a:ext uri="{FF2B5EF4-FFF2-40B4-BE49-F238E27FC236}">
                <a16:creationId xmlns:a16="http://schemas.microsoft.com/office/drawing/2014/main" id="{2320380B-A931-4C1A-AE1D-8A14265C3EBC}"/>
              </a:ext>
            </a:extLst>
          </p:cNvPr>
          <p:cNvSpPr txBox="1">
            <a:spLocks/>
          </p:cNvSpPr>
          <p:nvPr userDrawn="1"/>
        </p:nvSpPr>
        <p:spPr>
          <a:xfrm>
            <a:off x="-587828" y="0"/>
            <a:ext cx="51794228" cy="5440679"/>
          </a:xfrm>
          <a:prstGeom prst="rect">
            <a:avLst/>
          </a:prstGeom>
          <a:solidFill>
            <a:srgbClr val="003591"/>
          </a:solidFill>
          <a:ln w="101600" cap="flat" cmpd="sng" algn="ctr">
            <a:solidFill>
              <a:srgbClr val="002060"/>
            </a:solidFill>
            <a:prstDash val="solid"/>
            <a:miter lim="800000"/>
          </a:ln>
        </p:spPr>
        <p:style>
          <a:lnRef idx="2">
            <a:schemeClr val="dk1"/>
          </a:lnRef>
          <a:fillRef idx="1">
            <a:schemeClr val="lt1"/>
          </a:fillRef>
          <a:effectRef idx="0">
            <a:schemeClr val="dk1"/>
          </a:effectRef>
          <a:fontRef idx="minor">
            <a:schemeClr val="dk1"/>
          </a:fontRef>
        </p:style>
        <p:txBody>
          <a:bodyPr anchor="ctr">
            <a:normAutofit/>
          </a:bodyPr>
          <a:lstStyle>
            <a:lvl1pPr algn="l" defTabSz="4480304" rtl="0" eaLnBrk="1" latinLnBrk="0" hangingPunct="1">
              <a:lnSpc>
                <a:spcPct val="90000"/>
              </a:lnSpc>
              <a:spcBef>
                <a:spcPct val="0"/>
              </a:spcBef>
              <a:buNone/>
              <a:defRPr sz="216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9300" i="1" dirty="0">
                <a:solidFill>
                  <a:schemeClr val="bg1"/>
                </a:solidFill>
                <a:latin typeface="Myriad Pro" panose="020B0503030403020204" pitchFamily="34" charset="0"/>
                <a:cs typeface="Arial" panose="020B0604020202020204" pitchFamily="34" charset="0"/>
              </a:rPr>
              <a:t> </a:t>
            </a:r>
          </a:p>
        </p:txBody>
      </p:sp>
      <p:sp>
        <p:nvSpPr>
          <p:cNvPr id="14" name="Arrow: Pentagon 13">
            <a:extLst>
              <a:ext uri="{FF2B5EF4-FFF2-40B4-BE49-F238E27FC236}">
                <a16:creationId xmlns:a16="http://schemas.microsoft.com/office/drawing/2014/main" id="{9FEDE908-957E-4EF9-8184-398597C8E13C}"/>
              </a:ext>
            </a:extLst>
          </p:cNvPr>
          <p:cNvSpPr/>
          <p:nvPr userDrawn="1"/>
        </p:nvSpPr>
        <p:spPr>
          <a:xfrm rot="5400000">
            <a:off x="42118232" y="782380"/>
            <a:ext cx="7103005" cy="5904004"/>
          </a:xfrm>
          <a:prstGeom prst="homePlate">
            <a:avLst>
              <a:gd name="adj" fmla="val 32067"/>
            </a:avLst>
          </a:prstGeom>
          <a:solidFill>
            <a:srgbClr val="003591"/>
          </a:solidFill>
          <a:ln w="47625" cap="rnd">
            <a:noFill/>
            <a:prstDash val="das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descr="University of New Hampshire logo">
            <a:extLst>
              <a:ext uri="{FF2B5EF4-FFF2-40B4-BE49-F238E27FC236}">
                <a16:creationId xmlns:a16="http://schemas.microsoft.com/office/drawing/2014/main" id="{03A346C1-A4EF-44B4-8A47-C043BCF1DFC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4774944" y="1037087"/>
            <a:ext cx="1747670" cy="2104513"/>
          </a:xfrm>
          <a:prstGeom prst="rect">
            <a:avLst/>
          </a:prstGeom>
        </p:spPr>
      </p:pic>
      <p:pic>
        <p:nvPicPr>
          <p:cNvPr id="18" name="Picture 17" descr="NH ME Lend Program logo">
            <a:extLst>
              <a:ext uri="{FF2B5EF4-FFF2-40B4-BE49-F238E27FC236}">
                <a16:creationId xmlns:a16="http://schemas.microsoft.com/office/drawing/2014/main" id="{CE8913CD-8CA7-4288-944E-D0E9A6B9EE17}"/>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3061757" y="3492424"/>
            <a:ext cx="5366548" cy="1335308"/>
          </a:xfrm>
          <a:prstGeom prst="rect">
            <a:avLst/>
          </a:prstGeom>
        </p:spPr>
      </p:pic>
      <p:sp>
        <p:nvSpPr>
          <p:cNvPr id="2" name="Title Placeholder 1"/>
          <p:cNvSpPr>
            <a:spLocks noGrp="1"/>
          </p:cNvSpPr>
          <p:nvPr>
            <p:ph type="title"/>
          </p:nvPr>
        </p:nvSpPr>
        <p:spPr>
          <a:xfrm>
            <a:off x="3226526" y="1835792"/>
            <a:ext cx="44165520" cy="1769094"/>
          </a:xfrm>
          <a:prstGeom prst="rect">
            <a:avLst/>
          </a:prstGeom>
        </p:spPr>
        <p:txBody>
          <a:bodyPr vert="horz" lIns="106674" tIns="53337" rIns="106674" bIns="53337" rtlCol="0" anchor="ctr">
            <a:normAutofit/>
          </a:bodyPr>
          <a:lstStyle/>
          <a:p>
            <a:r>
              <a:rPr lang="en-US"/>
              <a:t>Click to edit Master title style</a:t>
            </a:r>
            <a:endParaRPr lang="en-US" dirty="0"/>
          </a:p>
        </p:txBody>
      </p:sp>
      <p:grpSp>
        <p:nvGrpSpPr>
          <p:cNvPr id="10" name="Group 9" descr="NH-ME LEND Program partners' logos. Includes Dartmouth-Hitchcock, Institute on Disability, University of Maine Center for Community Inclusion and Disability Studies UCED">
            <a:extLst>
              <a:ext uri="{FF2B5EF4-FFF2-40B4-BE49-F238E27FC236}">
                <a16:creationId xmlns:a16="http://schemas.microsoft.com/office/drawing/2014/main" id="{37EA225B-B34E-41A1-8265-3497517326CB}"/>
              </a:ext>
            </a:extLst>
          </p:cNvPr>
          <p:cNvGrpSpPr/>
          <p:nvPr userDrawn="1"/>
        </p:nvGrpSpPr>
        <p:grpSpPr>
          <a:xfrm>
            <a:off x="30838140" y="35555594"/>
            <a:ext cx="19342560" cy="1812119"/>
            <a:chOff x="30606540" y="36072358"/>
            <a:chExt cx="19342560" cy="1812119"/>
          </a:xfrm>
        </p:grpSpPr>
        <p:pic>
          <p:nvPicPr>
            <p:cNvPr id="1026" name="Picture 2" descr="Dartmouth Hitchcock's Logo">
              <a:extLst>
                <a:ext uri="{FF2B5EF4-FFF2-40B4-BE49-F238E27FC236}">
                  <a16:creationId xmlns:a16="http://schemas.microsoft.com/office/drawing/2014/main" id="{E5BF99D5-1638-47BF-B81C-5C6525C64497}"/>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0606540" y="36072358"/>
              <a:ext cx="6945032" cy="8797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iversity of Maine Center for Community Inclusion and disability Studies">
              <a:extLst>
                <a:ext uri="{FF2B5EF4-FFF2-40B4-BE49-F238E27FC236}">
                  <a16:creationId xmlns:a16="http://schemas.microsoft.com/office/drawing/2014/main" id="{B7BB1FF8-10EB-4871-B422-03AA4CCFBE54}"/>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5186600" y="36228488"/>
              <a:ext cx="476250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Text&#10;&#10;Description automatically generated with medium confidence">
              <a:extLst>
                <a:ext uri="{FF2B5EF4-FFF2-40B4-BE49-F238E27FC236}">
                  <a16:creationId xmlns:a16="http://schemas.microsoft.com/office/drawing/2014/main" id="{B01FE5DB-398C-4F63-A9B2-24215D3F3C9B}"/>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8188623" y="36125072"/>
              <a:ext cx="6360926" cy="1759405"/>
            </a:xfrm>
            <a:prstGeom prst="rect">
              <a:avLst/>
            </a:prstGeom>
          </p:spPr>
        </p:pic>
      </p:grpSp>
      <p:sp>
        <p:nvSpPr>
          <p:cNvPr id="19" name="TextBox 18">
            <a:extLst>
              <a:ext uri="{FF2B5EF4-FFF2-40B4-BE49-F238E27FC236}">
                <a16:creationId xmlns:a16="http://schemas.microsoft.com/office/drawing/2014/main" id="{E00C1324-6F8D-481B-906B-64A12369AB49}"/>
              </a:ext>
            </a:extLst>
          </p:cNvPr>
          <p:cNvSpPr txBox="1"/>
          <p:nvPr userDrawn="1"/>
        </p:nvSpPr>
        <p:spPr>
          <a:xfrm>
            <a:off x="1348740" y="35711725"/>
            <a:ext cx="28852349" cy="1759870"/>
          </a:xfrm>
          <a:prstGeom prst="rect">
            <a:avLst/>
          </a:prstGeom>
          <a:noFill/>
        </p:spPr>
        <p:txBody>
          <a:bodyPr wrap="square">
            <a:spAutoFit/>
          </a:bodyPr>
          <a:lstStyle/>
          <a:p>
            <a:pPr algn="l"/>
            <a:r>
              <a:rPr lang="en-US" sz="3600" b="0" i="1" dirty="0">
                <a:solidFill>
                  <a:srgbClr val="333333"/>
                </a:solidFill>
                <a:effectLst/>
                <a:latin typeface="Source Sans Pro" panose="020B0503030403020204" pitchFamily="34" charset="0"/>
              </a:rPr>
              <a:t>NH-ME LEND is supported by a grant (#</a:t>
            </a:r>
            <a:r>
              <a:rPr lang="en-US" sz="3600" b="0" i="0" dirty="0">
                <a:solidFill>
                  <a:srgbClr val="333333"/>
                </a:solidFill>
                <a:effectLst/>
                <a:latin typeface="Source Sans Pro" panose="020B0503030403020204" pitchFamily="34" charset="0"/>
              </a:rPr>
              <a:t>T73MC33246</a:t>
            </a:r>
            <a:r>
              <a:rPr lang="en-US" sz="3600" b="0" i="1" dirty="0">
                <a:solidFill>
                  <a:srgbClr val="333333"/>
                </a:solidFill>
                <a:effectLst/>
                <a:latin typeface="Source Sans Pro" panose="020B0503030403020204" pitchFamily="34" charset="0"/>
              </a:rPr>
              <a:t>) from the Maternal and Child Health Bureau, Health Resources and Services Administration (HRSA), U.S. Department of Health and Human Services and administered by the Association of University Centers on Disabilities (AUCD). </a:t>
            </a:r>
          </a:p>
          <a:p>
            <a:pPr algn="l"/>
            <a:r>
              <a:rPr lang="en-US" sz="3600" b="0" i="1" dirty="0">
                <a:solidFill>
                  <a:srgbClr val="333333"/>
                </a:solidFill>
                <a:effectLst/>
                <a:latin typeface="Source Sans Pro" panose="020B0503030403020204" pitchFamily="34" charset="0"/>
              </a:rPr>
              <a:t>Learn more at iod.unh.edu/nh-me-lend</a:t>
            </a:r>
            <a:endParaRPr lang="en-US" sz="3600" dirty="0"/>
          </a:p>
        </p:txBody>
      </p:sp>
    </p:spTree>
    <p:extLst>
      <p:ext uri="{BB962C8B-B14F-4D97-AF65-F5344CB8AC3E}">
        <p14:creationId xmlns:p14="http://schemas.microsoft.com/office/powerpoint/2010/main" val="2663834418"/>
      </p:ext>
    </p:extLst>
  </p:cSld>
  <p:clrMap bg1="lt1" tx1="dk1" bg2="lt2" tx2="dk2" accent1="accent1" accent2="accent2" accent3="accent3" accent4="accent4" accent5="accent5" accent6="accent6" hlink="hlink" folHlink="folHlink"/>
  <p:sldLayoutIdLst>
    <p:sldLayoutId id="2147483718" r:id="rId1"/>
    <p:sldLayoutId id="2147483716" r:id="rId2"/>
    <p:sldLayoutId id="2147483715" r:id="rId3"/>
  </p:sldLayoutIdLst>
  <p:txStyles>
    <p:titleStyle>
      <a:lvl1pPr algn="l" defTabSz="4480304" rtl="0" eaLnBrk="1" latinLnBrk="0" hangingPunct="1">
        <a:lnSpc>
          <a:spcPct val="90000"/>
        </a:lnSpc>
        <a:spcBef>
          <a:spcPct val="0"/>
        </a:spcBef>
        <a:buNone/>
        <a:defRPr sz="21600" kern="1200">
          <a:solidFill>
            <a:schemeClr val="bg1"/>
          </a:solidFill>
          <a:latin typeface="+mj-lt"/>
          <a:ea typeface="+mj-ea"/>
          <a:cs typeface="+mj-cs"/>
        </a:defRPr>
      </a:lvl1pPr>
    </p:titleStyle>
    <p:bodyStyle>
      <a:lvl1pPr marL="1120076" indent="-1120076" algn="l" defTabSz="4480304" rtl="0" eaLnBrk="1" latinLnBrk="0" hangingPunct="1">
        <a:lnSpc>
          <a:spcPct val="90000"/>
        </a:lnSpc>
        <a:spcBef>
          <a:spcPts val="4900"/>
        </a:spcBef>
        <a:buFont typeface="Arial" panose="020B0604020202020204" pitchFamily="34" charset="0"/>
        <a:buChar char="•"/>
        <a:defRPr sz="7200" kern="1200">
          <a:solidFill>
            <a:srgbClr val="000000"/>
          </a:solidFill>
          <a:latin typeface="+mj-lt"/>
          <a:ea typeface="+mn-ea"/>
          <a:cs typeface="+mn-cs"/>
        </a:defRPr>
      </a:lvl1pPr>
      <a:lvl2pPr marL="3360228" indent="-1120076" algn="l" defTabSz="4480304" rtl="0" eaLnBrk="1" latinLnBrk="0" hangingPunct="1">
        <a:lnSpc>
          <a:spcPct val="90000"/>
        </a:lnSpc>
        <a:spcBef>
          <a:spcPts val="2450"/>
        </a:spcBef>
        <a:buFont typeface="Arial" panose="020B0604020202020204" pitchFamily="34" charset="0"/>
        <a:buChar char="•"/>
        <a:defRPr sz="7200" kern="1200">
          <a:solidFill>
            <a:srgbClr val="000000"/>
          </a:solidFill>
          <a:latin typeface="+mj-lt"/>
          <a:ea typeface="+mn-ea"/>
          <a:cs typeface="+mn-cs"/>
        </a:defRPr>
      </a:lvl2pPr>
      <a:lvl3pPr marL="5600380" indent="-1120076" algn="l" defTabSz="4480304" rtl="0" eaLnBrk="1" latinLnBrk="0" hangingPunct="1">
        <a:lnSpc>
          <a:spcPct val="90000"/>
        </a:lnSpc>
        <a:spcBef>
          <a:spcPts val="2450"/>
        </a:spcBef>
        <a:buFont typeface="Arial" panose="020B0604020202020204" pitchFamily="34" charset="0"/>
        <a:buChar char="•"/>
        <a:defRPr sz="6600" kern="1200">
          <a:solidFill>
            <a:srgbClr val="000000"/>
          </a:solidFill>
          <a:latin typeface="+mj-lt"/>
          <a:ea typeface="+mn-ea"/>
          <a:cs typeface="+mn-cs"/>
        </a:defRPr>
      </a:lvl3pPr>
      <a:lvl4pPr marL="7840532" indent="-1120076" algn="l" defTabSz="4480304" rtl="0" eaLnBrk="1" latinLnBrk="0" hangingPunct="1">
        <a:lnSpc>
          <a:spcPct val="90000"/>
        </a:lnSpc>
        <a:spcBef>
          <a:spcPts val="2450"/>
        </a:spcBef>
        <a:buFont typeface="Arial" panose="020B0604020202020204" pitchFamily="34" charset="0"/>
        <a:buChar char="•"/>
        <a:defRPr sz="5400" kern="1200">
          <a:solidFill>
            <a:srgbClr val="000000"/>
          </a:solidFill>
          <a:latin typeface="+mj-lt"/>
          <a:ea typeface="+mn-ea"/>
          <a:cs typeface="+mn-cs"/>
        </a:defRPr>
      </a:lvl4pPr>
      <a:lvl5pPr marL="10080684" indent="-1120076" algn="l" defTabSz="4480304" rtl="0" eaLnBrk="1" latinLnBrk="0" hangingPunct="1">
        <a:lnSpc>
          <a:spcPct val="90000"/>
        </a:lnSpc>
        <a:spcBef>
          <a:spcPts val="2450"/>
        </a:spcBef>
        <a:buFont typeface="Arial" panose="020B0604020202020204" pitchFamily="34" charset="0"/>
        <a:buChar char="•"/>
        <a:defRPr sz="5400" kern="1200">
          <a:solidFill>
            <a:srgbClr val="000000"/>
          </a:solidFill>
          <a:latin typeface="+mj-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p:bodyStyle>
    <p:otherStyle>
      <a:defPPr>
        <a:defRPr lang="en-US"/>
      </a:defPPr>
      <a:lvl1pPr marL="0" algn="l" defTabSz="4480304" rtl="0" eaLnBrk="1" latinLnBrk="0" hangingPunct="1">
        <a:defRPr sz="8800" kern="1200">
          <a:solidFill>
            <a:schemeClr val="tx1"/>
          </a:solidFill>
          <a:latin typeface="+mn-lt"/>
          <a:ea typeface="+mn-ea"/>
          <a:cs typeface="+mn-cs"/>
        </a:defRPr>
      </a:lvl1pPr>
      <a:lvl2pPr marL="2240152" algn="l" defTabSz="4480304" rtl="0" eaLnBrk="1" latinLnBrk="0" hangingPunct="1">
        <a:defRPr sz="8800" kern="1200">
          <a:solidFill>
            <a:schemeClr val="tx1"/>
          </a:solidFill>
          <a:latin typeface="+mn-lt"/>
          <a:ea typeface="+mn-ea"/>
          <a:cs typeface="+mn-cs"/>
        </a:defRPr>
      </a:lvl2pPr>
      <a:lvl3pPr marL="4480304" algn="l" defTabSz="4480304" rtl="0" eaLnBrk="1" latinLnBrk="0" hangingPunct="1">
        <a:defRPr sz="8800" kern="1200">
          <a:solidFill>
            <a:schemeClr val="tx1"/>
          </a:solidFill>
          <a:latin typeface="+mn-lt"/>
          <a:ea typeface="+mn-ea"/>
          <a:cs typeface="+mn-cs"/>
        </a:defRPr>
      </a:lvl3pPr>
      <a:lvl4pPr marL="6720456" algn="l" defTabSz="4480304" rtl="0" eaLnBrk="1" latinLnBrk="0" hangingPunct="1">
        <a:defRPr sz="8800" kern="1200">
          <a:solidFill>
            <a:schemeClr val="tx1"/>
          </a:solidFill>
          <a:latin typeface="+mn-lt"/>
          <a:ea typeface="+mn-ea"/>
          <a:cs typeface="+mn-cs"/>
        </a:defRPr>
      </a:lvl4pPr>
      <a:lvl5pPr marL="8960608" algn="l" defTabSz="4480304" rtl="0" eaLnBrk="1" latinLnBrk="0" hangingPunct="1">
        <a:defRPr sz="8800" kern="1200">
          <a:solidFill>
            <a:schemeClr val="tx1"/>
          </a:solidFill>
          <a:latin typeface="+mn-lt"/>
          <a:ea typeface="+mn-ea"/>
          <a:cs typeface="+mn-cs"/>
        </a:defRPr>
      </a:lvl5pPr>
      <a:lvl6pPr marL="11200760" algn="l" defTabSz="4480304" rtl="0" eaLnBrk="1" latinLnBrk="0" hangingPunct="1">
        <a:defRPr sz="8800" kern="1200">
          <a:solidFill>
            <a:schemeClr val="tx1"/>
          </a:solidFill>
          <a:latin typeface="+mn-lt"/>
          <a:ea typeface="+mn-ea"/>
          <a:cs typeface="+mn-cs"/>
        </a:defRPr>
      </a:lvl6pPr>
      <a:lvl7pPr marL="13440912" algn="l" defTabSz="4480304" rtl="0" eaLnBrk="1" latinLnBrk="0" hangingPunct="1">
        <a:defRPr sz="8800" kern="1200">
          <a:solidFill>
            <a:schemeClr val="tx1"/>
          </a:solidFill>
          <a:latin typeface="+mn-lt"/>
          <a:ea typeface="+mn-ea"/>
          <a:cs typeface="+mn-cs"/>
        </a:defRPr>
      </a:lvl7pPr>
      <a:lvl8pPr marL="15681064" algn="l" defTabSz="4480304" rtl="0" eaLnBrk="1" latinLnBrk="0" hangingPunct="1">
        <a:defRPr sz="8800" kern="1200">
          <a:solidFill>
            <a:schemeClr val="tx1"/>
          </a:solidFill>
          <a:latin typeface="+mn-lt"/>
          <a:ea typeface="+mn-ea"/>
          <a:cs typeface="+mn-cs"/>
        </a:defRPr>
      </a:lvl8pPr>
      <a:lvl9pPr marL="17921216" algn="l" defTabSz="4480304" rtl="0" eaLnBrk="1" latinLnBrk="0" hangingPunct="1">
        <a:defRPr sz="8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iod.unh.edu/projects/unh-4u" TargetMode="External"/><Relationship Id="rId13" Type="http://schemas.microsoft.com/office/2007/relationships/diagramDrawing" Target="../diagrams/drawing2.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Colors" Target="../diagrams/colors2.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QuickStyle" Target="../diagrams/quickStyle2.xml"/><Relationship Id="rId5" Type="http://schemas.openxmlformats.org/officeDocument/2006/relationships/diagramQuickStyle" Target="../diagrams/quickStyle1.xml"/><Relationship Id="rId10" Type="http://schemas.openxmlformats.org/officeDocument/2006/relationships/diagramLayout" Target="../diagrams/layout2.xml"/><Relationship Id="rId4" Type="http://schemas.openxmlformats.org/officeDocument/2006/relationships/diagramLayout" Target="../diagrams/layout1.xml"/><Relationship Id="rId9"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 name="Picture 70" descr="IDEA Indicator 13&#10;• Post-secondary goals in education/training, employment, and independent living; &#10;• Transition services; &#10;• Self-advocacy/ Student involvement&#10;&#10;Vocational  Rehabilitation (WIOA)&#10;• Post-secondary credential;&#10;• Unsubsidized employment;&#10;• Measurable skill gains;&#10;• Individualized Plan for Employment&#10;&#10;Medicaid Waivers (HCBS)&#10;Access to community participation services to support in activities related to &#10;• independent living skills&#10;• self-advocacy&#10;• employment&#10;• community integration&#10;• etc.&#10;&#10;UNH-4U CTP*&#10;• 2-year program;&#10;• Inclusive housing options; &#10;• Participation in authentic campus life experiences; &#10;• Support while attending college courses of interest &amp; prepare for future careers;&#10;• Ability to earn micro-credentials&#10;&#10;*Comprehensive Transition Program &#10;• For individuals with intellectual disabilities;&#10;• At institute of higher education;&#10;• Courses with students without disabilities; &#10;• Academic, career, independent living instruction; &#10;• Advising &amp; curriculum structure &#10;">
            <a:extLst>
              <a:ext uri="{FF2B5EF4-FFF2-40B4-BE49-F238E27FC236}">
                <a16:creationId xmlns:a16="http://schemas.microsoft.com/office/drawing/2014/main" id="{A699354E-0FF9-46DE-8024-5E854207B72A}"/>
              </a:ext>
            </a:extLst>
          </p:cNvPr>
          <p:cNvPicPr>
            <a:picLocks noChangeAspect="1"/>
          </p:cNvPicPr>
          <p:nvPr/>
        </p:nvPicPr>
        <p:blipFill rotWithShape="1">
          <a:blip r:embed="rId2"/>
          <a:srcRect b="4751"/>
          <a:stretch/>
        </p:blipFill>
        <p:spPr>
          <a:xfrm>
            <a:off x="12747812" y="3603064"/>
            <a:ext cx="24882665" cy="22178896"/>
          </a:xfrm>
          <a:prstGeom prst="rect">
            <a:avLst/>
          </a:prstGeom>
        </p:spPr>
      </p:pic>
      <p:sp>
        <p:nvSpPr>
          <p:cNvPr id="4" name="Text Placeholder 3">
            <a:extLst>
              <a:ext uri="{FF2B5EF4-FFF2-40B4-BE49-F238E27FC236}">
                <a16:creationId xmlns:a16="http://schemas.microsoft.com/office/drawing/2014/main" id="{D990D688-0C92-4C67-920A-AA7BF7F25D56}"/>
              </a:ext>
            </a:extLst>
          </p:cNvPr>
          <p:cNvSpPr>
            <a:spLocks noGrp="1"/>
          </p:cNvSpPr>
          <p:nvPr>
            <p:ph type="body" sz="quarter" idx="14"/>
          </p:nvPr>
        </p:nvSpPr>
        <p:spPr/>
        <p:txBody>
          <a:bodyPr/>
          <a:lstStyle/>
          <a:p>
            <a:r>
              <a:rPr lang="en-US" dirty="0"/>
              <a:t>NH-ME LEND, Institute on Disability, University of New Hampshire</a:t>
            </a:r>
          </a:p>
        </p:txBody>
      </p:sp>
      <p:sp>
        <p:nvSpPr>
          <p:cNvPr id="5" name="Text Placeholder 4">
            <a:extLst>
              <a:ext uri="{FF2B5EF4-FFF2-40B4-BE49-F238E27FC236}">
                <a16:creationId xmlns:a16="http://schemas.microsoft.com/office/drawing/2014/main" id="{DAAFD08B-605F-4171-9CD0-D3558C781112}"/>
              </a:ext>
            </a:extLst>
          </p:cNvPr>
          <p:cNvSpPr>
            <a:spLocks noGrp="1"/>
          </p:cNvSpPr>
          <p:nvPr>
            <p:ph type="body" sz="quarter" idx="16"/>
          </p:nvPr>
        </p:nvSpPr>
        <p:spPr>
          <a:xfrm>
            <a:off x="1142999" y="7131685"/>
            <a:ext cx="15448062" cy="1033773"/>
          </a:xfrm>
          <a:solidFill>
            <a:schemeClr val="tx2"/>
          </a:solidFill>
        </p:spPr>
        <p:txBody>
          <a:bodyPr/>
          <a:lstStyle/>
          <a:p>
            <a:r>
              <a:rPr lang="en-US" dirty="0">
                <a:solidFill>
                  <a:schemeClr val="bg1"/>
                </a:solidFill>
              </a:rPr>
              <a:t>Background</a:t>
            </a:r>
          </a:p>
        </p:txBody>
      </p:sp>
      <p:sp>
        <p:nvSpPr>
          <p:cNvPr id="8" name="Text Placeholder 7">
            <a:extLst>
              <a:ext uri="{FF2B5EF4-FFF2-40B4-BE49-F238E27FC236}">
                <a16:creationId xmlns:a16="http://schemas.microsoft.com/office/drawing/2014/main" id="{44E64D23-24AB-49DD-9533-4F0EDA668D16}"/>
              </a:ext>
            </a:extLst>
          </p:cNvPr>
          <p:cNvSpPr>
            <a:spLocks noGrp="1"/>
          </p:cNvSpPr>
          <p:nvPr>
            <p:ph type="body" sz="quarter" idx="19"/>
          </p:nvPr>
        </p:nvSpPr>
        <p:spPr>
          <a:xfrm>
            <a:off x="34615341" y="7520622"/>
            <a:ext cx="15174374" cy="1033773"/>
          </a:xfrm>
          <a:solidFill>
            <a:schemeClr val="tx2"/>
          </a:solidFill>
        </p:spPr>
        <p:txBody>
          <a:bodyPr/>
          <a:lstStyle/>
          <a:p>
            <a:r>
              <a:rPr lang="en-US" dirty="0">
                <a:solidFill>
                  <a:schemeClr val="bg1"/>
                </a:solidFill>
              </a:rPr>
              <a:t>                         Leadership Activities</a:t>
            </a:r>
          </a:p>
        </p:txBody>
      </p:sp>
      <p:sp>
        <p:nvSpPr>
          <p:cNvPr id="9" name="Text Placeholder 8">
            <a:extLst>
              <a:ext uri="{FF2B5EF4-FFF2-40B4-BE49-F238E27FC236}">
                <a16:creationId xmlns:a16="http://schemas.microsoft.com/office/drawing/2014/main" id="{9860190B-0696-4DBE-B0F9-E635ED6B7ACB}"/>
              </a:ext>
            </a:extLst>
          </p:cNvPr>
          <p:cNvSpPr>
            <a:spLocks noGrp="1"/>
          </p:cNvSpPr>
          <p:nvPr>
            <p:ph type="body" sz="quarter" idx="20"/>
          </p:nvPr>
        </p:nvSpPr>
        <p:spPr>
          <a:xfrm>
            <a:off x="17501533" y="26034587"/>
            <a:ext cx="16203334" cy="993650"/>
          </a:xfrm>
          <a:solidFill>
            <a:schemeClr val="tx2"/>
          </a:solidFill>
        </p:spPr>
        <p:txBody>
          <a:bodyPr/>
          <a:lstStyle/>
          <a:p>
            <a:r>
              <a:rPr lang="en-US" dirty="0">
                <a:solidFill>
                  <a:schemeClr val="bg1"/>
                </a:solidFill>
              </a:rPr>
              <a:t>Next Steps</a:t>
            </a:r>
          </a:p>
        </p:txBody>
      </p:sp>
      <p:sp>
        <p:nvSpPr>
          <p:cNvPr id="10" name="Text Placeholder 9">
            <a:extLst>
              <a:ext uri="{FF2B5EF4-FFF2-40B4-BE49-F238E27FC236}">
                <a16:creationId xmlns:a16="http://schemas.microsoft.com/office/drawing/2014/main" id="{7765C640-CBC7-41CD-902A-26B292CC1B36}"/>
              </a:ext>
            </a:extLst>
          </p:cNvPr>
          <p:cNvSpPr>
            <a:spLocks noGrp="1"/>
          </p:cNvSpPr>
          <p:nvPr>
            <p:ph type="body" sz="quarter" idx="21"/>
          </p:nvPr>
        </p:nvSpPr>
        <p:spPr>
          <a:xfrm>
            <a:off x="34617024" y="29904755"/>
            <a:ext cx="8549640" cy="777875"/>
          </a:xfrm>
        </p:spPr>
        <p:txBody>
          <a:bodyPr/>
          <a:lstStyle/>
          <a:p>
            <a:r>
              <a:rPr lang="en-US" dirty="0">
                <a:solidFill>
                  <a:schemeClr val="tx2"/>
                </a:solidFill>
              </a:rPr>
              <a:t>References</a:t>
            </a:r>
          </a:p>
        </p:txBody>
      </p:sp>
      <p:sp>
        <p:nvSpPr>
          <p:cNvPr id="11" name="Text Placeholder 10">
            <a:extLst>
              <a:ext uri="{FF2B5EF4-FFF2-40B4-BE49-F238E27FC236}">
                <a16:creationId xmlns:a16="http://schemas.microsoft.com/office/drawing/2014/main" id="{A262BFD3-F3BB-4802-9F80-CCFA59565CD2}"/>
              </a:ext>
            </a:extLst>
          </p:cNvPr>
          <p:cNvSpPr>
            <a:spLocks noGrp="1"/>
          </p:cNvSpPr>
          <p:nvPr>
            <p:ph type="body" sz="quarter" idx="22"/>
          </p:nvPr>
        </p:nvSpPr>
        <p:spPr>
          <a:xfrm>
            <a:off x="1127126" y="8686800"/>
            <a:ext cx="11620686" cy="10210506"/>
          </a:xfrm>
        </p:spPr>
        <p:txBody>
          <a:bodyPr>
            <a:normAutofit/>
          </a:bodyPr>
          <a:lstStyle/>
          <a:p>
            <a:pPr marL="0" marR="0">
              <a:lnSpc>
                <a:spcPct val="107000"/>
              </a:lnSpc>
              <a:spcBef>
                <a:spcPts val="0"/>
              </a:spcBef>
              <a:spcAft>
                <a:spcPts val="800"/>
              </a:spcAft>
            </a:pP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Higher Education Opportunity Act (HEOA, 2008) </a:t>
            </a:r>
            <a:r>
              <a:rPr lang="en-US" dirty="0">
                <a:latin typeface="Calibri" panose="020F0502020204030204" pitchFamily="34" charset="0"/>
                <a:ea typeface="Times New Roman" panose="02020603050405020304" pitchFamily="18" charset="0"/>
                <a:cs typeface="Times New Roman" panose="02020603050405020304" pitchFamily="18" charset="0"/>
              </a:rPr>
              <a:t>p</a:t>
            </a:r>
            <a:r>
              <a:rPr lang="en-US" sz="4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rovided access to financial aid to students with intellectual disabilities attending college programs that meet the requirements of a “Comprehensive Transition Program” (CTP) and provided grants to create or expand model Transition and Postsecondary Programs for Students with Intellectual Disabilities (TPSID).</a:t>
            </a:r>
          </a:p>
          <a:p>
            <a:pPr marL="0" marR="0">
              <a:lnSpc>
                <a:spcPct val="107000"/>
              </a:lnSpc>
              <a:spcBef>
                <a:spcPts val="0"/>
              </a:spcBef>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4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2020, the Institute on Disability (IOD) at the University of New Hampshire received a $2.5 million TPSID grant to improve access to post-secondary education for young adults with intellectual disabilities. </a:t>
            </a:r>
            <a:r>
              <a:rPr lang="en-US" dirty="0">
                <a:latin typeface="Calibri" panose="020F0502020204030204" pitchFamily="34" charset="0"/>
                <a:ea typeface="Calibri" panose="020F0502020204030204" pitchFamily="34" charset="0"/>
                <a:cs typeface="Times New Roman" panose="02020603050405020304" pitchFamily="18" charset="0"/>
              </a:rPr>
              <a:t>The goal of UNH-4U has been to </a:t>
            </a:r>
            <a:r>
              <a:rPr lang="en-US" dirty="0">
                <a:effectLst/>
                <a:latin typeface="Calibri" panose="020F0502020204030204" pitchFamily="34" charset="0"/>
                <a:ea typeface="Calibri" panose="020F0502020204030204" pitchFamily="34" charset="0"/>
                <a:cs typeface="Times New Roman" panose="02020603050405020304" pitchFamily="18" charset="0"/>
              </a:rPr>
              <a:t>provide a 2-year Comprehensive Transition Program for 5-10 students in its first year.</a:t>
            </a:r>
            <a:endParaRPr lang="en-US" sz="4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9" name="Diagram 38">
            <a:extLst>
              <a:ext uri="{FF2B5EF4-FFF2-40B4-BE49-F238E27FC236}">
                <a16:creationId xmlns:a16="http://schemas.microsoft.com/office/drawing/2014/main" id="{D4F2753F-A927-4B3E-8FC5-81B05818A9BD}"/>
              </a:ext>
            </a:extLst>
          </p:cNvPr>
          <p:cNvGraphicFramePr/>
          <p:nvPr>
            <p:extLst>
              <p:ext uri="{D42A27DB-BD31-4B8C-83A1-F6EECF244321}">
                <p14:modId xmlns:p14="http://schemas.microsoft.com/office/powerpoint/2010/main" val="3039228137"/>
              </p:ext>
            </p:extLst>
          </p:nvPr>
        </p:nvGraphicFramePr>
        <p:xfrm>
          <a:off x="38035009" y="8761330"/>
          <a:ext cx="11754706" cy="207367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 Placeholder 12">
            <a:extLst>
              <a:ext uri="{FF2B5EF4-FFF2-40B4-BE49-F238E27FC236}">
                <a16:creationId xmlns:a16="http://schemas.microsoft.com/office/drawing/2014/main" id="{CE872F27-E50E-4227-BD20-26452546B341}"/>
              </a:ext>
            </a:extLst>
          </p:cNvPr>
          <p:cNvSpPr>
            <a:spLocks noGrp="1"/>
          </p:cNvSpPr>
          <p:nvPr>
            <p:ph type="body" sz="quarter" idx="29"/>
          </p:nvPr>
        </p:nvSpPr>
        <p:spPr>
          <a:xfrm>
            <a:off x="34533840" y="30884178"/>
            <a:ext cx="15255875" cy="3764875"/>
          </a:xfrm>
        </p:spPr>
        <p:txBody>
          <a:bodyPr>
            <a:noAutofit/>
          </a:bodyPr>
          <a:lstStyle/>
          <a:p>
            <a:pPr>
              <a:lnSpc>
                <a:spcPct val="100000"/>
              </a:lnSpc>
              <a:spcBef>
                <a:spcPts val="600"/>
              </a:spcBef>
            </a:pPr>
            <a:r>
              <a:rPr lang="en-US" sz="3600" dirty="0">
                <a:latin typeface="Calibri" panose="020F0502020204030204" pitchFamily="34" charset="0"/>
                <a:cs typeface="Calibri" panose="020F0502020204030204" pitchFamily="34" charset="0"/>
              </a:rPr>
              <a:t>Individuals with Disabilities Education Act of 2004, Indicator 13</a:t>
            </a:r>
          </a:p>
          <a:p>
            <a:pPr>
              <a:lnSpc>
                <a:spcPct val="100000"/>
              </a:lnSpc>
              <a:spcBef>
                <a:spcPts val="600"/>
              </a:spcBef>
            </a:pPr>
            <a:r>
              <a:rPr lang="en-US" sz="3600" dirty="0">
                <a:latin typeface="Calibri" panose="020F0502020204030204" pitchFamily="34" charset="0"/>
                <a:cs typeface="Calibri" panose="020F0502020204030204" pitchFamily="34" charset="0"/>
              </a:rPr>
              <a:t>Workforce Innovation and Opportunity Act, Section 116</a:t>
            </a:r>
          </a:p>
          <a:p>
            <a:pPr>
              <a:lnSpc>
                <a:spcPct val="100000"/>
              </a:lnSpc>
              <a:spcBef>
                <a:spcPts val="600"/>
              </a:spcBef>
            </a:pPr>
            <a:r>
              <a:rPr lang="en-US" sz="3600" dirty="0">
                <a:latin typeface="Calibri" panose="020F0502020204030204" pitchFamily="34" charset="0"/>
                <a:cs typeface="Calibri" panose="020F0502020204030204" pitchFamily="34" charset="0"/>
              </a:rPr>
              <a:t>Code of Federal Regulations, Title 34, Part 668, Subpart O, Definitions</a:t>
            </a:r>
          </a:p>
          <a:p>
            <a:pPr>
              <a:lnSpc>
                <a:spcPct val="100000"/>
              </a:lnSpc>
              <a:spcBef>
                <a:spcPts val="600"/>
              </a:spcBef>
            </a:pPr>
            <a:r>
              <a:rPr lang="en-US" sz="3600" dirty="0">
                <a:latin typeface="Calibri" panose="020F0502020204030204" pitchFamily="34" charset="0"/>
                <a:cs typeface="Calibri" panose="020F0502020204030204" pitchFamily="34" charset="0"/>
              </a:rPr>
              <a:t>NH Code of Administrative Rules, Part He-M 517 &amp; He-M 518</a:t>
            </a:r>
          </a:p>
          <a:p>
            <a:pPr>
              <a:lnSpc>
                <a:spcPct val="100000"/>
              </a:lnSpc>
              <a:spcBef>
                <a:spcPts val="600"/>
              </a:spcBef>
            </a:pPr>
            <a:r>
              <a:rPr lang="en-US" sz="3600" dirty="0">
                <a:latin typeface="Calibri" panose="020F0502020204030204" pitchFamily="34" charset="0"/>
                <a:cs typeface="Calibri" panose="020F0502020204030204" pitchFamily="34" charset="0"/>
                <a:hlinkClick r:id="rId8"/>
              </a:rPr>
              <a:t>https://iod.unh.edu/projects/unh-4u</a:t>
            </a:r>
            <a:endParaRPr lang="en-US" sz="3600" dirty="0">
              <a:latin typeface="Calibri" panose="020F0502020204030204" pitchFamily="34" charset="0"/>
              <a:cs typeface="Calibri" panose="020F0502020204030204" pitchFamily="34" charset="0"/>
            </a:endParaRPr>
          </a:p>
          <a:p>
            <a:pPr>
              <a:lnSpc>
                <a:spcPct val="100000"/>
              </a:lnSpc>
              <a:spcBef>
                <a:spcPts val="600"/>
              </a:spcBef>
            </a:pPr>
            <a:r>
              <a:rPr lang="en-US" sz="3600" dirty="0">
                <a:latin typeface="Calibri" panose="020F0502020204030204" pitchFamily="34" charset="0"/>
                <a:cs typeface="Calibri" panose="020F0502020204030204" pitchFamily="34" charset="0"/>
              </a:rPr>
              <a:t>Higher Education Opportunity Act, 2008</a:t>
            </a:r>
          </a:p>
        </p:txBody>
      </p:sp>
      <p:sp>
        <p:nvSpPr>
          <p:cNvPr id="14" name="Text Placeholder 13">
            <a:extLst>
              <a:ext uri="{FF2B5EF4-FFF2-40B4-BE49-F238E27FC236}">
                <a16:creationId xmlns:a16="http://schemas.microsoft.com/office/drawing/2014/main" id="{68F16C23-0BEB-4189-9F8C-0B3B0144E2CF}"/>
              </a:ext>
            </a:extLst>
          </p:cNvPr>
          <p:cNvSpPr>
            <a:spLocks noGrp="1"/>
          </p:cNvSpPr>
          <p:nvPr>
            <p:ph type="body" sz="quarter" idx="30"/>
          </p:nvPr>
        </p:nvSpPr>
        <p:spPr>
          <a:xfrm>
            <a:off x="17501533" y="27363932"/>
            <a:ext cx="16203333" cy="7040491"/>
          </a:xfrm>
        </p:spPr>
        <p:txBody>
          <a:bodyPr>
            <a:noAutofit/>
          </a:bodyPr>
          <a:lstStyle/>
          <a:p>
            <a:pPr marL="571500" indent="-571500">
              <a:lnSpc>
                <a:spcPct val="120000"/>
              </a:lnSpc>
              <a:spcBef>
                <a:spcPts val="0"/>
              </a:spcBef>
              <a:buFont typeface="Wingdings" panose="05000000000000000000" pitchFamily="2" charset="2"/>
              <a:buChar char="Ø"/>
            </a:pPr>
            <a:r>
              <a:rPr lang="en-US" sz="3800" dirty="0">
                <a:effectLst/>
                <a:latin typeface="Calibri" panose="020F0502020204030204" pitchFamily="34" charset="0"/>
                <a:ea typeface="Calibri" panose="020F0502020204030204" pitchFamily="34" charset="0"/>
                <a:cs typeface="Times New Roman" panose="02020603050405020304" pitchFamily="18" charset="0"/>
              </a:rPr>
              <a:t>Continue to develop UNH infrastructure for academic coaching and peer mentoring from same-age peers to support academic success and authentic campus life experience</a:t>
            </a:r>
          </a:p>
          <a:p>
            <a:pPr marL="571500" indent="-571500">
              <a:lnSpc>
                <a:spcPct val="120000"/>
              </a:lnSpc>
              <a:spcBef>
                <a:spcPts val="0"/>
              </a:spcBef>
              <a:buFont typeface="Wingdings" panose="05000000000000000000" pitchFamily="2" charset="2"/>
              <a:buChar char="Ø"/>
            </a:pPr>
            <a:r>
              <a:rPr lang="en-US" sz="3800" dirty="0">
                <a:latin typeface="Calibri" panose="020F0502020204030204" pitchFamily="34" charset="0"/>
                <a:ea typeface="Calibri" panose="020F0502020204030204" pitchFamily="34" charset="0"/>
                <a:cs typeface="Times New Roman" panose="02020603050405020304" pitchFamily="18" charset="0"/>
              </a:rPr>
              <a:t>Solidify connections with UNH academic faculty members and campus organizations  to support inclusion of UNH-4U students</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a:p>
            <a:pPr marL="571500" indent="-571500">
              <a:lnSpc>
                <a:spcPct val="120000"/>
              </a:lnSpc>
              <a:spcBef>
                <a:spcPts val="0"/>
              </a:spcBef>
              <a:buFont typeface="Wingdings" panose="05000000000000000000" pitchFamily="2" charset="2"/>
              <a:buChar char="Ø"/>
            </a:pPr>
            <a:r>
              <a:rPr lang="en-US" sz="3800" dirty="0">
                <a:latin typeface="Calibri" panose="020F0502020204030204" pitchFamily="34" charset="0"/>
                <a:ea typeface="Calibri" panose="020F0502020204030204" pitchFamily="34" charset="0"/>
                <a:cs typeface="Times New Roman" panose="02020603050405020304" pitchFamily="18" charset="0"/>
              </a:rPr>
              <a:t>Develop/improve advising and curriculum structure in preparation for first cohort of the comprehensive transition 2-year program</a:t>
            </a:r>
          </a:p>
          <a:p>
            <a:pPr marL="571500" indent="-571500">
              <a:lnSpc>
                <a:spcPct val="120000"/>
              </a:lnSpc>
              <a:spcBef>
                <a:spcPts val="0"/>
              </a:spcBef>
              <a:buFont typeface="Wingdings" panose="05000000000000000000" pitchFamily="2" charset="2"/>
              <a:buChar char="Ø"/>
            </a:pPr>
            <a:r>
              <a:rPr lang="en-US" sz="3800" dirty="0">
                <a:effectLst/>
                <a:latin typeface="Calibri" panose="020F0502020204030204" pitchFamily="34" charset="0"/>
                <a:ea typeface="Calibri" panose="020F0502020204030204" pitchFamily="34" charset="0"/>
                <a:cs typeface="Times New Roman" panose="02020603050405020304" pitchFamily="18" charset="0"/>
              </a:rPr>
              <a:t>Create system to monitor measurable skill gains to support attainment of micro-credentials</a:t>
            </a:r>
          </a:p>
          <a:p>
            <a:pPr marL="571500" indent="-571500">
              <a:lnSpc>
                <a:spcPct val="120000"/>
              </a:lnSpc>
              <a:spcBef>
                <a:spcPts val="0"/>
              </a:spcBef>
              <a:buFont typeface="Wingdings" panose="05000000000000000000" pitchFamily="2" charset="2"/>
              <a:buChar char="Ø"/>
            </a:pPr>
            <a:r>
              <a:rPr lang="en-US" sz="3800" dirty="0">
                <a:latin typeface="Calibri" panose="020F0502020204030204" pitchFamily="34" charset="0"/>
                <a:ea typeface="Calibri" panose="020F0502020204030204" pitchFamily="34" charset="0"/>
                <a:cs typeface="Times New Roman" panose="02020603050405020304" pitchFamily="18" charset="0"/>
              </a:rPr>
              <a:t>Carryout admissions process while building safety measures, identifying inclusive campus housing, and working out course selection details</a:t>
            </a:r>
            <a:endParaRPr lang="en-US" sz="3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Placeholder 15">
            <a:extLst>
              <a:ext uri="{FF2B5EF4-FFF2-40B4-BE49-F238E27FC236}">
                <a16:creationId xmlns:a16="http://schemas.microsoft.com/office/drawing/2014/main" id="{5DEE6333-DDEF-4D8B-BFAF-573FCC85B805}"/>
              </a:ext>
            </a:extLst>
          </p:cNvPr>
          <p:cNvSpPr>
            <a:spLocks noGrp="1"/>
          </p:cNvSpPr>
          <p:nvPr>
            <p:ph type="body" sz="quarter" idx="32"/>
          </p:nvPr>
        </p:nvSpPr>
        <p:spPr>
          <a:xfrm>
            <a:off x="1143000" y="19289487"/>
            <a:ext cx="8549640" cy="777875"/>
          </a:xfrm>
        </p:spPr>
        <p:txBody>
          <a:bodyPr/>
          <a:lstStyle/>
          <a:p>
            <a:r>
              <a:rPr lang="en-US" b="1" dirty="0">
                <a:solidFill>
                  <a:schemeClr val="tx2"/>
                </a:solidFill>
              </a:rPr>
              <a:t>Bridges</a:t>
            </a:r>
          </a:p>
        </p:txBody>
      </p:sp>
      <p:sp>
        <p:nvSpPr>
          <p:cNvPr id="17" name="Text Placeholder 16">
            <a:extLst>
              <a:ext uri="{FF2B5EF4-FFF2-40B4-BE49-F238E27FC236}">
                <a16:creationId xmlns:a16="http://schemas.microsoft.com/office/drawing/2014/main" id="{031AEF13-6E65-4D54-AB7B-EFA5369DC3B0}"/>
              </a:ext>
            </a:extLst>
          </p:cNvPr>
          <p:cNvSpPr>
            <a:spLocks noGrp="1"/>
          </p:cNvSpPr>
          <p:nvPr>
            <p:ph type="body" sz="quarter" idx="33"/>
          </p:nvPr>
        </p:nvSpPr>
        <p:spPr>
          <a:xfrm>
            <a:off x="1143000" y="20328916"/>
            <a:ext cx="15448062" cy="4025778"/>
          </a:xfrm>
        </p:spPr>
        <p:txBody>
          <a:bodyPr>
            <a:normAutofit/>
          </a:bodyPr>
          <a:lstStyle/>
          <a:p>
            <a:pPr marL="0" indent="0">
              <a:lnSpc>
                <a:spcPct val="107000"/>
              </a:lnSpc>
              <a:spcBef>
                <a:spcPts val="0"/>
              </a:spcBef>
              <a:spcAft>
                <a:spcPts val="800"/>
              </a:spcAft>
              <a:buNone/>
            </a:pPr>
            <a:r>
              <a:rPr lang="en-US" dirty="0">
                <a:latin typeface="Calibri" panose="020F0502020204030204" pitchFamily="34" charset="0"/>
                <a:ea typeface="Calibri" panose="020F0502020204030204" pitchFamily="34" charset="0"/>
                <a:cs typeface="Times New Roman" panose="02020603050405020304" pitchFamily="18" charset="0"/>
              </a:rPr>
              <a:t>I</a:t>
            </a:r>
            <a:r>
              <a:rPr lang="en-US" dirty="0">
                <a:effectLst/>
                <a:latin typeface="Calibri" panose="020F0502020204030204" pitchFamily="34" charset="0"/>
                <a:ea typeface="Calibri" panose="020F0502020204030204" pitchFamily="34" charset="0"/>
                <a:cs typeface="Times New Roman" panose="02020603050405020304" pitchFamily="18" charset="0"/>
              </a:rPr>
              <a:t>n light of the COVID-19 pandemic, this past year</a:t>
            </a:r>
            <a:r>
              <a:rPr lang="en-US"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UNH-4U shifted to offer a 10-week UNH-4U Bridges to College and Career Webinar Training Series remotely via Zoom in fall 2020 and spring 2021 in lieu of the full program. </a:t>
            </a:r>
            <a:r>
              <a:rPr lang="en-US" sz="4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UNH-4U Bridges series is available to young adults with intellectual disabilities who were previously eligible for special education under the Individuals with Disabilities Education Act (IDEA). </a:t>
            </a:r>
          </a:p>
        </p:txBody>
      </p:sp>
      <p:sp>
        <p:nvSpPr>
          <p:cNvPr id="25" name="Title 1">
            <a:extLst>
              <a:ext uri="{FF2B5EF4-FFF2-40B4-BE49-F238E27FC236}">
                <a16:creationId xmlns:a16="http://schemas.microsoft.com/office/drawing/2014/main" id="{4A4D770C-4C10-4CA5-B2F8-C31E380E2759}"/>
              </a:ext>
            </a:extLst>
          </p:cNvPr>
          <p:cNvSpPr>
            <a:spLocks noGrp="1"/>
          </p:cNvSpPr>
          <p:nvPr>
            <p:ph type="title"/>
          </p:nvPr>
        </p:nvSpPr>
        <p:spPr>
          <a:xfrm>
            <a:off x="1143000" y="1347919"/>
            <a:ext cx="44165520" cy="777557"/>
          </a:xfrm>
        </p:spPr>
        <p:txBody>
          <a:bodyPr>
            <a:noAutofit/>
          </a:bodyPr>
          <a:lstStyle/>
          <a:p>
            <a:r>
              <a:rPr lang="en-US" sz="11000" dirty="0"/>
              <a:t>UNH-4U Comprehensive Transition Program &amp; Bridges Training Series</a:t>
            </a:r>
          </a:p>
        </p:txBody>
      </p:sp>
      <p:sp>
        <p:nvSpPr>
          <p:cNvPr id="26" name="Text Placeholder 2">
            <a:extLst>
              <a:ext uri="{FF2B5EF4-FFF2-40B4-BE49-F238E27FC236}">
                <a16:creationId xmlns:a16="http://schemas.microsoft.com/office/drawing/2014/main" id="{D6ED826A-0CE6-475C-8BC3-43525CE4E948}"/>
              </a:ext>
            </a:extLst>
          </p:cNvPr>
          <p:cNvSpPr>
            <a:spLocks noGrp="1"/>
          </p:cNvSpPr>
          <p:nvPr>
            <p:ph type="body" sz="quarter" idx="13"/>
          </p:nvPr>
        </p:nvSpPr>
        <p:spPr>
          <a:xfrm>
            <a:off x="1143000" y="2674620"/>
            <a:ext cx="24460200" cy="777557"/>
          </a:xfrm>
        </p:spPr>
        <p:txBody>
          <a:bodyPr/>
          <a:lstStyle/>
          <a:p>
            <a:r>
              <a:rPr lang="en-US" dirty="0"/>
              <a:t>Ashley Woodbury, B.S., Communication Sciences and Disorders</a:t>
            </a:r>
          </a:p>
        </p:txBody>
      </p:sp>
      <p:graphicFrame>
        <p:nvGraphicFramePr>
          <p:cNvPr id="6" name="Diagram 5">
            <a:extLst>
              <a:ext uri="{FF2B5EF4-FFF2-40B4-BE49-F238E27FC236}">
                <a16:creationId xmlns:a16="http://schemas.microsoft.com/office/drawing/2014/main" id="{846B9E05-6E12-4A6C-9E85-1C806458917C}"/>
              </a:ext>
            </a:extLst>
          </p:cNvPr>
          <p:cNvGraphicFramePr/>
          <p:nvPr>
            <p:extLst>
              <p:ext uri="{D42A27DB-BD31-4B8C-83A1-F6EECF244321}">
                <p14:modId xmlns:p14="http://schemas.microsoft.com/office/powerpoint/2010/main" val="1469310386"/>
              </p:ext>
            </p:extLst>
          </p:nvPr>
        </p:nvGraphicFramePr>
        <p:xfrm>
          <a:off x="-243841" y="23353781"/>
          <a:ext cx="21004107" cy="1316521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cxnSp>
        <p:nvCxnSpPr>
          <p:cNvPr id="15" name="Straight Connector 14">
            <a:extLst>
              <a:ext uri="{FF2B5EF4-FFF2-40B4-BE49-F238E27FC236}">
                <a16:creationId xmlns:a16="http://schemas.microsoft.com/office/drawing/2014/main" id="{83BE84E8-8A4E-4E93-87B9-6E5074AB3F4D}"/>
              </a:ext>
            </a:extLst>
          </p:cNvPr>
          <p:cNvCxnSpPr>
            <a:cxnSpLocks/>
          </p:cNvCxnSpPr>
          <p:nvPr/>
        </p:nvCxnSpPr>
        <p:spPr>
          <a:xfrm>
            <a:off x="3268980" y="29904755"/>
            <a:ext cx="54864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7398158"/>
      </p:ext>
    </p:extLst>
  </p:cSld>
  <p:clrMapOvr>
    <a:masterClrMapping/>
  </p:clrMapOvr>
</p:sld>
</file>

<file path=ppt/theme/theme1.xml><?xml version="1.0" encoding="utf-8"?>
<a:theme xmlns:a="http://schemas.openxmlformats.org/drawingml/2006/main" name="LEND Poster_Footer">
  <a:themeElements>
    <a:clrScheme name="IOD">
      <a:dk1>
        <a:srgbClr val="013591"/>
      </a:dk1>
      <a:lt1>
        <a:sysClr val="window" lastClr="FFFFFF"/>
      </a:lt1>
      <a:dk2>
        <a:srgbClr val="013591"/>
      </a:dk2>
      <a:lt2>
        <a:srgbClr val="FFFFFF"/>
      </a:lt2>
      <a:accent1>
        <a:srgbClr val="8EAADB"/>
      </a:accent1>
      <a:accent2>
        <a:srgbClr val="98A4AD"/>
      </a:accent2>
      <a:accent3>
        <a:srgbClr val="C55A11"/>
      </a:accent3>
      <a:accent4>
        <a:srgbClr val="FFC000"/>
      </a:accent4>
      <a:accent5>
        <a:srgbClr val="0563C1"/>
      </a:accent5>
      <a:accent6>
        <a:srgbClr val="70AD47"/>
      </a:accent6>
      <a:hlink>
        <a:srgbClr val="013591"/>
      </a:hlink>
      <a:folHlink>
        <a:srgbClr val="E26B2A"/>
      </a:folHlink>
    </a:clrScheme>
    <a:fontScheme name="IOD fonts">
      <a:majorFont>
        <a:latin typeface="Myriad Pro"/>
        <a:ea typeface=""/>
        <a:cs typeface=""/>
      </a:majorFont>
      <a:minorFont>
        <a:latin typeface="Minion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NDPoster_42x56" id="{17DF64F6-1E8F-4FA5-B6DA-431A78952D9C}" vid="{52F4D419-9F43-421F-8BE3-691DE9A1392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E8B49EBC-8012-49EB-A634-9AC004CF8E85}">
  <ds:schemaRefs>
    <ds:schemaRef ds:uri="ESRI.ArcGIS.Mapping.OfficeIntegration.PowerPointInfo"/>
  </ds:schemaRefs>
</ds:datastoreItem>
</file>

<file path=customXml/itemProps2.xml><?xml version="1.0" encoding="utf-8"?>
<ds:datastoreItem xmlns:ds="http://schemas.openxmlformats.org/officeDocument/2006/customXml" ds:itemID="{1966D790-D06C-4361-94B8-8BED25FA40AD}">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696</TotalTime>
  <Words>551</Words>
  <Application>Microsoft Office PowerPoint</Application>
  <PresentationFormat>Custom</PresentationFormat>
  <Paragraphs>39</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Minion Pro</vt:lpstr>
      <vt:lpstr>Myriad Pro</vt:lpstr>
      <vt:lpstr>Source Sans Pro</vt:lpstr>
      <vt:lpstr>Symbol</vt:lpstr>
      <vt:lpstr>Wingdings</vt:lpstr>
      <vt:lpstr>LEND Poster_Footer</vt:lpstr>
      <vt:lpstr>UNH-4U Comprehensive Transition Program &amp; Bridges Training Series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LAYOUT</dc:title>
  <dc:creator>Humphreys, Elizabeth</dc:creator>
  <cp:lastModifiedBy>Woodbury, Ashley</cp:lastModifiedBy>
  <cp:revision>53</cp:revision>
  <dcterms:created xsi:type="dcterms:W3CDTF">2021-03-10T15:35:21Z</dcterms:created>
  <dcterms:modified xsi:type="dcterms:W3CDTF">2021-04-30T16:09:27Z</dcterms:modified>
</cp:coreProperties>
</file>