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3"/>
  </p:sldMasterIdLst>
  <p:notesMasterIdLst>
    <p:notesMasterId r:id="rId5"/>
  </p:notesMasterIdLst>
  <p:sldIdLst>
    <p:sldId id="267" r:id="rId4"/>
  </p:sldIdLst>
  <p:sldSz cx="51206400" cy="384048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p15:clr>
            <a:srgbClr val="A4A3A4"/>
          </p15:clr>
        </p15:guide>
        <p15:guide id="2" pos="1612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berle, Romy" initials="ER" lastIdx="1" clrIdx="0">
    <p:extLst>
      <p:ext uri="{19B8F6BF-5375-455C-9EA6-DF929625EA0E}">
        <p15:presenceInfo xmlns:p15="http://schemas.microsoft.com/office/powerpoint/2012/main" userId="S::ree1010@unh.edu::2e56a4c2-ce93-4aa1-9508-ef95aa41db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4BB"/>
    <a:srgbClr val="003591"/>
    <a:srgbClr val="2E0957"/>
    <a:srgbClr val="002060"/>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77" autoAdjust="0"/>
    <p:restoredTop sz="94427" autoAdjust="0"/>
  </p:normalViewPr>
  <p:slideViewPr>
    <p:cSldViewPr snapToGrid="0">
      <p:cViewPr>
        <p:scale>
          <a:sx n="20" d="100"/>
          <a:sy n="20" d="100"/>
        </p:scale>
        <p:origin x="224" y="176"/>
      </p:cViewPr>
      <p:guideLst>
        <p:guide orient="horz" pos="12096"/>
        <p:guide pos="16128"/>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B11554D-BBED-7747-B639-91D0E9795732}" type="datetimeFigureOut">
              <a:rPr lang="en-US" smtClean="0"/>
              <a:t>4/29/21</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37EAB4D-5C59-5F4F-AF9C-72838F4F4423}" type="slidenum">
              <a:rPr lang="en-US" smtClean="0"/>
              <a:t>‹#›</a:t>
            </a:fld>
            <a:endParaRPr lang="en-US"/>
          </a:p>
        </p:txBody>
      </p:sp>
    </p:spTree>
    <p:extLst>
      <p:ext uri="{BB962C8B-B14F-4D97-AF65-F5344CB8AC3E}">
        <p14:creationId xmlns:p14="http://schemas.microsoft.com/office/powerpoint/2010/main" val="1918000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7EAB4D-5C59-5F4F-AF9C-72838F4F4423}" type="slidenum">
              <a:rPr lang="en-US" smtClean="0"/>
              <a:t>1</a:t>
            </a:fld>
            <a:endParaRPr lang="en-US"/>
          </a:p>
        </p:txBody>
      </p:sp>
    </p:spTree>
    <p:extLst>
      <p:ext uri="{BB962C8B-B14F-4D97-AF65-F5344CB8AC3E}">
        <p14:creationId xmlns:p14="http://schemas.microsoft.com/office/powerpoint/2010/main" val="3295984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Col. Layoutw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1143000" y="1347919"/>
            <a:ext cx="44165520" cy="777557"/>
          </a:xfrm>
        </p:spPr>
        <p:txBody>
          <a:bodyPr>
            <a:noAutofit/>
          </a:bodyPr>
          <a:lstStyle>
            <a:lvl1pPr>
              <a:defRPr sz="12500">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1143000" y="2674620"/>
            <a:ext cx="23453725" cy="777557"/>
          </a:xfrm>
        </p:spPr>
        <p:txBody>
          <a:bodyPr>
            <a:noAutofit/>
          </a:bodyPr>
          <a:lstStyle>
            <a:lvl1pPr marL="0" indent="0">
              <a:buNone/>
              <a:defRPr sz="6600">
                <a:solidFill>
                  <a:schemeClr val="bg1"/>
                </a:solidFill>
              </a:defRPr>
            </a:lvl1pPr>
            <a:lvl2pPr marL="2240152" indent="0">
              <a:buNone/>
              <a:defRPr sz="7200">
                <a:solidFill>
                  <a:schemeClr val="bg1"/>
                </a:solidFill>
              </a:defRPr>
            </a:lvl2pPr>
            <a:lvl3pPr marL="4480304" indent="0">
              <a:buNone/>
              <a:defRPr sz="6600">
                <a:solidFill>
                  <a:schemeClr val="bg1"/>
                </a:solidFill>
              </a:defRPr>
            </a:lvl3pPr>
            <a:lvl4pPr marL="6720456" indent="0">
              <a:buNone/>
              <a:defRPr sz="5400">
                <a:solidFill>
                  <a:schemeClr val="bg1"/>
                </a:solidFill>
              </a:defRPr>
            </a:lvl4pPr>
            <a:lvl5pPr marL="8960608" indent="0">
              <a:buNone/>
              <a:defRPr sz="5400">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1143000" y="3774767"/>
            <a:ext cx="23453725" cy="777875"/>
          </a:xfrm>
        </p:spPr>
        <p:txBody>
          <a:bodyPr>
            <a:noAutofit/>
          </a:bodyPr>
          <a:lstStyle>
            <a:lvl1pPr marL="0" indent="0">
              <a:buNone/>
              <a:defRPr sz="6000">
                <a:solidFill>
                  <a:schemeClr val="bg1"/>
                </a:solidFill>
              </a:defRPr>
            </a:lvl1pPr>
            <a:lvl2pPr marL="2240152" indent="0">
              <a:buNone/>
              <a:defRPr sz="6000">
                <a:solidFill>
                  <a:schemeClr val="bg1"/>
                </a:solidFill>
              </a:defRPr>
            </a:lvl2pPr>
            <a:lvl3pPr marL="4480304" indent="0">
              <a:buNone/>
              <a:defRPr sz="5400">
                <a:solidFill>
                  <a:schemeClr val="bg1"/>
                </a:solidFill>
              </a:defRPr>
            </a:lvl3pPr>
            <a:lvl4pPr marL="6720456" indent="0">
              <a:buNone/>
              <a:defRPr sz="4400">
                <a:solidFill>
                  <a:schemeClr val="bg1"/>
                </a:solidFill>
              </a:defRPr>
            </a:lvl4pPr>
            <a:lvl5pPr marL="8960608" indent="0">
              <a:buNone/>
              <a:defRPr sz="4400">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7068800" y="6629400"/>
            <a:ext cx="0" cy="2962656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34137600" y="6629400"/>
            <a:ext cx="0" cy="2962656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1143000" y="7131685"/>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1143000" y="15833725"/>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7525999" y="713168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34594799" y="713168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7525999" y="2756790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34533840" y="26684604"/>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1127125" y="8686800"/>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34594799" y="8686800"/>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SmartArt Placeholder 36">
            <a:extLst>
              <a:ext uri="{FF2B5EF4-FFF2-40B4-BE49-F238E27FC236}">
                <a16:creationId xmlns:a16="http://schemas.microsoft.com/office/drawing/2014/main" id="{D4E5B714-5556-47FD-ADF1-8FCD0BA6B7F7}"/>
              </a:ext>
            </a:extLst>
          </p:cNvPr>
          <p:cNvSpPr>
            <a:spLocks noGrp="1"/>
          </p:cNvSpPr>
          <p:nvPr>
            <p:ph type="dgm" sz="quarter" idx="25"/>
          </p:nvPr>
        </p:nvSpPr>
        <p:spPr>
          <a:xfrm>
            <a:off x="17525999" y="9794575"/>
            <a:ext cx="15255875" cy="7803500"/>
          </a:xfrm>
        </p:spPr>
        <p:txBody>
          <a:bodyPr>
            <a:normAutofit/>
          </a:bodyPr>
          <a:lstStyle>
            <a:lvl1pPr marL="0" indent="0">
              <a:buNone/>
              <a:defRPr sz="4800">
                <a:solidFill>
                  <a:srgbClr val="000000"/>
                </a:solidFill>
                <a:latin typeface="+mn-lt"/>
              </a:defRPr>
            </a:lvl1pPr>
          </a:lstStyle>
          <a:p>
            <a:endParaRPr lang="en-US" dirty="0"/>
          </a:p>
        </p:txBody>
      </p:sp>
      <p:sp>
        <p:nvSpPr>
          <p:cNvPr id="38" name="Text Placeholder 32">
            <a:extLst>
              <a:ext uri="{FF2B5EF4-FFF2-40B4-BE49-F238E27FC236}">
                <a16:creationId xmlns:a16="http://schemas.microsoft.com/office/drawing/2014/main" id="{D59C50AB-C35B-4268-BB6E-2D6FF5E4099D}"/>
              </a:ext>
            </a:extLst>
          </p:cNvPr>
          <p:cNvSpPr>
            <a:spLocks noGrp="1"/>
          </p:cNvSpPr>
          <p:nvPr>
            <p:ph type="body" sz="quarter" idx="26" hasCustomPrompt="1"/>
          </p:nvPr>
        </p:nvSpPr>
        <p:spPr>
          <a:xfrm>
            <a:off x="17525999" y="8747141"/>
            <a:ext cx="15255875" cy="442580"/>
          </a:xfrm>
        </p:spPr>
        <p:txBody>
          <a:bodyPr>
            <a:noAutofit/>
          </a:bodyPr>
          <a:lstStyle>
            <a:lvl1pPr marL="0" indent="0" algn="ctr">
              <a:buNone/>
              <a:defRPr sz="4400" b="0">
                <a:solidFill>
                  <a:srgbClr val="000000"/>
                </a:solidFill>
                <a:latin typeface="+mj-lt"/>
              </a:defRPr>
            </a:lvl1pPr>
            <a:lvl2pPr marL="2925952" indent="-685800" algn="l">
              <a:buFont typeface="Arial" panose="020B0604020202020204" pitchFamily="34" charset="0"/>
              <a:buChar char="•"/>
              <a:defRPr sz="5400">
                <a:solidFill>
                  <a:srgbClr val="000000"/>
                </a:solidFill>
                <a:latin typeface="+mj-lt"/>
              </a:defRPr>
            </a:lvl2pPr>
            <a:lvl3pPr marL="5166104" indent="-685800" algn="l">
              <a:buFont typeface="Arial" panose="020B0604020202020204" pitchFamily="34" charset="0"/>
              <a:buChar char="•"/>
              <a:defRPr sz="48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r>
              <a:rPr lang="en-US" dirty="0">
                <a:solidFill>
                  <a:srgbClr val="000000"/>
                </a:solidFill>
              </a:rPr>
              <a:t>CHART NAME</a:t>
            </a:r>
          </a:p>
        </p:txBody>
      </p:sp>
      <p:sp>
        <p:nvSpPr>
          <p:cNvPr id="39" name="SmartArt Placeholder 36">
            <a:extLst>
              <a:ext uri="{FF2B5EF4-FFF2-40B4-BE49-F238E27FC236}">
                <a16:creationId xmlns:a16="http://schemas.microsoft.com/office/drawing/2014/main" id="{6C4EF26D-0435-4FE0-BFA0-8B6169AE2858}"/>
              </a:ext>
            </a:extLst>
          </p:cNvPr>
          <p:cNvSpPr>
            <a:spLocks noGrp="1"/>
          </p:cNvSpPr>
          <p:nvPr>
            <p:ph type="dgm" sz="quarter" idx="27"/>
          </p:nvPr>
        </p:nvSpPr>
        <p:spPr>
          <a:xfrm>
            <a:off x="17525999" y="19159549"/>
            <a:ext cx="15255875" cy="7803500"/>
          </a:xfrm>
        </p:spPr>
        <p:txBody>
          <a:bodyPr>
            <a:normAutofit/>
          </a:bodyPr>
          <a:lstStyle>
            <a:lvl1pPr marL="0" indent="0">
              <a:buNone/>
              <a:defRPr sz="4800">
                <a:solidFill>
                  <a:srgbClr val="000000"/>
                </a:solidFill>
                <a:latin typeface="+mn-lt"/>
              </a:defRPr>
            </a:lvl1pPr>
          </a:lstStyle>
          <a:p>
            <a:endParaRPr lang="en-US" dirty="0"/>
          </a:p>
        </p:txBody>
      </p:sp>
      <p:sp>
        <p:nvSpPr>
          <p:cNvPr id="40" name="Text Placeholder 32">
            <a:extLst>
              <a:ext uri="{FF2B5EF4-FFF2-40B4-BE49-F238E27FC236}">
                <a16:creationId xmlns:a16="http://schemas.microsoft.com/office/drawing/2014/main" id="{88649020-F558-430C-8D5E-555E113B140B}"/>
              </a:ext>
            </a:extLst>
          </p:cNvPr>
          <p:cNvSpPr>
            <a:spLocks noGrp="1"/>
          </p:cNvSpPr>
          <p:nvPr>
            <p:ph type="body" sz="quarter" idx="28" hasCustomPrompt="1"/>
          </p:nvPr>
        </p:nvSpPr>
        <p:spPr>
          <a:xfrm>
            <a:off x="17525999" y="18112115"/>
            <a:ext cx="15255875" cy="442580"/>
          </a:xfrm>
        </p:spPr>
        <p:txBody>
          <a:bodyPr>
            <a:noAutofit/>
          </a:bodyPr>
          <a:lstStyle>
            <a:lvl1pPr marL="0" indent="0" algn="ctr">
              <a:buNone/>
              <a:defRPr sz="4400" b="0">
                <a:solidFill>
                  <a:srgbClr val="000000"/>
                </a:solidFill>
                <a:latin typeface="+mj-lt"/>
              </a:defRPr>
            </a:lvl1pPr>
            <a:lvl2pPr marL="2925952" indent="-685800" algn="l">
              <a:buFont typeface="Arial" panose="020B0604020202020204" pitchFamily="34" charset="0"/>
              <a:buChar char="•"/>
              <a:defRPr sz="5400">
                <a:solidFill>
                  <a:srgbClr val="000000"/>
                </a:solidFill>
                <a:latin typeface="+mj-lt"/>
              </a:defRPr>
            </a:lvl2pPr>
            <a:lvl3pPr marL="5166104" indent="-685800" algn="l">
              <a:buFont typeface="Arial" panose="020B0604020202020204" pitchFamily="34" charset="0"/>
              <a:buChar char="•"/>
              <a:defRPr sz="48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r>
              <a:rPr lang="en-US" dirty="0">
                <a:solidFill>
                  <a:srgbClr val="000000"/>
                </a:solidFill>
              </a:rPr>
              <a:t>CHART NAME</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34533840" y="28050230"/>
            <a:ext cx="15255875" cy="6072838"/>
          </a:xfrm>
        </p:spPr>
        <p:txBody>
          <a:bodyPr>
            <a:normAutofit/>
          </a:bodyPr>
          <a:lstStyle>
            <a:lvl1pPr marL="685800" indent="-685800" algn="l">
              <a:buFont typeface="Arial" panose="020B0604020202020204" pitchFamily="34" charset="0"/>
              <a:buChar char="•"/>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7525999" y="28950632"/>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1127124" y="17449198"/>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1143000" y="24359634"/>
            <a:ext cx="8549640" cy="777875"/>
          </a:xfrm>
        </p:spPr>
        <p:txBody>
          <a:bodyPr>
            <a:noAutofit/>
          </a:bodyPr>
          <a:lstStyle>
            <a:lvl1pPr marL="0" indent="0">
              <a:buNone/>
              <a:defRPr sz="4400" b="0">
                <a:solidFill>
                  <a:srgbClr val="000000"/>
                </a:solidFill>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1127124" y="25405113"/>
            <a:ext cx="15355253" cy="4952967"/>
          </a:xfrm>
        </p:spPr>
        <p:txBody>
          <a:bodyPr>
            <a:normAutofit/>
          </a:bodyPr>
          <a:lstStyle>
            <a:lvl1pPr marL="685800" indent="-685800" algn="l">
              <a:buFont typeface="Arial" panose="020B0604020202020204" pitchFamily="34" charset="0"/>
              <a:buChar char="•"/>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able Placeholder 47">
            <a:extLst>
              <a:ext uri="{FF2B5EF4-FFF2-40B4-BE49-F238E27FC236}">
                <a16:creationId xmlns:a16="http://schemas.microsoft.com/office/drawing/2014/main" id="{6644D896-4DFD-44FC-8F1A-9555270A4AEC}"/>
              </a:ext>
            </a:extLst>
          </p:cNvPr>
          <p:cNvSpPr>
            <a:spLocks noGrp="1"/>
          </p:cNvSpPr>
          <p:nvPr>
            <p:ph type="tbl" sz="quarter" idx="34" hasCustomPrompt="1"/>
          </p:nvPr>
        </p:nvSpPr>
        <p:spPr>
          <a:xfrm>
            <a:off x="34594800" y="15833725"/>
            <a:ext cx="15255876" cy="9571038"/>
          </a:xfrm>
        </p:spPr>
        <p:txBody>
          <a:bodyPr>
            <a:normAutofit/>
          </a:bodyPr>
          <a:lstStyle>
            <a:lvl1pPr marL="0" indent="0">
              <a:buNone/>
              <a:defRPr sz="4400" b="0">
                <a:solidFill>
                  <a:srgbClr val="000000"/>
                </a:solidFill>
              </a:defRPr>
            </a:lvl1pPr>
          </a:lstStyle>
          <a:p>
            <a:r>
              <a:rPr lang="en-US" dirty="0"/>
              <a:t>Table Graphic</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1143000" y="31273750"/>
            <a:ext cx="15255875" cy="4338359"/>
          </a:xfrm>
        </p:spPr>
        <p:txBody>
          <a:bodyPr>
            <a:normAutofit/>
          </a:bodyPr>
          <a:lstStyle>
            <a:lvl1pPr marL="0" indent="0">
              <a:buNone/>
              <a:defRPr sz="4800"/>
            </a:lvl1pPr>
          </a:lstStyle>
          <a:p>
            <a:endParaRPr lang="en-US" dirty="0"/>
          </a:p>
        </p:txBody>
      </p:sp>
    </p:spTree>
    <p:extLst>
      <p:ext uri="{BB962C8B-B14F-4D97-AF65-F5344CB8AC3E}">
        <p14:creationId xmlns:p14="http://schemas.microsoft.com/office/powerpoint/2010/main" val="47691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1143000" y="1347919"/>
            <a:ext cx="44165520" cy="777557"/>
          </a:xfrm>
        </p:spPr>
        <p:txBody>
          <a:bodyPr>
            <a:noAutofit/>
          </a:bodyPr>
          <a:lstStyle>
            <a:lvl1pPr>
              <a:defRPr sz="12500">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1143000" y="2674620"/>
            <a:ext cx="23453725" cy="777557"/>
          </a:xfrm>
        </p:spPr>
        <p:txBody>
          <a:bodyPr>
            <a:noAutofit/>
          </a:bodyPr>
          <a:lstStyle>
            <a:lvl1pPr marL="0" indent="0">
              <a:buNone/>
              <a:defRPr sz="6600">
                <a:solidFill>
                  <a:schemeClr val="bg1"/>
                </a:solidFill>
              </a:defRPr>
            </a:lvl1pPr>
            <a:lvl2pPr marL="2240152" indent="0">
              <a:buNone/>
              <a:defRPr sz="7200">
                <a:solidFill>
                  <a:schemeClr val="bg1"/>
                </a:solidFill>
              </a:defRPr>
            </a:lvl2pPr>
            <a:lvl3pPr marL="4480304" indent="0">
              <a:buNone/>
              <a:defRPr sz="6600">
                <a:solidFill>
                  <a:schemeClr val="bg1"/>
                </a:solidFill>
              </a:defRPr>
            </a:lvl3pPr>
            <a:lvl4pPr marL="6720456" indent="0">
              <a:buNone/>
              <a:defRPr sz="5400">
                <a:solidFill>
                  <a:schemeClr val="bg1"/>
                </a:solidFill>
              </a:defRPr>
            </a:lvl4pPr>
            <a:lvl5pPr marL="8960608" indent="0">
              <a:buNone/>
              <a:defRPr sz="5400">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1143000" y="3774767"/>
            <a:ext cx="23453725" cy="777875"/>
          </a:xfrm>
        </p:spPr>
        <p:txBody>
          <a:bodyPr>
            <a:noAutofit/>
          </a:bodyPr>
          <a:lstStyle>
            <a:lvl1pPr marL="0" indent="0">
              <a:buNone/>
              <a:defRPr sz="6000">
                <a:solidFill>
                  <a:schemeClr val="bg1"/>
                </a:solidFill>
              </a:defRPr>
            </a:lvl1pPr>
            <a:lvl2pPr marL="2240152" indent="0">
              <a:buNone/>
              <a:defRPr sz="6000">
                <a:solidFill>
                  <a:schemeClr val="bg1"/>
                </a:solidFill>
              </a:defRPr>
            </a:lvl2pPr>
            <a:lvl3pPr marL="4480304" indent="0">
              <a:buNone/>
              <a:defRPr sz="5400">
                <a:solidFill>
                  <a:schemeClr val="bg1"/>
                </a:solidFill>
              </a:defRPr>
            </a:lvl3pPr>
            <a:lvl4pPr marL="6720456" indent="0">
              <a:buNone/>
              <a:defRPr sz="4400">
                <a:solidFill>
                  <a:schemeClr val="bg1"/>
                </a:solidFill>
              </a:defRPr>
            </a:lvl4pPr>
            <a:lvl5pPr marL="8960608" indent="0">
              <a:buNone/>
              <a:defRPr sz="4400">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7068800" y="6629400"/>
            <a:ext cx="0" cy="2962656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34137600" y="6629400"/>
            <a:ext cx="0" cy="2962656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1143000" y="7131685"/>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1143000" y="15833725"/>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7525999" y="713168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34594799" y="713168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7525999" y="2756790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34533840" y="26684604"/>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1127125" y="8686800"/>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34594799" y="8686799"/>
            <a:ext cx="15255875" cy="16718313"/>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34533840" y="28050230"/>
            <a:ext cx="15255875" cy="6072838"/>
          </a:xfrm>
        </p:spPr>
        <p:txBody>
          <a:bodyPr>
            <a:normAutofit/>
          </a:bodyPr>
          <a:lstStyle>
            <a:lvl1pPr marL="685800" indent="-685800" algn="l">
              <a:buFont typeface="Arial" panose="020B0604020202020204" pitchFamily="34" charset="0"/>
              <a:buChar char="•"/>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7525999" y="28950632"/>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1127124" y="17449198"/>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1143000" y="24359634"/>
            <a:ext cx="8549640" cy="777875"/>
          </a:xfrm>
        </p:spPr>
        <p:txBody>
          <a:bodyPr>
            <a:noAutofit/>
          </a:bodyPr>
          <a:lstStyle>
            <a:lvl1pPr marL="0" indent="0">
              <a:buNone/>
              <a:defRPr sz="4400" b="0">
                <a:solidFill>
                  <a:srgbClr val="000000"/>
                </a:solidFill>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1127124" y="25405113"/>
            <a:ext cx="15355253" cy="4952967"/>
          </a:xfrm>
        </p:spPr>
        <p:txBody>
          <a:bodyPr>
            <a:normAutofit/>
          </a:bodyPr>
          <a:lstStyle>
            <a:lvl1pPr marL="685800" indent="-685800" algn="l">
              <a:buFont typeface="Arial" panose="020B0604020202020204" pitchFamily="34" charset="0"/>
              <a:buChar char="•"/>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1143000" y="31273750"/>
            <a:ext cx="15255875" cy="4338359"/>
          </a:xfrm>
        </p:spPr>
        <p:txBody>
          <a:bodyPr>
            <a:normAutofit/>
          </a:bodyPr>
          <a:lstStyle>
            <a:lvl1pPr marL="0" indent="0">
              <a:buNone/>
              <a:defRPr sz="4800"/>
            </a:lvl1pPr>
          </a:lstStyle>
          <a:p>
            <a:endParaRPr lang="en-US" dirty="0"/>
          </a:p>
        </p:txBody>
      </p:sp>
      <p:sp>
        <p:nvSpPr>
          <p:cNvPr id="32" name="Text Placeholder 32">
            <a:extLst>
              <a:ext uri="{FF2B5EF4-FFF2-40B4-BE49-F238E27FC236}">
                <a16:creationId xmlns:a16="http://schemas.microsoft.com/office/drawing/2014/main" id="{9C60D2B8-A23E-4047-A79D-2EC5ECDF044A}"/>
              </a:ext>
            </a:extLst>
          </p:cNvPr>
          <p:cNvSpPr>
            <a:spLocks noGrp="1"/>
          </p:cNvSpPr>
          <p:nvPr>
            <p:ph type="body" sz="quarter" idx="36"/>
          </p:nvPr>
        </p:nvSpPr>
        <p:spPr>
          <a:xfrm>
            <a:off x="17553271" y="8747140"/>
            <a:ext cx="15255875" cy="16718313"/>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1256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1143000" y="1347919"/>
            <a:ext cx="44165520" cy="777557"/>
          </a:xfrm>
        </p:spPr>
        <p:txBody>
          <a:bodyPr>
            <a:normAutofit/>
          </a:bodyPr>
          <a:lstStyle>
            <a:lvl1pPr>
              <a:defRPr sz="12500">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1143000" y="2674620"/>
            <a:ext cx="23453725" cy="777557"/>
          </a:xfrm>
        </p:spPr>
        <p:txBody>
          <a:bodyPr>
            <a:noAutofit/>
          </a:bodyPr>
          <a:lstStyle>
            <a:lvl1pPr marL="0" indent="0">
              <a:buNone/>
              <a:defRPr sz="6600">
                <a:solidFill>
                  <a:schemeClr val="bg1"/>
                </a:solidFill>
              </a:defRPr>
            </a:lvl1pPr>
            <a:lvl2pPr marL="2240152" indent="0">
              <a:buNone/>
              <a:defRPr sz="7200">
                <a:solidFill>
                  <a:schemeClr val="bg1"/>
                </a:solidFill>
              </a:defRPr>
            </a:lvl2pPr>
            <a:lvl3pPr marL="4480304" indent="0">
              <a:buNone/>
              <a:defRPr sz="6600">
                <a:solidFill>
                  <a:schemeClr val="bg1"/>
                </a:solidFill>
              </a:defRPr>
            </a:lvl3pPr>
            <a:lvl4pPr marL="6720456" indent="0">
              <a:buNone/>
              <a:defRPr sz="5400">
                <a:solidFill>
                  <a:schemeClr val="bg1"/>
                </a:solidFill>
              </a:defRPr>
            </a:lvl4pPr>
            <a:lvl5pPr marL="8960608" indent="0">
              <a:buNone/>
              <a:defRPr sz="5400">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1143000" y="3774767"/>
            <a:ext cx="23453725" cy="777875"/>
          </a:xfrm>
        </p:spPr>
        <p:txBody>
          <a:bodyPr>
            <a:noAutofit/>
          </a:bodyPr>
          <a:lstStyle>
            <a:lvl1pPr marL="0" indent="0">
              <a:buNone/>
              <a:defRPr sz="6000">
                <a:solidFill>
                  <a:schemeClr val="bg1"/>
                </a:solidFill>
              </a:defRPr>
            </a:lvl1pPr>
            <a:lvl2pPr marL="2240152" indent="0">
              <a:buNone/>
              <a:defRPr sz="6000">
                <a:solidFill>
                  <a:schemeClr val="bg1"/>
                </a:solidFill>
              </a:defRPr>
            </a:lvl2pPr>
            <a:lvl3pPr marL="4480304" indent="0">
              <a:buNone/>
              <a:defRPr sz="5400">
                <a:solidFill>
                  <a:schemeClr val="bg1"/>
                </a:solidFill>
              </a:defRPr>
            </a:lvl3pPr>
            <a:lvl4pPr marL="6720456" indent="0">
              <a:buNone/>
              <a:defRPr sz="4400">
                <a:solidFill>
                  <a:schemeClr val="bg1"/>
                </a:solidFill>
              </a:defRPr>
            </a:lvl4pPr>
            <a:lvl5pPr marL="8960608" indent="0">
              <a:buNone/>
              <a:defRPr sz="4400">
                <a:solidFill>
                  <a:schemeClr val="bg1"/>
                </a:solidFill>
              </a:defRPr>
            </a:lvl5pPr>
          </a:lstStyle>
          <a:p>
            <a:pPr lvl="0"/>
            <a:r>
              <a:rPr lang="en-US" dirty="0"/>
              <a:t>NH-ME LEND, Institute on Disability, University of New Hampshire</a:t>
            </a:r>
          </a:p>
        </p:txBody>
      </p:sp>
    </p:spTree>
    <p:extLst>
      <p:ext uri="{BB962C8B-B14F-4D97-AF65-F5344CB8AC3E}">
        <p14:creationId xmlns:p14="http://schemas.microsoft.com/office/powerpoint/2010/main" val="1273314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6526" y="6914431"/>
            <a:ext cx="44165520" cy="24367494"/>
          </a:xfrm>
          <a:prstGeom prst="rect">
            <a:avLst/>
          </a:prstGeom>
        </p:spPr>
        <p:txBody>
          <a:bodyPr vert="horz" lIns="106674" tIns="53337" rIns="106674" bIns="5333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2320380B-A931-4C1A-AE1D-8A14265C3EBC}"/>
              </a:ext>
            </a:extLst>
          </p:cNvPr>
          <p:cNvSpPr txBox="1">
            <a:spLocks/>
          </p:cNvSpPr>
          <p:nvPr userDrawn="1"/>
        </p:nvSpPr>
        <p:spPr>
          <a:xfrm>
            <a:off x="-587828" y="0"/>
            <a:ext cx="51794228" cy="5440679"/>
          </a:xfrm>
          <a:prstGeom prst="rect">
            <a:avLst/>
          </a:prstGeom>
          <a:solidFill>
            <a:srgbClr val="003591"/>
          </a:solidFill>
          <a:ln w="101600" cap="flat" cmpd="sng" algn="ctr">
            <a:solidFill>
              <a:srgbClr val="002060"/>
            </a:solidFill>
            <a:prstDash val="solid"/>
            <a:miter lim="800000"/>
          </a:ln>
        </p:spPr>
        <p:style>
          <a:lnRef idx="2">
            <a:schemeClr val="dk1"/>
          </a:lnRef>
          <a:fillRef idx="1">
            <a:schemeClr val="lt1"/>
          </a:fillRef>
          <a:effectRef idx="0">
            <a:schemeClr val="dk1"/>
          </a:effectRef>
          <a:fontRef idx="minor">
            <a:schemeClr val="dk1"/>
          </a:fontRef>
        </p:style>
        <p:txBody>
          <a:bodyPr anchor="ctr">
            <a:normAutofit/>
          </a:bodyPr>
          <a:lstStyle>
            <a:lvl1pPr algn="l" defTabSz="4480304" rtl="0" eaLnBrk="1" latinLnBrk="0" hangingPunct="1">
              <a:lnSpc>
                <a:spcPct val="90000"/>
              </a:lnSpc>
              <a:spcBef>
                <a:spcPct val="0"/>
              </a:spcBef>
              <a:buNone/>
              <a:defRPr sz="21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9300" i="1" dirty="0">
                <a:solidFill>
                  <a:schemeClr val="bg1"/>
                </a:solidFill>
                <a:latin typeface="Myriad Pro" panose="020B0503030403020204" pitchFamily="34" charset="0"/>
                <a:cs typeface="Arial" panose="020B0604020202020204" pitchFamily="34" charset="0"/>
              </a:rPr>
              <a:t> </a:t>
            </a:r>
          </a:p>
        </p:txBody>
      </p:sp>
      <p:sp>
        <p:nvSpPr>
          <p:cNvPr id="14" name="Arrow: Pentagon 13">
            <a:extLst>
              <a:ext uri="{FF2B5EF4-FFF2-40B4-BE49-F238E27FC236}">
                <a16:creationId xmlns:a16="http://schemas.microsoft.com/office/drawing/2014/main" id="{9FEDE908-957E-4EF9-8184-398597C8E13C}"/>
              </a:ext>
            </a:extLst>
          </p:cNvPr>
          <p:cNvSpPr/>
          <p:nvPr userDrawn="1"/>
        </p:nvSpPr>
        <p:spPr>
          <a:xfrm rot="5400000">
            <a:off x="42118232" y="782380"/>
            <a:ext cx="7103005" cy="5904004"/>
          </a:xfrm>
          <a:prstGeom prst="homePlate">
            <a:avLst>
              <a:gd name="adj" fmla="val 32067"/>
            </a:avLst>
          </a:prstGeom>
          <a:solidFill>
            <a:srgbClr val="003591"/>
          </a:solidFill>
          <a:ln w="47625" cap="rnd">
            <a:no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University of New Hampshire logo">
            <a:extLst>
              <a:ext uri="{FF2B5EF4-FFF2-40B4-BE49-F238E27FC236}">
                <a16:creationId xmlns:a16="http://schemas.microsoft.com/office/drawing/2014/main" id="{03A346C1-A4EF-44B4-8A47-C043BCF1DFC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774944" y="1037087"/>
            <a:ext cx="1747670" cy="2104513"/>
          </a:xfrm>
          <a:prstGeom prst="rect">
            <a:avLst/>
          </a:prstGeom>
        </p:spPr>
      </p:pic>
      <p:pic>
        <p:nvPicPr>
          <p:cNvPr id="18" name="Picture 17" descr="NH ME Lend Program logo">
            <a:extLst>
              <a:ext uri="{FF2B5EF4-FFF2-40B4-BE49-F238E27FC236}">
                <a16:creationId xmlns:a16="http://schemas.microsoft.com/office/drawing/2014/main" id="{CE8913CD-8CA7-4288-944E-D0E9A6B9EE1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061757" y="3492424"/>
            <a:ext cx="5366548" cy="1335308"/>
          </a:xfrm>
          <a:prstGeom prst="rect">
            <a:avLst/>
          </a:prstGeom>
        </p:spPr>
      </p:pic>
      <p:sp>
        <p:nvSpPr>
          <p:cNvPr id="2" name="Title Placeholder 1"/>
          <p:cNvSpPr>
            <a:spLocks noGrp="1"/>
          </p:cNvSpPr>
          <p:nvPr>
            <p:ph type="title"/>
          </p:nvPr>
        </p:nvSpPr>
        <p:spPr>
          <a:xfrm>
            <a:off x="3226526" y="1835792"/>
            <a:ext cx="44165520" cy="1769094"/>
          </a:xfrm>
          <a:prstGeom prst="rect">
            <a:avLst/>
          </a:prstGeom>
        </p:spPr>
        <p:txBody>
          <a:bodyPr vert="horz" lIns="106674" tIns="53337" rIns="106674" bIns="53337" rtlCol="0" anchor="ctr">
            <a:normAutofit/>
          </a:bodyPr>
          <a:lstStyle/>
          <a:p>
            <a:r>
              <a:rPr lang="en-US"/>
              <a:t>Click to edit Master title style</a:t>
            </a:r>
            <a:endParaRPr lang="en-US" dirty="0"/>
          </a:p>
        </p:txBody>
      </p:sp>
      <p:grpSp>
        <p:nvGrpSpPr>
          <p:cNvPr id="10" name="Group 9" descr="NH-ME LEND Program partners' logos. Includes Dartmouth-Hitchcock, Institute on Disability, University of Maine Center for Community Inclusion and Disability Studies UCED">
            <a:extLst>
              <a:ext uri="{FF2B5EF4-FFF2-40B4-BE49-F238E27FC236}">
                <a16:creationId xmlns:a16="http://schemas.microsoft.com/office/drawing/2014/main" id="{37EA225B-B34E-41A1-8265-3497517326CB}"/>
              </a:ext>
            </a:extLst>
          </p:cNvPr>
          <p:cNvGrpSpPr/>
          <p:nvPr userDrawn="1"/>
        </p:nvGrpSpPr>
        <p:grpSpPr>
          <a:xfrm>
            <a:off x="30838140" y="35555594"/>
            <a:ext cx="19342560" cy="1812119"/>
            <a:chOff x="30606540" y="36072358"/>
            <a:chExt cx="19342560" cy="1812119"/>
          </a:xfrm>
        </p:grpSpPr>
        <p:pic>
          <p:nvPicPr>
            <p:cNvPr id="1026" name="Picture 2" descr="Dartmouth Hitchcock's Logo">
              <a:extLst>
                <a:ext uri="{FF2B5EF4-FFF2-40B4-BE49-F238E27FC236}">
                  <a16:creationId xmlns:a16="http://schemas.microsoft.com/office/drawing/2014/main" id="{E5BF99D5-1638-47BF-B81C-5C6525C6449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606540" y="36072358"/>
              <a:ext cx="6945032" cy="879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versity of Maine Center for Community Inclusion and disability Studies">
              <a:extLst>
                <a:ext uri="{FF2B5EF4-FFF2-40B4-BE49-F238E27FC236}">
                  <a16:creationId xmlns:a16="http://schemas.microsoft.com/office/drawing/2014/main" id="{B7BB1FF8-10EB-4871-B422-03AA4CCFBE5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186600" y="36228488"/>
              <a:ext cx="476250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ext&#10;&#10;Description automatically generated with medium confidence">
              <a:extLst>
                <a:ext uri="{FF2B5EF4-FFF2-40B4-BE49-F238E27FC236}">
                  <a16:creationId xmlns:a16="http://schemas.microsoft.com/office/drawing/2014/main" id="{B01FE5DB-398C-4F63-A9B2-24215D3F3C9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8188623" y="36125072"/>
              <a:ext cx="6360926" cy="1759405"/>
            </a:xfrm>
            <a:prstGeom prst="rect">
              <a:avLst/>
            </a:prstGeom>
          </p:spPr>
        </p:pic>
      </p:grpSp>
      <p:sp>
        <p:nvSpPr>
          <p:cNvPr id="19" name="TextBox 18">
            <a:extLst>
              <a:ext uri="{FF2B5EF4-FFF2-40B4-BE49-F238E27FC236}">
                <a16:creationId xmlns:a16="http://schemas.microsoft.com/office/drawing/2014/main" id="{E00C1324-6F8D-481B-906B-64A12369AB49}"/>
              </a:ext>
            </a:extLst>
          </p:cNvPr>
          <p:cNvSpPr txBox="1"/>
          <p:nvPr userDrawn="1"/>
        </p:nvSpPr>
        <p:spPr>
          <a:xfrm>
            <a:off x="1348740" y="35711725"/>
            <a:ext cx="28852349" cy="1759870"/>
          </a:xfrm>
          <a:prstGeom prst="rect">
            <a:avLst/>
          </a:prstGeom>
          <a:noFill/>
        </p:spPr>
        <p:txBody>
          <a:bodyPr wrap="square">
            <a:spAutoFit/>
          </a:bodyPr>
          <a:lstStyle/>
          <a:p>
            <a:pPr algn="l"/>
            <a:r>
              <a:rPr lang="en-US" sz="3600" b="0" i="1" dirty="0">
                <a:solidFill>
                  <a:srgbClr val="333333"/>
                </a:solidFill>
                <a:effectLst/>
                <a:latin typeface="Source Sans Pro" panose="020B0503030403020204" pitchFamily="34" charset="0"/>
              </a:rPr>
              <a:t>NH-ME LEND is supported by a grant (#</a:t>
            </a:r>
            <a:r>
              <a:rPr lang="en-US" sz="3600" b="0" i="0" dirty="0">
                <a:solidFill>
                  <a:srgbClr val="333333"/>
                </a:solidFill>
                <a:effectLst/>
                <a:latin typeface="Source Sans Pro" panose="020B0503030403020204" pitchFamily="34" charset="0"/>
              </a:rPr>
              <a:t>T73MC33246</a:t>
            </a:r>
            <a:r>
              <a:rPr lang="en-US" sz="3600" b="0" i="1" dirty="0">
                <a:solidFill>
                  <a:srgbClr val="333333"/>
                </a:solidFill>
                <a:effectLst/>
                <a:latin typeface="Source Sans Pro" panose="020B0503030403020204" pitchFamily="34" charset="0"/>
              </a:rPr>
              <a:t>) from the Maternal and Child Health Bureau, Health Resources and Services Administration (HRSA), U.S. Department of Health and Human Services and administered by the Association of University Centers on Disabilities (AUCD). </a:t>
            </a:r>
          </a:p>
          <a:p>
            <a:pPr algn="l"/>
            <a:r>
              <a:rPr lang="en-US" sz="3600" b="0" i="1" dirty="0">
                <a:solidFill>
                  <a:srgbClr val="333333"/>
                </a:solidFill>
                <a:effectLst/>
                <a:latin typeface="Source Sans Pro" panose="020B0503030403020204" pitchFamily="34" charset="0"/>
              </a:rPr>
              <a:t>Learn more at iod.unh.edu/nh-me-lend</a:t>
            </a:r>
            <a:endParaRPr lang="en-US" sz="3600" dirty="0"/>
          </a:p>
        </p:txBody>
      </p:sp>
    </p:spTree>
    <p:extLst>
      <p:ext uri="{BB962C8B-B14F-4D97-AF65-F5344CB8AC3E}">
        <p14:creationId xmlns:p14="http://schemas.microsoft.com/office/powerpoint/2010/main" val="2663834418"/>
      </p:ext>
    </p:extLst>
  </p:cSld>
  <p:clrMap bg1="lt1" tx1="dk1" bg2="lt2" tx2="dk2" accent1="accent1" accent2="accent2" accent3="accent3" accent4="accent4" accent5="accent5" accent6="accent6" hlink="hlink" folHlink="folHlink"/>
  <p:sldLayoutIdLst>
    <p:sldLayoutId id="2147483718" r:id="rId1"/>
    <p:sldLayoutId id="2147483716" r:id="rId2"/>
    <p:sldLayoutId id="2147483715" r:id="rId3"/>
  </p:sldLayoutIdLst>
  <p:txStyles>
    <p:titleStyle>
      <a:lvl1pPr algn="l" defTabSz="4480304" rtl="0" eaLnBrk="1" latinLnBrk="0" hangingPunct="1">
        <a:lnSpc>
          <a:spcPct val="90000"/>
        </a:lnSpc>
        <a:spcBef>
          <a:spcPct val="0"/>
        </a:spcBef>
        <a:buNone/>
        <a:defRPr sz="21600" kern="1200">
          <a:solidFill>
            <a:schemeClr val="bg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7200" kern="1200">
          <a:solidFill>
            <a:srgbClr val="000000"/>
          </a:solidFill>
          <a:latin typeface="+mj-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7200" kern="1200">
          <a:solidFill>
            <a:srgbClr val="000000"/>
          </a:solidFill>
          <a:latin typeface="+mj-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6600" kern="1200">
          <a:solidFill>
            <a:srgbClr val="000000"/>
          </a:solidFill>
          <a:latin typeface="+mj-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5400" kern="1200">
          <a:solidFill>
            <a:srgbClr val="000000"/>
          </a:solidFill>
          <a:latin typeface="+mj-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5400" kern="1200">
          <a:solidFill>
            <a:srgbClr val="000000"/>
          </a:solidFill>
          <a:latin typeface="+mj-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EAA69-AEE4-4D62-99A9-7E4079B60790}"/>
              </a:ext>
            </a:extLst>
          </p:cNvPr>
          <p:cNvSpPr>
            <a:spLocks noGrp="1"/>
          </p:cNvSpPr>
          <p:nvPr>
            <p:ph type="title"/>
          </p:nvPr>
        </p:nvSpPr>
        <p:spPr>
          <a:xfrm>
            <a:off x="1143000" y="-234726"/>
            <a:ext cx="44165520" cy="3765881"/>
          </a:xfrm>
        </p:spPr>
        <p:txBody>
          <a:bodyPr/>
          <a:lstStyle/>
          <a:p>
            <a:r>
              <a:rPr lang="en-US" sz="8800" b="1" dirty="0">
                <a:latin typeface="Helvetica" pitchFamily="2" charset="0"/>
                <a:ea typeface="Tahoma" panose="020B0604030504040204" pitchFamily="34" charset="0"/>
                <a:cs typeface="Tahoma" panose="020B0604030504040204" pitchFamily="34" charset="0"/>
              </a:rPr>
              <a:t>Editing the Inaccessible: Creating Equitable Programming for Trainers of New Hampshire’s Multi-Tiered System of Support</a:t>
            </a:r>
          </a:p>
        </p:txBody>
      </p:sp>
      <p:sp>
        <p:nvSpPr>
          <p:cNvPr id="3" name="Text Placeholder 2">
            <a:extLst>
              <a:ext uri="{FF2B5EF4-FFF2-40B4-BE49-F238E27FC236}">
                <a16:creationId xmlns:a16="http://schemas.microsoft.com/office/drawing/2014/main" id="{9F74E58B-446B-4FDA-9499-A83123281BF2}"/>
              </a:ext>
            </a:extLst>
          </p:cNvPr>
          <p:cNvSpPr>
            <a:spLocks noGrp="1"/>
          </p:cNvSpPr>
          <p:nvPr>
            <p:ph type="body" sz="quarter" idx="13"/>
          </p:nvPr>
        </p:nvSpPr>
        <p:spPr>
          <a:xfrm>
            <a:off x="1143000" y="3091821"/>
            <a:ext cx="23453725" cy="777557"/>
          </a:xfrm>
        </p:spPr>
        <p:txBody>
          <a:bodyPr/>
          <a:lstStyle/>
          <a:p>
            <a:r>
              <a:rPr lang="en-US" dirty="0">
                <a:latin typeface="Helvetica" pitchFamily="2" charset="0"/>
                <a:ea typeface="Tahoma" panose="020B0604030504040204" pitchFamily="34" charset="0"/>
                <a:cs typeface="Tahoma" panose="020B0604030504040204" pitchFamily="34" charset="0"/>
              </a:rPr>
              <a:t>Erin Wardrop, BSW | Social Work</a:t>
            </a:r>
          </a:p>
        </p:txBody>
      </p:sp>
      <p:sp>
        <p:nvSpPr>
          <p:cNvPr id="4" name="Text Placeholder 3">
            <a:extLst>
              <a:ext uri="{FF2B5EF4-FFF2-40B4-BE49-F238E27FC236}">
                <a16:creationId xmlns:a16="http://schemas.microsoft.com/office/drawing/2014/main" id="{C0F6F248-952F-4B38-B070-5A71F6DDAF80}"/>
              </a:ext>
            </a:extLst>
          </p:cNvPr>
          <p:cNvSpPr>
            <a:spLocks noGrp="1"/>
          </p:cNvSpPr>
          <p:nvPr>
            <p:ph type="body" sz="quarter" idx="14"/>
          </p:nvPr>
        </p:nvSpPr>
        <p:spPr>
          <a:xfrm>
            <a:off x="1143000" y="4269496"/>
            <a:ext cx="23453725" cy="777875"/>
          </a:xfrm>
        </p:spPr>
        <p:txBody>
          <a:bodyPr/>
          <a:lstStyle/>
          <a:p>
            <a:r>
              <a:rPr lang="en-US" dirty="0">
                <a:latin typeface="Helvetica" pitchFamily="2" charset="0"/>
                <a:ea typeface="Tahoma" panose="020B0604030504040204" pitchFamily="34" charset="0"/>
                <a:cs typeface="Tahoma" panose="020B0604030504040204" pitchFamily="34" charset="0"/>
              </a:rPr>
              <a:t>NH-ME LEND, Institute on Disability, University of New Hampshire</a:t>
            </a:r>
          </a:p>
        </p:txBody>
      </p:sp>
      <p:sp>
        <p:nvSpPr>
          <p:cNvPr id="6" name="Text Placeholder 5">
            <a:extLst>
              <a:ext uri="{FF2B5EF4-FFF2-40B4-BE49-F238E27FC236}">
                <a16:creationId xmlns:a16="http://schemas.microsoft.com/office/drawing/2014/main" id="{99C3D527-6B90-49C4-A54A-81B7CF9F25E6}"/>
              </a:ext>
            </a:extLst>
          </p:cNvPr>
          <p:cNvSpPr>
            <a:spLocks noGrp="1"/>
          </p:cNvSpPr>
          <p:nvPr>
            <p:ph type="body" sz="quarter" idx="17"/>
          </p:nvPr>
        </p:nvSpPr>
        <p:spPr>
          <a:xfrm>
            <a:off x="877605" y="6291797"/>
            <a:ext cx="8549640" cy="777875"/>
          </a:xfrm>
        </p:spPr>
        <p:txBody>
          <a:bodyPr/>
          <a:lstStyle/>
          <a:p>
            <a:r>
              <a:rPr lang="en-US" dirty="0">
                <a:latin typeface="Helvetica" pitchFamily="2" charset="0"/>
                <a:ea typeface="Tahoma" panose="020B0604030504040204" pitchFamily="34" charset="0"/>
                <a:cs typeface="Tahoma" panose="020B0604030504040204" pitchFamily="34" charset="0"/>
              </a:rPr>
              <a:t>MTSS-B</a:t>
            </a:r>
          </a:p>
        </p:txBody>
      </p:sp>
      <p:sp>
        <p:nvSpPr>
          <p:cNvPr id="21" name="Text Placeholder 20">
            <a:extLst>
              <a:ext uri="{FF2B5EF4-FFF2-40B4-BE49-F238E27FC236}">
                <a16:creationId xmlns:a16="http://schemas.microsoft.com/office/drawing/2014/main" id="{221DA9A9-99D3-4EEE-9A65-FC422F9F641B}"/>
              </a:ext>
            </a:extLst>
          </p:cNvPr>
          <p:cNvSpPr>
            <a:spLocks noGrp="1"/>
          </p:cNvSpPr>
          <p:nvPr>
            <p:ph type="body" sz="quarter" idx="33"/>
          </p:nvPr>
        </p:nvSpPr>
        <p:spPr>
          <a:xfrm>
            <a:off x="877605" y="7572480"/>
            <a:ext cx="15826632" cy="7777643"/>
          </a:xfrm>
        </p:spPr>
        <p:txBody>
          <a:bodyPr>
            <a:normAutofit lnSpcReduction="10000"/>
          </a:bodyPr>
          <a:lstStyle/>
          <a:p>
            <a:r>
              <a:rPr lang="en-US" dirty="0">
                <a:latin typeface="Helvetica" pitchFamily="2" charset="0"/>
                <a:ea typeface="Tahoma" panose="020B0604030504040204" pitchFamily="34" charset="0"/>
                <a:cs typeface="Tahoma" panose="020B0604030504040204" pitchFamily="34" charset="0"/>
              </a:rPr>
              <a:t>Multi-Tiered System of Support for Behavioral Health and Wellness (MTSS-B) is a data driven, tiered framework to address students’ behavioral needs</a:t>
            </a:r>
          </a:p>
          <a:p>
            <a:r>
              <a:rPr lang="en-US" dirty="0">
                <a:latin typeface="Helvetica" pitchFamily="2" charset="0"/>
                <a:ea typeface="Tahoma" panose="020B0604030504040204" pitchFamily="34" charset="0"/>
                <a:cs typeface="Tahoma" panose="020B0604030504040204" pitchFamily="34" charset="0"/>
              </a:rPr>
              <a:t>Three focus areas: </a:t>
            </a:r>
          </a:p>
          <a:p>
            <a:pPr lvl="1">
              <a:buFont typeface="Courier New" panose="02070309020205020404" pitchFamily="49" charset="0"/>
              <a:buChar char="o"/>
            </a:pPr>
            <a:r>
              <a:rPr lang="en-US" dirty="0">
                <a:latin typeface="Helvetica" pitchFamily="2" charset="0"/>
                <a:ea typeface="Tahoma" panose="020B0604030504040204" pitchFamily="34" charset="0"/>
                <a:cs typeface="Tahoma" panose="020B0604030504040204" pitchFamily="34" charset="0"/>
              </a:rPr>
              <a:t>Primary prevention: School-wide supports to address the needs of all students </a:t>
            </a:r>
          </a:p>
          <a:p>
            <a:pPr lvl="1">
              <a:buFont typeface="Courier New" panose="02070309020205020404" pitchFamily="49" charset="0"/>
              <a:buChar char="o"/>
            </a:pPr>
            <a:r>
              <a:rPr lang="en-US" dirty="0">
                <a:latin typeface="Helvetica" pitchFamily="2" charset="0"/>
                <a:ea typeface="Tahoma" panose="020B0604030504040204" pitchFamily="34" charset="0"/>
                <a:cs typeface="Tahoma" panose="020B0604030504040204" pitchFamily="34" charset="0"/>
              </a:rPr>
              <a:t>Secondary Prevention: Targeted, function-based intervention aimed to reduce challenging issues within academic and social behaviors</a:t>
            </a:r>
          </a:p>
          <a:p>
            <a:pPr lvl="1">
              <a:buFont typeface="Courier New" panose="02070309020205020404" pitchFamily="49" charset="0"/>
              <a:buChar char="o"/>
            </a:pPr>
            <a:r>
              <a:rPr lang="en-US" dirty="0">
                <a:latin typeface="Helvetica" pitchFamily="2" charset="0"/>
                <a:ea typeface="Tahoma" panose="020B0604030504040204" pitchFamily="34" charset="0"/>
                <a:cs typeface="Tahoma" panose="020B0604030504040204" pitchFamily="34" charset="0"/>
              </a:rPr>
              <a:t>Tertiary prevention: Intensive, individualized supports for students with significant emotional or behavioral challenges</a:t>
            </a:r>
          </a:p>
        </p:txBody>
      </p:sp>
      <p:pic>
        <p:nvPicPr>
          <p:cNvPr id="27" name="Picture 26" descr="Multi-tiered systems of support triangle with large green tier on bottom, representing primary prevention, smaller yellow tier in middle, representing secondary prevention, and smallest red tier on top, representing tertiary prevention">
            <a:extLst>
              <a:ext uri="{FF2B5EF4-FFF2-40B4-BE49-F238E27FC236}">
                <a16:creationId xmlns:a16="http://schemas.microsoft.com/office/drawing/2014/main" id="{9A6887AD-CBF9-6C45-8FC4-D31EC90673AF}"/>
              </a:ext>
            </a:extLst>
          </p:cNvPr>
          <p:cNvPicPr>
            <a:picLocks noChangeAspect="1"/>
          </p:cNvPicPr>
          <p:nvPr/>
        </p:nvPicPr>
        <p:blipFill rotWithShape="1">
          <a:blip r:embed="rId3"/>
          <a:srcRect t="4091"/>
          <a:stretch/>
        </p:blipFill>
        <p:spPr>
          <a:xfrm>
            <a:off x="337776" y="15110492"/>
            <a:ext cx="16735369" cy="8837450"/>
          </a:xfrm>
          <a:prstGeom prst="rect">
            <a:avLst/>
          </a:prstGeom>
        </p:spPr>
      </p:pic>
      <p:sp>
        <p:nvSpPr>
          <p:cNvPr id="25" name="Text Placeholder 5">
            <a:extLst>
              <a:ext uri="{FF2B5EF4-FFF2-40B4-BE49-F238E27FC236}">
                <a16:creationId xmlns:a16="http://schemas.microsoft.com/office/drawing/2014/main" id="{44620A5D-110A-0147-A900-457D88707CF0}"/>
              </a:ext>
            </a:extLst>
          </p:cNvPr>
          <p:cNvSpPr txBox="1">
            <a:spLocks/>
          </p:cNvSpPr>
          <p:nvPr/>
        </p:nvSpPr>
        <p:spPr>
          <a:xfrm>
            <a:off x="877605" y="24407629"/>
            <a:ext cx="8549640" cy="777875"/>
          </a:xfrm>
          <a:prstGeom prst="rect">
            <a:avLst/>
          </a:prstGeom>
        </p:spPr>
        <p:txBody>
          <a:bodyPr vert="horz" lIns="106674" tIns="53337" rIns="106674" bIns="53337" rtlCol="0">
            <a:noAutofit/>
          </a:bodyPr>
          <a:lstStyle>
            <a:lvl1pPr marL="0" indent="0" algn="l" defTabSz="4480304" rtl="0" eaLnBrk="1" latinLnBrk="0" hangingPunct="1">
              <a:lnSpc>
                <a:spcPct val="90000"/>
              </a:lnSpc>
              <a:spcBef>
                <a:spcPts val="4900"/>
              </a:spcBef>
              <a:buFont typeface="Arial" panose="020B0604020202020204" pitchFamily="34" charset="0"/>
              <a:buNone/>
              <a:defRPr sz="6000" b="1" kern="1200">
                <a:solidFill>
                  <a:srgbClr val="000000"/>
                </a:solidFill>
                <a:latin typeface="+mj-lt"/>
                <a:ea typeface="+mn-ea"/>
                <a:cs typeface="+mn-cs"/>
              </a:defRPr>
            </a:lvl1pPr>
            <a:lvl2pPr marL="2240152" indent="0" algn="l" defTabSz="4480304" rtl="0" eaLnBrk="1" latinLnBrk="0" hangingPunct="1">
              <a:lnSpc>
                <a:spcPct val="90000"/>
              </a:lnSpc>
              <a:spcBef>
                <a:spcPts val="2450"/>
              </a:spcBef>
              <a:buFont typeface="Arial" panose="020B0604020202020204" pitchFamily="34" charset="0"/>
              <a:buNone/>
              <a:defRPr sz="7200" kern="1200">
                <a:solidFill>
                  <a:srgbClr val="000000"/>
                </a:solidFill>
                <a:latin typeface="+mj-lt"/>
                <a:ea typeface="+mn-ea"/>
                <a:cs typeface="+mn-cs"/>
              </a:defRPr>
            </a:lvl2pPr>
            <a:lvl3pPr marL="4480304" indent="0" algn="l" defTabSz="4480304" rtl="0" eaLnBrk="1" latinLnBrk="0" hangingPunct="1">
              <a:lnSpc>
                <a:spcPct val="90000"/>
              </a:lnSpc>
              <a:spcBef>
                <a:spcPts val="2450"/>
              </a:spcBef>
              <a:buFont typeface="Arial" panose="020B0604020202020204" pitchFamily="34" charset="0"/>
              <a:buNone/>
              <a:defRPr sz="6600" kern="1200">
                <a:solidFill>
                  <a:srgbClr val="000000"/>
                </a:solidFill>
                <a:latin typeface="+mj-lt"/>
                <a:ea typeface="+mn-ea"/>
                <a:cs typeface="+mn-cs"/>
              </a:defRPr>
            </a:lvl3pPr>
            <a:lvl4pPr marL="6720456"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4pPr>
            <a:lvl5pPr marL="8960608"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a:lstStyle>
          <a:p>
            <a:r>
              <a:rPr lang="en-US" dirty="0">
                <a:latin typeface="Helvetica" pitchFamily="2" charset="0"/>
                <a:ea typeface="Tahoma" panose="020B0604030504040204" pitchFamily="34" charset="0"/>
                <a:cs typeface="Tahoma" panose="020B0604030504040204" pitchFamily="34" charset="0"/>
              </a:rPr>
              <a:t>Accessibility</a:t>
            </a:r>
          </a:p>
        </p:txBody>
      </p:sp>
      <p:graphicFrame>
        <p:nvGraphicFramePr>
          <p:cNvPr id="18" name="Table 19">
            <a:extLst>
              <a:ext uri="{FF2B5EF4-FFF2-40B4-BE49-F238E27FC236}">
                <a16:creationId xmlns:a16="http://schemas.microsoft.com/office/drawing/2014/main" id="{1241AA25-E593-D844-AE44-411AABED4700}"/>
              </a:ext>
            </a:extLst>
          </p:cNvPr>
          <p:cNvGraphicFramePr>
            <a:graphicFrameLocks noGrp="1"/>
          </p:cNvGraphicFramePr>
          <p:nvPr>
            <p:extLst>
              <p:ext uri="{D42A27DB-BD31-4B8C-83A1-F6EECF244321}">
                <p14:modId xmlns:p14="http://schemas.microsoft.com/office/powerpoint/2010/main" val="2464423341"/>
              </p:ext>
            </p:extLst>
          </p:nvPr>
        </p:nvGraphicFramePr>
        <p:xfrm>
          <a:off x="337777" y="25718079"/>
          <a:ext cx="16366460" cy="5966108"/>
        </p:xfrm>
        <a:graphic>
          <a:graphicData uri="http://schemas.openxmlformats.org/drawingml/2006/table">
            <a:tbl>
              <a:tblPr firstRow="1" bandRow="1">
                <a:tableStyleId>{BC89EF96-8CEA-46FF-86C4-4CE0E7609802}</a:tableStyleId>
              </a:tblPr>
              <a:tblGrid>
                <a:gridCol w="8183230">
                  <a:extLst>
                    <a:ext uri="{9D8B030D-6E8A-4147-A177-3AD203B41FA5}">
                      <a16:colId xmlns:a16="http://schemas.microsoft.com/office/drawing/2014/main" val="1067097224"/>
                    </a:ext>
                  </a:extLst>
                </a:gridCol>
                <a:gridCol w="8183230">
                  <a:extLst>
                    <a:ext uri="{9D8B030D-6E8A-4147-A177-3AD203B41FA5}">
                      <a16:colId xmlns:a16="http://schemas.microsoft.com/office/drawing/2014/main" val="2448809632"/>
                    </a:ext>
                  </a:extLst>
                </a:gridCol>
              </a:tblGrid>
              <a:tr h="1425287">
                <a:tc>
                  <a:txBody>
                    <a:bodyPr/>
                    <a:lstStyle/>
                    <a:p>
                      <a:pPr algn="ctr"/>
                      <a:r>
                        <a:rPr lang="en-US" sz="4800" dirty="0">
                          <a:solidFill>
                            <a:srgbClr val="000000"/>
                          </a:solidFill>
                          <a:latin typeface="Helvetica" pitchFamily="2" charset="0"/>
                        </a:rPr>
                        <a:t>Creating Accessibility</a:t>
                      </a:r>
                    </a:p>
                  </a:txBody>
                  <a:tcPr/>
                </a:tc>
                <a:tc>
                  <a:txBody>
                    <a:bodyPr/>
                    <a:lstStyle/>
                    <a:p>
                      <a:pPr algn="ctr"/>
                      <a:r>
                        <a:rPr lang="en-US" sz="4800" dirty="0">
                          <a:solidFill>
                            <a:srgbClr val="000000"/>
                          </a:solidFill>
                          <a:latin typeface="Helvetica" pitchFamily="2" charset="0"/>
                        </a:rPr>
                        <a:t>Legal and Ethical Responsibilities</a:t>
                      </a:r>
                    </a:p>
                  </a:txBody>
                  <a:tcPr/>
                </a:tc>
                <a:extLst>
                  <a:ext uri="{0D108BD9-81ED-4DB2-BD59-A6C34878D82A}">
                    <a16:rowId xmlns:a16="http://schemas.microsoft.com/office/drawing/2014/main" val="2848463126"/>
                  </a:ext>
                </a:extLst>
              </a:tr>
              <a:tr h="4411628">
                <a:tc>
                  <a:txBody>
                    <a:bodyPr/>
                    <a:lstStyle/>
                    <a:p>
                      <a:pPr lvl="0">
                        <a:buFont typeface="Arial" panose="020B0604020202020204" pitchFamily="34" charset="0"/>
                        <a:buChar char="•"/>
                      </a:pPr>
                      <a:r>
                        <a:rPr lang="en-US" sz="4000" dirty="0">
                          <a:solidFill>
                            <a:srgbClr val="000000"/>
                          </a:solidFill>
                          <a:latin typeface="Helvetica" pitchFamily="2" charset="0"/>
                        </a:rPr>
                        <a:t> General: Resources, physical spaces, print materials, and other aspects of our environment</a:t>
                      </a:r>
                    </a:p>
                    <a:p>
                      <a:pPr lvl="0">
                        <a:buFont typeface="Arial" panose="020B0604020202020204" pitchFamily="34" charset="0"/>
                        <a:buChar char="•"/>
                      </a:pPr>
                      <a:endParaRPr lang="en-US" sz="4000" dirty="0">
                        <a:solidFill>
                          <a:srgbClr val="000000"/>
                        </a:solidFill>
                        <a:latin typeface="Helvetica" pitchFamily="2" charset="0"/>
                      </a:endParaRPr>
                    </a:p>
                    <a:p>
                      <a:pPr lvl="0">
                        <a:buFont typeface="Arial" panose="020B0604020202020204" pitchFamily="34" charset="0"/>
                        <a:buChar char="•"/>
                      </a:pPr>
                      <a:r>
                        <a:rPr lang="en-US" sz="4000" dirty="0">
                          <a:solidFill>
                            <a:srgbClr val="000000"/>
                          </a:solidFill>
                          <a:latin typeface="Helvetica" pitchFamily="2" charset="0"/>
                        </a:rPr>
                        <a:t> Digital materials: Alternative text, color contrast, reading order</a:t>
                      </a:r>
                    </a:p>
                  </a:txBody>
                  <a:tcPr/>
                </a:tc>
                <a:tc>
                  <a:txBody>
                    <a:bodyPr/>
                    <a:lstStyle/>
                    <a:p>
                      <a:pPr lvl="0">
                        <a:buFont typeface="Arial" panose="020B0604020202020204" pitchFamily="34" charset="0"/>
                        <a:buChar char="•"/>
                      </a:pPr>
                      <a:r>
                        <a:rPr lang="en-US" sz="4000" dirty="0">
                          <a:solidFill>
                            <a:srgbClr val="000000"/>
                          </a:solidFill>
                          <a:latin typeface="Helvetica" pitchFamily="2" charset="0"/>
                        </a:rPr>
                        <a:t> Americans with Disabilities Act (ADA) </a:t>
                      </a:r>
                    </a:p>
                    <a:p>
                      <a:pPr lvl="0">
                        <a:buFont typeface="Arial" panose="020B0604020202020204" pitchFamily="34" charset="0"/>
                        <a:buChar char="•"/>
                      </a:pPr>
                      <a:endParaRPr lang="en-US" sz="4000" dirty="0">
                        <a:solidFill>
                          <a:srgbClr val="000000"/>
                        </a:solidFill>
                        <a:latin typeface="Helvetica" pitchFamily="2" charset="0"/>
                      </a:endParaRPr>
                    </a:p>
                    <a:p>
                      <a:pPr lvl="0">
                        <a:buFont typeface="Arial" panose="020B0604020202020204" pitchFamily="34" charset="0"/>
                        <a:buChar char="•"/>
                      </a:pPr>
                      <a:r>
                        <a:rPr lang="en-US" sz="4000" dirty="0">
                          <a:solidFill>
                            <a:srgbClr val="000000"/>
                          </a:solidFill>
                          <a:latin typeface="Helvetica" pitchFamily="2" charset="0"/>
                        </a:rPr>
                        <a:t> Microsoft products, particularly, are inherently inaccessible and must be reviewed and processed for accessibility</a:t>
                      </a:r>
                    </a:p>
                  </a:txBody>
                  <a:tcPr/>
                </a:tc>
                <a:extLst>
                  <a:ext uri="{0D108BD9-81ED-4DB2-BD59-A6C34878D82A}">
                    <a16:rowId xmlns:a16="http://schemas.microsoft.com/office/drawing/2014/main" val="996611182"/>
                  </a:ext>
                </a:extLst>
              </a:tr>
            </a:tbl>
          </a:graphicData>
        </a:graphic>
      </p:graphicFrame>
      <p:sp>
        <p:nvSpPr>
          <p:cNvPr id="11" name="TextBox 10">
            <a:extLst>
              <a:ext uri="{FF2B5EF4-FFF2-40B4-BE49-F238E27FC236}">
                <a16:creationId xmlns:a16="http://schemas.microsoft.com/office/drawing/2014/main" id="{AAE152D9-9C25-644E-9E2B-83952A2B218C}"/>
              </a:ext>
            </a:extLst>
          </p:cNvPr>
          <p:cNvSpPr txBox="1"/>
          <p:nvPr/>
        </p:nvSpPr>
        <p:spPr>
          <a:xfrm>
            <a:off x="877605" y="31907019"/>
            <a:ext cx="15521270" cy="2123658"/>
          </a:xfrm>
          <a:prstGeom prst="rect">
            <a:avLst/>
          </a:prstGeom>
          <a:noFill/>
        </p:spPr>
        <p:txBody>
          <a:bodyPr wrap="square" rtlCol="0">
            <a:spAutoFit/>
          </a:bodyPr>
          <a:lstStyle/>
          <a:p>
            <a:pPr algn="ctr"/>
            <a:r>
              <a:rPr lang="en-US" sz="4400" i="1" dirty="0">
                <a:latin typeface="Helvetica" pitchFamily="2" charset="0"/>
              </a:rPr>
              <a:t>“It is not enough to simply assume such usability based on automated accessibility evaluations,” </a:t>
            </a:r>
          </a:p>
          <a:p>
            <a:pPr algn="ctr"/>
            <a:r>
              <a:rPr lang="en-US" sz="4400" i="1" dirty="0">
                <a:latin typeface="Helvetica" pitchFamily="2" charset="0"/>
              </a:rPr>
              <a:t>(Lazar, </a:t>
            </a:r>
            <a:r>
              <a:rPr lang="en-US" sz="4400" i="1" dirty="0" err="1">
                <a:latin typeface="Helvetica" pitchFamily="2" charset="0"/>
              </a:rPr>
              <a:t>Olalere</a:t>
            </a:r>
            <a:r>
              <a:rPr lang="en-US" sz="4400" i="1" dirty="0">
                <a:latin typeface="Helvetica" pitchFamily="2" charset="0"/>
              </a:rPr>
              <a:t>, and Wentz, 2012, p. 84).</a:t>
            </a:r>
          </a:p>
        </p:txBody>
      </p:sp>
      <p:sp>
        <p:nvSpPr>
          <p:cNvPr id="16" name="Text Placeholder 15">
            <a:extLst>
              <a:ext uri="{FF2B5EF4-FFF2-40B4-BE49-F238E27FC236}">
                <a16:creationId xmlns:a16="http://schemas.microsoft.com/office/drawing/2014/main" id="{5FC36A73-6CBD-4CF5-81D2-072BF810B8FE}"/>
              </a:ext>
            </a:extLst>
          </p:cNvPr>
          <p:cNvSpPr>
            <a:spLocks noGrp="1"/>
          </p:cNvSpPr>
          <p:nvPr>
            <p:ph type="body" sz="quarter" idx="28"/>
          </p:nvPr>
        </p:nvSpPr>
        <p:spPr>
          <a:xfrm>
            <a:off x="17975261" y="6535926"/>
            <a:ext cx="15255875" cy="1036554"/>
          </a:xfrm>
        </p:spPr>
        <p:txBody>
          <a:bodyPr/>
          <a:lstStyle/>
          <a:p>
            <a:r>
              <a:rPr lang="en-US" sz="6600" b="1" dirty="0">
                <a:latin typeface="Helvetica" pitchFamily="2" charset="0"/>
                <a:ea typeface="Tahoma" panose="020B0604030504040204" pitchFamily="34" charset="0"/>
                <a:cs typeface="Tahoma" panose="020B0604030504040204" pitchFamily="34" charset="0"/>
              </a:rPr>
              <a:t>Description of Project Activities</a:t>
            </a:r>
          </a:p>
        </p:txBody>
      </p:sp>
      <p:graphicFrame>
        <p:nvGraphicFramePr>
          <p:cNvPr id="40" name="Table 40">
            <a:extLst>
              <a:ext uri="{FF2B5EF4-FFF2-40B4-BE49-F238E27FC236}">
                <a16:creationId xmlns:a16="http://schemas.microsoft.com/office/drawing/2014/main" id="{F7E31FE2-E30B-9148-82A8-27D6A2BF41B4}"/>
              </a:ext>
            </a:extLst>
          </p:cNvPr>
          <p:cNvGraphicFramePr>
            <a:graphicFrameLocks noGrp="1"/>
          </p:cNvGraphicFramePr>
          <p:nvPr>
            <p:extLst>
              <p:ext uri="{D42A27DB-BD31-4B8C-83A1-F6EECF244321}">
                <p14:modId xmlns:p14="http://schemas.microsoft.com/office/powerpoint/2010/main" val="924076477"/>
              </p:ext>
            </p:extLst>
          </p:nvPr>
        </p:nvGraphicFramePr>
        <p:xfrm>
          <a:off x="17848424" y="8563688"/>
          <a:ext cx="15826632" cy="10084286"/>
        </p:xfrm>
        <a:graphic>
          <a:graphicData uri="http://schemas.openxmlformats.org/drawingml/2006/table">
            <a:tbl>
              <a:tblPr firstRow="1" bandRow="1">
                <a:tableStyleId>{3B4B98B0-60AC-42C2-AFA5-B58CD77FA1E5}</a:tableStyleId>
              </a:tblPr>
              <a:tblGrid>
                <a:gridCol w="15826632">
                  <a:extLst>
                    <a:ext uri="{9D8B030D-6E8A-4147-A177-3AD203B41FA5}">
                      <a16:colId xmlns:a16="http://schemas.microsoft.com/office/drawing/2014/main" val="874018087"/>
                    </a:ext>
                  </a:extLst>
                </a:gridCol>
              </a:tblGrid>
              <a:tr h="819909">
                <a:tc>
                  <a:txBody>
                    <a:bodyPr/>
                    <a:lstStyle/>
                    <a:p>
                      <a:r>
                        <a:rPr lang="en-US" sz="4800" b="0" dirty="0">
                          <a:solidFill>
                            <a:srgbClr val="000000"/>
                          </a:solidFill>
                          <a:latin typeface="Helvetica" pitchFamily="2" charset="0"/>
                        </a:rPr>
                        <a:t>Engage in MTSS-B Sessions</a:t>
                      </a:r>
                    </a:p>
                  </a:txBody>
                  <a:tcPr/>
                </a:tc>
                <a:extLst>
                  <a:ext uri="{0D108BD9-81ED-4DB2-BD59-A6C34878D82A}">
                    <a16:rowId xmlns:a16="http://schemas.microsoft.com/office/drawing/2014/main" val="3431008434"/>
                  </a:ext>
                </a:extLst>
              </a:tr>
              <a:tr h="2295744">
                <a:tc>
                  <a:txBody>
                    <a:bodyPr/>
                    <a:lstStyle/>
                    <a:p>
                      <a:pPr marL="685800" indent="-685800">
                        <a:buFont typeface="Arial" panose="020B0604020202020204" pitchFamily="34" charset="0"/>
                        <a:buChar char="•"/>
                      </a:pPr>
                      <a:r>
                        <a:rPr lang="en-US" sz="4800" b="0" dirty="0">
                          <a:solidFill>
                            <a:srgbClr val="000000"/>
                          </a:solidFill>
                          <a:latin typeface="Helvetica" pitchFamily="2" charset="0"/>
                        </a:rPr>
                        <a:t>Create FAQ document for future use</a:t>
                      </a:r>
                    </a:p>
                    <a:p>
                      <a:pPr marL="685800" indent="-685800">
                        <a:buFont typeface="Arial" panose="020B0604020202020204" pitchFamily="34" charset="0"/>
                        <a:buChar char="•"/>
                      </a:pPr>
                      <a:r>
                        <a:rPr lang="en-US" sz="4800" b="0" dirty="0">
                          <a:solidFill>
                            <a:srgbClr val="000000"/>
                          </a:solidFill>
                          <a:latin typeface="Helvetica" pitchFamily="2" charset="0"/>
                        </a:rPr>
                        <a:t>Observe </a:t>
                      </a:r>
                      <a:r>
                        <a:rPr lang="en-US" sz="4800" b="0">
                          <a:solidFill>
                            <a:srgbClr val="000000"/>
                          </a:solidFill>
                          <a:latin typeface="Helvetica" pitchFamily="2" charset="0"/>
                        </a:rPr>
                        <a:t>MTSS-B framework </a:t>
                      </a:r>
                      <a:r>
                        <a:rPr lang="en-US" sz="4800" b="0" dirty="0">
                          <a:solidFill>
                            <a:srgbClr val="000000"/>
                          </a:solidFill>
                          <a:latin typeface="Helvetica" pitchFamily="2" charset="0"/>
                        </a:rPr>
                        <a:t>in motion to inform auditing process</a:t>
                      </a:r>
                    </a:p>
                  </a:txBody>
                  <a:tcPr/>
                </a:tc>
                <a:extLst>
                  <a:ext uri="{0D108BD9-81ED-4DB2-BD59-A6C34878D82A}">
                    <a16:rowId xmlns:a16="http://schemas.microsoft.com/office/drawing/2014/main" val="4208936667"/>
                  </a:ext>
                </a:extLst>
              </a:tr>
              <a:tr h="819909">
                <a:tc>
                  <a:txBody>
                    <a:bodyPr/>
                    <a:lstStyle/>
                    <a:p>
                      <a:r>
                        <a:rPr lang="en-US" sz="4800" b="0" dirty="0">
                          <a:solidFill>
                            <a:srgbClr val="000000"/>
                          </a:solidFill>
                          <a:latin typeface="Helvetica" pitchFamily="2" charset="0"/>
                        </a:rPr>
                        <a:t>Conduct Accessibility Audits</a:t>
                      </a:r>
                    </a:p>
                  </a:txBody>
                  <a:tcPr/>
                </a:tc>
                <a:extLst>
                  <a:ext uri="{0D108BD9-81ED-4DB2-BD59-A6C34878D82A}">
                    <a16:rowId xmlns:a16="http://schemas.microsoft.com/office/drawing/2014/main" val="3870565074"/>
                  </a:ext>
                </a:extLst>
              </a:tr>
              <a:tr h="3033662">
                <a:tc>
                  <a:txBody>
                    <a:bodyPr/>
                    <a:lstStyle/>
                    <a:p>
                      <a:pPr marL="685800" indent="-685800">
                        <a:buFont typeface="Arial" panose="020B0604020202020204" pitchFamily="34" charset="0"/>
                        <a:buChar char="•"/>
                      </a:pPr>
                      <a:r>
                        <a:rPr lang="en-US" sz="4800" b="0" dirty="0">
                          <a:solidFill>
                            <a:srgbClr val="000000"/>
                          </a:solidFill>
                          <a:latin typeface="Helvetica" pitchFamily="2" charset="0"/>
                        </a:rPr>
                        <a:t>Editing alternative text</a:t>
                      </a:r>
                    </a:p>
                    <a:p>
                      <a:pPr marL="685800" indent="-685800">
                        <a:buFont typeface="Arial" panose="020B0604020202020204" pitchFamily="34" charset="0"/>
                        <a:buChar char="•"/>
                      </a:pPr>
                      <a:r>
                        <a:rPr lang="en-US" sz="4800" b="0" dirty="0">
                          <a:solidFill>
                            <a:srgbClr val="000000"/>
                          </a:solidFill>
                          <a:latin typeface="Helvetica" pitchFamily="2" charset="0"/>
                        </a:rPr>
                        <a:t>Improving color contrast</a:t>
                      </a:r>
                    </a:p>
                    <a:p>
                      <a:pPr marL="685800" indent="-685800">
                        <a:buFont typeface="Arial" panose="020B0604020202020204" pitchFamily="34" charset="0"/>
                        <a:buChar char="•"/>
                      </a:pPr>
                      <a:r>
                        <a:rPr lang="en-US" sz="4800" b="0" dirty="0">
                          <a:solidFill>
                            <a:srgbClr val="000000"/>
                          </a:solidFill>
                          <a:latin typeface="Helvetica" pitchFamily="2" charset="0"/>
                        </a:rPr>
                        <a:t>Revising reading order to make accessible to screen readers</a:t>
                      </a:r>
                    </a:p>
                  </a:txBody>
                  <a:tcPr/>
                </a:tc>
                <a:extLst>
                  <a:ext uri="{0D108BD9-81ED-4DB2-BD59-A6C34878D82A}">
                    <a16:rowId xmlns:a16="http://schemas.microsoft.com/office/drawing/2014/main" val="149765098"/>
                  </a:ext>
                </a:extLst>
              </a:tr>
              <a:tr h="819909">
                <a:tc>
                  <a:txBody>
                    <a:bodyPr/>
                    <a:lstStyle/>
                    <a:p>
                      <a:r>
                        <a:rPr lang="en-US" sz="4800" b="0" dirty="0">
                          <a:solidFill>
                            <a:srgbClr val="000000"/>
                          </a:solidFill>
                          <a:latin typeface="Helvetica" pitchFamily="2" charset="0"/>
                        </a:rPr>
                        <a:t>Collaborate with others</a:t>
                      </a:r>
                    </a:p>
                  </a:txBody>
                  <a:tcPr/>
                </a:tc>
                <a:extLst>
                  <a:ext uri="{0D108BD9-81ED-4DB2-BD59-A6C34878D82A}">
                    <a16:rowId xmlns:a16="http://schemas.microsoft.com/office/drawing/2014/main" val="2139624199"/>
                  </a:ext>
                </a:extLst>
              </a:tr>
              <a:tr h="0">
                <a:tc>
                  <a:txBody>
                    <a:bodyPr/>
                    <a:lstStyle/>
                    <a:p>
                      <a:pPr marL="685800" indent="-685800">
                        <a:buFont typeface="Arial" panose="020B0604020202020204" pitchFamily="34" charset="0"/>
                        <a:buChar char="•"/>
                      </a:pPr>
                      <a:r>
                        <a:rPr lang="en-US" sz="4800" b="0" dirty="0">
                          <a:solidFill>
                            <a:srgbClr val="000000"/>
                          </a:solidFill>
                          <a:latin typeface="Helvetica" pitchFamily="2" charset="0"/>
                        </a:rPr>
                        <a:t>Discuss complicated accessibility questions</a:t>
                      </a:r>
                    </a:p>
                    <a:p>
                      <a:pPr marL="685800" indent="-685800">
                        <a:buFont typeface="Arial" panose="020B0604020202020204" pitchFamily="34" charset="0"/>
                        <a:buChar char="•"/>
                      </a:pPr>
                      <a:r>
                        <a:rPr lang="en-US" sz="4800" b="0" dirty="0">
                          <a:solidFill>
                            <a:srgbClr val="000000"/>
                          </a:solidFill>
                          <a:latin typeface="Helvetica" pitchFamily="2" charset="0"/>
                        </a:rPr>
                        <a:t>Review work in team meetings to ensure best possible outcomes</a:t>
                      </a:r>
                    </a:p>
                  </a:txBody>
                  <a:tcPr/>
                </a:tc>
                <a:extLst>
                  <a:ext uri="{0D108BD9-81ED-4DB2-BD59-A6C34878D82A}">
                    <a16:rowId xmlns:a16="http://schemas.microsoft.com/office/drawing/2014/main" val="3479166683"/>
                  </a:ext>
                </a:extLst>
              </a:tr>
            </a:tbl>
          </a:graphicData>
        </a:graphic>
      </p:graphicFrame>
      <p:sp>
        <p:nvSpPr>
          <p:cNvPr id="39" name="TextBox 38">
            <a:extLst>
              <a:ext uri="{FF2B5EF4-FFF2-40B4-BE49-F238E27FC236}">
                <a16:creationId xmlns:a16="http://schemas.microsoft.com/office/drawing/2014/main" id="{1972C3F4-3227-6F42-91A9-D2DBB9F50471}"/>
              </a:ext>
            </a:extLst>
          </p:cNvPr>
          <p:cNvSpPr txBox="1"/>
          <p:nvPr/>
        </p:nvSpPr>
        <p:spPr>
          <a:xfrm>
            <a:off x="17936513" y="20070100"/>
            <a:ext cx="15255875" cy="4216539"/>
          </a:xfrm>
          <a:prstGeom prst="rect">
            <a:avLst/>
          </a:prstGeom>
          <a:noFill/>
          <a:ln w="19050" cmpd="dbl">
            <a:solidFill>
              <a:srgbClr val="000000"/>
            </a:solidFill>
          </a:ln>
        </p:spPr>
        <p:txBody>
          <a:bodyPr wrap="square" rtlCol="0">
            <a:spAutoFit/>
          </a:bodyPr>
          <a:lstStyle/>
          <a:p>
            <a:pPr algn="ctr"/>
            <a:endParaRPr lang="en-US" sz="1600" i="1" dirty="0">
              <a:latin typeface="Helvetica" pitchFamily="2" charset="0"/>
              <a:ea typeface="Tahoma" panose="020B0604030504040204" pitchFamily="34" charset="0"/>
              <a:cs typeface="Tahoma" panose="020B0604030504040204" pitchFamily="34" charset="0"/>
            </a:endParaRPr>
          </a:p>
          <a:p>
            <a:pPr algn="ctr"/>
            <a:r>
              <a:rPr lang="en-US" sz="7200" i="1" dirty="0">
                <a:latin typeface="Helvetica" pitchFamily="2" charset="0"/>
                <a:ea typeface="Tahoma" panose="020B0604030504040204" pitchFamily="34" charset="0"/>
                <a:cs typeface="Tahoma" panose="020B0604030504040204" pitchFamily="34" charset="0"/>
              </a:rPr>
              <a:t>“Accessibility cannot be an afterthought,”</a:t>
            </a:r>
          </a:p>
          <a:p>
            <a:pPr algn="ctr"/>
            <a:endParaRPr lang="en-US" sz="2800" i="1" dirty="0">
              <a:latin typeface="Helvetica" pitchFamily="2" charset="0"/>
              <a:ea typeface="Tahoma" panose="020B0604030504040204" pitchFamily="34" charset="0"/>
              <a:cs typeface="Tahoma" panose="020B0604030504040204" pitchFamily="34" charset="0"/>
            </a:endParaRPr>
          </a:p>
          <a:p>
            <a:pPr algn="ctr"/>
            <a:r>
              <a:rPr lang="en-US" sz="4000" i="1" dirty="0">
                <a:latin typeface="Helvetica" pitchFamily="2" charset="0"/>
                <a:ea typeface="Tahoma" panose="020B0604030504040204" pitchFamily="34" charset="0"/>
                <a:cs typeface="Tahoma" panose="020B0604030504040204" pitchFamily="34" charset="0"/>
              </a:rPr>
              <a:t>(Youngblood, Tirumala, and Galvez, 2017, p. 342).</a:t>
            </a:r>
          </a:p>
          <a:p>
            <a:pPr algn="ctr"/>
            <a:endParaRPr lang="en-US" sz="4000" i="1" dirty="0">
              <a:latin typeface="Helvetica" pitchFamily="2" charset="0"/>
              <a:ea typeface="Tahoma" panose="020B0604030504040204" pitchFamily="34" charset="0"/>
              <a:cs typeface="Tahoma" panose="020B0604030504040204" pitchFamily="34" charset="0"/>
            </a:endParaRPr>
          </a:p>
        </p:txBody>
      </p:sp>
      <p:sp>
        <p:nvSpPr>
          <p:cNvPr id="7" name="Text Placeholder 6">
            <a:extLst>
              <a:ext uri="{FF2B5EF4-FFF2-40B4-BE49-F238E27FC236}">
                <a16:creationId xmlns:a16="http://schemas.microsoft.com/office/drawing/2014/main" id="{A27DCC75-C1A6-4C9B-8CF2-7F548AEB1F09}"/>
              </a:ext>
            </a:extLst>
          </p:cNvPr>
          <p:cNvSpPr>
            <a:spLocks noGrp="1"/>
          </p:cNvSpPr>
          <p:nvPr>
            <p:ph type="body" sz="quarter" idx="18"/>
          </p:nvPr>
        </p:nvSpPr>
        <p:spPr>
          <a:xfrm>
            <a:off x="18555315" y="25432804"/>
            <a:ext cx="14412849" cy="1475063"/>
          </a:xfrm>
        </p:spPr>
        <p:txBody>
          <a:bodyPr/>
          <a:lstStyle/>
          <a:p>
            <a:pPr algn="ctr"/>
            <a:r>
              <a:rPr lang="en-US" dirty="0">
                <a:latin typeface="Helvetica" pitchFamily="2" charset="0"/>
                <a:ea typeface="Tahoma" panose="020B0604030504040204" pitchFamily="34" charset="0"/>
                <a:cs typeface="Tahoma" panose="020B0604030504040204" pitchFamily="34" charset="0"/>
              </a:rPr>
              <a:t>Accessibility Example</a:t>
            </a:r>
          </a:p>
        </p:txBody>
      </p:sp>
      <p:sp>
        <p:nvSpPr>
          <p:cNvPr id="44" name="TextBox 43" descr="Yellow box with light font that is inaccessible for screen readers and individuals with visual impairments">
            <a:extLst>
              <a:ext uri="{FF2B5EF4-FFF2-40B4-BE49-F238E27FC236}">
                <a16:creationId xmlns:a16="http://schemas.microsoft.com/office/drawing/2014/main" id="{F2EFF6F1-F1ED-A84D-B28C-827421F27452}"/>
              </a:ext>
            </a:extLst>
          </p:cNvPr>
          <p:cNvSpPr txBox="1"/>
          <p:nvPr/>
        </p:nvSpPr>
        <p:spPr>
          <a:xfrm>
            <a:off x="18386548" y="26784756"/>
            <a:ext cx="6621463" cy="6924973"/>
          </a:xfrm>
          <a:prstGeom prst="rect">
            <a:avLst/>
          </a:prstGeom>
          <a:solidFill>
            <a:schemeClr val="accent4">
              <a:lumMod val="60000"/>
              <a:lumOff val="40000"/>
            </a:schemeClr>
          </a:solidFill>
        </p:spPr>
        <p:txBody>
          <a:bodyPr wrap="square" rtlCol="0">
            <a:spAutoFit/>
          </a:bodyPr>
          <a:lstStyle/>
          <a:p>
            <a:pPr algn="ctr"/>
            <a:endParaRPr lang="en-US" sz="4800" dirty="0">
              <a:solidFill>
                <a:schemeClr val="accent4">
                  <a:lumMod val="75000"/>
                </a:schemeClr>
              </a:solidFill>
              <a:latin typeface="Helvetica" pitchFamily="2" charset="0"/>
              <a:ea typeface="Tahoma" panose="020B0604030504040204" pitchFamily="34" charset="0"/>
              <a:cs typeface="Tahoma" panose="020B0604030504040204" pitchFamily="34" charset="0"/>
            </a:endParaRPr>
          </a:p>
          <a:p>
            <a:pPr algn="ctr"/>
            <a:endParaRPr lang="en-US" sz="4800" dirty="0">
              <a:solidFill>
                <a:schemeClr val="accent4">
                  <a:lumMod val="75000"/>
                </a:schemeClr>
              </a:solidFill>
              <a:latin typeface="Helvetica" pitchFamily="2" charset="0"/>
              <a:ea typeface="Tahoma" panose="020B0604030504040204" pitchFamily="34" charset="0"/>
              <a:cs typeface="Tahoma" panose="020B0604030504040204" pitchFamily="34" charset="0"/>
            </a:endParaRPr>
          </a:p>
          <a:p>
            <a:pPr algn="ctr"/>
            <a:r>
              <a:rPr lang="en-US" sz="3600" dirty="0">
                <a:solidFill>
                  <a:schemeClr val="accent4">
                    <a:lumMod val="75000"/>
                  </a:schemeClr>
                </a:solidFill>
                <a:latin typeface="American Typewriter" panose="02090604020004020304" pitchFamily="18" charset="77"/>
                <a:ea typeface="Tahoma" panose="020B0604030504040204" pitchFamily="34" charset="0"/>
                <a:cs typeface="Tahoma" panose="020B0604030504040204" pitchFamily="34" charset="0"/>
              </a:rPr>
              <a:t>Weak Contrast and Small, Unique Fonts are Difficult to Read</a:t>
            </a:r>
          </a:p>
          <a:p>
            <a:pPr algn="ctr"/>
            <a:endParaRPr lang="en-US" sz="3600" dirty="0">
              <a:solidFill>
                <a:schemeClr val="accent4">
                  <a:lumMod val="75000"/>
                </a:schemeClr>
              </a:solidFill>
              <a:latin typeface="American Typewriter" panose="02090604020004020304" pitchFamily="18" charset="77"/>
              <a:ea typeface="Tahoma" panose="020B0604030504040204" pitchFamily="34" charset="0"/>
              <a:cs typeface="Tahoma" panose="020B0604030504040204" pitchFamily="34" charset="0"/>
            </a:endParaRPr>
          </a:p>
          <a:p>
            <a:pPr algn="ctr"/>
            <a:endParaRPr lang="en-US" sz="3600" dirty="0">
              <a:solidFill>
                <a:schemeClr val="accent4">
                  <a:lumMod val="75000"/>
                </a:schemeClr>
              </a:solidFill>
              <a:latin typeface="American Typewriter" panose="02090604020004020304" pitchFamily="18" charset="77"/>
              <a:ea typeface="Tahoma" panose="020B0604030504040204" pitchFamily="34" charset="0"/>
              <a:cs typeface="Tahoma" panose="020B0604030504040204" pitchFamily="34" charset="0"/>
            </a:endParaRPr>
          </a:p>
          <a:p>
            <a:pPr algn="ctr"/>
            <a:endParaRPr lang="en-US" sz="3600" dirty="0">
              <a:solidFill>
                <a:schemeClr val="accent4">
                  <a:lumMod val="75000"/>
                </a:schemeClr>
              </a:solidFill>
              <a:latin typeface="American Typewriter" panose="02090604020004020304" pitchFamily="18" charset="77"/>
              <a:ea typeface="Tahoma" panose="020B0604030504040204" pitchFamily="34" charset="0"/>
              <a:cs typeface="Tahoma" panose="020B0604030504040204" pitchFamily="34" charset="0"/>
            </a:endParaRPr>
          </a:p>
          <a:p>
            <a:pPr algn="ctr"/>
            <a:r>
              <a:rPr lang="en-US" sz="6600" dirty="0">
                <a:solidFill>
                  <a:schemeClr val="accent4">
                    <a:lumMod val="75000"/>
                  </a:schemeClr>
                </a:solidFill>
                <a:latin typeface="American Typewriter" panose="02090604020004020304" pitchFamily="18" charset="77"/>
                <a:ea typeface="Tahoma" panose="020B0604030504040204" pitchFamily="34" charset="0"/>
                <a:cs typeface="Tahoma" panose="020B0604030504040204" pitchFamily="34" charset="0"/>
              </a:rPr>
              <a:t>INACCESSIBLE</a:t>
            </a:r>
          </a:p>
          <a:p>
            <a:pPr algn="ctr"/>
            <a:endParaRPr lang="en-US" sz="6600" dirty="0">
              <a:solidFill>
                <a:schemeClr val="accent4">
                  <a:lumMod val="75000"/>
                </a:schemeClr>
              </a:solidFill>
              <a:latin typeface="Helvetica" pitchFamily="2" charset="0"/>
              <a:ea typeface="Tahoma" panose="020B0604030504040204" pitchFamily="34" charset="0"/>
              <a:cs typeface="Tahoma" panose="020B0604030504040204" pitchFamily="34" charset="0"/>
            </a:endParaRPr>
          </a:p>
        </p:txBody>
      </p:sp>
      <p:sp>
        <p:nvSpPr>
          <p:cNvPr id="43" name="TextBox 42" descr="Light red box with bold black font that is easy for screen readers and individuals with visual impairments to read">
            <a:extLst>
              <a:ext uri="{FF2B5EF4-FFF2-40B4-BE49-F238E27FC236}">
                <a16:creationId xmlns:a16="http://schemas.microsoft.com/office/drawing/2014/main" id="{8A9226E5-4F23-A442-90D0-F8D452C1E4A0}"/>
              </a:ext>
            </a:extLst>
          </p:cNvPr>
          <p:cNvSpPr txBox="1"/>
          <p:nvPr/>
        </p:nvSpPr>
        <p:spPr>
          <a:xfrm>
            <a:off x="26198391" y="26907867"/>
            <a:ext cx="6621463" cy="6801862"/>
          </a:xfrm>
          <a:prstGeom prst="rect">
            <a:avLst/>
          </a:prstGeom>
          <a:solidFill>
            <a:schemeClr val="accent3">
              <a:lumMod val="20000"/>
              <a:lumOff val="80000"/>
            </a:schemeClr>
          </a:solidFill>
        </p:spPr>
        <p:txBody>
          <a:bodyPr wrap="square" rtlCol="0">
            <a:spAutoFit/>
          </a:bodyPr>
          <a:lstStyle/>
          <a:p>
            <a:pPr algn="ctr"/>
            <a:r>
              <a:rPr lang="en-US" sz="6000" dirty="0">
                <a:solidFill>
                  <a:srgbClr val="000000"/>
                </a:solidFill>
                <a:latin typeface="Helvetica" pitchFamily="2" charset="0"/>
                <a:ea typeface="Tahoma" panose="020B0604030504040204" pitchFamily="34" charset="0"/>
                <a:cs typeface="Tahoma" panose="020B0604030504040204" pitchFamily="34" charset="0"/>
              </a:rPr>
              <a:t>Strong Contrast and Larger, Universal Fonts Make Things Easier to View</a:t>
            </a:r>
          </a:p>
          <a:p>
            <a:pPr algn="ctr"/>
            <a:endParaRPr lang="en-US" sz="3200" dirty="0">
              <a:solidFill>
                <a:srgbClr val="000000"/>
              </a:solidFill>
              <a:latin typeface="Helvetica" pitchFamily="2" charset="0"/>
              <a:ea typeface="Tahoma" panose="020B0604030504040204" pitchFamily="34" charset="0"/>
              <a:cs typeface="Tahoma" panose="020B0604030504040204" pitchFamily="34" charset="0"/>
            </a:endParaRPr>
          </a:p>
          <a:p>
            <a:pPr algn="ctr"/>
            <a:endParaRPr lang="en-US" sz="1800" dirty="0">
              <a:solidFill>
                <a:srgbClr val="000000"/>
              </a:solidFill>
              <a:latin typeface="Helvetica" pitchFamily="2" charset="0"/>
              <a:ea typeface="Tahoma" panose="020B0604030504040204" pitchFamily="34" charset="0"/>
              <a:cs typeface="Tahoma" panose="020B0604030504040204" pitchFamily="34" charset="0"/>
            </a:endParaRPr>
          </a:p>
          <a:p>
            <a:pPr algn="ctr"/>
            <a:r>
              <a:rPr lang="en-US" sz="7200" dirty="0">
                <a:solidFill>
                  <a:srgbClr val="000000"/>
                </a:solidFill>
                <a:latin typeface="Helvetica" pitchFamily="2" charset="0"/>
                <a:ea typeface="Tahoma" panose="020B0604030504040204" pitchFamily="34" charset="0"/>
                <a:cs typeface="Tahoma" panose="020B0604030504040204" pitchFamily="34" charset="0"/>
              </a:rPr>
              <a:t>ACCESSIBLE</a:t>
            </a:r>
          </a:p>
        </p:txBody>
      </p:sp>
      <p:sp>
        <p:nvSpPr>
          <p:cNvPr id="8" name="Text Placeholder 7">
            <a:extLst>
              <a:ext uri="{FF2B5EF4-FFF2-40B4-BE49-F238E27FC236}">
                <a16:creationId xmlns:a16="http://schemas.microsoft.com/office/drawing/2014/main" id="{6D40A36F-8EA5-47E8-ADE3-65EFC530BE20}"/>
              </a:ext>
            </a:extLst>
          </p:cNvPr>
          <p:cNvSpPr>
            <a:spLocks noGrp="1"/>
          </p:cNvSpPr>
          <p:nvPr>
            <p:ph type="body" sz="quarter" idx="19"/>
          </p:nvPr>
        </p:nvSpPr>
        <p:spPr>
          <a:xfrm>
            <a:off x="34450336" y="7020071"/>
            <a:ext cx="10713721" cy="777557"/>
          </a:xfrm>
        </p:spPr>
        <p:txBody>
          <a:bodyPr/>
          <a:lstStyle/>
          <a:p>
            <a:r>
              <a:rPr lang="en-US" dirty="0">
                <a:latin typeface="Helvetica" pitchFamily="2" charset="0"/>
                <a:ea typeface="Tahoma" panose="020B0604030504040204" pitchFamily="34" charset="0"/>
                <a:cs typeface="Tahoma" panose="020B0604030504040204" pitchFamily="34" charset="0"/>
              </a:rPr>
              <a:t>Conclusions and Next Steps</a:t>
            </a:r>
          </a:p>
        </p:txBody>
      </p:sp>
      <p:sp>
        <p:nvSpPr>
          <p:cNvPr id="45" name="TextBox 44">
            <a:extLst>
              <a:ext uri="{FF2B5EF4-FFF2-40B4-BE49-F238E27FC236}">
                <a16:creationId xmlns:a16="http://schemas.microsoft.com/office/drawing/2014/main" id="{C4C49824-BD70-7743-AF44-50F969C3B880}"/>
              </a:ext>
            </a:extLst>
          </p:cNvPr>
          <p:cNvSpPr txBox="1"/>
          <p:nvPr/>
        </p:nvSpPr>
        <p:spPr>
          <a:xfrm>
            <a:off x="34819879" y="8563688"/>
            <a:ext cx="14886332" cy="6524863"/>
          </a:xfrm>
          <a:prstGeom prst="rect">
            <a:avLst/>
          </a:prstGeom>
          <a:noFill/>
        </p:spPr>
        <p:txBody>
          <a:bodyPr wrap="square" rtlCol="0">
            <a:spAutoFit/>
          </a:bodyPr>
          <a:lstStyle/>
          <a:p>
            <a:pPr marL="1143000" indent="-1143000" fontAlgn="t">
              <a:buFont typeface="Arial" panose="020B0604020202020204" pitchFamily="34" charset="0"/>
              <a:buChar char="•"/>
            </a:pPr>
            <a:r>
              <a:rPr lang="en-US" sz="5200" dirty="0">
                <a:solidFill>
                  <a:srgbClr val="000000"/>
                </a:solidFill>
                <a:latin typeface="Helvetica" pitchFamily="2" charset="0"/>
              </a:rPr>
              <a:t>Continue accessibility audits with other materials</a:t>
            </a:r>
          </a:p>
          <a:p>
            <a:pPr marL="1143000" indent="-1143000" fontAlgn="t">
              <a:buFont typeface="Arial" panose="020B0604020202020204" pitchFamily="34" charset="0"/>
              <a:buChar char="•"/>
            </a:pPr>
            <a:r>
              <a:rPr lang="en-US" sz="5200" dirty="0">
                <a:solidFill>
                  <a:srgbClr val="000000"/>
                </a:solidFill>
                <a:latin typeface="Helvetica" pitchFamily="2" charset="0"/>
              </a:rPr>
              <a:t>Utilize screen reader to access documents and Powerpoints</a:t>
            </a:r>
          </a:p>
          <a:p>
            <a:pPr marL="1143000" indent="-1143000" fontAlgn="t">
              <a:buFont typeface="Arial" panose="020B0604020202020204" pitchFamily="34" charset="0"/>
              <a:buChar char="•"/>
            </a:pPr>
            <a:r>
              <a:rPr lang="en-US" sz="5200" dirty="0">
                <a:solidFill>
                  <a:srgbClr val="000000"/>
                </a:solidFill>
                <a:latin typeface="Helvetica" pitchFamily="2" charset="0"/>
              </a:rPr>
              <a:t>Extend strategies into future professional work</a:t>
            </a:r>
          </a:p>
          <a:p>
            <a:pPr marL="1143000" indent="-1143000" fontAlgn="t">
              <a:buFont typeface="Arial" panose="020B0604020202020204" pitchFamily="34" charset="0"/>
              <a:buChar char="•"/>
            </a:pPr>
            <a:r>
              <a:rPr lang="en-US" sz="5200" dirty="0">
                <a:solidFill>
                  <a:srgbClr val="000000"/>
                </a:solidFill>
                <a:latin typeface="Helvetica" pitchFamily="2" charset="0"/>
              </a:rPr>
              <a:t>Incorporate lessons of accessibility into teaching resources/programs</a:t>
            </a:r>
          </a:p>
          <a:p>
            <a:pPr marL="1143000" indent="-1143000">
              <a:buFont typeface="Arial" panose="020B0604020202020204" pitchFamily="34" charset="0"/>
              <a:buChar char="•"/>
            </a:pPr>
            <a:endParaRPr lang="en-US" sz="5400" dirty="0">
              <a:solidFill>
                <a:srgbClr val="000000"/>
              </a:solidFill>
              <a:latin typeface="Helvetica" pitchFamily="2" charset="0"/>
            </a:endParaRPr>
          </a:p>
        </p:txBody>
      </p:sp>
      <p:pic>
        <p:nvPicPr>
          <p:cNvPr id="1028" name="Picture 4" descr="Eye for vision, Ear for hearing, Hand with smartphone for motor, and brain with question mark for cognition">
            <a:extLst>
              <a:ext uri="{FF2B5EF4-FFF2-40B4-BE49-F238E27FC236}">
                <a16:creationId xmlns:a16="http://schemas.microsoft.com/office/drawing/2014/main" id="{33720BA2-0A08-C049-AE27-66A2C14C52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0080"/>
          <a:stretch/>
        </p:blipFill>
        <p:spPr bwMode="auto">
          <a:xfrm>
            <a:off x="35929064" y="14442838"/>
            <a:ext cx="12667961" cy="3250556"/>
          </a:xfrm>
          <a:prstGeom prst="rect">
            <a:avLst/>
          </a:prstGeom>
          <a:noFill/>
          <a:extLst>
            <a:ext uri="{909E8E84-426E-40DD-AFC4-6F175D3DCCD1}">
              <a14:hiddenFill xmlns:a14="http://schemas.microsoft.com/office/drawing/2010/main">
                <a:solidFill>
                  <a:srgbClr val="FFFFFF"/>
                </a:solidFill>
              </a14:hiddenFill>
            </a:ext>
          </a:extLst>
        </p:spPr>
      </p:pic>
      <p:sp>
        <p:nvSpPr>
          <p:cNvPr id="37" name="Text Placeholder 7">
            <a:extLst>
              <a:ext uri="{FF2B5EF4-FFF2-40B4-BE49-F238E27FC236}">
                <a16:creationId xmlns:a16="http://schemas.microsoft.com/office/drawing/2014/main" id="{765EC675-AB47-9B43-8437-E8F4817206E0}"/>
              </a:ext>
            </a:extLst>
          </p:cNvPr>
          <p:cNvSpPr txBox="1">
            <a:spLocks/>
          </p:cNvSpPr>
          <p:nvPr/>
        </p:nvSpPr>
        <p:spPr>
          <a:xfrm>
            <a:off x="34819243" y="18474879"/>
            <a:ext cx="10713721" cy="777557"/>
          </a:xfrm>
          <a:prstGeom prst="rect">
            <a:avLst/>
          </a:prstGeom>
        </p:spPr>
        <p:txBody>
          <a:bodyPr vert="horz" lIns="106674" tIns="53337" rIns="106674" bIns="53337" rtlCol="0">
            <a:noAutofit/>
          </a:bodyPr>
          <a:lstStyle>
            <a:lvl1pPr marL="0" indent="0" algn="l" defTabSz="4480304" rtl="0" eaLnBrk="1" latinLnBrk="0" hangingPunct="1">
              <a:lnSpc>
                <a:spcPct val="90000"/>
              </a:lnSpc>
              <a:spcBef>
                <a:spcPts val="4900"/>
              </a:spcBef>
              <a:buFont typeface="Arial" panose="020B0604020202020204" pitchFamily="34" charset="0"/>
              <a:buNone/>
              <a:defRPr sz="6000" b="1" kern="1200">
                <a:solidFill>
                  <a:srgbClr val="000000"/>
                </a:solidFill>
                <a:latin typeface="+mj-lt"/>
                <a:ea typeface="+mn-ea"/>
                <a:cs typeface="+mn-cs"/>
              </a:defRPr>
            </a:lvl1pPr>
            <a:lvl2pPr marL="2240152" indent="0" algn="l" defTabSz="4480304" rtl="0" eaLnBrk="1" latinLnBrk="0" hangingPunct="1">
              <a:lnSpc>
                <a:spcPct val="90000"/>
              </a:lnSpc>
              <a:spcBef>
                <a:spcPts val="2450"/>
              </a:spcBef>
              <a:buFont typeface="Arial" panose="020B0604020202020204" pitchFamily="34" charset="0"/>
              <a:buNone/>
              <a:defRPr sz="7200" kern="1200">
                <a:solidFill>
                  <a:srgbClr val="000000"/>
                </a:solidFill>
                <a:latin typeface="+mj-lt"/>
                <a:ea typeface="+mn-ea"/>
                <a:cs typeface="+mn-cs"/>
              </a:defRPr>
            </a:lvl2pPr>
            <a:lvl3pPr marL="4480304" indent="0" algn="l" defTabSz="4480304" rtl="0" eaLnBrk="1" latinLnBrk="0" hangingPunct="1">
              <a:lnSpc>
                <a:spcPct val="90000"/>
              </a:lnSpc>
              <a:spcBef>
                <a:spcPts val="2450"/>
              </a:spcBef>
              <a:buFont typeface="Arial" panose="020B0604020202020204" pitchFamily="34" charset="0"/>
              <a:buNone/>
              <a:defRPr sz="6600" kern="1200">
                <a:solidFill>
                  <a:srgbClr val="000000"/>
                </a:solidFill>
                <a:latin typeface="+mj-lt"/>
                <a:ea typeface="+mn-ea"/>
                <a:cs typeface="+mn-cs"/>
              </a:defRPr>
            </a:lvl3pPr>
            <a:lvl4pPr marL="6720456"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4pPr>
            <a:lvl5pPr marL="8960608"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a:lstStyle>
          <a:p>
            <a:r>
              <a:rPr lang="en-US" dirty="0">
                <a:latin typeface="Helvetica" pitchFamily="2" charset="0"/>
                <a:ea typeface="Tahoma" panose="020B0604030504040204" pitchFamily="34" charset="0"/>
                <a:cs typeface="Tahoma" panose="020B0604030504040204" pitchFamily="34" charset="0"/>
              </a:rPr>
              <a:t>Lessons Learned</a:t>
            </a:r>
          </a:p>
        </p:txBody>
      </p:sp>
      <p:graphicFrame>
        <p:nvGraphicFramePr>
          <p:cNvPr id="46" name="Table 46">
            <a:extLst>
              <a:ext uri="{FF2B5EF4-FFF2-40B4-BE49-F238E27FC236}">
                <a16:creationId xmlns:a16="http://schemas.microsoft.com/office/drawing/2014/main" id="{20BBD200-A8FB-F343-856B-3194E1AFF551}"/>
              </a:ext>
            </a:extLst>
          </p:cNvPr>
          <p:cNvGraphicFramePr>
            <a:graphicFrameLocks noGrp="1"/>
          </p:cNvGraphicFramePr>
          <p:nvPr>
            <p:extLst>
              <p:ext uri="{D42A27DB-BD31-4B8C-83A1-F6EECF244321}">
                <p14:modId xmlns:p14="http://schemas.microsoft.com/office/powerpoint/2010/main" val="2008639937"/>
              </p:ext>
            </p:extLst>
          </p:nvPr>
        </p:nvGraphicFramePr>
        <p:xfrm>
          <a:off x="34823835" y="19787726"/>
          <a:ext cx="15748939" cy="9150730"/>
        </p:xfrm>
        <a:graphic>
          <a:graphicData uri="http://schemas.openxmlformats.org/drawingml/2006/table">
            <a:tbl>
              <a:tblPr firstRow="1" bandRow="1">
                <a:tableStyleId>{3B4B98B0-60AC-42C2-AFA5-B58CD77FA1E5}</a:tableStyleId>
              </a:tblPr>
              <a:tblGrid>
                <a:gridCol w="15748939">
                  <a:extLst>
                    <a:ext uri="{9D8B030D-6E8A-4147-A177-3AD203B41FA5}">
                      <a16:colId xmlns:a16="http://schemas.microsoft.com/office/drawing/2014/main" val="3262235243"/>
                    </a:ext>
                  </a:extLst>
                </a:gridCol>
              </a:tblGrid>
              <a:tr h="1332616">
                <a:tc>
                  <a:txBody>
                    <a:bodyPr/>
                    <a:lstStyle/>
                    <a:p>
                      <a:r>
                        <a:rPr lang="en-US" sz="5400" b="0" i="1" dirty="0">
                          <a:latin typeface="Helvetica" pitchFamily="2" charset="0"/>
                        </a:rPr>
                        <a:t>Accessibility is not a beginner task.</a:t>
                      </a:r>
                    </a:p>
                  </a:txBody>
                  <a:tcPr/>
                </a:tc>
                <a:extLst>
                  <a:ext uri="{0D108BD9-81ED-4DB2-BD59-A6C34878D82A}">
                    <a16:rowId xmlns:a16="http://schemas.microsoft.com/office/drawing/2014/main" val="3723351053"/>
                  </a:ext>
                </a:extLst>
              </a:tr>
              <a:tr h="3224138">
                <a:tc>
                  <a:txBody>
                    <a:bodyPr/>
                    <a:lstStyle/>
                    <a:p>
                      <a:pPr marL="685800" indent="-685800">
                        <a:buFont typeface="Arial" panose="020B0604020202020204" pitchFamily="34" charset="0"/>
                        <a:buChar char="•"/>
                      </a:pPr>
                      <a:r>
                        <a:rPr lang="en-US" sz="4400" dirty="0">
                          <a:latin typeface="Helvetica" pitchFamily="2" charset="0"/>
                        </a:rPr>
                        <a:t>Not widely understood</a:t>
                      </a:r>
                    </a:p>
                    <a:p>
                      <a:pPr marL="685800" indent="-685800">
                        <a:buFont typeface="Arial" panose="020B0604020202020204" pitchFamily="34" charset="0"/>
                        <a:buChar char="•"/>
                      </a:pPr>
                      <a:r>
                        <a:rPr lang="en-US" sz="4400" dirty="0">
                          <a:latin typeface="Helvetica" pitchFamily="2" charset="0"/>
                        </a:rPr>
                        <a:t>Needs additional research, resources, and time</a:t>
                      </a:r>
                    </a:p>
                    <a:p>
                      <a:pPr marL="685800" indent="-685800">
                        <a:buFont typeface="Arial" panose="020B0604020202020204" pitchFamily="34" charset="0"/>
                        <a:buChar char="•"/>
                      </a:pPr>
                      <a:r>
                        <a:rPr lang="en-US" sz="4400" dirty="0">
                          <a:latin typeface="Helvetica" pitchFamily="2" charset="0"/>
                        </a:rPr>
                        <a:t>To become an expert, you must learn from and alongside experts</a:t>
                      </a:r>
                    </a:p>
                  </a:txBody>
                  <a:tcPr/>
                </a:tc>
                <a:extLst>
                  <a:ext uri="{0D108BD9-81ED-4DB2-BD59-A6C34878D82A}">
                    <a16:rowId xmlns:a16="http://schemas.microsoft.com/office/drawing/2014/main" val="3560730744"/>
                  </a:ext>
                </a:extLst>
              </a:tr>
              <a:tr h="2149300">
                <a:tc>
                  <a:txBody>
                    <a:bodyPr/>
                    <a:lstStyle/>
                    <a:p>
                      <a:r>
                        <a:rPr lang="en-US" sz="5400" i="1" dirty="0">
                          <a:latin typeface="Helvetica" pitchFamily="2" charset="0"/>
                        </a:rPr>
                        <a:t>When we aren’t being thoughtful about accessibility, we leave out some of the population.</a:t>
                      </a:r>
                    </a:p>
                  </a:txBody>
                  <a:tcPr/>
                </a:tc>
                <a:extLst>
                  <a:ext uri="{0D108BD9-81ED-4DB2-BD59-A6C34878D82A}">
                    <a16:rowId xmlns:a16="http://schemas.microsoft.com/office/drawing/2014/main" val="4118978065"/>
                  </a:ext>
                </a:extLst>
              </a:tr>
              <a:tr h="2444676">
                <a:tc>
                  <a:txBody>
                    <a:bodyPr/>
                    <a:lstStyle/>
                    <a:p>
                      <a:pPr marL="685800" indent="-685800">
                        <a:buFont typeface="Arial" panose="020B0604020202020204" pitchFamily="34" charset="0"/>
                        <a:buChar char="•"/>
                      </a:pPr>
                      <a:r>
                        <a:rPr lang="en-US" sz="4400" dirty="0">
                          <a:latin typeface="Helvetica" pitchFamily="2" charset="0"/>
                        </a:rPr>
                        <a:t>Not ensuring accessible resources for all forces people to disclose their experience in an uncomfortable manner</a:t>
                      </a:r>
                    </a:p>
                    <a:p>
                      <a:pPr marL="685800" indent="-685800">
                        <a:buFont typeface="Arial" panose="020B0604020202020204" pitchFamily="34" charset="0"/>
                        <a:buChar char="•"/>
                      </a:pPr>
                      <a:r>
                        <a:rPr lang="en-US" sz="4400" dirty="0">
                          <a:latin typeface="Helvetica" pitchFamily="2" charset="0"/>
                        </a:rPr>
                        <a:t>We need universally accessible materials!</a:t>
                      </a:r>
                    </a:p>
                  </a:txBody>
                  <a:tcPr/>
                </a:tc>
                <a:extLst>
                  <a:ext uri="{0D108BD9-81ED-4DB2-BD59-A6C34878D82A}">
                    <a16:rowId xmlns:a16="http://schemas.microsoft.com/office/drawing/2014/main" val="2419766377"/>
                  </a:ext>
                </a:extLst>
              </a:tr>
            </a:tbl>
          </a:graphicData>
        </a:graphic>
      </p:graphicFrame>
      <p:sp>
        <p:nvSpPr>
          <p:cNvPr id="10" name="Text Placeholder 9">
            <a:extLst>
              <a:ext uri="{FF2B5EF4-FFF2-40B4-BE49-F238E27FC236}">
                <a16:creationId xmlns:a16="http://schemas.microsoft.com/office/drawing/2014/main" id="{FF6D1BEF-176D-4775-B65A-6D991791B749}"/>
              </a:ext>
            </a:extLst>
          </p:cNvPr>
          <p:cNvSpPr>
            <a:spLocks noGrp="1"/>
          </p:cNvSpPr>
          <p:nvPr>
            <p:ph type="body" sz="quarter" idx="21"/>
          </p:nvPr>
        </p:nvSpPr>
        <p:spPr>
          <a:xfrm>
            <a:off x="34450336" y="29156528"/>
            <a:ext cx="8549640" cy="777875"/>
          </a:xfrm>
        </p:spPr>
        <p:txBody>
          <a:bodyPr/>
          <a:lstStyle/>
          <a:p>
            <a:r>
              <a:rPr lang="en-US" sz="4800" dirty="0">
                <a:latin typeface="Helvetica" pitchFamily="2" charset="0"/>
                <a:ea typeface="Tahoma" panose="020B0604030504040204" pitchFamily="34" charset="0"/>
                <a:cs typeface="Tahoma" panose="020B0604030504040204" pitchFamily="34" charset="0"/>
              </a:rPr>
              <a:t>References</a:t>
            </a:r>
            <a:endParaRPr lang="en-US" dirty="0">
              <a:latin typeface="Helvetica" pitchFamily="2" charset="0"/>
              <a:ea typeface="Tahoma" panose="020B0604030504040204" pitchFamily="34" charset="0"/>
              <a:cs typeface="Tahoma" panose="020B0604030504040204" pitchFamily="34" charset="0"/>
            </a:endParaRPr>
          </a:p>
        </p:txBody>
      </p:sp>
      <p:sp>
        <p:nvSpPr>
          <p:cNvPr id="17" name="Text Placeholder 16">
            <a:extLst>
              <a:ext uri="{FF2B5EF4-FFF2-40B4-BE49-F238E27FC236}">
                <a16:creationId xmlns:a16="http://schemas.microsoft.com/office/drawing/2014/main" id="{311477D6-96D2-4B1D-9894-EFAE395B46DA}"/>
              </a:ext>
            </a:extLst>
          </p:cNvPr>
          <p:cNvSpPr>
            <a:spLocks noGrp="1"/>
          </p:cNvSpPr>
          <p:nvPr>
            <p:ph type="body" sz="quarter" idx="29"/>
          </p:nvPr>
        </p:nvSpPr>
        <p:spPr>
          <a:xfrm>
            <a:off x="34450336" y="30469693"/>
            <a:ext cx="15255875" cy="3889196"/>
          </a:xfrm>
        </p:spPr>
        <p:txBody>
          <a:bodyPr>
            <a:normAutofit/>
          </a:bodyPr>
          <a:lstStyle/>
          <a:p>
            <a:pPr marL="0" indent="0">
              <a:buNone/>
            </a:pPr>
            <a:r>
              <a:rPr lang="en-US" sz="3200" dirty="0">
                <a:latin typeface="Times New Roman" panose="02020603050405020304" pitchFamily="18" charset="0"/>
                <a:ea typeface="Tahoma" panose="020B0604030504040204" pitchFamily="34" charset="0"/>
                <a:cs typeface="Times New Roman" panose="02020603050405020304" pitchFamily="18" charset="0"/>
              </a:rPr>
              <a:t>Lazar, J., </a:t>
            </a:r>
            <a:r>
              <a:rPr lang="en-US" sz="3200" dirty="0" err="1">
                <a:latin typeface="Times New Roman" panose="02020603050405020304" pitchFamily="18" charset="0"/>
                <a:ea typeface="Tahoma" panose="020B0604030504040204" pitchFamily="34" charset="0"/>
                <a:cs typeface="Times New Roman" panose="02020603050405020304" pitchFamily="18" charset="0"/>
              </a:rPr>
              <a:t>Olelere</a:t>
            </a:r>
            <a:r>
              <a:rPr lang="en-US" sz="3200" dirty="0">
                <a:latin typeface="Times New Roman" panose="02020603050405020304" pitchFamily="18" charset="0"/>
                <a:ea typeface="Tahoma" panose="020B0604030504040204" pitchFamily="34" charset="0"/>
                <a:cs typeface="Times New Roman" panose="02020603050405020304" pitchFamily="18" charset="0"/>
              </a:rPr>
              <a:t>, A., and Wentz, B. (2012). Investigating the accessibility and usability of job application websites for blind users. </a:t>
            </a:r>
            <a:r>
              <a:rPr lang="en-US" sz="3200" i="1" dirty="0">
                <a:latin typeface="Times New Roman" panose="02020603050405020304" pitchFamily="18" charset="0"/>
                <a:ea typeface="Tahoma" panose="020B0604030504040204" pitchFamily="34" charset="0"/>
                <a:cs typeface="Times New Roman" panose="02020603050405020304" pitchFamily="18" charset="0"/>
              </a:rPr>
              <a:t>Journal of Usability Studies, 7</a:t>
            </a:r>
            <a:r>
              <a:rPr lang="en-US" sz="3200" dirty="0">
                <a:latin typeface="Times New Roman" panose="02020603050405020304" pitchFamily="18" charset="0"/>
                <a:ea typeface="Tahoma" panose="020B0604030504040204" pitchFamily="34" charset="0"/>
                <a:cs typeface="Times New Roman" panose="02020603050405020304" pitchFamily="18" charset="0"/>
              </a:rPr>
              <a:t>(2), 68-87.</a:t>
            </a:r>
          </a:p>
          <a:p>
            <a:pPr marL="0" indent="0">
              <a:buNone/>
            </a:pPr>
            <a:r>
              <a:rPr lang="en-US" sz="3200" dirty="0">
                <a:latin typeface="Times New Roman" panose="02020603050405020304" pitchFamily="18" charset="0"/>
                <a:ea typeface="Tahoma" panose="020B0604030504040204" pitchFamily="34" charset="0"/>
                <a:cs typeface="Times New Roman" panose="02020603050405020304" pitchFamily="18" charset="0"/>
              </a:rPr>
              <a:t>Youngblood, N. E., Tirumala, L. N., and Galvez, R. A. (2017). Accessible media: The need to prepare students for creating accessible content. </a:t>
            </a:r>
            <a:r>
              <a:rPr lang="en-US" sz="3200" i="1" dirty="0">
                <a:latin typeface="Times New Roman" panose="02020603050405020304" pitchFamily="18" charset="0"/>
                <a:ea typeface="Tahoma" panose="020B0604030504040204" pitchFamily="34" charset="0"/>
                <a:cs typeface="Times New Roman" panose="02020603050405020304" pitchFamily="18" charset="0"/>
              </a:rPr>
              <a:t>Journalism &amp; Mass Communication Educator, 73</a:t>
            </a:r>
            <a:r>
              <a:rPr lang="en-US" sz="3200" dirty="0">
                <a:latin typeface="Times New Roman" panose="02020603050405020304" pitchFamily="18" charset="0"/>
                <a:ea typeface="Tahoma" panose="020B0604030504040204" pitchFamily="34" charset="0"/>
                <a:cs typeface="Times New Roman" panose="02020603050405020304" pitchFamily="18" charset="0"/>
              </a:rPr>
              <a:t>(3), 334-345. </a:t>
            </a:r>
          </a:p>
          <a:p>
            <a:pPr marL="0" indent="0">
              <a:buNone/>
            </a:pPr>
            <a:endParaRPr lang="en-US" sz="4400" dirty="0">
              <a:latin typeface="Helvetica" pitchFamily="2" charset="0"/>
              <a:ea typeface="Tahoma" panose="020B0604030504040204" pitchFamily="34" charset="0"/>
              <a:cs typeface="Tahoma" panose="020B0604030504040204" pitchFamily="34" charset="0"/>
            </a:endParaRPr>
          </a:p>
        </p:txBody>
      </p:sp>
      <p:sp>
        <p:nvSpPr>
          <p:cNvPr id="38" name="Rectangle 37">
            <a:extLst>
              <a:ext uri="{FF2B5EF4-FFF2-40B4-BE49-F238E27FC236}">
                <a16:creationId xmlns:a16="http://schemas.microsoft.com/office/drawing/2014/main" id="{10398220-FC85-4242-B6EA-2CF579B62817}"/>
              </a:ext>
              <a:ext uri="{C183D7F6-B498-43B3-948B-1728B52AA6E4}">
                <adec:decorative xmlns:adec="http://schemas.microsoft.com/office/drawing/2017/decorative" val="1"/>
              </a:ext>
            </a:extLst>
          </p:cNvPr>
          <p:cNvSpPr/>
          <p:nvPr/>
        </p:nvSpPr>
        <p:spPr>
          <a:xfrm>
            <a:off x="0" y="34123068"/>
            <a:ext cx="51206400" cy="4281732"/>
          </a:xfrm>
          <a:prstGeom prst="rect">
            <a:avLst/>
          </a:prstGeom>
          <a:solidFill>
            <a:schemeClr val="accent4">
              <a:lumMod val="60000"/>
              <a:lumOff val="4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53790505"/>
      </p:ext>
    </p:extLst>
  </p:cSld>
  <p:clrMapOvr>
    <a:masterClrMapping/>
  </p:clrMapOvr>
</p:sld>
</file>

<file path=ppt/theme/theme1.xml><?xml version="1.0" encoding="utf-8"?>
<a:theme xmlns:a="http://schemas.openxmlformats.org/drawingml/2006/main" name="LEND Poster_Footer">
  <a:themeElements>
    <a:clrScheme name="IOD">
      <a:dk1>
        <a:srgbClr val="013591"/>
      </a:dk1>
      <a:lt1>
        <a:sysClr val="window" lastClr="FFFFFF"/>
      </a:lt1>
      <a:dk2>
        <a:srgbClr val="013591"/>
      </a:dk2>
      <a:lt2>
        <a:srgbClr val="FFFFFF"/>
      </a:lt2>
      <a:accent1>
        <a:srgbClr val="8EAADB"/>
      </a:accent1>
      <a:accent2>
        <a:srgbClr val="98A4AD"/>
      </a:accent2>
      <a:accent3>
        <a:srgbClr val="C55A11"/>
      </a:accent3>
      <a:accent4>
        <a:srgbClr val="FFC000"/>
      </a:accent4>
      <a:accent5>
        <a:srgbClr val="0563C1"/>
      </a:accent5>
      <a:accent6>
        <a:srgbClr val="70AD47"/>
      </a:accent6>
      <a:hlink>
        <a:srgbClr val="013591"/>
      </a:hlink>
      <a:folHlink>
        <a:srgbClr val="E26B2A"/>
      </a:folHlink>
    </a:clrScheme>
    <a:fontScheme name="IOD fonts">
      <a:majorFont>
        <a:latin typeface="Myriad Pro"/>
        <a:ea typeface=""/>
        <a:cs typeface=""/>
      </a:majorFont>
      <a:minorFont>
        <a:latin typeface="Minion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NDPoster_42x56" id="{17DF64F6-1E8F-4FA5-B6DA-431A78952D9C}" vid="{52F4D419-9F43-421F-8BE3-691DE9A139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4651</TotalTime>
  <Words>493</Words>
  <Application>Microsoft Macintosh PowerPoint</Application>
  <PresentationFormat>Custom</PresentationFormat>
  <Paragraphs>64</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American Typewriter</vt:lpstr>
      <vt:lpstr>Arial</vt:lpstr>
      <vt:lpstr>Calibri</vt:lpstr>
      <vt:lpstr>Courier New</vt:lpstr>
      <vt:lpstr>Helvetica</vt:lpstr>
      <vt:lpstr>Minion Pro</vt:lpstr>
      <vt:lpstr>Myriad Pro</vt:lpstr>
      <vt:lpstr>Source Sans Pro</vt:lpstr>
      <vt:lpstr>Times New Roman</vt:lpstr>
      <vt:lpstr>LEND Poster_Footer</vt:lpstr>
      <vt:lpstr>Editing the Inaccessible: Creating Equitable Programming for Trainers of New Hampshire’s Multi-Tiered System of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LAYOUT</dc:title>
  <dc:creator>Humphreys, Elizabeth</dc:creator>
  <cp:lastModifiedBy>Wardrop, Erin</cp:lastModifiedBy>
  <cp:revision>33</cp:revision>
  <dcterms:created xsi:type="dcterms:W3CDTF">2021-03-10T15:35:21Z</dcterms:created>
  <dcterms:modified xsi:type="dcterms:W3CDTF">2021-04-30T02:33:40Z</dcterms:modified>
</cp:coreProperties>
</file>