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3"/>
  </p:sldMasterIdLst>
  <p:sldIdLst>
    <p:sldId id="267" r:id="rId4"/>
  </p:sldIdLst>
  <p:sldSz cx="51206400" cy="384048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591"/>
    <a:srgbClr val="0044BB"/>
    <a:srgbClr val="2E0957"/>
    <a:srgbClr val="002060"/>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3" autoAdjust="0"/>
    <p:restoredTop sz="94434" autoAdjust="0"/>
  </p:normalViewPr>
  <p:slideViewPr>
    <p:cSldViewPr snapToGrid="0">
      <p:cViewPr>
        <p:scale>
          <a:sx n="20" d="100"/>
          <a:sy n="20" d="100"/>
        </p:scale>
        <p:origin x="898" y="-902"/>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70688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341376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1143000" y="713168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1143000" y="1583372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75259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345947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7525999" y="2756790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34533840" y="26684604"/>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1127125"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34594799"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7525999" y="9794575"/>
            <a:ext cx="15255875" cy="7803500"/>
          </a:xfrm>
        </p:spPr>
        <p:txBody>
          <a:bodyPr>
            <a:normAutofit/>
          </a:bodyPr>
          <a:lstStyle>
            <a:lvl1pPr marL="0" indent="0">
              <a:buNone/>
              <a:defRPr sz="4800">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7525999" y="8747141"/>
            <a:ext cx="15255875" cy="442580"/>
          </a:xfrm>
        </p:spPr>
        <p:txBody>
          <a:bodyPr>
            <a:noAutofit/>
          </a:bodyPr>
          <a:lstStyle>
            <a:lvl1pPr marL="0" indent="0" algn="ctr">
              <a:buNone/>
              <a:defRPr sz="4400" b="0">
                <a:solidFill>
                  <a:srgbClr val="000000"/>
                </a:solidFill>
                <a:latin typeface="+mj-lt"/>
              </a:defRPr>
            </a:lvl1pPr>
            <a:lvl2pPr marL="2925952" indent="-685800" algn="l">
              <a:buFont typeface="Arial" panose="020B0604020202020204" pitchFamily="34" charset="0"/>
              <a:buChar char="•"/>
              <a:defRPr sz="5400">
                <a:solidFill>
                  <a:srgbClr val="000000"/>
                </a:solidFill>
                <a:latin typeface="+mj-lt"/>
              </a:defRPr>
            </a:lvl2pPr>
            <a:lvl3pPr marL="5166104" indent="-685800" algn="l">
              <a:buFont typeface="Arial" panose="020B0604020202020204" pitchFamily="34" charset="0"/>
              <a:buChar char="•"/>
              <a:defRPr sz="48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r>
              <a:rPr lang="en-US" dirty="0">
                <a:solidFill>
                  <a:srgbClr val="000000"/>
                </a:solidFill>
              </a:rPr>
              <a:t>CHART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7525999" y="19159549"/>
            <a:ext cx="15255875" cy="7803500"/>
          </a:xfrm>
        </p:spPr>
        <p:txBody>
          <a:bodyPr>
            <a:normAutofit/>
          </a:bodyPr>
          <a:lstStyle>
            <a:lvl1pPr marL="0" indent="0">
              <a:buNone/>
              <a:defRPr sz="4800">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7525999" y="18112115"/>
            <a:ext cx="15255875" cy="442580"/>
          </a:xfrm>
        </p:spPr>
        <p:txBody>
          <a:bodyPr>
            <a:noAutofit/>
          </a:bodyPr>
          <a:lstStyle>
            <a:lvl1pPr marL="0" indent="0" algn="ctr">
              <a:buNone/>
              <a:defRPr sz="4400" b="0">
                <a:solidFill>
                  <a:srgbClr val="000000"/>
                </a:solidFill>
                <a:latin typeface="+mj-lt"/>
              </a:defRPr>
            </a:lvl1pPr>
            <a:lvl2pPr marL="2925952" indent="-685800" algn="l">
              <a:buFont typeface="Arial" panose="020B0604020202020204" pitchFamily="34" charset="0"/>
              <a:buChar char="•"/>
              <a:defRPr sz="5400">
                <a:solidFill>
                  <a:srgbClr val="000000"/>
                </a:solidFill>
                <a:latin typeface="+mj-lt"/>
              </a:defRPr>
            </a:lvl2pPr>
            <a:lvl3pPr marL="5166104" indent="-685800" algn="l">
              <a:buFont typeface="Arial" panose="020B0604020202020204" pitchFamily="34" charset="0"/>
              <a:buChar char="•"/>
              <a:defRPr sz="48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34533840" y="28050230"/>
            <a:ext cx="15255875" cy="6072838"/>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7525999" y="28950632"/>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1127124" y="17449198"/>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1143000" y="24359634"/>
            <a:ext cx="8549640" cy="777875"/>
          </a:xfrm>
        </p:spPr>
        <p:txBody>
          <a:bodyPr>
            <a:noAutofit/>
          </a:bodyPr>
          <a:lstStyle>
            <a:lvl1pPr marL="0" indent="0">
              <a:buNone/>
              <a:defRPr sz="4400" b="0">
                <a:solidFill>
                  <a:srgbClr val="000000"/>
                </a:solidFill>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1127124" y="25405113"/>
            <a:ext cx="15355253" cy="4952967"/>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34594800" y="15833725"/>
            <a:ext cx="15255876" cy="9571038"/>
          </a:xfrm>
        </p:spPr>
        <p:txBody>
          <a:bodyPr>
            <a:normAutofit/>
          </a:bodyPr>
          <a:lstStyle>
            <a:lvl1pPr marL="0" indent="0">
              <a:buNone/>
              <a:defRPr sz="4400" b="0">
                <a:solidFill>
                  <a:srgbClr val="000000"/>
                </a:solidFill>
              </a:defRPr>
            </a:lvl1pPr>
          </a:lstStyle>
          <a:p>
            <a:r>
              <a:rPr lang="en-US" dirty="0"/>
              <a:t>Table Graphic</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1143000" y="31273750"/>
            <a:ext cx="15255875" cy="4338359"/>
          </a:xfrm>
        </p:spPr>
        <p:txBody>
          <a:bodyPr>
            <a:normAutofit/>
          </a:bodyPr>
          <a:lstStyle>
            <a:lvl1pPr marL="0" indent="0">
              <a:buNone/>
              <a:defRPr sz="4800"/>
            </a:lvl1pPr>
          </a:lstStyle>
          <a:p>
            <a:endParaRPr lang="en-US" dirty="0"/>
          </a:p>
        </p:txBody>
      </p:sp>
    </p:spTree>
    <p:extLst>
      <p:ext uri="{BB962C8B-B14F-4D97-AF65-F5344CB8AC3E}">
        <p14:creationId xmlns:p14="http://schemas.microsoft.com/office/powerpoint/2010/main" val="47691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70688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341376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1143000" y="713168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1143000" y="1583372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75259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345947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7525999" y="2756790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34533840" y="26684604"/>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1127125"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34594799" y="8686799"/>
            <a:ext cx="15255875" cy="16718313"/>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34533840" y="28050230"/>
            <a:ext cx="15255875" cy="6072838"/>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7525999" y="28950632"/>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1127124" y="17449198"/>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1143000" y="24359634"/>
            <a:ext cx="8549640" cy="777875"/>
          </a:xfrm>
        </p:spPr>
        <p:txBody>
          <a:bodyPr>
            <a:noAutofit/>
          </a:bodyPr>
          <a:lstStyle>
            <a:lvl1pPr marL="0" indent="0">
              <a:buNone/>
              <a:defRPr sz="4400" b="0">
                <a:solidFill>
                  <a:srgbClr val="000000"/>
                </a:solidFill>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1127124" y="25405113"/>
            <a:ext cx="15355253" cy="4952967"/>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1143000" y="31273750"/>
            <a:ext cx="15255875" cy="4338359"/>
          </a:xfrm>
        </p:spPr>
        <p:txBody>
          <a:bodyPr>
            <a:normAutofit/>
          </a:bodyPr>
          <a:lstStyle>
            <a:lvl1pPr marL="0" indent="0">
              <a:buNone/>
              <a:defRPr sz="4800"/>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7553271" y="8747140"/>
            <a:ext cx="15255875" cy="16718313"/>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125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rm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127331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6526" y="6914431"/>
            <a:ext cx="44165520" cy="24367494"/>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587828" y="0"/>
            <a:ext cx="51794228" cy="5440679"/>
          </a:xfrm>
          <a:prstGeom prst="rect">
            <a:avLst/>
          </a:prstGeom>
          <a:solidFill>
            <a:srgbClr val="003591"/>
          </a:solidFill>
          <a:ln w="101600" cap="flat" cmpd="sng" algn="ctr">
            <a:solidFill>
              <a:srgbClr val="002060"/>
            </a:solid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9300" i="1" dirty="0">
                <a:solidFill>
                  <a:schemeClr val="bg1"/>
                </a:solidFill>
                <a:latin typeface="Myriad Pro" panose="020B0503030403020204" pitchFamily="34" charset="0"/>
                <a:cs typeface="Arial" panose="020B0604020202020204" pitchFamily="34" charset="0"/>
              </a:rPr>
              <a:t> </a:t>
            </a:r>
          </a:p>
        </p:txBody>
      </p:sp>
      <p:sp>
        <p:nvSpPr>
          <p:cNvPr id="14" name="Arrow: Pentagon 13">
            <a:extLst>
              <a:ext uri="{FF2B5EF4-FFF2-40B4-BE49-F238E27FC236}">
                <a16:creationId xmlns:a16="http://schemas.microsoft.com/office/drawing/2014/main" id="{9FEDE908-957E-4EF9-8184-398597C8E13C}"/>
              </a:ext>
            </a:extLst>
          </p:cNvPr>
          <p:cNvSpPr/>
          <p:nvPr userDrawn="1"/>
        </p:nvSpPr>
        <p:spPr>
          <a:xfrm rot="5400000">
            <a:off x="42118232" y="782380"/>
            <a:ext cx="7103005" cy="5904004"/>
          </a:xfrm>
          <a:prstGeom prst="homePlate">
            <a:avLst>
              <a:gd name="adj" fmla="val 32067"/>
            </a:avLst>
          </a:prstGeom>
          <a:solidFill>
            <a:srgbClr val="003591"/>
          </a:solidFill>
          <a:ln w="47625" cap="rnd">
            <a:no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University of New Hampshire logo">
            <a:extLst>
              <a:ext uri="{FF2B5EF4-FFF2-40B4-BE49-F238E27FC236}">
                <a16:creationId xmlns:a16="http://schemas.microsoft.com/office/drawing/2014/main" id="{03A346C1-A4EF-44B4-8A47-C043BCF1DFC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774944" y="1037087"/>
            <a:ext cx="1747670" cy="2104513"/>
          </a:xfrm>
          <a:prstGeom prst="rect">
            <a:avLst/>
          </a:prstGeom>
        </p:spPr>
      </p:pic>
      <p:pic>
        <p:nvPicPr>
          <p:cNvPr id="18" name="Picture 17" descr="NH ME Lend Program logo">
            <a:extLst>
              <a:ext uri="{FF2B5EF4-FFF2-40B4-BE49-F238E27FC236}">
                <a16:creationId xmlns:a16="http://schemas.microsoft.com/office/drawing/2014/main" id="{CE8913CD-8CA7-4288-944E-D0E9A6B9EE1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061757" y="3492424"/>
            <a:ext cx="5366548" cy="1335308"/>
          </a:xfrm>
          <a:prstGeom prst="rect">
            <a:avLst/>
          </a:prstGeom>
        </p:spPr>
      </p:pic>
      <p:sp>
        <p:nvSpPr>
          <p:cNvPr id="2" name="Title Placeholder 1"/>
          <p:cNvSpPr>
            <a:spLocks noGrp="1"/>
          </p:cNvSpPr>
          <p:nvPr>
            <p:ph type="title"/>
          </p:nvPr>
        </p:nvSpPr>
        <p:spPr>
          <a:xfrm>
            <a:off x="3226526" y="1835792"/>
            <a:ext cx="44165520" cy="1769094"/>
          </a:xfrm>
          <a:prstGeom prst="rect">
            <a:avLst/>
          </a:prstGeom>
        </p:spPr>
        <p:txBody>
          <a:bodyPr vert="horz" lIns="106674" tIns="53337" rIns="106674" bIns="53337" rtlCol="0" anchor="ctr">
            <a:normAutofit/>
          </a:bodyPr>
          <a:lstStyle/>
          <a:p>
            <a:r>
              <a:rPr lang="en-US"/>
              <a:t>Click to edit Master title style</a:t>
            </a:r>
            <a:endParaRPr lang="en-US" dirty="0"/>
          </a:p>
        </p:txBody>
      </p:sp>
      <p:grpSp>
        <p:nvGrpSpPr>
          <p:cNvPr id="10" name="Group 9" descr="NH-ME LEND Program partners' logos. Includes Dartmouth-Hitchcock, Institute on Disability, University of Maine Center for Community Inclusion and Disability Studies UCED">
            <a:extLst>
              <a:ext uri="{FF2B5EF4-FFF2-40B4-BE49-F238E27FC236}">
                <a16:creationId xmlns:a16="http://schemas.microsoft.com/office/drawing/2014/main" id="{37EA225B-B34E-41A1-8265-3497517326CB}"/>
              </a:ext>
            </a:extLst>
          </p:cNvPr>
          <p:cNvGrpSpPr/>
          <p:nvPr userDrawn="1"/>
        </p:nvGrpSpPr>
        <p:grpSpPr>
          <a:xfrm>
            <a:off x="30838140" y="35555594"/>
            <a:ext cx="19342560" cy="1812119"/>
            <a:chOff x="30606540" y="36072358"/>
            <a:chExt cx="19342560" cy="1812119"/>
          </a:xfrm>
        </p:grpSpPr>
        <p:pic>
          <p:nvPicPr>
            <p:cNvPr id="1026" name="Picture 2" descr="Dartmouth Hitchcock's Logo">
              <a:extLst>
                <a:ext uri="{FF2B5EF4-FFF2-40B4-BE49-F238E27FC236}">
                  <a16:creationId xmlns:a16="http://schemas.microsoft.com/office/drawing/2014/main" id="{E5BF99D5-1638-47BF-B81C-5C6525C6449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606540" y="36072358"/>
              <a:ext cx="6945032" cy="879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Maine Center for Community Inclusion and disability Studies">
              <a:extLst>
                <a:ext uri="{FF2B5EF4-FFF2-40B4-BE49-F238E27FC236}">
                  <a16:creationId xmlns:a16="http://schemas.microsoft.com/office/drawing/2014/main" id="{B7BB1FF8-10EB-4871-B422-03AA4CCFBE5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186600" y="36228488"/>
              <a:ext cx="47625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10;&#10;Description automatically generated with medium confidence">
              <a:extLst>
                <a:ext uri="{FF2B5EF4-FFF2-40B4-BE49-F238E27FC236}">
                  <a16:creationId xmlns:a16="http://schemas.microsoft.com/office/drawing/2014/main" id="{B01FE5DB-398C-4F63-A9B2-24215D3F3C9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188623" y="36125072"/>
              <a:ext cx="6360926" cy="1759405"/>
            </a:xfrm>
            <a:prstGeom prst="rect">
              <a:avLst/>
            </a:prstGeom>
          </p:spPr>
        </p:pic>
      </p:grpSp>
      <p:sp>
        <p:nvSpPr>
          <p:cNvPr id="19" name="TextBox 18">
            <a:extLst>
              <a:ext uri="{FF2B5EF4-FFF2-40B4-BE49-F238E27FC236}">
                <a16:creationId xmlns:a16="http://schemas.microsoft.com/office/drawing/2014/main" id="{E00C1324-6F8D-481B-906B-64A12369AB49}"/>
              </a:ext>
            </a:extLst>
          </p:cNvPr>
          <p:cNvSpPr txBox="1"/>
          <p:nvPr userDrawn="1"/>
        </p:nvSpPr>
        <p:spPr>
          <a:xfrm>
            <a:off x="1348740" y="35711725"/>
            <a:ext cx="28852349" cy="1759870"/>
          </a:xfrm>
          <a:prstGeom prst="rect">
            <a:avLst/>
          </a:prstGeom>
          <a:noFill/>
        </p:spPr>
        <p:txBody>
          <a:bodyPr wrap="square">
            <a:spAutoFit/>
          </a:bodyPr>
          <a:lstStyle/>
          <a:p>
            <a:pPr algn="l"/>
            <a:r>
              <a:rPr lang="en-US" sz="3600" b="0" i="1" dirty="0">
                <a:solidFill>
                  <a:srgbClr val="333333"/>
                </a:solidFill>
                <a:effectLst/>
                <a:latin typeface="Source Sans Pro" panose="020B0503030403020204" pitchFamily="34" charset="0"/>
              </a:rPr>
              <a:t>NH-ME LEND is supported by a grant (#</a:t>
            </a:r>
            <a:r>
              <a:rPr lang="en-US" sz="3600" b="0" i="0" dirty="0">
                <a:solidFill>
                  <a:srgbClr val="333333"/>
                </a:solidFill>
                <a:effectLst/>
                <a:latin typeface="Source Sans Pro" panose="020B0503030403020204" pitchFamily="34" charset="0"/>
              </a:rPr>
              <a:t>T73MC33246</a:t>
            </a:r>
            <a:r>
              <a:rPr lang="en-US" sz="3600" b="0" i="1" dirty="0">
                <a:solidFill>
                  <a:srgbClr val="333333"/>
                </a:solidFill>
                <a:effectLst/>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 </a:t>
            </a:r>
          </a:p>
          <a:p>
            <a:pPr algn="l"/>
            <a:r>
              <a:rPr lang="en-US" sz="3600" b="0" i="1" dirty="0">
                <a:solidFill>
                  <a:srgbClr val="333333"/>
                </a:solidFill>
                <a:effectLst/>
                <a:latin typeface="Source Sans Pro" panose="020B0503030403020204" pitchFamily="34" charset="0"/>
              </a:rPr>
              <a:t>Learn more at iod.unh.edu/nh-me-lend</a:t>
            </a:r>
            <a:endParaRPr lang="en-US" sz="3600" dirty="0"/>
          </a:p>
        </p:txBody>
      </p:sp>
    </p:spTree>
    <p:extLst>
      <p:ext uri="{BB962C8B-B14F-4D97-AF65-F5344CB8AC3E}">
        <p14:creationId xmlns:p14="http://schemas.microsoft.com/office/powerpoint/2010/main" val="2663834418"/>
      </p:ext>
    </p:extLst>
  </p:cSld>
  <p:clrMap bg1="lt1" tx1="dk1" bg2="lt2" tx2="dk2" accent1="accent1" accent2="accent2" accent3="accent3" accent4="accent4" accent5="accent5" accent6="accent6" hlink="hlink" folHlink="folHlink"/>
  <p:sldLayoutIdLst>
    <p:sldLayoutId id="2147483718" r:id="rId1"/>
    <p:sldLayoutId id="2147483716" r:id="rId2"/>
    <p:sldLayoutId id="2147483715" r:id="rId3"/>
  </p:sldLayoutIdLst>
  <p:txStyles>
    <p:titleStyle>
      <a:lvl1pPr algn="l" defTabSz="4480304" rtl="0" eaLnBrk="1" latinLnBrk="0" hangingPunct="1">
        <a:lnSpc>
          <a:spcPct val="90000"/>
        </a:lnSpc>
        <a:spcBef>
          <a:spcPct val="0"/>
        </a:spcBef>
        <a:buNone/>
        <a:defRPr sz="21600" kern="1200">
          <a:solidFill>
            <a:schemeClr val="bg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7200" kern="1200">
          <a:solidFill>
            <a:srgbClr val="000000"/>
          </a:solidFill>
          <a:latin typeface="+mj-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7200" kern="1200">
          <a:solidFill>
            <a:srgbClr val="000000"/>
          </a:solidFill>
          <a:latin typeface="+mj-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6600" kern="1200">
          <a:solidFill>
            <a:srgbClr val="000000"/>
          </a:solidFill>
          <a:latin typeface="+mj-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5400" kern="1200">
          <a:solidFill>
            <a:srgbClr val="000000"/>
          </a:solidFill>
          <a:latin typeface="+mj-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FCD0E57B-09A8-412D-8743-98B6BACF2B13}"/>
              </a:ext>
            </a:extLst>
          </p:cNvPr>
          <p:cNvSpPr>
            <a:spLocks noGrp="1"/>
          </p:cNvSpPr>
          <p:nvPr>
            <p:ph type="title"/>
          </p:nvPr>
        </p:nvSpPr>
        <p:spPr/>
        <p:txBody>
          <a:bodyPr/>
          <a:lstStyle/>
          <a:p>
            <a:r>
              <a:rPr lang="en-US" dirty="0"/>
              <a:t>Finding the Balance: Data for Best Practice and Benchmarks</a:t>
            </a:r>
          </a:p>
        </p:txBody>
      </p:sp>
      <p:sp>
        <p:nvSpPr>
          <p:cNvPr id="46" name="Text Placeholder 45">
            <a:extLst>
              <a:ext uri="{FF2B5EF4-FFF2-40B4-BE49-F238E27FC236}">
                <a16:creationId xmlns:a16="http://schemas.microsoft.com/office/drawing/2014/main" id="{1E6682C3-3BB4-4472-BE0E-BC89595AA050}"/>
              </a:ext>
            </a:extLst>
          </p:cNvPr>
          <p:cNvSpPr>
            <a:spLocks noGrp="1"/>
          </p:cNvSpPr>
          <p:nvPr>
            <p:ph type="body" sz="quarter" idx="13"/>
          </p:nvPr>
        </p:nvSpPr>
        <p:spPr/>
        <p:txBody>
          <a:bodyPr/>
          <a:lstStyle/>
          <a:p>
            <a:r>
              <a:rPr lang="en-US" dirty="0"/>
              <a:t>Gayle Perreault, M.B.A., M.Ed., BCBA</a:t>
            </a:r>
          </a:p>
        </p:txBody>
      </p:sp>
      <p:sp>
        <p:nvSpPr>
          <p:cNvPr id="47" name="Text Placeholder 46">
            <a:extLst>
              <a:ext uri="{FF2B5EF4-FFF2-40B4-BE49-F238E27FC236}">
                <a16:creationId xmlns:a16="http://schemas.microsoft.com/office/drawing/2014/main" id="{93FB0C53-EFAC-4693-B837-0F7165118662}"/>
              </a:ext>
            </a:extLst>
          </p:cNvPr>
          <p:cNvSpPr>
            <a:spLocks noGrp="1"/>
          </p:cNvSpPr>
          <p:nvPr>
            <p:ph type="body" sz="quarter" idx="14"/>
          </p:nvPr>
        </p:nvSpPr>
        <p:spPr/>
        <p:txBody>
          <a:bodyPr/>
          <a:lstStyle/>
          <a:p>
            <a:endParaRPr lang="en-US"/>
          </a:p>
        </p:txBody>
      </p:sp>
      <p:sp>
        <p:nvSpPr>
          <p:cNvPr id="48" name="Text Placeholder 47">
            <a:extLst>
              <a:ext uri="{FF2B5EF4-FFF2-40B4-BE49-F238E27FC236}">
                <a16:creationId xmlns:a16="http://schemas.microsoft.com/office/drawing/2014/main" id="{1F605FB2-7BB3-41FF-9A00-0AB55AF82150}"/>
              </a:ext>
            </a:extLst>
          </p:cNvPr>
          <p:cNvSpPr>
            <a:spLocks noGrp="1"/>
          </p:cNvSpPr>
          <p:nvPr>
            <p:ph type="body" sz="quarter" idx="16"/>
          </p:nvPr>
        </p:nvSpPr>
        <p:spPr/>
        <p:txBody>
          <a:bodyPr/>
          <a:lstStyle/>
          <a:p>
            <a:r>
              <a:rPr lang="en-US" dirty="0"/>
              <a:t>Background</a:t>
            </a:r>
          </a:p>
        </p:txBody>
      </p:sp>
      <p:sp>
        <p:nvSpPr>
          <p:cNvPr id="49" name="Text Placeholder 48">
            <a:extLst>
              <a:ext uri="{FF2B5EF4-FFF2-40B4-BE49-F238E27FC236}">
                <a16:creationId xmlns:a16="http://schemas.microsoft.com/office/drawing/2014/main" id="{AC7A735F-BF3F-4B20-BFB3-B46520B1894D}"/>
              </a:ext>
            </a:extLst>
          </p:cNvPr>
          <p:cNvSpPr>
            <a:spLocks noGrp="1"/>
          </p:cNvSpPr>
          <p:nvPr>
            <p:ph type="body" sz="quarter" idx="17"/>
          </p:nvPr>
        </p:nvSpPr>
        <p:spPr>
          <a:xfrm>
            <a:off x="1416685" y="27661292"/>
            <a:ext cx="8549640" cy="777875"/>
          </a:xfrm>
        </p:spPr>
        <p:txBody>
          <a:bodyPr/>
          <a:lstStyle/>
          <a:p>
            <a:r>
              <a:rPr lang="en-US"/>
              <a:t>Challenge</a:t>
            </a:r>
            <a:endParaRPr lang="en-US" dirty="0"/>
          </a:p>
        </p:txBody>
      </p:sp>
      <p:sp>
        <p:nvSpPr>
          <p:cNvPr id="50" name="Text Placeholder 49">
            <a:extLst>
              <a:ext uri="{FF2B5EF4-FFF2-40B4-BE49-F238E27FC236}">
                <a16:creationId xmlns:a16="http://schemas.microsoft.com/office/drawing/2014/main" id="{5C39F236-6F04-455A-8C55-59691E805C9E}"/>
              </a:ext>
            </a:extLst>
          </p:cNvPr>
          <p:cNvSpPr>
            <a:spLocks noGrp="1"/>
          </p:cNvSpPr>
          <p:nvPr>
            <p:ph type="body" sz="quarter" idx="18"/>
          </p:nvPr>
        </p:nvSpPr>
        <p:spPr>
          <a:xfrm>
            <a:off x="17723444" y="7187460"/>
            <a:ext cx="12185055" cy="777557"/>
          </a:xfrm>
        </p:spPr>
        <p:txBody>
          <a:bodyPr/>
          <a:lstStyle/>
          <a:p>
            <a:r>
              <a:rPr lang="en-US" dirty="0"/>
              <a:t>HRSA Performance Benchmarks</a:t>
            </a:r>
          </a:p>
        </p:txBody>
      </p:sp>
      <p:sp>
        <p:nvSpPr>
          <p:cNvPr id="51" name="Text Placeholder 50">
            <a:extLst>
              <a:ext uri="{FF2B5EF4-FFF2-40B4-BE49-F238E27FC236}">
                <a16:creationId xmlns:a16="http://schemas.microsoft.com/office/drawing/2014/main" id="{5A001FCF-C404-4376-8692-E51AD53110A3}"/>
              </a:ext>
            </a:extLst>
          </p:cNvPr>
          <p:cNvSpPr>
            <a:spLocks noGrp="1"/>
          </p:cNvSpPr>
          <p:nvPr>
            <p:ph type="body" sz="quarter" idx="19"/>
          </p:nvPr>
        </p:nvSpPr>
        <p:spPr/>
        <p:txBody>
          <a:bodyPr/>
          <a:lstStyle/>
          <a:p>
            <a:r>
              <a:rPr lang="en-US" dirty="0"/>
              <a:t>Products</a:t>
            </a:r>
          </a:p>
        </p:txBody>
      </p:sp>
      <p:sp>
        <p:nvSpPr>
          <p:cNvPr id="52" name="Text Placeholder 51">
            <a:extLst>
              <a:ext uri="{FF2B5EF4-FFF2-40B4-BE49-F238E27FC236}">
                <a16:creationId xmlns:a16="http://schemas.microsoft.com/office/drawing/2014/main" id="{444867B8-7405-4206-B11B-A233BC3F7DAB}"/>
              </a:ext>
            </a:extLst>
          </p:cNvPr>
          <p:cNvSpPr>
            <a:spLocks noGrp="1"/>
          </p:cNvSpPr>
          <p:nvPr>
            <p:ph type="body" sz="quarter" idx="20"/>
          </p:nvPr>
        </p:nvSpPr>
        <p:spPr>
          <a:xfrm>
            <a:off x="17525999" y="17238135"/>
            <a:ext cx="8549640" cy="777875"/>
          </a:xfrm>
        </p:spPr>
        <p:txBody>
          <a:bodyPr/>
          <a:lstStyle/>
          <a:p>
            <a:r>
              <a:rPr lang="en-US" dirty="0"/>
              <a:t>Process</a:t>
            </a:r>
          </a:p>
        </p:txBody>
      </p:sp>
      <p:sp>
        <p:nvSpPr>
          <p:cNvPr id="54" name="Text Placeholder 53">
            <a:extLst>
              <a:ext uri="{FF2B5EF4-FFF2-40B4-BE49-F238E27FC236}">
                <a16:creationId xmlns:a16="http://schemas.microsoft.com/office/drawing/2014/main" id="{B66736CA-BC55-4765-9ABC-86908A6C777C}"/>
              </a:ext>
            </a:extLst>
          </p:cNvPr>
          <p:cNvSpPr>
            <a:spLocks noGrp="1"/>
          </p:cNvSpPr>
          <p:nvPr>
            <p:ph type="body" sz="quarter" idx="22"/>
          </p:nvPr>
        </p:nvSpPr>
        <p:spPr/>
        <p:txBody>
          <a:bodyPr>
            <a:normAutofit/>
          </a:bodyPr>
          <a:lstStyle/>
          <a:p>
            <a:r>
              <a:rPr lang="en-US" dirty="0"/>
              <a:t>Maternal and Child Health, Home Visiting Program administers the Maternal Infant Early Childhood Home Visiting (MIECHV) federal grant.  The program oversees agencies embedded within communities throughout NH, to implement an evidence-based home visiting model, Healthy Families America, to prenatal families and those with children under the age of three.</a:t>
            </a:r>
          </a:p>
          <a:p>
            <a:r>
              <a:rPr lang="en-US" dirty="0"/>
              <a:t>The MIECHV program intends to gather a richer understanding of data input practices and develop tools, and training that will be utilized by the MIECHV contracted agencies</a:t>
            </a:r>
          </a:p>
          <a:p>
            <a:endParaRPr lang="en-US" dirty="0"/>
          </a:p>
        </p:txBody>
      </p:sp>
      <p:sp>
        <p:nvSpPr>
          <p:cNvPr id="55" name="Text Placeholder 54">
            <a:extLst>
              <a:ext uri="{FF2B5EF4-FFF2-40B4-BE49-F238E27FC236}">
                <a16:creationId xmlns:a16="http://schemas.microsoft.com/office/drawing/2014/main" id="{1788261B-715C-412B-8315-124E219E777C}"/>
              </a:ext>
            </a:extLst>
          </p:cNvPr>
          <p:cNvSpPr>
            <a:spLocks noGrp="1"/>
          </p:cNvSpPr>
          <p:nvPr>
            <p:ph type="body" sz="quarter" idx="23"/>
          </p:nvPr>
        </p:nvSpPr>
        <p:spPr>
          <a:xfrm>
            <a:off x="34533840" y="8097801"/>
            <a:ext cx="15925801" cy="7695188"/>
          </a:xfrm>
        </p:spPr>
        <p:txBody>
          <a:bodyPr>
            <a:normAutofit/>
          </a:bodyPr>
          <a:lstStyle/>
          <a:p>
            <a:pPr marL="571500" indent="-571500">
              <a:buFont typeface="Arial" panose="020B0604020202020204" pitchFamily="34" charset="0"/>
              <a:buChar char="•"/>
            </a:pPr>
            <a:r>
              <a:rPr lang="en-US" dirty="0"/>
              <a:t>Created an alternative tool for home visitors (HV) to manage  data</a:t>
            </a:r>
          </a:p>
          <a:p>
            <a:pPr marL="3497452" lvl="1" indent="-571500"/>
            <a:r>
              <a:rPr lang="en-US" dirty="0"/>
              <a:t>Periodicity Table – tells them what and when it needs to happen</a:t>
            </a:r>
          </a:p>
          <a:p>
            <a:pPr marL="3497452" lvl="1" indent="-571500"/>
            <a:r>
              <a:rPr lang="en-US" dirty="0"/>
              <a:t>Highlights the critical data for Developmental Screens</a:t>
            </a:r>
          </a:p>
          <a:p>
            <a:pPr marL="3497452" lvl="1" indent="-571500"/>
            <a:r>
              <a:rPr lang="en-US" dirty="0"/>
              <a:t>One area where the benchmark and best practice standards caused data outcomes to look inconsistent</a:t>
            </a:r>
          </a:p>
          <a:p>
            <a:pPr marL="571500" indent="-571500">
              <a:buFont typeface="Arial" panose="020B0604020202020204" pitchFamily="34" charset="0"/>
              <a:buChar char="•"/>
            </a:pPr>
            <a:r>
              <a:rPr lang="en-US" dirty="0"/>
              <a:t>Completed data analysis on Developmental Screening Summary Report </a:t>
            </a:r>
          </a:p>
          <a:p>
            <a:pPr marL="3497452" lvl="1" indent="-571500"/>
            <a:r>
              <a:rPr lang="en-US" dirty="0"/>
              <a:t>identified  discrepancies and areas for additional research</a:t>
            </a:r>
          </a:p>
          <a:p>
            <a:pPr marL="3497452" lvl="1" indent="-571500"/>
            <a:endParaRPr lang="en-US" dirty="0"/>
          </a:p>
        </p:txBody>
      </p:sp>
      <p:sp>
        <p:nvSpPr>
          <p:cNvPr id="60" name="Text Placeholder 59">
            <a:extLst>
              <a:ext uri="{FF2B5EF4-FFF2-40B4-BE49-F238E27FC236}">
                <a16:creationId xmlns:a16="http://schemas.microsoft.com/office/drawing/2014/main" id="{9736C3E7-496B-4906-9B3F-37CFD012F82E}"/>
              </a:ext>
            </a:extLst>
          </p:cNvPr>
          <p:cNvSpPr>
            <a:spLocks noGrp="1"/>
          </p:cNvSpPr>
          <p:nvPr>
            <p:ph type="body" sz="quarter" idx="29"/>
          </p:nvPr>
        </p:nvSpPr>
        <p:spPr>
          <a:xfrm>
            <a:off x="34533840" y="28432886"/>
            <a:ext cx="15255875" cy="6072838"/>
          </a:xfrm>
        </p:spPr>
        <p:txBody>
          <a:bodyPr>
            <a:normAutofit fontScale="92500" lnSpcReduction="20000"/>
          </a:bodyPr>
          <a:lstStyle/>
          <a:p>
            <a:r>
              <a:rPr lang="en-US" dirty="0"/>
              <a:t>Healthy Families America,  HFA Best Practice Standards, Effective January 1, 2018 – December 31, 2021.</a:t>
            </a:r>
          </a:p>
          <a:p>
            <a:r>
              <a:rPr lang="en-US" dirty="0"/>
              <a:t>Lipkin, P.H., Macias, M.M., and Council on Children with Disabilities, Section on Developmental and Behavioral Pediatrics (2020). Promoting Optimal Development: Identifying Infants and Young Children with Developmental Disorders through Developmental Surveillance and Screening. Pediatrics, 145.  DOI: 10.1542/peds.2019-3499</a:t>
            </a:r>
          </a:p>
          <a:p>
            <a:r>
              <a:rPr lang="en-US" dirty="0"/>
              <a:t>The Maternal, Infant, and Early Childhood Home Visiting Program Form 2 Performance Indicators and Systems Outcomes Data Collection &amp; Reporting Manual and Grantee Plan; August 2019</a:t>
            </a:r>
          </a:p>
          <a:p>
            <a:endParaRPr lang="en-US" dirty="0"/>
          </a:p>
        </p:txBody>
      </p:sp>
      <p:sp>
        <p:nvSpPr>
          <p:cNvPr id="61" name="Text Placeholder 60">
            <a:extLst>
              <a:ext uri="{FF2B5EF4-FFF2-40B4-BE49-F238E27FC236}">
                <a16:creationId xmlns:a16="http://schemas.microsoft.com/office/drawing/2014/main" id="{D19CD950-7BCA-48F0-A489-A2AD57B8B8F8}"/>
              </a:ext>
            </a:extLst>
          </p:cNvPr>
          <p:cNvSpPr>
            <a:spLocks noGrp="1"/>
          </p:cNvSpPr>
          <p:nvPr>
            <p:ph type="body" sz="quarter" idx="30"/>
          </p:nvPr>
        </p:nvSpPr>
        <p:spPr>
          <a:xfrm>
            <a:off x="17723445" y="18564836"/>
            <a:ext cx="15255875" cy="6710402"/>
          </a:xfrm>
        </p:spPr>
        <p:txBody>
          <a:bodyPr>
            <a:normAutofit fontScale="92500" lnSpcReduction="20000"/>
          </a:bodyPr>
          <a:lstStyle/>
          <a:p>
            <a:pPr marL="571500" indent="-571500">
              <a:buFont typeface="Arial" panose="020B0604020202020204" pitchFamily="34" charset="0"/>
              <a:buChar char="•"/>
            </a:pPr>
            <a:r>
              <a:rPr lang="en-US" dirty="0"/>
              <a:t>Started with looking at the requirements for Developmental Screening</a:t>
            </a:r>
          </a:p>
          <a:p>
            <a:pPr marL="3497452" lvl="1" indent="-571500"/>
            <a:r>
              <a:rPr lang="en-US" dirty="0"/>
              <a:t>HRSA Performance Benchmarks looked low, but</a:t>
            </a:r>
          </a:p>
          <a:p>
            <a:pPr marL="3497452" lvl="1" indent="-571500"/>
            <a:r>
              <a:rPr lang="en-US" dirty="0"/>
              <a:t>HFA Best Practice Standards looked excellent</a:t>
            </a:r>
          </a:p>
          <a:p>
            <a:pPr marL="571500" indent="-571500">
              <a:buFont typeface="Arial" panose="020B0604020202020204" pitchFamily="34" charset="0"/>
              <a:buChar char="•"/>
            </a:pPr>
            <a:r>
              <a:rPr lang="en-US" dirty="0"/>
              <a:t>Interviewed staff at local implementing agency</a:t>
            </a:r>
          </a:p>
          <a:p>
            <a:pPr marL="571500" indent="-571500">
              <a:buFont typeface="Arial" panose="020B0604020202020204" pitchFamily="34" charset="0"/>
              <a:buChar char="•"/>
            </a:pPr>
            <a:r>
              <a:rPr lang="en-US" dirty="0"/>
              <a:t>Attended Continuous Quality Improvement Meetings</a:t>
            </a:r>
          </a:p>
          <a:p>
            <a:pPr marL="571500" indent="-571500">
              <a:buFont typeface="Arial" panose="020B0604020202020204" pitchFamily="34" charset="0"/>
              <a:buChar char="•"/>
            </a:pPr>
            <a:r>
              <a:rPr lang="en-US" dirty="0"/>
              <a:t>Attended State-wide Supervisors Meetings</a:t>
            </a:r>
          </a:p>
          <a:p>
            <a:pPr marL="571500" indent="-571500">
              <a:buFont typeface="Arial" panose="020B0604020202020204" pitchFamily="34" charset="0"/>
              <a:buChar char="•"/>
            </a:pPr>
            <a:r>
              <a:rPr lang="en-US" dirty="0"/>
              <a:t>Brainstormed with project leaders</a:t>
            </a:r>
          </a:p>
        </p:txBody>
      </p:sp>
      <p:sp>
        <p:nvSpPr>
          <p:cNvPr id="62" name="Text Placeholder 61">
            <a:extLst>
              <a:ext uri="{FF2B5EF4-FFF2-40B4-BE49-F238E27FC236}">
                <a16:creationId xmlns:a16="http://schemas.microsoft.com/office/drawing/2014/main" id="{8EE28DF5-A4F8-4C0C-A669-C6439113A260}"/>
              </a:ext>
            </a:extLst>
          </p:cNvPr>
          <p:cNvSpPr>
            <a:spLocks noGrp="1"/>
          </p:cNvSpPr>
          <p:nvPr>
            <p:ph type="body" sz="quarter" idx="31"/>
          </p:nvPr>
        </p:nvSpPr>
        <p:spPr>
          <a:xfrm>
            <a:off x="1394141" y="28950632"/>
            <a:ext cx="15255875" cy="6072838"/>
          </a:xfrm>
        </p:spPr>
        <p:txBody>
          <a:bodyPr/>
          <a:lstStyle/>
          <a:p>
            <a:pPr marL="571500" indent="-571500">
              <a:buFont typeface="Arial" panose="020B0604020202020204" pitchFamily="34" charset="0"/>
              <a:buChar char="•"/>
            </a:pPr>
            <a:r>
              <a:rPr lang="en-US" dirty="0"/>
              <a:t>HRSA (Health Resources and Services Administration) requires that programs achieve and document performance according to 19 national performance measures.</a:t>
            </a:r>
          </a:p>
          <a:p>
            <a:pPr marL="571500" indent="-571500">
              <a:buFont typeface="Arial" panose="020B0604020202020204" pitchFamily="34" charset="0"/>
              <a:buChar char="•"/>
            </a:pPr>
            <a:r>
              <a:rPr lang="en-US" dirty="0"/>
              <a:t>Healthy Families America requires fidelity to approximately 155 best practice measures in 12+ categories</a:t>
            </a:r>
          </a:p>
          <a:p>
            <a:pPr marL="571500" indent="-571500">
              <a:buFont typeface="Arial" panose="020B0604020202020204" pitchFamily="34" charset="0"/>
              <a:buChar char="•"/>
            </a:pPr>
            <a:r>
              <a:rPr lang="en-US" dirty="0"/>
              <a:t>Agencies need to balance data needs with doing the work of implementing the evidence-based practices.</a:t>
            </a:r>
          </a:p>
        </p:txBody>
      </p:sp>
      <p:pic>
        <p:nvPicPr>
          <p:cNvPr id="68" name="Table Placeholder 67">
            <a:extLst>
              <a:ext uri="{FF2B5EF4-FFF2-40B4-BE49-F238E27FC236}">
                <a16:creationId xmlns:a16="http://schemas.microsoft.com/office/drawing/2014/main" id="{C20B0B11-3AC5-4BF3-8743-89ABCF5659BC}"/>
              </a:ext>
            </a:extLst>
          </p:cNvPr>
          <p:cNvPicPr>
            <a:picLocks noGrp="1" noChangeAspect="1"/>
          </p:cNvPicPr>
          <p:nvPr>
            <p:ph type="tbl" sz="quarter" idx="34"/>
          </p:nvPr>
        </p:nvPicPr>
        <p:blipFill>
          <a:blip r:embed="rId2"/>
          <a:stretch>
            <a:fillRect/>
          </a:stretch>
        </p:blipFill>
        <p:spPr>
          <a:xfrm>
            <a:off x="34350714" y="16192499"/>
            <a:ext cx="17612786" cy="9904353"/>
          </a:xfrm>
          <a:prstGeom prst="rect">
            <a:avLst/>
          </a:prstGeom>
        </p:spPr>
      </p:pic>
      <p:pic>
        <p:nvPicPr>
          <p:cNvPr id="3" name="Picture 2" descr="Application&#10;&#10;Description automatically generated with medium confidence">
            <a:extLst>
              <a:ext uri="{FF2B5EF4-FFF2-40B4-BE49-F238E27FC236}">
                <a16:creationId xmlns:a16="http://schemas.microsoft.com/office/drawing/2014/main" id="{DE734713-43B2-4B96-8E5B-D8DC35EFE6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811655" y="6722016"/>
            <a:ext cx="21053902" cy="11842820"/>
          </a:xfrm>
          <a:prstGeom prst="rect">
            <a:avLst/>
          </a:prstGeom>
        </p:spPr>
      </p:pic>
      <p:pic>
        <p:nvPicPr>
          <p:cNvPr id="4" name="Picture 3">
            <a:extLst>
              <a:ext uri="{FF2B5EF4-FFF2-40B4-BE49-F238E27FC236}">
                <a16:creationId xmlns:a16="http://schemas.microsoft.com/office/drawing/2014/main" id="{E825AB69-BC38-4818-9BAC-DDE01055F498}"/>
              </a:ext>
            </a:extLst>
          </p:cNvPr>
          <p:cNvPicPr>
            <a:picLocks noChangeAspect="1"/>
          </p:cNvPicPr>
          <p:nvPr/>
        </p:nvPicPr>
        <p:blipFill>
          <a:blip r:embed="rId5"/>
          <a:stretch>
            <a:fillRect/>
          </a:stretch>
        </p:blipFill>
        <p:spPr>
          <a:xfrm>
            <a:off x="1845911" y="15291749"/>
            <a:ext cx="13721659" cy="11706969"/>
          </a:xfrm>
          <a:prstGeom prst="rect">
            <a:avLst/>
          </a:prstGeom>
        </p:spPr>
      </p:pic>
      <p:pic>
        <p:nvPicPr>
          <p:cNvPr id="6" name="Picture 5" descr="Chart, line chart&#10;&#10;Description automatically generated">
            <a:extLst>
              <a:ext uri="{FF2B5EF4-FFF2-40B4-BE49-F238E27FC236}">
                <a16:creationId xmlns:a16="http://schemas.microsoft.com/office/drawing/2014/main" id="{D3C107B3-62BB-4E8F-BF70-570338C671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5999" y="27182939"/>
            <a:ext cx="15885517" cy="8068801"/>
          </a:xfrm>
          <a:prstGeom prst="rect">
            <a:avLst/>
          </a:prstGeom>
        </p:spPr>
      </p:pic>
      <p:sp>
        <p:nvSpPr>
          <p:cNvPr id="8" name="TextBox 7">
            <a:extLst>
              <a:ext uri="{FF2B5EF4-FFF2-40B4-BE49-F238E27FC236}">
                <a16:creationId xmlns:a16="http://schemas.microsoft.com/office/drawing/2014/main" id="{B898AFEA-EC88-4F5A-AE7D-003D442D6EB2}"/>
              </a:ext>
            </a:extLst>
          </p:cNvPr>
          <p:cNvSpPr txBox="1"/>
          <p:nvPr/>
        </p:nvSpPr>
        <p:spPr>
          <a:xfrm>
            <a:off x="17834103" y="25721257"/>
            <a:ext cx="14051956" cy="1015663"/>
          </a:xfrm>
          <a:prstGeom prst="rect">
            <a:avLst/>
          </a:prstGeom>
          <a:noFill/>
        </p:spPr>
        <p:txBody>
          <a:bodyPr wrap="square" rtlCol="0">
            <a:spAutoFit/>
          </a:bodyPr>
          <a:lstStyle/>
          <a:p>
            <a:r>
              <a:rPr lang="en-US" sz="6000" b="1" dirty="0">
                <a:solidFill>
                  <a:srgbClr val="000000"/>
                </a:solidFill>
                <a:latin typeface="+mj-lt"/>
              </a:rPr>
              <a:t>HFA Best Practice Standards</a:t>
            </a:r>
          </a:p>
        </p:txBody>
      </p:sp>
      <p:sp>
        <p:nvSpPr>
          <p:cNvPr id="9" name="TextBox 8">
            <a:extLst>
              <a:ext uri="{FF2B5EF4-FFF2-40B4-BE49-F238E27FC236}">
                <a16:creationId xmlns:a16="http://schemas.microsoft.com/office/drawing/2014/main" id="{5ED74A29-73DD-49FC-ADF7-DF470608EC1B}"/>
              </a:ext>
            </a:extLst>
          </p:cNvPr>
          <p:cNvSpPr txBox="1"/>
          <p:nvPr/>
        </p:nvSpPr>
        <p:spPr>
          <a:xfrm>
            <a:off x="34988468" y="26649846"/>
            <a:ext cx="8168639" cy="1015663"/>
          </a:xfrm>
          <a:prstGeom prst="rect">
            <a:avLst/>
          </a:prstGeom>
          <a:noFill/>
        </p:spPr>
        <p:txBody>
          <a:bodyPr wrap="square" rtlCol="0">
            <a:spAutoFit/>
          </a:bodyPr>
          <a:lstStyle/>
          <a:p>
            <a:r>
              <a:rPr lang="en-US" sz="6000" b="1" dirty="0">
                <a:solidFill>
                  <a:srgbClr val="000000"/>
                </a:solidFill>
                <a:latin typeface="+mj-lt"/>
              </a:rPr>
              <a:t>References</a:t>
            </a:r>
          </a:p>
        </p:txBody>
      </p:sp>
    </p:spTree>
    <p:extLst>
      <p:ext uri="{BB962C8B-B14F-4D97-AF65-F5344CB8AC3E}">
        <p14:creationId xmlns:p14="http://schemas.microsoft.com/office/powerpoint/2010/main" val="3753790505"/>
      </p:ext>
    </p:extLst>
  </p:cSld>
  <p:clrMapOvr>
    <a:masterClrMapping/>
  </p:clrMapOvr>
</p:sld>
</file>

<file path=ppt/theme/theme1.xml><?xml version="1.0" encoding="utf-8"?>
<a:theme xmlns:a="http://schemas.openxmlformats.org/drawingml/2006/main" name="LEND Poster_Footer">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17DF64F6-1E8F-4FA5-B6DA-431A78952D9C}" vid="{52F4D419-9F43-421F-8BE3-691DE9A1392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5861</TotalTime>
  <Words>383</Words>
  <Application>Microsoft Office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Minion Pro</vt:lpstr>
      <vt:lpstr>Myriad Pro</vt:lpstr>
      <vt:lpstr>Source Sans Pro</vt:lpstr>
      <vt:lpstr>LEND Poster_Footer</vt:lpstr>
      <vt:lpstr>Finding the Balance: Data for Best Practice and Benchmarks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LAYOUT</dc:title>
  <dc:creator>Humphreys, Elizabeth</dc:creator>
  <cp:lastModifiedBy>Stephen</cp:lastModifiedBy>
  <cp:revision>24</cp:revision>
  <dcterms:created xsi:type="dcterms:W3CDTF">2021-03-10T15:35:21Z</dcterms:created>
  <dcterms:modified xsi:type="dcterms:W3CDTF">2021-04-16T20:57:36Z</dcterms:modified>
</cp:coreProperties>
</file>