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3"/>
  </p:sldMasterIdLst>
  <p:sldIdLst>
    <p:sldId id="267"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91"/>
    <a:srgbClr val="0044BB"/>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3" autoAdjust="0"/>
    <p:restoredTop sz="94434" autoAdjust="0"/>
  </p:normalViewPr>
  <p:slideViewPr>
    <p:cSldViewPr snapToGrid="0">
      <p:cViewPr varScale="1">
        <p:scale>
          <a:sx n="13" d="100"/>
          <a:sy n="13" d="100"/>
        </p:scale>
        <p:origin x="1644" y="120"/>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7525999" y="9794575"/>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7525999" y="8747141"/>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7525999" y="19159549"/>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7525999" y="18112115"/>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34594800" y="15833725"/>
            <a:ext cx="15255876" cy="9571038"/>
          </a:xfrm>
        </p:spPr>
        <p:txBody>
          <a:bodyPr>
            <a:normAutofit/>
          </a:bodyPr>
          <a:lstStyle>
            <a:lvl1pPr marL="0" indent="0">
              <a:buNone/>
              <a:defRPr sz="4400"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Tree>
    <p:extLst>
      <p:ext uri="{BB962C8B-B14F-4D97-AF65-F5344CB8AC3E}">
        <p14:creationId xmlns:p14="http://schemas.microsoft.com/office/powerpoint/2010/main" val="47691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799"/>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7553271" y="8747140"/>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2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rm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127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6526" y="6914431"/>
            <a:ext cx="44165520" cy="24367494"/>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587828" y="0"/>
            <a:ext cx="51794228" cy="5440679"/>
          </a:xfrm>
          <a:prstGeom prst="rect">
            <a:avLst/>
          </a:prstGeom>
          <a:solidFill>
            <a:srgbClr val="003591"/>
          </a:soli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300" i="1" dirty="0">
                <a:solidFill>
                  <a:schemeClr val="bg1"/>
                </a:solidFill>
                <a:latin typeface="Myriad Pro" panose="020B0503030403020204" pitchFamily="34" charset="0"/>
                <a:cs typeface="Arial" panose="020B0604020202020204" pitchFamily="34" charset="0"/>
              </a:rPr>
              <a:t> </a:t>
            </a:r>
          </a:p>
        </p:txBody>
      </p:sp>
      <p:sp>
        <p:nvSpPr>
          <p:cNvPr id="14" name="Arrow: Pentagon 13">
            <a:extLst>
              <a:ext uri="{FF2B5EF4-FFF2-40B4-BE49-F238E27FC236}">
                <a16:creationId xmlns:a16="http://schemas.microsoft.com/office/drawing/2014/main" id="{9FEDE908-957E-4EF9-8184-398597C8E13C}"/>
              </a:ext>
            </a:extLst>
          </p:cNvPr>
          <p:cNvSpPr/>
          <p:nvPr userDrawn="1"/>
        </p:nvSpPr>
        <p:spPr>
          <a:xfrm rot="5400000">
            <a:off x="42118232" y="782380"/>
            <a:ext cx="7103005" cy="5904004"/>
          </a:xfrm>
          <a:prstGeom prst="homePlate">
            <a:avLst>
              <a:gd name="adj" fmla="val 32067"/>
            </a:avLst>
          </a:prstGeom>
          <a:solidFill>
            <a:srgbClr val="003591"/>
          </a:solidFill>
          <a:ln w="47625" cap="rnd">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University of New Hampshire logo">
            <a:extLst>
              <a:ext uri="{FF2B5EF4-FFF2-40B4-BE49-F238E27FC236}">
                <a16:creationId xmlns:a16="http://schemas.microsoft.com/office/drawing/2014/main" id="{03A346C1-A4EF-44B4-8A47-C043BCF1D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774944" y="1037087"/>
            <a:ext cx="1747670" cy="2104513"/>
          </a:xfrm>
          <a:prstGeom prst="rect">
            <a:avLst/>
          </a:prstGeom>
        </p:spPr>
      </p:pic>
      <p:pic>
        <p:nvPicPr>
          <p:cNvPr id="18" name="Picture 17" descr="NH ME Lend Program logo">
            <a:extLst>
              <a:ext uri="{FF2B5EF4-FFF2-40B4-BE49-F238E27FC236}">
                <a16:creationId xmlns:a16="http://schemas.microsoft.com/office/drawing/2014/main" id="{CE8913CD-8CA7-4288-944E-D0E9A6B9E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61757" y="3492424"/>
            <a:ext cx="5366548" cy="1335308"/>
          </a:xfrm>
          <a:prstGeom prst="rect">
            <a:avLst/>
          </a:prstGeom>
        </p:spPr>
      </p:pic>
      <p:sp>
        <p:nvSpPr>
          <p:cNvPr id="2" name="Title Placeholder 1"/>
          <p:cNvSpPr>
            <a:spLocks noGrp="1"/>
          </p:cNvSpPr>
          <p:nvPr>
            <p:ph type="title"/>
          </p:nvPr>
        </p:nvSpPr>
        <p:spPr>
          <a:xfrm>
            <a:off x="3226526" y="1835792"/>
            <a:ext cx="44165520" cy="1769094"/>
          </a:xfrm>
          <a:prstGeom prst="rect">
            <a:avLst/>
          </a:prstGeom>
        </p:spPr>
        <p:txBody>
          <a:bodyPr vert="horz" lIns="106674" tIns="53337" rIns="106674" bIns="53337" rtlCol="0" anchor="ctr">
            <a:normAutofit/>
          </a:bodyPr>
          <a:lstStyle/>
          <a:p>
            <a:r>
              <a:rPr lang="en-US"/>
              <a:t>Click to edit Master title style</a:t>
            </a:r>
            <a:endParaRPr lang="en-US" dirty="0"/>
          </a:p>
        </p:txBody>
      </p:sp>
      <p:grpSp>
        <p:nvGrpSpPr>
          <p:cNvPr id="10" name="Group 9" descr="NH-ME LEND Program partners' logos. Includes Dartmouth-Hitchcock, Institute on Disability, University of Maine Center for Community Inclusion and Disability Studies UCED">
            <a:extLst>
              <a:ext uri="{FF2B5EF4-FFF2-40B4-BE49-F238E27FC236}">
                <a16:creationId xmlns:a16="http://schemas.microsoft.com/office/drawing/2014/main" id="{37EA225B-B34E-41A1-8265-3497517326CB}"/>
              </a:ext>
            </a:extLst>
          </p:cNvPr>
          <p:cNvGrpSpPr/>
          <p:nvPr userDrawn="1"/>
        </p:nvGrpSpPr>
        <p:grpSpPr>
          <a:xfrm>
            <a:off x="30838140" y="35555594"/>
            <a:ext cx="19342560" cy="1812119"/>
            <a:chOff x="30606540" y="36072358"/>
            <a:chExt cx="19342560" cy="1812119"/>
          </a:xfrm>
        </p:grpSpPr>
        <p:pic>
          <p:nvPicPr>
            <p:cNvPr id="1026" name="Picture 2" descr="Dartmouth Hitchcock's Logo">
              <a:extLst>
                <a:ext uri="{FF2B5EF4-FFF2-40B4-BE49-F238E27FC236}">
                  <a16:creationId xmlns:a16="http://schemas.microsoft.com/office/drawing/2014/main" id="{E5BF99D5-1638-47BF-B81C-5C6525C6449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606540" y="36072358"/>
              <a:ext cx="6945032" cy="879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ine Center for Community Inclusion and disability Studies">
              <a:extLst>
                <a:ext uri="{FF2B5EF4-FFF2-40B4-BE49-F238E27FC236}">
                  <a16:creationId xmlns:a16="http://schemas.microsoft.com/office/drawing/2014/main" id="{B7BB1FF8-10EB-4871-B422-03AA4CCFBE5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186600" y="36228488"/>
              <a:ext cx="4762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B01FE5DB-398C-4F63-A9B2-24215D3F3C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188623" y="36125072"/>
              <a:ext cx="6360926" cy="1759405"/>
            </a:xfrm>
            <a:prstGeom prst="rect">
              <a:avLst/>
            </a:prstGeom>
          </p:spPr>
        </p:pic>
      </p:grpSp>
      <p:sp>
        <p:nvSpPr>
          <p:cNvPr id="19" name="TextBox 18">
            <a:extLst>
              <a:ext uri="{FF2B5EF4-FFF2-40B4-BE49-F238E27FC236}">
                <a16:creationId xmlns:a16="http://schemas.microsoft.com/office/drawing/2014/main" id="{E00C1324-6F8D-481B-906B-64A12369AB49}"/>
              </a:ext>
            </a:extLst>
          </p:cNvPr>
          <p:cNvSpPr txBox="1"/>
          <p:nvPr userDrawn="1"/>
        </p:nvSpPr>
        <p:spPr>
          <a:xfrm>
            <a:off x="1348740" y="35711725"/>
            <a:ext cx="28852349" cy="1759870"/>
          </a:xfrm>
          <a:prstGeom prst="rect">
            <a:avLst/>
          </a:prstGeom>
          <a:noFill/>
        </p:spPr>
        <p:txBody>
          <a:bodyPr wrap="square">
            <a:spAutoFit/>
          </a:bodyPr>
          <a:lstStyle/>
          <a:p>
            <a:pPr algn="l"/>
            <a:r>
              <a:rPr lang="en-US" sz="3600" b="0" i="1" dirty="0">
                <a:solidFill>
                  <a:srgbClr val="333333"/>
                </a:solidFill>
                <a:effectLst/>
                <a:latin typeface="Source Sans Pro" panose="020B0503030403020204" pitchFamily="34" charset="0"/>
              </a:rPr>
              <a:t>NH-ME LEND is supported by a grant (#</a:t>
            </a:r>
            <a:r>
              <a:rPr lang="en-US" sz="3600" b="0" i="0" dirty="0">
                <a:solidFill>
                  <a:srgbClr val="333333"/>
                </a:solidFill>
                <a:effectLst/>
                <a:latin typeface="Source Sans Pro" panose="020B0503030403020204" pitchFamily="34" charset="0"/>
              </a:rPr>
              <a:t>T73MC33246</a:t>
            </a:r>
            <a:r>
              <a:rPr lang="en-US" sz="3600"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p>
          <a:p>
            <a:pPr algn="l"/>
            <a:r>
              <a:rPr lang="en-US" sz="3600" b="0" i="1" dirty="0">
                <a:solidFill>
                  <a:srgbClr val="333333"/>
                </a:solidFill>
                <a:effectLst/>
                <a:latin typeface="Source Sans Pro" panose="020B0503030403020204" pitchFamily="34" charset="0"/>
              </a:rPr>
              <a:t>Learn more at iod.unh.edu/nh-me-lend</a:t>
            </a:r>
            <a:endParaRPr lang="en-US" sz="3600" dirty="0"/>
          </a:p>
        </p:txBody>
      </p:sp>
    </p:spTree>
    <p:extLst>
      <p:ext uri="{BB962C8B-B14F-4D97-AF65-F5344CB8AC3E}">
        <p14:creationId xmlns:p14="http://schemas.microsoft.com/office/powerpoint/2010/main" val="2663834418"/>
      </p:ext>
    </p:extLst>
  </p:cSld>
  <p:clrMap bg1="lt1" tx1="dk1" bg2="lt2" tx2="dk2" accent1="accent1" accent2="accent2" accent3="accent3" accent4="accent4" accent5="accent5" accent6="accent6" hlink="hlink" folHlink="folHlink"/>
  <p:sldLayoutIdLst>
    <p:sldLayoutId id="2147483718" r:id="rId1"/>
    <p:sldLayoutId id="2147483716" r:id="rId2"/>
    <p:sldLayoutId id="2147483715" r:id="rId3"/>
  </p:sldLayoutIdLst>
  <p:txStyles>
    <p:titleStyle>
      <a:lvl1pPr algn="l" defTabSz="4480304" rtl="0" eaLnBrk="1" latinLnBrk="0" hangingPunct="1">
        <a:lnSpc>
          <a:spcPct val="90000"/>
        </a:lnSpc>
        <a:spcBef>
          <a:spcPct val="0"/>
        </a:spcBef>
        <a:buNone/>
        <a:defRPr sz="21600" kern="1200">
          <a:solidFill>
            <a:schemeClr val="bg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7200" kern="1200">
          <a:solidFill>
            <a:srgbClr val="000000"/>
          </a:solidFill>
          <a:latin typeface="+mj-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7200" kern="1200">
          <a:solidFill>
            <a:srgbClr val="000000"/>
          </a:solidFill>
          <a:latin typeface="+mj-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6600" kern="1200">
          <a:solidFill>
            <a:srgbClr val="000000"/>
          </a:solidFill>
          <a:latin typeface="+mj-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dhhs.nh.gov/dcbcs/bds/earlysupport/index.htm" TargetMode="External"/><Relationship Id="rId7"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s://nhfv.org/"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SmartArt Placeholder 42"/>
          <p:cNvPicPr>
            <a:picLocks noGrp="1" noChangeAspect="1"/>
          </p:cNvPicPr>
          <p:nvPr>
            <p:ph type="dgm" sz="quarter" idx="27"/>
          </p:nvPr>
        </p:nvPicPr>
        <p:blipFill>
          <a:blip r:embed="rId2">
            <a:lum/>
          </a:blip>
          <a:stretch>
            <a:fillRect/>
          </a:stretch>
        </p:blipFill>
        <p:spPr>
          <a:xfrm>
            <a:off x="34517965" y="7348137"/>
            <a:ext cx="16519993" cy="8815673"/>
          </a:xfrm>
          <a:prstGeom prst="rect">
            <a:avLst/>
          </a:prstGeom>
        </p:spPr>
      </p:pic>
      <p:sp>
        <p:nvSpPr>
          <p:cNvPr id="2" name="Title 1">
            <a:extLst>
              <a:ext uri="{FF2B5EF4-FFF2-40B4-BE49-F238E27FC236}">
                <a16:creationId xmlns:a16="http://schemas.microsoft.com/office/drawing/2014/main" id="{877EAA69-AEE4-4D62-99A9-7E4079B60790}"/>
              </a:ext>
            </a:extLst>
          </p:cNvPr>
          <p:cNvSpPr>
            <a:spLocks noGrp="1"/>
          </p:cNvSpPr>
          <p:nvPr>
            <p:ph type="title"/>
          </p:nvPr>
        </p:nvSpPr>
        <p:spPr/>
        <p:txBody>
          <a:bodyPr/>
          <a:lstStyle/>
          <a:p>
            <a:r>
              <a:rPr lang="en-US" dirty="0"/>
              <a:t>Finding Your Way Through Early Supports and Services</a:t>
            </a:r>
          </a:p>
        </p:txBody>
      </p:sp>
      <p:sp>
        <p:nvSpPr>
          <p:cNvPr id="3" name="Text Placeholder 2">
            <a:extLst>
              <a:ext uri="{FF2B5EF4-FFF2-40B4-BE49-F238E27FC236}">
                <a16:creationId xmlns:a16="http://schemas.microsoft.com/office/drawing/2014/main" id="{9F74E58B-446B-4FDA-9499-A83123281BF2}"/>
              </a:ext>
            </a:extLst>
          </p:cNvPr>
          <p:cNvSpPr>
            <a:spLocks noGrp="1"/>
          </p:cNvSpPr>
          <p:nvPr>
            <p:ph type="body" sz="quarter" idx="13"/>
          </p:nvPr>
        </p:nvSpPr>
        <p:spPr>
          <a:xfrm>
            <a:off x="7132318" y="2603455"/>
            <a:ext cx="35204401" cy="944822"/>
          </a:xfrm>
        </p:spPr>
        <p:txBody>
          <a:bodyPr/>
          <a:lstStyle/>
          <a:p>
            <a:r>
              <a:rPr lang="en-US" dirty="0"/>
              <a:t>Shawnna Bowman – Family Discipline and Ellen Rislove, OTR/L – Clinical Discipline</a:t>
            </a:r>
          </a:p>
        </p:txBody>
      </p:sp>
      <p:sp>
        <p:nvSpPr>
          <p:cNvPr id="4" name="Text Placeholder 3">
            <a:extLst>
              <a:ext uri="{FF2B5EF4-FFF2-40B4-BE49-F238E27FC236}">
                <a16:creationId xmlns:a16="http://schemas.microsoft.com/office/drawing/2014/main" id="{C0F6F248-952F-4B38-B070-5A71F6DDAF80}"/>
              </a:ext>
            </a:extLst>
          </p:cNvPr>
          <p:cNvSpPr>
            <a:spLocks noGrp="1"/>
          </p:cNvSpPr>
          <p:nvPr>
            <p:ph type="body" sz="quarter" idx="14"/>
          </p:nvPr>
        </p:nvSpPr>
        <p:spPr>
          <a:xfrm>
            <a:off x="11064240" y="3850704"/>
            <a:ext cx="23453725" cy="777875"/>
          </a:xfrm>
        </p:spPr>
        <p:txBody>
          <a:bodyPr/>
          <a:lstStyle/>
          <a:p>
            <a:endParaRPr lang="en-US" dirty="0"/>
          </a:p>
        </p:txBody>
      </p:sp>
      <p:sp>
        <p:nvSpPr>
          <p:cNvPr id="5" name="Text Placeholder 4">
            <a:extLst>
              <a:ext uri="{FF2B5EF4-FFF2-40B4-BE49-F238E27FC236}">
                <a16:creationId xmlns:a16="http://schemas.microsoft.com/office/drawing/2014/main" id="{374CCEF6-D6F0-4C51-B2B7-3AFA434FD0D9}"/>
              </a:ext>
            </a:extLst>
          </p:cNvPr>
          <p:cNvSpPr>
            <a:spLocks noGrp="1"/>
          </p:cNvSpPr>
          <p:nvPr>
            <p:ph type="body" sz="quarter" idx="16"/>
          </p:nvPr>
        </p:nvSpPr>
        <p:spPr>
          <a:xfrm>
            <a:off x="699438" y="6039545"/>
            <a:ext cx="8549640" cy="777875"/>
          </a:xfrm>
        </p:spPr>
        <p:txBody>
          <a:bodyPr/>
          <a:lstStyle/>
          <a:p>
            <a:r>
              <a:rPr lang="en-US" dirty="0"/>
              <a:t>Introduction</a:t>
            </a:r>
          </a:p>
        </p:txBody>
      </p:sp>
      <p:sp>
        <p:nvSpPr>
          <p:cNvPr id="6" name="Text Placeholder 5">
            <a:extLst>
              <a:ext uri="{FF2B5EF4-FFF2-40B4-BE49-F238E27FC236}">
                <a16:creationId xmlns:a16="http://schemas.microsoft.com/office/drawing/2014/main" id="{99C3D527-6B90-49C4-A54A-81B7CF9F25E6}"/>
              </a:ext>
            </a:extLst>
          </p:cNvPr>
          <p:cNvSpPr>
            <a:spLocks noGrp="1"/>
          </p:cNvSpPr>
          <p:nvPr>
            <p:ph type="body" sz="quarter" idx="17"/>
          </p:nvPr>
        </p:nvSpPr>
        <p:spPr>
          <a:xfrm>
            <a:off x="17468851" y="5524974"/>
            <a:ext cx="8469179" cy="748935"/>
          </a:xfrm>
        </p:spPr>
        <p:txBody>
          <a:bodyPr/>
          <a:lstStyle/>
          <a:p>
            <a:endParaRPr lang="en-US" dirty="0"/>
          </a:p>
        </p:txBody>
      </p:sp>
      <p:sp>
        <p:nvSpPr>
          <p:cNvPr id="7" name="Text Placeholder 6">
            <a:extLst>
              <a:ext uri="{FF2B5EF4-FFF2-40B4-BE49-F238E27FC236}">
                <a16:creationId xmlns:a16="http://schemas.microsoft.com/office/drawing/2014/main" id="{A27DCC75-C1A6-4C9B-8CF2-7F548AEB1F09}"/>
              </a:ext>
            </a:extLst>
          </p:cNvPr>
          <p:cNvSpPr>
            <a:spLocks noGrp="1"/>
          </p:cNvSpPr>
          <p:nvPr>
            <p:ph type="body" sz="quarter" idx="18"/>
          </p:nvPr>
        </p:nvSpPr>
        <p:spPr>
          <a:xfrm>
            <a:off x="17563894" y="14457273"/>
            <a:ext cx="8549640" cy="777875"/>
          </a:xfrm>
        </p:spPr>
        <p:txBody>
          <a:bodyPr/>
          <a:lstStyle/>
          <a:p>
            <a:endParaRPr lang="en-US" dirty="0"/>
          </a:p>
        </p:txBody>
      </p:sp>
      <p:sp>
        <p:nvSpPr>
          <p:cNvPr id="8" name="Text Placeholder 7">
            <a:extLst>
              <a:ext uri="{FF2B5EF4-FFF2-40B4-BE49-F238E27FC236}">
                <a16:creationId xmlns:a16="http://schemas.microsoft.com/office/drawing/2014/main" id="{6D40A36F-8EA5-47E8-ADE3-65EFC530BE20}"/>
              </a:ext>
            </a:extLst>
          </p:cNvPr>
          <p:cNvSpPr>
            <a:spLocks noGrp="1"/>
          </p:cNvSpPr>
          <p:nvPr>
            <p:ph type="body" sz="quarter" idx="19"/>
          </p:nvPr>
        </p:nvSpPr>
        <p:spPr>
          <a:xfrm>
            <a:off x="34517965" y="25919732"/>
            <a:ext cx="8549640" cy="777875"/>
          </a:xfrm>
        </p:spPr>
        <p:txBody>
          <a:bodyPr/>
          <a:lstStyle/>
          <a:p>
            <a:r>
              <a:rPr lang="en-US" dirty="0"/>
              <a:t>What’s Next?</a:t>
            </a:r>
          </a:p>
        </p:txBody>
      </p:sp>
      <p:sp>
        <p:nvSpPr>
          <p:cNvPr id="9" name="Text Placeholder 8">
            <a:extLst>
              <a:ext uri="{FF2B5EF4-FFF2-40B4-BE49-F238E27FC236}">
                <a16:creationId xmlns:a16="http://schemas.microsoft.com/office/drawing/2014/main" id="{F11A36A0-5B65-4965-9E4E-ADF733049DBD}"/>
              </a:ext>
            </a:extLst>
          </p:cNvPr>
          <p:cNvSpPr>
            <a:spLocks noGrp="1"/>
          </p:cNvSpPr>
          <p:nvPr>
            <p:ph type="body" sz="quarter" idx="20"/>
          </p:nvPr>
        </p:nvSpPr>
        <p:spPr>
          <a:xfrm>
            <a:off x="34533840" y="6539370"/>
            <a:ext cx="8549640" cy="777875"/>
          </a:xfrm>
        </p:spPr>
        <p:txBody>
          <a:bodyPr/>
          <a:lstStyle/>
          <a:p>
            <a:endParaRPr lang="en-US" dirty="0"/>
          </a:p>
        </p:txBody>
      </p:sp>
      <p:sp>
        <p:nvSpPr>
          <p:cNvPr id="10" name="Text Placeholder 9">
            <a:extLst>
              <a:ext uri="{FF2B5EF4-FFF2-40B4-BE49-F238E27FC236}">
                <a16:creationId xmlns:a16="http://schemas.microsoft.com/office/drawing/2014/main" id="{FF6D1BEF-176D-4775-B65A-6D991791B749}"/>
              </a:ext>
            </a:extLst>
          </p:cNvPr>
          <p:cNvSpPr>
            <a:spLocks noGrp="1"/>
          </p:cNvSpPr>
          <p:nvPr>
            <p:ph type="body" sz="quarter" idx="21"/>
          </p:nvPr>
        </p:nvSpPr>
        <p:spPr>
          <a:xfrm>
            <a:off x="34533840" y="30894257"/>
            <a:ext cx="8549640" cy="777875"/>
          </a:xfrm>
        </p:spPr>
        <p:txBody>
          <a:bodyPr/>
          <a:lstStyle/>
          <a:p>
            <a:endParaRPr lang="en-US" dirty="0"/>
          </a:p>
        </p:txBody>
      </p:sp>
      <p:sp>
        <p:nvSpPr>
          <p:cNvPr id="11" name="Text Placeholder 10">
            <a:extLst>
              <a:ext uri="{FF2B5EF4-FFF2-40B4-BE49-F238E27FC236}">
                <a16:creationId xmlns:a16="http://schemas.microsoft.com/office/drawing/2014/main" id="{8E2B1EC4-7CC4-4BAA-A9B0-8ACB6319770B}"/>
              </a:ext>
            </a:extLst>
          </p:cNvPr>
          <p:cNvSpPr>
            <a:spLocks noGrp="1"/>
          </p:cNvSpPr>
          <p:nvPr>
            <p:ph type="body" sz="quarter" idx="22"/>
          </p:nvPr>
        </p:nvSpPr>
        <p:spPr>
          <a:xfrm>
            <a:off x="348250" y="9689545"/>
            <a:ext cx="16490841" cy="10025113"/>
          </a:xfrm>
        </p:spPr>
        <p:txBody>
          <a:bodyPr>
            <a:normAutofit/>
          </a:bodyPr>
          <a:lstStyle/>
          <a:p>
            <a:pPr>
              <a:lnSpc>
                <a:spcPct val="100000"/>
              </a:lnSpc>
            </a:pPr>
            <a:r>
              <a:rPr lang="en-US" sz="3600" b="1" dirty="0"/>
              <a:t>NH Family Centered Supports and Services (FCESS) </a:t>
            </a:r>
            <a:r>
              <a:rPr lang="en-US" sz="3600" dirty="0"/>
              <a:t>is a non-profit specialized service to evaluate a child, birth through 2 years, who have a diagnose, established condition with high probability of resulting in delay, are experiencing developmental delays or at risk for substantial developmental delays. Anyone who is concerned about the child’s development may make a referral to FCESS. The services are supported by the </a:t>
            </a:r>
            <a:r>
              <a:rPr lang="en-US" sz="3600" b="1" dirty="0"/>
              <a:t>Bureau for Family Centered Services (BFCS) </a:t>
            </a:r>
            <a:r>
              <a:rPr lang="en-US" sz="3600" dirty="0"/>
              <a:t>and are provided within a child’s natural environment (home or wherever they spend the most time) to increase the child’s and family participation. </a:t>
            </a:r>
          </a:p>
          <a:p>
            <a:pPr>
              <a:lnSpc>
                <a:spcPct val="100000"/>
              </a:lnSpc>
            </a:pPr>
            <a:r>
              <a:rPr lang="en-US" sz="3600" dirty="0"/>
              <a:t>FCESS worked closely with </a:t>
            </a:r>
            <a:r>
              <a:rPr lang="en-US" sz="3600" b="1" dirty="0"/>
              <a:t>NH Family Voices </a:t>
            </a:r>
            <a:r>
              <a:rPr lang="en-US" sz="3600" dirty="0"/>
              <a:t>to ensure parent/caregiver engagement was supported through the process of services, including: Intake, evaluation and planning. NH Family Voices provides free and confidential services to families and professionals who care for children with lifelong disabilities. This program ensures family centered care to enhance the knowledge and confidence for families and professionals when deciding the child’s ongoing care needs. </a:t>
            </a:r>
          </a:p>
        </p:txBody>
      </p:sp>
      <p:sp>
        <p:nvSpPr>
          <p:cNvPr id="12" name="Text Placeholder 11">
            <a:extLst>
              <a:ext uri="{FF2B5EF4-FFF2-40B4-BE49-F238E27FC236}">
                <a16:creationId xmlns:a16="http://schemas.microsoft.com/office/drawing/2014/main" id="{DE81BDD1-2B60-4107-BE85-291858BCF35C}"/>
              </a:ext>
            </a:extLst>
          </p:cNvPr>
          <p:cNvSpPr>
            <a:spLocks noGrp="1"/>
          </p:cNvSpPr>
          <p:nvPr>
            <p:ph type="body" sz="quarter" idx="23"/>
          </p:nvPr>
        </p:nvSpPr>
        <p:spPr>
          <a:xfrm>
            <a:off x="34533840" y="26790175"/>
            <a:ext cx="15255875" cy="4104082"/>
          </a:xfrm>
        </p:spPr>
        <p:txBody>
          <a:bodyPr>
            <a:normAutofit/>
          </a:bodyPr>
          <a:lstStyle/>
          <a:p>
            <a:pPr marL="571500" indent="-571500">
              <a:buFont typeface="Arial" panose="020B0604020202020204" pitchFamily="34" charset="0"/>
              <a:buChar char="•"/>
            </a:pPr>
            <a:r>
              <a:rPr lang="en-US" sz="3600" dirty="0"/>
              <a:t>Draft a summary report of the data collected, obstacles and improvised methods to overcome those obstacles</a:t>
            </a:r>
          </a:p>
          <a:p>
            <a:pPr marL="571500" indent="-571500">
              <a:buFont typeface="Arial" panose="020B0604020202020204" pitchFamily="34" charset="0"/>
              <a:buChar char="•"/>
            </a:pPr>
            <a:r>
              <a:rPr lang="en-US" sz="3600" dirty="0"/>
              <a:t>Offer research on neighboring state’s effort to improve parent engagement and advocacy </a:t>
            </a:r>
          </a:p>
          <a:p>
            <a:pPr marL="571500" indent="-571500">
              <a:buFont typeface="Arial" panose="020B0604020202020204" pitchFamily="34" charset="0"/>
              <a:buChar char="•"/>
            </a:pPr>
            <a:r>
              <a:rPr lang="en-US" sz="3600" dirty="0"/>
              <a:t>Make recommendations for better data collection</a:t>
            </a:r>
          </a:p>
        </p:txBody>
      </p:sp>
      <p:sp>
        <p:nvSpPr>
          <p:cNvPr id="17" name="Text Placeholder 16">
            <a:extLst>
              <a:ext uri="{FF2B5EF4-FFF2-40B4-BE49-F238E27FC236}">
                <a16:creationId xmlns:a16="http://schemas.microsoft.com/office/drawing/2014/main" id="{311477D6-96D2-4B1D-9894-EFAE395B46DA}"/>
              </a:ext>
            </a:extLst>
          </p:cNvPr>
          <p:cNvSpPr>
            <a:spLocks noGrp="1"/>
          </p:cNvSpPr>
          <p:nvPr>
            <p:ph type="body" sz="quarter" idx="29"/>
          </p:nvPr>
        </p:nvSpPr>
        <p:spPr>
          <a:xfrm>
            <a:off x="34517965" y="31811495"/>
            <a:ext cx="15255875" cy="3784790"/>
          </a:xfrm>
        </p:spPr>
        <p:txBody>
          <a:bodyPr>
            <a:normAutofit/>
          </a:bodyPr>
          <a:lstStyle/>
          <a:p>
            <a:r>
              <a:rPr lang="en-US" sz="3600" dirty="0">
                <a:effectLst/>
                <a:ea typeface="Times New Roman" panose="02020603050405020304" pitchFamily="18" charset="0"/>
                <a:cs typeface="Calibri" panose="020F0502020204030204" pitchFamily="34" charset="0"/>
              </a:rPr>
              <a:t>Family-Centered Early Supports and Services: Bureau of Developmental Services: NH Department of Health and Human Services. (n.d.). Retrieved April 01, 2021, from </a:t>
            </a:r>
            <a:r>
              <a:rPr lang="en-US" sz="3600" dirty="0">
                <a:effectLst/>
                <a:ea typeface="Times New Roman" panose="02020603050405020304" pitchFamily="18" charset="0"/>
                <a:cs typeface="Calibri" panose="020F0502020204030204" pitchFamily="34" charset="0"/>
                <a:hlinkClick r:id="rId3"/>
              </a:rPr>
              <a:t>https://www.dhhs.nh.gov/dcbcs/bds/earlysupport/index.htm</a:t>
            </a:r>
            <a:endParaRPr lang="en-US" sz="3600" dirty="0">
              <a:effectLst/>
              <a:ea typeface="Times New Roman" panose="02020603050405020304" pitchFamily="18" charset="0"/>
              <a:cs typeface="Calibri" panose="020F0502020204030204" pitchFamily="34" charset="0"/>
            </a:endParaRPr>
          </a:p>
          <a:p>
            <a:r>
              <a:rPr lang="en-US" sz="3600" dirty="0">
                <a:effectLst/>
                <a:ea typeface="Times New Roman" panose="02020603050405020304" pitchFamily="18" charset="0"/>
                <a:cs typeface="Calibri" panose="020F0502020204030204" pitchFamily="34" charset="0"/>
              </a:rPr>
              <a:t>New Hampshire Family Voices. (n.d.). Retrieved April 01, 2021, from </a:t>
            </a:r>
            <a:r>
              <a:rPr lang="en-US" sz="3600" dirty="0">
                <a:effectLst/>
                <a:ea typeface="Times New Roman" panose="02020603050405020304" pitchFamily="18" charset="0"/>
                <a:cs typeface="Calibri" panose="020F0502020204030204" pitchFamily="34" charset="0"/>
                <a:hlinkClick r:id="rId4"/>
              </a:rPr>
              <a:t>https://nhfv.org/</a:t>
            </a:r>
            <a:endParaRPr lang="en-US" sz="3600" dirty="0">
              <a:effectLst/>
              <a:ea typeface="Times New Roman" panose="02020603050405020304" pitchFamily="18" charset="0"/>
              <a:cs typeface="Calibri" panose="020F0502020204030204" pitchFamily="34" charset="0"/>
            </a:endParaRPr>
          </a:p>
        </p:txBody>
      </p:sp>
      <p:sp>
        <p:nvSpPr>
          <p:cNvPr id="19" name="Text Placeholder 18">
            <a:extLst>
              <a:ext uri="{FF2B5EF4-FFF2-40B4-BE49-F238E27FC236}">
                <a16:creationId xmlns:a16="http://schemas.microsoft.com/office/drawing/2014/main" id="{14F9C7FF-43D8-48F1-AE37-A8410A588B82}"/>
              </a:ext>
            </a:extLst>
          </p:cNvPr>
          <p:cNvSpPr>
            <a:spLocks noGrp="1"/>
          </p:cNvSpPr>
          <p:nvPr>
            <p:ph type="body" sz="quarter" idx="31"/>
          </p:nvPr>
        </p:nvSpPr>
        <p:spPr>
          <a:xfrm>
            <a:off x="17468851" y="6261208"/>
            <a:ext cx="16340186" cy="8196065"/>
          </a:xfrm>
        </p:spPr>
        <p:txBody>
          <a:bodyPr>
            <a:normAutofit/>
          </a:bodyPr>
          <a:lstStyle/>
          <a:p>
            <a:pPr>
              <a:lnSpc>
                <a:spcPct val="100000"/>
              </a:lnSpc>
            </a:pPr>
            <a:r>
              <a:rPr lang="en-US" sz="3600" dirty="0"/>
              <a:t>The goal of this project is to engage participants through conversation regarding their experience using </a:t>
            </a:r>
            <a:r>
              <a:rPr lang="en-US" sz="3600" b="1" dirty="0"/>
              <a:t>the tool</a:t>
            </a:r>
            <a:r>
              <a:rPr lang="en-US" sz="3600" dirty="0"/>
              <a:t> to obtain supports for their child through Early Supports and Services. </a:t>
            </a:r>
          </a:p>
          <a:p>
            <a:pPr>
              <a:lnSpc>
                <a:spcPct val="100000"/>
              </a:lnSpc>
            </a:pPr>
            <a:r>
              <a:rPr lang="en-US" sz="3600" dirty="0"/>
              <a:t>We conducted 11 interviews via Zoom or telephone with questions designed to gather data on how helpful the “How to Find Your Way” visual was for parents and caregivers. </a:t>
            </a:r>
          </a:p>
          <a:p>
            <a:pPr>
              <a:lnSpc>
                <a:spcPct val="100000"/>
              </a:lnSpc>
            </a:pPr>
            <a:r>
              <a:rPr lang="en-US" sz="3600" dirty="0"/>
              <a:t>Families were given adequate time to answer questions as well as explanations if needed to increase their understanding. The questions progressed through stages of intake, evaluation and planning. </a:t>
            </a:r>
            <a:br>
              <a:rPr lang="en-US" sz="3600" dirty="0"/>
            </a:br>
            <a:br>
              <a:rPr lang="en-US" sz="3600" dirty="0"/>
            </a:br>
            <a:r>
              <a:rPr lang="en-US" sz="3600" dirty="0"/>
              <a:t>We utilized a “partnership model of listening” applying to our diverse disciplines to provide different perspectives of the participant’s responses. </a:t>
            </a:r>
          </a:p>
        </p:txBody>
      </p:sp>
      <p:sp>
        <p:nvSpPr>
          <p:cNvPr id="21" name="Text Placeholder 20">
            <a:extLst>
              <a:ext uri="{FF2B5EF4-FFF2-40B4-BE49-F238E27FC236}">
                <a16:creationId xmlns:a16="http://schemas.microsoft.com/office/drawing/2014/main" id="{221DA9A9-99D3-4EEE-9A65-FC422F9F641B}"/>
              </a:ext>
            </a:extLst>
          </p:cNvPr>
          <p:cNvSpPr>
            <a:spLocks noGrp="1"/>
          </p:cNvSpPr>
          <p:nvPr>
            <p:ph type="body" sz="quarter" idx="33"/>
          </p:nvPr>
        </p:nvSpPr>
        <p:spPr>
          <a:xfrm>
            <a:off x="34517965" y="16303173"/>
            <a:ext cx="15703391" cy="9585667"/>
          </a:xfrm>
        </p:spPr>
        <p:txBody>
          <a:bodyPr>
            <a:normAutofit lnSpcReduction="10000"/>
          </a:bodyPr>
          <a:lstStyle/>
          <a:p>
            <a:pPr marL="0" indent="0">
              <a:spcBef>
                <a:spcPts val="2400"/>
              </a:spcBef>
              <a:buNone/>
            </a:pPr>
            <a:r>
              <a:rPr lang="en-US" sz="3600" b="1" dirty="0"/>
              <a:t>Positives </a:t>
            </a:r>
          </a:p>
          <a:p>
            <a:pPr>
              <a:spcBef>
                <a:spcPts val="2400"/>
              </a:spcBef>
            </a:pPr>
            <a:r>
              <a:rPr lang="en-US" sz="3600" dirty="0"/>
              <a:t>Comprehensive questions decreased time required for interviews</a:t>
            </a:r>
          </a:p>
          <a:p>
            <a:pPr>
              <a:spcBef>
                <a:spcPts val="2400"/>
              </a:spcBef>
            </a:pPr>
            <a:r>
              <a:rPr lang="en-US" sz="3600" dirty="0"/>
              <a:t>There was a majority of positive responses to the visual</a:t>
            </a:r>
          </a:p>
          <a:p>
            <a:pPr>
              <a:spcBef>
                <a:spcPts val="2400"/>
              </a:spcBef>
            </a:pPr>
            <a:r>
              <a:rPr lang="en-US" sz="3600" dirty="0"/>
              <a:t>Zoom platform improved communication with participants</a:t>
            </a:r>
          </a:p>
          <a:p>
            <a:pPr marL="0" indent="0">
              <a:spcBef>
                <a:spcPts val="2400"/>
              </a:spcBef>
              <a:buNone/>
            </a:pPr>
            <a:r>
              <a:rPr lang="en-US" sz="3600" b="1" dirty="0"/>
              <a:t>Negatives </a:t>
            </a:r>
          </a:p>
          <a:p>
            <a:pPr>
              <a:spcBef>
                <a:spcPts val="2400"/>
              </a:spcBef>
            </a:pPr>
            <a:r>
              <a:rPr lang="en-US" sz="3600" dirty="0"/>
              <a:t>Limited participation from families with multiple attempts via email or telephone. The response rate to our evaluation invitations was 25% involvement.</a:t>
            </a:r>
          </a:p>
          <a:p>
            <a:pPr marL="1250950" lvl="1">
              <a:spcBef>
                <a:spcPts val="2400"/>
              </a:spcBef>
            </a:pPr>
            <a:r>
              <a:rPr lang="en-US" sz="3600" dirty="0"/>
              <a:t>Participation may have been impacted by COVID-19</a:t>
            </a:r>
          </a:p>
          <a:p>
            <a:pPr marL="1250950" lvl="1">
              <a:spcBef>
                <a:spcPts val="2400"/>
              </a:spcBef>
            </a:pPr>
            <a:r>
              <a:rPr lang="en-US" sz="3600" dirty="0"/>
              <a:t>Referrals to Early supports and services were at an all time low this year</a:t>
            </a:r>
          </a:p>
          <a:p>
            <a:pPr>
              <a:spcBef>
                <a:spcPts val="2400"/>
              </a:spcBef>
            </a:pPr>
            <a:r>
              <a:rPr lang="en-US" sz="3600" dirty="0"/>
              <a:t>Question lead to a misunderstanding of whether we were evaluating the visual or the FCESS staff</a:t>
            </a:r>
          </a:p>
          <a:p>
            <a:pPr>
              <a:spcBef>
                <a:spcPts val="2400"/>
              </a:spcBef>
            </a:pPr>
            <a:r>
              <a:rPr lang="en-US" sz="3600" dirty="0"/>
              <a:t>Use of the visual seemed inconsistent</a:t>
            </a:r>
          </a:p>
          <a:p>
            <a:endParaRPr lang="en-US" dirty="0"/>
          </a:p>
        </p:txBody>
      </p:sp>
      <p:pic>
        <p:nvPicPr>
          <p:cNvPr id="13" name="Table Placeholder 12"/>
          <p:cNvPicPr>
            <a:picLocks noGrp="1" noChangeAspect="1"/>
          </p:cNvPicPr>
          <p:nvPr>
            <p:ph type="tbl" sz="quarter" idx="34"/>
          </p:nvPr>
        </p:nvPicPr>
        <p:blipFill>
          <a:blip r:embed="rId5">
            <a:clrChange>
              <a:clrFrom>
                <a:srgbClr val="FFFFFF"/>
              </a:clrFrom>
              <a:clrTo>
                <a:srgbClr val="FFFFFF">
                  <a:alpha val="0"/>
                </a:srgbClr>
              </a:clrTo>
            </a:clrChange>
          </a:blip>
          <a:stretch>
            <a:fillRect/>
          </a:stretch>
        </p:blipFill>
        <p:spPr>
          <a:xfrm>
            <a:off x="17232326" y="24808874"/>
            <a:ext cx="16521120" cy="9495200"/>
          </a:xfrm>
          <a:prstGeom prst="rect">
            <a:avLst/>
          </a:prstGeom>
        </p:spPr>
      </p:pic>
      <p:pic>
        <p:nvPicPr>
          <p:cNvPr id="33" name="Picture Placeholder 32">
            <a:extLst>
              <a:ext uri="{FF2B5EF4-FFF2-40B4-BE49-F238E27FC236}">
                <a16:creationId xmlns:a16="http://schemas.microsoft.com/office/drawing/2014/main" id="{C14EEDDE-FE53-40FD-AF8E-94B9E3C72AF1}"/>
              </a:ext>
            </a:extLst>
          </p:cNvPr>
          <p:cNvPicPr>
            <a:picLocks noGrp="1" noChangeAspect="1"/>
          </p:cNvPicPr>
          <p:nvPr>
            <p:ph type="pic" sz="quarter" idx="35"/>
          </p:nvPr>
        </p:nvPicPr>
        <p:blipFill>
          <a:blip r:embed="rId6">
            <a:extLst>
              <a:ext uri="{28A0092B-C50C-407E-A947-70E740481C1C}">
                <a14:useLocalDpi xmlns:a14="http://schemas.microsoft.com/office/drawing/2010/main" val="0"/>
              </a:ext>
            </a:extLst>
          </a:blip>
          <a:srcRect l="2976" r="2976"/>
          <a:stretch>
            <a:fillRect/>
          </a:stretch>
        </p:blipFill>
        <p:spPr>
          <a:xfrm>
            <a:off x="348250" y="29164511"/>
            <a:ext cx="8075441" cy="6431774"/>
          </a:xfrm>
        </p:spPr>
      </p:pic>
      <p:pic>
        <p:nvPicPr>
          <p:cNvPr id="38" name="Picture 37">
            <a:extLst>
              <a:ext uri="{FF2B5EF4-FFF2-40B4-BE49-F238E27FC236}">
                <a16:creationId xmlns:a16="http://schemas.microsoft.com/office/drawing/2014/main" id="{D43EE791-D019-4ED5-A0D3-B4CBEC4192D7}"/>
              </a:ext>
            </a:extLst>
          </p:cNvPr>
          <p:cNvPicPr>
            <a:picLocks noChangeAspect="1"/>
          </p:cNvPicPr>
          <p:nvPr/>
        </p:nvPicPr>
        <p:blipFill rotWithShape="1">
          <a:blip r:embed="rId7">
            <a:extLst>
              <a:ext uri="{28A0092B-C50C-407E-A947-70E740481C1C}">
                <a14:useLocalDpi xmlns:a14="http://schemas.microsoft.com/office/drawing/2010/main" val="0"/>
              </a:ext>
            </a:extLst>
          </a:blip>
          <a:srcRect l="33890" t="23316" r="19665" b="10557"/>
          <a:stretch/>
        </p:blipFill>
        <p:spPr>
          <a:xfrm>
            <a:off x="8433885" y="29192926"/>
            <a:ext cx="8326039" cy="6387129"/>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030" y="7141901"/>
            <a:ext cx="8091529" cy="2191130"/>
          </a:xfrm>
          <a:prstGeom prst="rect">
            <a:avLst/>
          </a:prstGeom>
        </p:spPr>
      </p:pic>
      <p:pic>
        <p:nvPicPr>
          <p:cNvPr id="30" name="Picture 29"/>
          <p:cNvPicPr>
            <a:picLocks noChangeAspect="1"/>
          </p:cNvPicPr>
          <p:nvPr/>
        </p:nvPicPr>
        <p:blipFill>
          <a:blip r:embed="rId9"/>
          <a:stretch>
            <a:fillRect/>
          </a:stretch>
        </p:blipFill>
        <p:spPr>
          <a:xfrm>
            <a:off x="8856511" y="6031628"/>
            <a:ext cx="4535817" cy="3657917"/>
          </a:xfrm>
          <a:prstGeom prst="rect">
            <a:avLst/>
          </a:prstGeom>
        </p:spPr>
      </p:pic>
      <p:sp>
        <p:nvSpPr>
          <p:cNvPr id="42" name="Text Placeholder 5">
            <a:extLst>
              <a:ext uri="{FF2B5EF4-FFF2-40B4-BE49-F238E27FC236}">
                <a16:creationId xmlns:a16="http://schemas.microsoft.com/office/drawing/2014/main" id="{99C3D527-6B90-49C4-A54A-81B7CF9F25E6}"/>
              </a:ext>
            </a:extLst>
          </p:cNvPr>
          <p:cNvSpPr>
            <a:spLocks noGrp="1"/>
          </p:cNvSpPr>
          <p:nvPr>
            <p:ph type="body" sz="quarter" idx="17"/>
          </p:nvPr>
        </p:nvSpPr>
        <p:spPr>
          <a:xfrm>
            <a:off x="451208" y="19272262"/>
            <a:ext cx="14544952" cy="798910"/>
          </a:xfrm>
        </p:spPr>
        <p:txBody>
          <a:bodyPr/>
          <a:lstStyle/>
          <a:p>
            <a:r>
              <a:rPr lang="en-US" dirty="0"/>
              <a:t>Evolution of the Project</a:t>
            </a:r>
          </a:p>
        </p:txBody>
      </p:sp>
      <p:sp>
        <p:nvSpPr>
          <p:cNvPr id="26" name="Text Placeholder 5">
            <a:extLst>
              <a:ext uri="{FF2B5EF4-FFF2-40B4-BE49-F238E27FC236}">
                <a16:creationId xmlns:a16="http://schemas.microsoft.com/office/drawing/2014/main" id="{99C3D527-6B90-49C4-A54A-81B7CF9F25E6}"/>
              </a:ext>
            </a:extLst>
          </p:cNvPr>
          <p:cNvSpPr>
            <a:spLocks noGrp="1"/>
          </p:cNvSpPr>
          <p:nvPr>
            <p:ph type="body" sz="quarter" idx="17"/>
          </p:nvPr>
        </p:nvSpPr>
        <p:spPr>
          <a:xfrm>
            <a:off x="201238" y="28109037"/>
            <a:ext cx="8469179" cy="748935"/>
          </a:xfrm>
        </p:spPr>
        <p:txBody>
          <a:bodyPr/>
          <a:lstStyle/>
          <a:p>
            <a:r>
              <a:rPr lang="en-US" dirty="0"/>
              <a:t>The Visual</a:t>
            </a:r>
          </a:p>
        </p:txBody>
      </p:sp>
      <p:sp>
        <p:nvSpPr>
          <p:cNvPr id="16" name="TextBox 15"/>
          <p:cNvSpPr txBox="1"/>
          <p:nvPr/>
        </p:nvSpPr>
        <p:spPr>
          <a:xfrm>
            <a:off x="405486" y="20165953"/>
            <a:ext cx="15653211" cy="7294305"/>
          </a:xfrm>
          <a:prstGeom prst="rect">
            <a:avLst/>
          </a:prstGeom>
          <a:noFill/>
        </p:spPr>
        <p:txBody>
          <a:bodyPr wrap="square" rtlCol="0">
            <a:spAutoFit/>
          </a:bodyPr>
          <a:lstStyle/>
          <a:p>
            <a:r>
              <a:rPr lang="en-US" sz="3600" dirty="0">
                <a:solidFill>
                  <a:srgbClr val="000000"/>
                </a:solidFill>
                <a:latin typeface="+mj-lt"/>
              </a:rPr>
              <a:t>(2019) In effort to improve families understanding of the FCESS process of Intake, Evaluation and Individual Family Support Plan (IFSP), the following visual was developed. This visual  is the result of findings after observations between FCESS staff and families engagement were conducted.</a:t>
            </a:r>
            <a:br>
              <a:rPr lang="en-US" sz="3600" dirty="0">
                <a:solidFill>
                  <a:srgbClr val="000000"/>
                </a:solidFill>
                <a:latin typeface="+mj-lt"/>
              </a:rPr>
            </a:br>
            <a:br>
              <a:rPr lang="en-US" sz="3600" dirty="0">
                <a:solidFill>
                  <a:srgbClr val="000000"/>
                </a:solidFill>
                <a:latin typeface="+mj-lt"/>
              </a:rPr>
            </a:br>
            <a:r>
              <a:rPr lang="en-US" sz="3600" dirty="0">
                <a:solidFill>
                  <a:srgbClr val="000000"/>
                </a:solidFill>
                <a:latin typeface="+mj-lt"/>
              </a:rPr>
              <a:t>(2020) To determine the usefulness of the visual and families understanding of their role as part of the team, a questionnaire was developed utilizing the data from the 2019 observations.</a:t>
            </a:r>
          </a:p>
          <a:p>
            <a:endParaRPr lang="en-US" sz="3600" dirty="0">
              <a:solidFill>
                <a:srgbClr val="000000"/>
              </a:solidFill>
              <a:latin typeface="+mj-lt"/>
            </a:endParaRPr>
          </a:p>
          <a:p>
            <a:r>
              <a:rPr lang="en-US" sz="3600" dirty="0">
                <a:solidFill>
                  <a:srgbClr val="000000"/>
                </a:solidFill>
                <a:latin typeface="+mj-lt"/>
              </a:rPr>
              <a:t>(2021) Using the questions developed in 2020, interviews were conducted with families who recently became engaged with FCESS agencies across the state. Each response will determine necessary changes to the level of family engagement and/or the visual tool.</a:t>
            </a:r>
          </a:p>
        </p:txBody>
      </p:sp>
      <p:sp>
        <p:nvSpPr>
          <p:cNvPr id="14" name="TextBox 13"/>
          <p:cNvSpPr txBox="1"/>
          <p:nvPr/>
        </p:nvSpPr>
        <p:spPr>
          <a:xfrm>
            <a:off x="17232326" y="34650947"/>
            <a:ext cx="16215360" cy="523220"/>
          </a:xfrm>
          <a:prstGeom prst="rect">
            <a:avLst/>
          </a:prstGeom>
          <a:noFill/>
        </p:spPr>
        <p:txBody>
          <a:bodyPr wrap="square" rtlCol="0">
            <a:spAutoFit/>
          </a:bodyPr>
          <a:lstStyle/>
          <a:p>
            <a:r>
              <a:rPr lang="en-US" sz="2800" dirty="0">
                <a:solidFill>
                  <a:srgbClr val="000000"/>
                </a:solidFill>
              </a:rPr>
              <a:t>* Numbers above reflect the percentages of participant responses. We had a total of 11 participants.  </a:t>
            </a:r>
          </a:p>
        </p:txBody>
      </p:sp>
      <p:pic>
        <p:nvPicPr>
          <p:cNvPr id="15" name="Picture 14"/>
          <p:cNvPicPr>
            <a:picLocks noChangeAspect="1"/>
          </p:cNvPicPr>
          <p:nvPr/>
        </p:nvPicPr>
        <p:blipFill>
          <a:blip r:embed="rId10"/>
          <a:stretch>
            <a:fillRect/>
          </a:stretch>
        </p:blipFill>
        <p:spPr>
          <a:xfrm>
            <a:off x="17232326" y="15660137"/>
            <a:ext cx="16525936" cy="8370861"/>
          </a:xfrm>
          <a:prstGeom prst="rect">
            <a:avLst/>
          </a:prstGeom>
        </p:spPr>
      </p:pic>
    </p:spTree>
    <p:extLst>
      <p:ext uri="{BB962C8B-B14F-4D97-AF65-F5344CB8AC3E}">
        <p14:creationId xmlns:p14="http://schemas.microsoft.com/office/powerpoint/2010/main" val="3753790505"/>
      </p:ext>
    </p:extLst>
  </p:cSld>
  <p:clrMapOvr>
    <a:masterClrMapping/>
  </p:clrMapOvr>
</p:sld>
</file>

<file path=ppt/theme/theme1.xml><?xml version="1.0" encoding="utf-8"?>
<a:theme xmlns:a="http://schemas.openxmlformats.org/drawingml/2006/main" name="LEND Poster_Footer">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17DF64F6-1E8F-4FA5-B6DA-431A78952D9C}" vid="{52F4D419-9F43-421F-8BE3-691DE9A1392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1557</TotalTime>
  <Words>677</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Minion Pro</vt:lpstr>
      <vt:lpstr>Myriad Pro</vt:lpstr>
      <vt:lpstr>Source Sans Pro</vt:lpstr>
      <vt:lpstr>LEND Poster_Footer</vt:lpstr>
      <vt:lpstr>Finding Your Way Through Early Supports and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LAYOUT</dc:title>
  <dc:creator>Humphreys, Elizabeth</dc:creator>
  <cp:lastModifiedBy>Ellen Rislove</cp:lastModifiedBy>
  <cp:revision>56</cp:revision>
  <dcterms:created xsi:type="dcterms:W3CDTF">2021-03-10T15:35:21Z</dcterms:created>
  <dcterms:modified xsi:type="dcterms:W3CDTF">2021-04-23T12:28:50Z</dcterms:modified>
</cp:coreProperties>
</file>