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d350b41577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d350b41577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d350b41577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d350b41577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d350b41577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d350b41577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d350b41577_0_1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d350b41577_0_1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d350b41577_0_1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d350b41577_0_1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d350b41577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d350b41577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d350b41577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d350b41577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d350b41577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d350b41577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d580cf062e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d580cf062e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d350b41577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d350b41577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d350b41577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d350b41577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d350b41577_0_1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d350b41577_0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d580cf062e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d580cf062e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1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Relationship Id="rId4" Type="http://schemas.openxmlformats.org/officeDocument/2006/relationships/image" Target="../media/image9.png"/><Relationship Id="rId5" Type="http://schemas.openxmlformats.org/officeDocument/2006/relationships/image" Target="../media/image1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Relationship Id="rId4" Type="http://schemas.openxmlformats.org/officeDocument/2006/relationships/image" Target="../media/image1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1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1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Relationship Id="rId4" Type="http://schemas.openxmlformats.org/officeDocument/2006/relationships/image" Target="../media/image1.png"/><Relationship Id="rId5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Relationship Id="rId4" Type="http://schemas.openxmlformats.org/officeDocument/2006/relationships/image" Target="../media/image11.png"/><Relationship Id="rId5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Relationship Id="rId4" Type="http://schemas.openxmlformats.org/officeDocument/2006/relationships/image" Target="../media/image1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Relationship Id="rId4" Type="http://schemas.openxmlformats.org/officeDocument/2006/relationships/image" Target="../media/image14.png"/><Relationship Id="rId5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13" y="56050"/>
            <a:ext cx="7756200" cy="1072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200"/>
              </a:spcAft>
              <a:buNone/>
            </a:pPr>
            <a:r>
              <a:rPr b="1" lang="en" sz="2600">
                <a:latin typeface="Times New Roman"/>
                <a:ea typeface="Times New Roman"/>
                <a:cs typeface="Times New Roman"/>
                <a:sym typeface="Times New Roman"/>
              </a:rPr>
              <a:t>Investigation of a Polymer Structure Suitable for </a:t>
            </a:r>
            <a:r>
              <a:rPr b="1" lang="en" sz="2600">
                <a:latin typeface="Times New Roman"/>
                <a:ea typeface="Times New Roman"/>
                <a:cs typeface="Times New Roman"/>
                <a:sym typeface="Times New Roman"/>
              </a:rPr>
              <a:t>Bioconjugation</a:t>
            </a:r>
            <a:r>
              <a:rPr b="1" lang="en" sz="2600">
                <a:latin typeface="Times New Roman"/>
                <a:ea typeface="Times New Roman"/>
                <a:cs typeface="Times New Roman"/>
                <a:sym typeface="Times New Roman"/>
              </a:rPr>
              <a:t> to Create an Anti-icing Coating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6017975" y="2113200"/>
            <a:ext cx="2806200" cy="91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</a:rPr>
              <a:t>Adam Joos</a:t>
            </a:r>
            <a:endParaRPr sz="2000">
              <a:solidFill>
                <a:srgbClr val="00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</a:rPr>
              <a:t>Dr. John Tsavalas, Anna Huebner</a:t>
            </a:r>
            <a:endParaRPr sz="1600">
              <a:solidFill>
                <a:srgbClr val="00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</a:rPr>
              <a:t>Department of Chemistry</a:t>
            </a:r>
            <a:endParaRPr sz="1600">
              <a:solidFill>
                <a:srgbClr val="00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</a:rPr>
              <a:t>Spring ‘21</a:t>
            </a:r>
            <a:endParaRPr sz="1600">
              <a:solidFill>
                <a:srgbClr val="000000"/>
              </a:solidFill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00000" y="56050"/>
            <a:ext cx="987950" cy="1199025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/>
          <p:nvPr/>
        </p:nvSpPr>
        <p:spPr>
          <a:xfrm>
            <a:off x="0" y="4415100"/>
            <a:ext cx="9144000" cy="728400"/>
          </a:xfrm>
          <a:prstGeom prst="rect">
            <a:avLst/>
          </a:prstGeom>
          <a:solidFill>
            <a:srgbClr val="1155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8" name="Google Shape;58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99487" y="1255085"/>
            <a:ext cx="3580627" cy="3161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2"/>
          <p:cNvSpPr txBox="1"/>
          <p:nvPr>
            <p:ph type="title"/>
          </p:nvPr>
        </p:nvSpPr>
        <p:spPr>
          <a:xfrm>
            <a:off x="311700" y="560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Acrylamide to Methacrylamide </a:t>
            </a:r>
            <a:endParaRPr/>
          </a:p>
        </p:txBody>
      </p:sp>
      <p:sp>
        <p:nvSpPr>
          <p:cNvPr id="170" name="Google Shape;170;p22"/>
          <p:cNvSpPr/>
          <p:nvPr/>
        </p:nvSpPr>
        <p:spPr>
          <a:xfrm>
            <a:off x="0" y="4415100"/>
            <a:ext cx="9144000" cy="728400"/>
          </a:xfrm>
          <a:prstGeom prst="rect">
            <a:avLst/>
          </a:prstGeom>
          <a:solidFill>
            <a:srgbClr val="1155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71" name="Google Shape;17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00000" y="56050"/>
            <a:ext cx="987950" cy="1199025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22"/>
          <p:cNvSpPr txBox="1"/>
          <p:nvPr/>
        </p:nvSpPr>
        <p:spPr>
          <a:xfrm>
            <a:off x="311700" y="628750"/>
            <a:ext cx="75225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Began with an acrylamide monomer; already used in group, readily available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Issues with polymerization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Switched to a methacrylamide monomer - methyl group could aid in reactivity</a:t>
            </a:r>
            <a:endParaRPr/>
          </a:p>
        </p:txBody>
      </p:sp>
      <p:sp>
        <p:nvSpPr>
          <p:cNvPr id="173" name="Google Shape;173;p22"/>
          <p:cNvSpPr txBox="1"/>
          <p:nvPr/>
        </p:nvSpPr>
        <p:spPr>
          <a:xfrm>
            <a:off x="5043350" y="1987225"/>
            <a:ext cx="1971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Acrylamide monomer (PDSEA)</a:t>
            </a:r>
            <a:endParaRPr/>
          </a:p>
        </p:txBody>
      </p:sp>
      <p:sp>
        <p:nvSpPr>
          <p:cNvPr id="174" name="Google Shape;174;p22"/>
          <p:cNvSpPr txBox="1"/>
          <p:nvPr/>
        </p:nvSpPr>
        <p:spPr>
          <a:xfrm>
            <a:off x="5043350" y="3378525"/>
            <a:ext cx="23757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Metha</a:t>
            </a:r>
            <a:r>
              <a:rPr lang="en"/>
              <a:t>crylamide monomer (PDSEMA)</a:t>
            </a:r>
            <a:endParaRPr/>
          </a:p>
        </p:txBody>
      </p:sp>
      <p:pic>
        <p:nvPicPr>
          <p:cNvPr id="175" name="Google Shape;175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0950" y="1612450"/>
            <a:ext cx="3781058" cy="1109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7150" y="2864350"/>
            <a:ext cx="3854850" cy="1408400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2"/>
          <p:cNvSpPr/>
          <p:nvPr/>
        </p:nvSpPr>
        <p:spPr>
          <a:xfrm>
            <a:off x="311675" y="564250"/>
            <a:ext cx="7635300" cy="64500"/>
          </a:xfrm>
          <a:prstGeom prst="rect">
            <a:avLst/>
          </a:prstGeom>
          <a:solidFill>
            <a:srgbClr val="0B5394"/>
          </a:solidFill>
          <a:ln cap="flat" cmpd="sng" w="952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FF"/>
              </a:solidFill>
            </a:endParaRPr>
          </a:p>
        </p:txBody>
      </p:sp>
      <p:sp>
        <p:nvSpPr>
          <p:cNvPr id="178" name="Google Shape;178;p22"/>
          <p:cNvSpPr txBox="1"/>
          <p:nvPr/>
        </p:nvSpPr>
        <p:spPr>
          <a:xfrm>
            <a:off x="8702450" y="4743300"/>
            <a:ext cx="385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9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3"/>
          <p:cNvSpPr txBox="1"/>
          <p:nvPr>
            <p:ph type="title"/>
          </p:nvPr>
        </p:nvSpPr>
        <p:spPr>
          <a:xfrm>
            <a:off x="349325" y="560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Synthesis of PDSEMA</a:t>
            </a:r>
            <a:endParaRPr/>
          </a:p>
        </p:txBody>
      </p:sp>
      <p:sp>
        <p:nvSpPr>
          <p:cNvPr id="184" name="Google Shape;184;p23"/>
          <p:cNvSpPr/>
          <p:nvPr/>
        </p:nvSpPr>
        <p:spPr>
          <a:xfrm>
            <a:off x="0" y="4415100"/>
            <a:ext cx="9144000" cy="728400"/>
          </a:xfrm>
          <a:prstGeom prst="rect">
            <a:avLst/>
          </a:prstGeom>
          <a:solidFill>
            <a:srgbClr val="1155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85" name="Google Shape;18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00000" y="56050"/>
            <a:ext cx="987950" cy="1199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8513" y="1417650"/>
            <a:ext cx="8206976" cy="2308200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23"/>
          <p:cNvSpPr/>
          <p:nvPr/>
        </p:nvSpPr>
        <p:spPr>
          <a:xfrm>
            <a:off x="311675" y="564250"/>
            <a:ext cx="7635300" cy="64500"/>
          </a:xfrm>
          <a:prstGeom prst="rect">
            <a:avLst/>
          </a:prstGeom>
          <a:solidFill>
            <a:srgbClr val="0B5394"/>
          </a:solidFill>
          <a:ln cap="flat" cmpd="sng" w="952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FF"/>
              </a:solidFill>
            </a:endParaRPr>
          </a:p>
        </p:txBody>
      </p:sp>
      <p:sp>
        <p:nvSpPr>
          <p:cNvPr id="188" name="Google Shape;188;p23"/>
          <p:cNvSpPr txBox="1"/>
          <p:nvPr/>
        </p:nvSpPr>
        <p:spPr>
          <a:xfrm>
            <a:off x="8702450" y="4743300"/>
            <a:ext cx="385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10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89" name="Google Shape;189;p23"/>
          <p:cNvSpPr txBox="1"/>
          <p:nvPr/>
        </p:nvSpPr>
        <p:spPr>
          <a:xfrm>
            <a:off x="0" y="4415100"/>
            <a:ext cx="88989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Char char="●"/>
            </a:pPr>
            <a:r>
              <a:rPr lang="en" sz="1000">
                <a:solidFill>
                  <a:srgbClr val="FFFFFF"/>
                </a:solidFill>
              </a:rPr>
              <a:t>Bioconjugate Chem. 2010, 21, 4, 653–662</a:t>
            </a:r>
            <a:endParaRPr sz="10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4"/>
          <p:cNvSpPr txBox="1"/>
          <p:nvPr>
            <p:ph type="title"/>
          </p:nvPr>
        </p:nvSpPr>
        <p:spPr>
          <a:xfrm>
            <a:off x="349325" y="560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Future Work</a:t>
            </a:r>
            <a:endParaRPr/>
          </a:p>
        </p:txBody>
      </p:sp>
      <p:sp>
        <p:nvSpPr>
          <p:cNvPr id="195" name="Google Shape;195;p24"/>
          <p:cNvSpPr/>
          <p:nvPr/>
        </p:nvSpPr>
        <p:spPr>
          <a:xfrm>
            <a:off x="0" y="4415100"/>
            <a:ext cx="9144000" cy="728400"/>
          </a:xfrm>
          <a:prstGeom prst="rect">
            <a:avLst/>
          </a:prstGeom>
          <a:solidFill>
            <a:srgbClr val="1155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96" name="Google Shape;19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00000" y="56050"/>
            <a:ext cx="987950" cy="1199025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24"/>
          <p:cNvSpPr/>
          <p:nvPr/>
        </p:nvSpPr>
        <p:spPr>
          <a:xfrm>
            <a:off x="311675" y="564250"/>
            <a:ext cx="7635300" cy="64500"/>
          </a:xfrm>
          <a:prstGeom prst="rect">
            <a:avLst/>
          </a:prstGeom>
          <a:solidFill>
            <a:srgbClr val="0B5394"/>
          </a:solidFill>
          <a:ln cap="flat" cmpd="sng" w="952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FF"/>
              </a:solidFill>
            </a:endParaRPr>
          </a:p>
        </p:txBody>
      </p:sp>
      <p:sp>
        <p:nvSpPr>
          <p:cNvPr id="198" name="Google Shape;198;p24"/>
          <p:cNvSpPr txBox="1"/>
          <p:nvPr/>
        </p:nvSpPr>
        <p:spPr>
          <a:xfrm>
            <a:off x="8702450" y="4743300"/>
            <a:ext cx="385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11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99" name="Google Shape;199;p24"/>
          <p:cNvSpPr txBox="1"/>
          <p:nvPr/>
        </p:nvSpPr>
        <p:spPr>
          <a:xfrm>
            <a:off x="311700" y="666288"/>
            <a:ext cx="75225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Synthesize PDSEMA co PEGMA polymer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Conjugation of biomolecule to copolymer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Completely synthetic polymer with same IRI characteristics?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00" name="Google Shape;200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0163" y="1725648"/>
            <a:ext cx="6178924" cy="2361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5"/>
          <p:cNvSpPr txBox="1"/>
          <p:nvPr/>
        </p:nvSpPr>
        <p:spPr>
          <a:xfrm>
            <a:off x="8702450" y="4743300"/>
            <a:ext cx="385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12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206" name="Google Shape;206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7" cy="5272051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25"/>
          <p:cNvSpPr txBox="1"/>
          <p:nvPr/>
        </p:nvSpPr>
        <p:spPr>
          <a:xfrm>
            <a:off x="1064550" y="358600"/>
            <a:ext cx="4594500" cy="14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lt1"/>
                </a:solidFill>
              </a:rPr>
              <a:t>Thank you!</a:t>
            </a:r>
            <a:endParaRPr sz="25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Questions?</a:t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Comments?</a:t>
            </a:r>
            <a:endParaRPr sz="18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>
            <p:ph type="title"/>
          </p:nvPr>
        </p:nvSpPr>
        <p:spPr>
          <a:xfrm>
            <a:off x="311700" y="560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Background - Antifreeze Proteins (AFPs)</a:t>
            </a:r>
            <a:endParaRPr/>
          </a:p>
        </p:txBody>
      </p:sp>
      <p:sp>
        <p:nvSpPr>
          <p:cNvPr id="64" name="Google Shape;64;p14"/>
          <p:cNvSpPr/>
          <p:nvPr/>
        </p:nvSpPr>
        <p:spPr>
          <a:xfrm>
            <a:off x="0" y="4415100"/>
            <a:ext cx="9144000" cy="728400"/>
          </a:xfrm>
          <a:prstGeom prst="rect">
            <a:avLst/>
          </a:prstGeom>
          <a:solidFill>
            <a:srgbClr val="1155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5" name="Google Shape;6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00000" y="56050"/>
            <a:ext cx="987950" cy="1199025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4"/>
          <p:cNvSpPr txBox="1"/>
          <p:nvPr/>
        </p:nvSpPr>
        <p:spPr>
          <a:xfrm>
            <a:off x="4795000" y="2048413"/>
            <a:ext cx="42198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Exist in nature (fish, fungi, plants, insects) in solution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Ice-recrystallization inhibition (IRI) properties; limit ice growth</a:t>
            </a:r>
            <a:endParaRPr/>
          </a:p>
        </p:txBody>
      </p:sp>
      <p:sp>
        <p:nvSpPr>
          <p:cNvPr id="67" name="Google Shape;67;p14"/>
          <p:cNvSpPr txBox="1"/>
          <p:nvPr/>
        </p:nvSpPr>
        <p:spPr>
          <a:xfrm>
            <a:off x="8702450" y="4743300"/>
            <a:ext cx="385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1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68" name="Google Shape;68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663" y="1754013"/>
            <a:ext cx="4483325" cy="2004675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4"/>
          <p:cNvSpPr txBox="1"/>
          <p:nvPr/>
        </p:nvSpPr>
        <p:spPr>
          <a:xfrm>
            <a:off x="1111525" y="3758700"/>
            <a:ext cx="2883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AFPs are rich in threonine (lighter blue)</a:t>
            </a:r>
            <a:endParaRPr sz="1200"/>
          </a:p>
        </p:txBody>
      </p:sp>
      <p:sp>
        <p:nvSpPr>
          <p:cNvPr id="70" name="Google Shape;70;p14"/>
          <p:cNvSpPr txBox="1"/>
          <p:nvPr/>
        </p:nvSpPr>
        <p:spPr>
          <a:xfrm>
            <a:off x="311700" y="628750"/>
            <a:ext cx="70245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NASA funded grant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Need a polymer scaffold for the conjugation of the protein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Goal is to synthesize polymer coating that displays similar IRI properties as AFPs</a:t>
            </a:r>
            <a:endParaRPr/>
          </a:p>
        </p:txBody>
      </p:sp>
      <p:sp>
        <p:nvSpPr>
          <p:cNvPr id="71" name="Google Shape;71;p14"/>
          <p:cNvSpPr txBox="1"/>
          <p:nvPr/>
        </p:nvSpPr>
        <p:spPr>
          <a:xfrm>
            <a:off x="0" y="4415100"/>
            <a:ext cx="88989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Char char="●"/>
            </a:pPr>
            <a:r>
              <a:rPr lang="en" sz="1000">
                <a:solidFill>
                  <a:srgbClr val="FFFFFF"/>
                </a:solidFill>
              </a:rPr>
              <a:t>Image retrieved from Protein Data Bank (</a:t>
            </a:r>
            <a:r>
              <a:rPr lang="en" sz="1000">
                <a:solidFill>
                  <a:schemeClr val="lt1"/>
                </a:solidFill>
              </a:rPr>
              <a:t>https://pdb101.rcsb.org/motm/120)</a:t>
            </a:r>
            <a:endParaRPr sz="1000">
              <a:solidFill>
                <a:srgbClr val="FFFFFF"/>
              </a:solidFill>
            </a:endParaRPr>
          </a:p>
        </p:txBody>
      </p:sp>
      <p:sp>
        <p:nvSpPr>
          <p:cNvPr id="72" name="Google Shape;72;p14"/>
          <p:cNvSpPr/>
          <p:nvPr/>
        </p:nvSpPr>
        <p:spPr>
          <a:xfrm>
            <a:off x="311675" y="564250"/>
            <a:ext cx="7635300" cy="64500"/>
          </a:xfrm>
          <a:prstGeom prst="rect">
            <a:avLst/>
          </a:prstGeom>
          <a:solidFill>
            <a:srgbClr val="0B5394"/>
          </a:solidFill>
          <a:ln cap="flat" cmpd="sng" w="952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 txBox="1"/>
          <p:nvPr>
            <p:ph type="title"/>
          </p:nvPr>
        </p:nvSpPr>
        <p:spPr>
          <a:xfrm>
            <a:off x="311700" y="560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Initial Synthetic Pathway</a:t>
            </a:r>
            <a:endParaRPr/>
          </a:p>
        </p:txBody>
      </p:sp>
      <p:sp>
        <p:nvSpPr>
          <p:cNvPr id="78" name="Google Shape;78;p15"/>
          <p:cNvSpPr/>
          <p:nvPr/>
        </p:nvSpPr>
        <p:spPr>
          <a:xfrm>
            <a:off x="0" y="4415100"/>
            <a:ext cx="9144000" cy="728400"/>
          </a:xfrm>
          <a:prstGeom prst="rect">
            <a:avLst/>
          </a:prstGeom>
          <a:solidFill>
            <a:srgbClr val="1155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9" name="Google Shape;7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00000" y="56050"/>
            <a:ext cx="987950" cy="1199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01677" y="1530025"/>
            <a:ext cx="7140626" cy="2646825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5"/>
          <p:cNvSpPr txBox="1"/>
          <p:nvPr/>
        </p:nvSpPr>
        <p:spPr>
          <a:xfrm>
            <a:off x="311700" y="676163"/>
            <a:ext cx="75225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Polymerization of PEGMA with protected maleimide functional group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Heat to remove protecting group; Thiol Michael Addition</a:t>
            </a:r>
            <a:endParaRPr/>
          </a:p>
        </p:txBody>
      </p:sp>
      <p:sp>
        <p:nvSpPr>
          <p:cNvPr id="82" name="Google Shape;82;p15"/>
          <p:cNvSpPr/>
          <p:nvPr/>
        </p:nvSpPr>
        <p:spPr>
          <a:xfrm>
            <a:off x="311675" y="564250"/>
            <a:ext cx="7635300" cy="64500"/>
          </a:xfrm>
          <a:prstGeom prst="rect">
            <a:avLst/>
          </a:prstGeom>
          <a:solidFill>
            <a:srgbClr val="0B5394"/>
          </a:solidFill>
          <a:ln cap="flat" cmpd="sng" w="952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FF"/>
              </a:solidFill>
            </a:endParaRPr>
          </a:p>
        </p:txBody>
      </p:sp>
      <p:sp>
        <p:nvSpPr>
          <p:cNvPr id="83" name="Google Shape;83;p15"/>
          <p:cNvSpPr txBox="1"/>
          <p:nvPr/>
        </p:nvSpPr>
        <p:spPr>
          <a:xfrm>
            <a:off x="8702450" y="4743300"/>
            <a:ext cx="385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2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6"/>
          <p:cNvSpPr txBox="1"/>
          <p:nvPr>
            <p:ph type="title"/>
          </p:nvPr>
        </p:nvSpPr>
        <p:spPr>
          <a:xfrm>
            <a:off x="311700" y="560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Initial Synthetic Pathway (2)</a:t>
            </a:r>
            <a:endParaRPr/>
          </a:p>
        </p:txBody>
      </p:sp>
      <p:sp>
        <p:nvSpPr>
          <p:cNvPr id="89" name="Google Shape;89;p16"/>
          <p:cNvSpPr/>
          <p:nvPr/>
        </p:nvSpPr>
        <p:spPr>
          <a:xfrm>
            <a:off x="0" y="4415100"/>
            <a:ext cx="9144000" cy="728400"/>
          </a:xfrm>
          <a:prstGeom prst="rect">
            <a:avLst/>
          </a:prstGeom>
          <a:solidFill>
            <a:srgbClr val="1155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0" name="Google Shape;9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00000" y="56050"/>
            <a:ext cx="987950" cy="1199025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6"/>
          <p:cNvSpPr txBox="1"/>
          <p:nvPr/>
        </p:nvSpPr>
        <p:spPr>
          <a:xfrm>
            <a:off x="311700" y="776150"/>
            <a:ext cx="7522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Thiol Michael Addition of cysteine via maleimide group</a:t>
            </a:r>
            <a:endParaRPr/>
          </a:p>
        </p:txBody>
      </p:sp>
      <p:pic>
        <p:nvPicPr>
          <p:cNvPr id="92" name="Google Shape;92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9575" y="1496250"/>
            <a:ext cx="2051350" cy="205135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6"/>
          <p:cNvSpPr txBox="1"/>
          <p:nvPr/>
        </p:nvSpPr>
        <p:spPr>
          <a:xfrm>
            <a:off x="0" y="4415100"/>
            <a:ext cx="88989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Char char="●"/>
            </a:pPr>
            <a:r>
              <a:rPr lang="en" sz="1000">
                <a:solidFill>
                  <a:srgbClr val="FFFFFF"/>
                </a:solidFill>
              </a:rPr>
              <a:t>ACS Macro Lett. 2013, 2, 1, 14–18 (https://doi.org/10.1021/mz3005814)</a:t>
            </a:r>
            <a:endParaRPr sz="1000">
              <a:solidFill>
                <a:srgbClr val="FFFFFF"/>
              </a:solidFill>
            </a:endParaRPr>
          </a:p>
        </p:txBody>
      </p:sp>
      <p:sp>
        <p:nvSpPr>
          <p:cNvPr id="94" name="Google Shape;94;p16"/>
          <p:cNvSpPr txBox="1"/>
          <p:nvPr/>
        </p:nvSpPr>
        <p:spPr>
          <a:xfrm>
            <a:off x="1276850" y="3262875"/>
            <a:ext cx="1100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L-cysteine</a:t>
            </a:r>
            <a:endParaRPr/>
          </a:p>
        </p:txBody>
      </p:sp>
      <p:sp>
        <p:nvSpPr>
          <p:cNvPr id="95" name="Google Shape;95;p16"/>
          <p:cNvSpPr/>
          <p:nvPr/>
        </p:nvSpPr>
        <p:spPr>
          <a:xfrm>
            <a:off x="669575" y="1814800"/>
            <a:ext cx="548700" cy="517200"/>
          </a:xfrm>
          <a:prstGeom prst="ellipse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6"/>
          <p:cNvSpPr/>
          <p:nvPr/>
        </p:nvSpPr>
        <p:spPr>
          <a:xfrm>
            <a:off x="311675" y="564250"/>
            <a:ext cx="7635300" cy="64500"/>
          </a:xfrm>
          <a:prstGeom prst="rect">
            <a:avLst/>
          </a:prstGeom>
          <a:solidFill>
            <a:srgbClr val="0B5394"/>
          </a:solidFill>
          <a:ln cap="flat" cmpd="sng" w="952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FF"/>
              </a:solidFill>
            </a:endParaRPr>
          </a:p>
        </p:txBody>
      </p:sp>
      <p:sp>
        <p:nvSpPr>
          <p:cNvPr id="97" name="Google Shape;97;p16"/>
          <p:cNvSpPr txBox="1"/>
          <p:nvPr/>
        </p:nvSpPr>
        <p:spPr>
          <a:xfrm>
            <a:off x="8702450" y="4743300"/>
            <a:ext cx="385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3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98" name="Google Shape;98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65225" y="1496250"/>
            <a:ext cx="4714975" cy="2460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9909" y="1431271"/>
            <a:ext cx="1573981" cy="246055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7"/>
          <p:cNvSpPr txBox="1"/>
          <p:nvPr>
            <p:ph type="title"/>
          </p:nvPr>
        </p:nvSpPr>
        <p:spPr>
          <a:xfrm>
            <a:off x="311700" y="560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Initial Synthetic Pathway (3)</a:t>
            </a:r>
            <a:endParaRPr/>
          </a:p>
        </p:txBody>
      </p:sp>
      <p:sp>
        <p:nvSpPr>
          <p:cNvPr id="105" name="Google Shape;105;p17"/>
          <p:cNvSpPr/>
          <p:nvPr/>
        </p:nvSpPr>
        <p:spPr>
          <a:xfrm>
            <a:off x="0" y="4415100"/>
            <a:ext cx="9144000" cy="728400"/>
          </a:xfrm>
          <a:prstGeom prst="rect">
            <a:avLst/>
          </a:prstGeom>
          <a:solidFill>
            <a:srgbClr val="1155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6" name="Google Shape;106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00000" y="56050"/>
            <a:ext cx="987950" cy="1199025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7"/>
          <p:cNvSpPr txBox="1"/>
          <p:nvPr/>
        </p:nvSpPr>
        <p:spPr>
          <a:xfrm>
            <a:off x="311700" y="776150"/>
            <a:ext cx="7522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Thiol Michael Addition of cysteine via maleimide group</a:t>
            </a:r>
            <a:endParaRPr/>
          </a:p>
        </p:txBody>
      </p:sp>
      <p:sp>
        <p:nvSpPr>
          <p:cNvPr id="108" name="Google Shape;108;p17"/>
          <p:cNvSpPr/>
          <p:nvPr/>
        </p:nvSpPr>
        <p:spPr>
          <a:xfrm>
            <a:off x="311675" y="564250"/>
            <a:ext cx="7635300" cy="64500"/>
          </a:xfrm>
          <a:prstGeom prst="rect">
            <a:avLst/>
          </a:prstGeom>
          <a:solidFill>
            <a:srgbClr val="0B5394"/>
          </a:solidFill>
          <a:ln cap="flat" cmpd="sng" w="952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FF"/>
              </a:solidFill>
            </a:endParaRPr>
          </a:p>
        </p:txBody>
      </p:sp>
      <p:sp>
        <p:nvSpPr>
          <p:cNvPr id="109" name="Google Shape;109;p17"/>
          <p:cNvSpPr txBox="1"/>
          <p:nvPr/>
        </p:nvSpPr>
        <p:spPr>
          <a:xfrm>
            <a:off x="8702450" y="4743300"/>
            <a:ext cx="385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4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110" name="Google Shape;110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92975" y="1511350"/>
            <a:ext cx="5338928" cy="246055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7"/>
          <p:cNvSpPr txBox="1"/>
          <p:nvPr/>
        </p:nvSpPr>
        <p:spPr>
          <a:xfrm>
            <a:off x="3617950" y="3789350"/>
            <a:ext cx="31377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</p:txBody>
      </p:sp>
      <p:sp>
        <p:nvSpPr>
          <p:cNvPr id="112" name="Google Shape;112;p17"/>
          <p:cNvSpPr txBox="1"/>
          <p:nvPr/>
        </p:nvSpPr>
        <p:spPr>
          <a:xfrm>
            <a:off x="0" y="4415100"/>
            <a:ext cx="88989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Char char="●"/>
            </a:pPr>
            <a:r>
              <a:rPr lang="en" sz="1000">
                <a:solidFill>
                  <a:srgbClr val="FFFFFF"/>
                </a:solidFill>
              </a:rPr>
              <a:t>Graph created by Anna Huebner.</a:t>
            </a:r>
            <a:endParaRPr sz="10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8"/>
          <p:cNvSpPr txBox="1"/>
          <p:nvPr>
            <p:ph type="title"/>
          </p:nvPr>
        </p:nvSpPr>
        <p:spPr>
          <a:xfrm>
            <a:off x="311700" y="560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Issues with Maleimide Group</a:t>
            </a:r>
            <a:endParaRPr/>
          </a:p>
        </p:txBody>
      </p:sp>
      <p:sp>
        <p:nvSpPr>
          <p:cNvPr id="118" name="Google Shape;118;p18"/>
          <p:cNvSpPr/>
          <p:nvPr/>
        </p:nvSpPr>
        <p:spPr>
          <a:xfrm>
            <a:off x="0" y="4415100"/>
            <a:ext cx="9144000" cy="728400"/>
          </a:xfrm>
          <a:prstGeom prst="rect">
            <a:avLst/>
          </a:prstGeom>
          <a:solidFill>
            <a:srgbClr val="1155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9" name="Google Shape;11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00000" y="56050"/>
            <a:ext cx="987950" cy="1199025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8"/>
          <p:cNvSpPr txBox="1"/>
          <p:nvPr/>
        </p:nvSpPr>
        <p:spPr>
          <a:xfrm>
            <a:off x="311700" y="776150"/>
            <a:ext cx="75225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Polymerization did not go as expected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Believed that there was some cross-linking with protected vinyl group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Molecular weight was larger than expected</a:t>
            </a:r>
            <a:endParaRPr/>
          </a:p>
        </p:txBody>
      </p:sp>
      <p:pic>
        <p:nvPicPr>
          <p:cNvPr id="121" name="Google Shape;121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84225" y="1705447"/>
            <a:ext cx="1098175" cy="2611675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8"/>
          <p:cNvSpPr/>
          <p:nvPr/>
        </p:nvSpPr>
        <p:spPr>
          <a:xfrm rot="-1498500">
            <a:off x="1687202" y="3614788"/>
            <a:ext cx="1561735" cy="189792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18"/>
          <p:cNvSpPr/>
          <p:nvPr/>
        </p:nvSpPr>
        <p:spPr>
          <a:xfrm rot="1397118">
            <a:off x="2074515" y="2195961"/>
            <a:ext cx="1561813" cy="189714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18"/>
          <p:cNvSpPr txBox="1"/>
          <p:nvPr/>
        </p:nvSpPr>
        <p:spPr>
          <a:xfrm>
            <a:off x="3326200" y="2637575"/>
            <a:ext cx="50334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It’s possible that polymerization occurred here in some cases, may have incorporated </a:t>
            </a:r>
            <a:r>
              <a:rPr lang="en"/>
              <a:t>monomer into polymer backbone</a:t>
            </a:r>
            <a:r>
              <a:rPr lang="en"/>
              <a:t>; essentially yields the maleimide group useless for the necessary conjugation</a:t>
            </a:r>
            <a:endParaRPr/>
          </a:p>
        </p:txBody>
      </p:sp>
      <p:sp>
        <p:nvSpPr>
          <p:cNvPr id="125" name="Google Shape;125;p18"/>
          <p:cNvSpPr/>
          <p:nvPr/>
        </p:nvSpPr>
        <p:spPr>
          <a:xfrm>
            <a:off x="311675" y="564250"/>
            <a:ext cx="7635300" cy="64500"/>
          </a:xfrm>
          <a:prstGeom prst="rect">
            <a:avLst/>
          </a:prstGeom>
          <a:solidFill>
            <a:srgbClr val="0B5394"/>
          </a:solidFill>
          <a:ln cap="flat" cmpd="sng" w="952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FF"/>
              </a:solidFill>
            </a:endParaRPr>
          </a:p>
        </p:txBody>
      </p:sp>
      <p:sp>
        <p:nvSpPr>
          <p:cNvPr id="126" name="Google Shape;126;p18"/>
          <p:cNvSpPr txBox="1"/>
          <p:nvPr/>
        </p:nvSpPr>
        <p:spPr>
          <a:xfrm>
            <a:off x="8702450" y="4743300"/>
            <a:ext cx="385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5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9"/>
          <p:cNvSpPr txBox="1"/>
          <p:nvPr>
            <p:ph type="title"/>
          </p:nvPr>
        </p:nvSpPr>
        <p:spPr>
          <a:xfrm>
            <a:off x="311700" y="560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Synthetic Pathway - New Monomer</a:t>
            </a:r>
            <a:endParaRPr/>
          </a:p>
        </p:txBody>
      </p:sp>
      <p:sp>
        <p:nvSpPr>
          <p:cNvPr id="132" name="Google Shape;132;p19"/>
          <p:cNvSpPr/>
          <p:nvPr/>
        </p:nvSpPr>
        <p:spPr>
          <a:xfrm>
            <a:off x="0" y="4415100"/>
            <a:ext cx="9144000" cy="728400"/>
          </a:xfrm>
          <a:prstGeom prst="rect">
            <a:avLst/>
          </a:prstGeom>
          <a:solidFill>
            <a:srgbClr val="1155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3" name="Google Shape;13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00000" y="56050"/>
            <a:ext cx="987950" cy="1199025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19"/>
          <p:cNvSpPr txBox="1"/>
          <p:nvPr/>
        </p:nvSpPr>
        <p:spPr>
          <a:xfrm>
            <a:off x="311700" y="666288"/>
            <a:ext cx="75225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We elected to switch from the maleimide monomer to a pyridyl disulfide monomer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Wished to eliminate chances of cross-linkage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Pyridyl disulfide monomer eliminates retro-Diels-Alder step</a:t>
            </a:r>
            <a:endParaRPr/>
          </a:p>
        </p:txBody>
      </p:sp>
      <p:pic>
        <p:nvPicPr>
          <p:cNvPr id="135" name="Google Shape;135;p19"/>
          <p:cNvPicPr preferRelativeResize="0"/>
          <p:nvPr/>
        </p:nvPicPr>
        <p:blipFill rotWithShape="1">
          <a:blip r:embed="rId4">
            <a:alphaModFix/>
          </a:blip>
          <a:srcRect b="0" l="49073" r="-2182" t="0"/>
          <a:stretch/>
        </p:blipFill>
        <p:spPr>
          <a:xfrm>
            <a:off x="874450" y="1597375"/>
            <a:ext cx="1137750" cy="2502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72888" y="1986000"/>
            <a:ext cx="3580625" cy="1050775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9"/>
          <p:cNvSpPr txBox="1"/>
          <p:nvPr/>
        </p:nvSpPr>
        <p:spPr>
          <a:xfrm>
            <a:off x="2012200" y="2482675"/>
            <a:ext cx="1438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Maleimide-based monomer</a:t>
            </a:r>
            <a:endParaRPr sz="1200"/>
          </a:p>
        </p:txBody>
      </p:sp>
      <p:sp>
        <p:nvSpPr>
          <p:cNvPr id="138" name="Google Shape;138;p19"/>
          <p:cNvSpPr txBox="1"/>
          <p:nvPr/>
        </p:nvSpPr>
        <p:spPr>
          <a:xfrm>
            <a:off x="5728450" y="3036763"/>
            <a:ext cx="14388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Pyridyl disulfide</a:t>
            </a:r>
            <a:r>
              <a:rPr lang="en" sz="1200"/>
              <a:t>-based monomer</a:t>
            </a:r>
            <a:endParaRPr sz="1200"/>
          </a:p>
        </p:txBody>
      </p:sp>
      <p:sp>
        <p:nvSpPr>
          <p:cNvPr id="139" name="Google Shape;139;p19"/>
          <p:cNvSpPr/>
          <p:nvPr/>
        </p:nvSpPr>
        <p:spPr>
          <a:xfrm>
            <a:off x="311675" y="564250"/>
            <a:ext cx="7635300" cy="64500"/>
          </a:xfrm>
          <a:prstGeom prst="rect">
            <a:avLst/>
          </a:prstGeom>
          <a:solidFill>
            <a:srgbClr val="0B5394"/>
          </a:solidFill>
          <a:ln cap="flat" cmpd="sng" w="952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FF"/>
              </a:solidFill>
            </a:endParaRPr>
          </a:p>
        </p:txBody>
      </p:sp>
      <p:sp>
        <p:nvSpPr>
          <p:cNvPr id="140" name="Google Shape;140;p19"/>
          <p:cNvSpPr txBox="1"/>
          <p:nvPr/>
        </p:nvSpPr>
        <p:spPr>
          <a:xfrm>
            <a:off x="8702450" y="4743300"/>
            <a:ext cx="385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6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0"/>
          <p:cNvSpPr txBox="1"/>
          <p:nvPr>
            <p:ph type="title"/>
          </p:nvPr>
        </p:nvSpPr>
        <p:spPr>
          <a:xfrm>
            <a:off x="349325" y="560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Synthesis of Copolymer </a:t>
            </a:r>
            <a:endParaRPr/>
          </a:p>
        </p:txBody>
      </p:sp>
      <p:sp>
        <p:nvSpPr>
          <p:cNvPr id="146" name="Google Shape;146;p20"/>
          <p:cNvSpPr/>
          <p:nvPr/>
        </p:nvSpPr>
        <p:spPr>
          <a:xfrm>
            <a:off x="0" y="4415100"/>
            <a:ext cx="9144000" cy="728400"/>
          </a:xfrm>
          <a:prstGeom prst="rect">
            <a:avLst/>
          </a:prstGeom>
          <a:solidFill>
            <a:srgbClr val="1155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</a:endParaRPr>
          </a:p>
        </p:txBody>
      </p:sp>
      <p:pic>
        <p:nvPicPr>
          <p:cNvPr id="147" name="Google Shape;14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00000" y="56050"/>
            <a:ext cx="987950" cy="1199025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0"/>
          <p:cNvSpPr txBox="1"/>
          <p:nvPr/>
        </p:nvSpPr>
        <p:spPr>
          <a:xfrm>
            <a:off x="5823900" y="2048400"/>
            <a:ext cx="31692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Synthesis was more successful; did get some polymer to precipitate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Purity and yield were both low</a:t>
            </a:r>
            <a:endParaRPr/>
          </a:p>
        </p:txBody>
      </p:sp>
      <p:sp>
        <p:nvSpPr>
          <p:cNvPr id="149" name="Google Shape;149;p20"/>
          <p:cNvSpPr/>
          <p:nvPr/>
        </p:nvSpPr>
        <p:spPr>
          <a:xfrm>
            <a:off x="311675" y="564250"/>
            <a:ext cx="7635300" cy="64500"/>
          </a:xfrm>
          <a:prstGeom prst="rect">
            <a:avLst/>
          </a:prstGeom>
          <a:solidFill>
            <a:srgbClr val="0B5394"/>
          </a:solidFill>
          <a:ln cap="flat" cmpd="sng" w="952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FF"/>
              </a:solidFill>
            </a:endParaRPr>
          </a:p>
        </p:txBody>
      </p:sp>
      <p:sp>
        <p:nvSpPr>
          <p:cNvPr id="150" name="Google Shape;150;p20"/>
          <p:cNvSpPr txBox="1"/>
          <p:nvPr/>
        </p:nvSpPr>
        <p:spPr>
          <a:xfrm>
            <a:off x="8702450" y="4743300"/>
            <a:ext cx="385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7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151" name="Google Shape;151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4825" y="1275513"/>
            <a:ext cx="5519099" cy="2592467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0"/>
          <p:cNvSpPr txBox="1"/>
          <p:nvPr/>
        </p:nvSpPr>
        <p:spPr>
          <a:xfrm>
            <a:off x="0" y="4415100"/>
            <a:ext cx="88989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Char char="●"/>
            </a:pPr>
            <a:r>
              <a:rPr lang="en" sz="1000">
                <a:solidFill>
                  <a:srgbClr val="FFFFFF"/>
                </a:solidFill>
              </a:rPr>
              <a:t>Bioconjugate Chem. 2010, 21, 653–662</a:t>
            </a:r>
            <a:endParaRPr sz="10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1"/>
          <p:cNvSpPr txBox="1"/>
          <p:nvPr>
            <p:ph type="title"/>
          </p:nvPr>
        </p:nvSpPr>
        <p:spPr>
          <a:xfrm>
            <a:off x="349325" y="560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Conjugation with Cysteine</a:t>
            </a:r>
            <a:endParaRPr/>
          </a:p>
        </p:txBody>
      </p:sp>
      <p:sp>
        <p:nvSpPr>
          <p:cNvPr id="158" name="Google Shape;158;p21"/>
          <p:cNvSpPr/>
          <p:nvPr/>
        </p:nvSpPr>
        <p:spPr>
          <a:xfrm>
            <a:off x="0" y="4415100"/>
            <a:ext cx="9144000" cy="728400"/>
          </a:xfrm>
          <a:prstGeom prst="rect">
            <a:avLst/>
          </a:prstGeom>
          <a:solidFill>
            <a:srgbClr val="1155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9" name="Google Shape;15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00000" y="56050"/>
            <a:ext cx="987950" cy="1199025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1"/>
          <p:cNvSpPr/>
          <p:nvPr/>
        </p:nvSpPr>
        <p:spPr>
          <a:xfrm>
            <a:off x="311675" y="564250"/>
            <a:ext cx="7635300" cy="64500"/>
          </a:xfrm>
          <a:prstGeom prst="rect">
            <a:avLst/>
          </a:prstGeom>
          <a:solidFill>
            <a:srgbClr val="0B5394"/>
          </a:solidFill>
          <a:ln cap="flat" cmpd="sng" w="952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FF"/>
              </a:solidFill>
            </a:endParaRPr>
          </a:p>
        </p:txBody>
      </p:sp>
      <p:sp>
        <p:nvSpPr>
          <p:cNvPr id="161" name="Google Shape;161;p21"/>
          <p:cNvSpPr txBox="1"/>
          <p:nvPr/>
        </p:nvSpPr>
        <p:spPr>
          <a:xfrm>
            <a:off x="8702450" y="4743300"/>
            <a:ext cx="385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8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162" name="Google Shape;162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50725" y="1160638"/>
            <a:ext cx="4449275" cy="2822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4225" y="1486500"/>
            <a:ext cx="1907100" cy="2170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21"/>
          <p:cNvSpPr txBox="1"/>
          <p:nvPr/>
        </p:nvSpPr>
        <p:spPr>
          <a:xfrm>
            <a:off x="0" y="4415100"/>
            <a:ext cx="88989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Char char="●"/>
            </a:pPr>
            <a:r>
              <a:rPr lang="en" sz="1000">
                <a:solidFill>
                  <a:srgbClr val="FFFFFF"/>
                </a:solidFill>
              </a:rPr>
              <a:t>Graph created by Anna Huebner.</a:t>
            </a:r>
            <a:endParaRPr sz="10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