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9" r:id="rId2"/>
    <p:sldId id="261" r:id="rId3"/>
  </p:sldIdLst>
  <p:sldSz cx="43891200" cy="32918400"/>
  <p:notesSz cx="7077075" cy="9363075"/>
  <p:defaultTextStyle>
    <a:defPPr>
      <a:defRPr lang="en-US"/>
    </a:defPPr>
    <a:lvl1pPr algn="ctr" rtl="0" fontAlgn="base">
      <a:spcBef>
        <a:spcPct val="0"/>
      </a:spcBef>
      <a:spcAft>
        <a:spcPct val="0"/>
      </a:spcAft>
      <a:defRPr sz="4300" b="1" kern="1200">
        <a:solidFill>
          <a:srgbClr val="FF9900"/>
        </a:solidFill>
        <a:latin typeface="Arial" charset="0"/>
        <a:ea typeface="+mn-ea"/>
        <a:cs typeface="+mn-cs"/>
      </a:defRPr>
    </a:lvl1pPr>
    <a:lvl2pPr marL="457200" algn="ctr" rtl="0" fontAlgn="base">
      <a:spcBef>
        <a:spcPct val="0"/>
      </a:spcBef>
      <a:spcAft>
        <a:spcPct val="0"/>
      </a:spcAft>
      <a:defRPr sz="4300" b="1" kern="1200">
        <a:solidFill>
          <a:srgbClr val="FF9900"/>
        </a:solidFill>
        <a:latin typeface="Arial" charset="0"/>
        <a:ea typeface="+mn-ea"/>
        <a:cs typeface="+mn-cs"/>
      </a:defRPr>
    </a:lvl2pPr>
    <a:lvl3pPr marL="914400" algn="ctr" rtl="0" fontAlgn="base">
      <a:spcBef>
        <a:spcPct val="0"/>
      </a:spcBef>
      <a:spcAft>
        <a:spcPct val="0"/>
      </a:spcAft>
      <a:defRPr sz="4300" b="1" kern="1200">
        <a:solidFill>
          <a:srgbClr val="FF9900"/>
        </a:solidFill>
        <a:latin typeface="Arial" charset="0"/>
        <a:ea typeface="+mn-ea"/>
        <a:cs typeface="+mn-cs"/>
      </a:defRPr>
    </a:lvl3pPr>
    <a:lvl4pPr marL="1371600" algn="ctr" rtl="0" fontAlgn="base">
      <a:spcBef>
        <a:spcPct val="0"/>
      </a:spcBef>
      <a:spcAft>
        <a:spcPct val="0"/>
      </a:spcAft>
      <a:defRPr sz="4300" b="1" kern="1200">
        <a:solidFill>
          <a:srgbClr val="FF9900"/>
        </a:solidFill>
        <a:latin typeface="Arial" charset="0"/>
        <a:ea typeface="+mn-ea"/>
        <a:cs typeface="+mn-cs"/>
      </a:defRPr>
    </a:lvl4pPr>
    <a:lvl5pPr marL="1828800" algn="ctr" rtl="0" fontAlgn="base">
      <a:spcBef>
        <a:spcPct val="0"/>
      </a:spcBef>
      <a:spcAft>
        <a:spcPct val="0"/>
      </a:spcAft>
      <a:defRPr sz="4300" b="1" kern="1200">
        <a:solidFill>
          <a:srgbClr val="FF9900"/>
        </a:solidFill>
        <a:latin typeface="Arial" charset="0"/>
        <a:ea typeface="+mn-ea"/>
        <a:cs typeface="+mn-cs"/>
      </a:defRPr>
    </a:lvl5pPr>
    <a:lvl6pPr marL="2286000" algn="l" defTabSz="914400" rtl="0" eaLnBrk="1" latinLnBrk="0" hangingPunct="1">
      <a:defRPr sz="4300" b="1" kern="1200">
        <a:solidFill>
          <a:srgbClr val="FF9900"/>
        </a:solidFill>
        <a:latin typeface="Arial" charset="0"/>
        <a:ea typeface="+mn-ea"/>
        <a:cs typeface="+mn-cs"/>
      </a:defRPr>
    </a:lvl6pPr>
    <a:lvl7pPr marL="2743200" algn="l" defTabSz="914400" rtl="0" eaLnBrk="1" latinLnBrk="0" hangingPunct="1">
      <a:defRPr sz="4300" b="1" kern="1200">
        <a:solidFill>
          <a:srgbClr val="FF9900"/>
        </a:solidFill>
        <a:latin typeface="Arial" charset="0"/>
        <a:ea typeface="+mn-ea"/>
        <a:cs typeface="+mn-cs"/>
      </a:defRPr>
    </a:lvl7pPr>
    <a:lvl8pPr marL="3200400" algn="l" defTabSz="914400" rtl="0" eaLnBrk="1" latinLnBrk="0" hangingPunct="1">
      <a:defRPr sz="4300" b="1" kern="1200">
        <a:solidFill>
          <a:srgbClr val="FF9900"/>
        </a:solidFill>
        <a:latin typeface="Arial" charset="0"/>
        <a:ea typeface="+mn-ea"/>
        <a:cs typeface="+mn-cs"/>
      </a:defRPr>
    </a:lvl8pPr>
    <a:lvl9pPr marL="3657600" algn="l" defTabSz="914400" rtl="0" eaLnBrk="1" latinLnBrk="0" hangingPunct="1">
      <a:defRPr sz="4300" b="1" kern="1200">
        <a:solidFill>
          <a:srgbClr val="FF9900"/>
        </a:solidFill>
        <a:latin typeface="Arial"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5552">
          <p15:clr>
            <a:srgbClr val="A4A3A4"/>
          </p15:clr>
        </p15:guide>
        <p15:guide id="3"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CCCCC"/>
    <a:srgbClr val="999999"/>
    <a:srgbClr val="FF9900"/>
    <a:srgbClr val="990000"/>
    <a:srgbClr val="000050"/>
    <a:srgbClr val="00126A"/>
    <a:srgbClr val="0033CC"/>
    <a:srgbClr val="000622"/>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3658" autoAdjust="0"/>
    <p:restoredTop sz="94575" autoAdjust="0"/>
  </p:normalViewPr>
  <p:slideViewPr>
    <p:cSldViewPr>
      <p:cViewPr>
        <p:scale>
          <a:sx n="34" d="100"/>
          <a:sy n="34" d="100"/>
        </p:scale>
        <p:origin x="1128" y="-920"/>
      </p:cViewPr>
      <p:guideLst>
        <p:guide orient="horz" pos="10368"/>
        <p:guide pos="15552"/>
        <p:guide pos="1382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699" name="Rectangle 3"/>
          <p:cNvSpPr>
            <a:spLocks noGrp="1" noChangeArrowheads="1"/>
          </p:cNvSpPr>
          <p:nvPr>
            <p:ph type="dt" sz="quarter" idx="1"/>
          </p:nvPr>
        </p:nvSpPr>
        <p:spPr bwMode="auto">
          <a:xfrm>
            <a:off x="4008727" y="1"/>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t" anchorCtr="0" compatLnSpc="1">
            <a:prstTxWarp prst="textNoShape">
              <a:avLst/>
            </a:prstTxWarp>
          </a:bodyPr>
          <a:lstStyle>
            <a:lvl1pPr algn="r" defTabSz="942804">
              <a:defRPr sz="1200" b="0">
                <a:solidFill>
                  <a:schemeClr val="tx1"/>
                </a:solidFill>
                <a:latin typeface="Arial" pitchFamily="34" charset="0"/>
              </a:defRPr>
            </a:lvl1pPr>
          </a:lstStyle>
          <a:p>
            <a:pPr>
              <a:defRPr/>
            </a:pPr>
            <a:endParaRPr lang="en-US"/>
          </a:p>
        </p:txBody>
      </p:sp>
      <p:sp>
        <p:nvSpPr>
          <p:cNvPr id="29700" name="Rectangle 4"/>
          <p:cNvSpPr>
            <a:spLocks noGrp="1" noChangeArrowheads="1"/>
          </p:cNvSpPr>
          <p:nvPr>
            <p:ph type="ftr" sz="quarter" idx="2"/>
          </p:nvPr>
        </p:nvSpPr>
        <p:spPr bwMode="auto">
          <a:xfrm>
            <a:off x="0"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l" defTabSz="942804">
              <a:defRPr sz="1200" b="0">
                <a:solidFill>
                  <a:schemeClr val="tx1"/>
                </a:solidFill>
                <a:latin typeface="Arial" pitchFamily="34" charset="0"/>
              </a:defRPr>
            </a:lvl1pPr>
          </a:lstStyle>
          <a:p>
            <a:pPr>
              <a:defRPr/>
            </a:pPr>
            <a:endParaRPr lang="en-US"/>
          </a:p>
        </p:txBody>
      </p:sp>
      <p:sp>
        <p:nvSpPr>
          <p:cNvPr id="29701" name="Rectangle 5"/>
          <p:cNvSpPr>
            <a:spLocks noGrp="1" noChangeArrowheads="1"/>
          </p:cNvSpPr>
          <p:nvPr>
            <p:ph type="sldNum" sz="quarter" idx="3"/>
          </p:nvPr>
        </p:nvSpPr>
        <p:spPr bwMode="auto">
          <a:xfrm>
            <a:off x="4008727" y="8893313"/>
            <a:ext cx="3066733" cy="46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322" tIns="47161" rIns="94322" bIns="47161" numCol="1" anchor="b" anchorCtr="0" compatLnSpc="1">
            <a:prstTxWarp prst="textNoShape">
              <a:avLst/>
            </a:prstTxWarp>
          </a:bodyPr>
          <a:lstStyle>
            <a:lvl1pPr algn="r" defTabSz="942804">
              <a:defRPr sz="1200" b="0">
                <a:solidFill>
                  <a:schemeClr val="tx1"/>
                </a:solidFill>
                <a:latin typeface="Arial" pitchFamily="34" charset="0"/>
              </a:defRPr>
            </a:lvl1pPr>
          </a:lstStyle>
          <a:p>
            <a:pPr>
              <a:defRPr/>
            </a:pPr>
            <a:fld id="{BDCE5CEB-6363-420F-BE45-85B064B89173}" type="slidenum">
              <a:rPr lang="en-US"/>
              <a:pPr>
                <a:defRPr/>
              </a:pPr>
              <a:t>‹#›</a:t>
            </a:fld>
            <a:endParaRPr lang="en-US"/>
          </a:p>
        </p:txBody>
      </p:sp>
    </p:spTree>
    <p:extLst>
      <p:ext uri="{BB962C8B-B14F-4D97-AF65-F5344CB8AC3E}">
        <p14:creationId xmlns:p14="http://schemas.microsoft.com/office/powerpoint/2010/main" val="84852614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7"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4" y="18653125"/>
            <a:ext cx="30724474"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3D5278E-ED96-461A-883E-5FD94BC35AA3}" type="slidenum">
              <a:rPr lang="en-US"/>
              <a:pPr>
                <a:defRPr/>
              </a:pPr>
              <a:t>‹#›</a:t>
            </a:fld>
            <a:endParaRPr lang="en-US"/>
          </a:p>
        </p:txBody>
      </p:sp>
    </p:spTree>
    <p:extLst>
      <p:ext uri="{BB962C8B-B14F-4D97-AF65-F5344CB8AC3E}">
        <p14:creationId xmlns:p14="http://schemas.microsoft.com/office/powerpoint/2010/main" val="3879227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595C329-9094-49E3-ADB9-7C70C8CFFD34}" type="slidenum">
              <a:rPr lang="en-US"/>
              <a:pPr>
                <a:defRPr/>
              </a:pPr>
              <a:t>‹#›</a:t>
            </a:fld>
            <a:endParaRPr lang="en-US"/>
          </a:p>
        </p:txBody>
      </p:sp>
    </p:spTree>
    <p:extLst>
      <p:ext uri="{BB962C8B-B14F-4D97-AF65-F5344CB8AC3E}">
        <p14:creationId xmlns:p14="http://schemas.microsoft.com/office/powerpoint/2010/main" val="41591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440" y="1317625"/>
            <a:ext cx="9875837" cy="280892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193925" y="1317625"/>
            <a:ext cx="29475113" cy="280892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CBC182-0EAC-4479-8D18-C53192F402C0}" type="slidenum">
              <a:rPr lang="en-US"/>
              <a:pPr>
                <a:defRPr/>
              </a:pPr>
              <a:t>‹#›</a:t>
            </a:fld>
            <a:endParaRPr lang="en-US"/>
          </a:p>
        </p:txBody>
      </p:sp>
    </p:spTree>
    <p:extLst>
      <p:ext uri="{BB962C8B-B14F-4D97-AF65-F5344CB8AC3E}">
        <p14:creationId xmlns:p14="http://schemas.microsoft.com/office/powerpoint/2010/main" val="168377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193927" y="1317625"/>
            <a:ext cx="39503350" cy="5486400"/>
          </a:xfrm>
        </p:spPr>
        <p:txBody>
          <a:bodyPr/>
          <a:lstStyle/>
          <a:p>
            <a:r>
              <a:rPr lang="en-US"/>
              <a:t>Click to edit Master title style</a:t>
            </a:r>
          </a:p>
        </p:txBody>
      </p:sp>
      <p:sp>
        <p:nvSpPr>
          <p:cNvPr id="3" name="Content Placeholder 2"/>
          <p:cNvSpPr>
            <a:spLocks noGrp="1"/>
          </p:cNvSpPr>
          <p:nvPr>
            <p:ph sz="quarter" idx="1"/>
          </p:nvPr>
        </p:nvSpPr>
        <p:spPr>
          <a:xfrm>
            <a:off x="2193928"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2021803" y="7680326"/>
            <a:ext cx="19675474" cy="107870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2193928"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2021803" y="18619788"/>
            <a:ext cx="19675474" cy="10787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A8E7164-4707-4A19-A6AB-6533AC9FA80C}" type="slidenum">
              <a:rPr lang="en-US"/>
              <a:pPr>
                <a:defRPr/>
              </a:pPr>
              <a:t>‹#›</a:t>
            </a:fld>
            <a:endParaRPr lang="en-US"/>
          </a:p>
        </p:txBody>
      </p:sp>
    </p:spTree>
    <p:extLst>
      <p:ext uri="{BB962C8B-B14F-4D97-AF65-F5344CB8AC3E}">
        <p14:creationId xmlns:p14="http://schemas.microsoft.com/office/powerpoint/2010/main" val="93065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9D8D97-1826-4078-ADDA-4E99B734A4D4}" type="slidenum">
              <a:rPr lang="en-US"/>
              <a:pPr>
                <a:defRPr/>
              </a:pPr>
              <a:t>‹#›</a:t>
            </a:fld>
            <a:endParaRPr lang="en-US"/>
          </a:p>
        </p:txBody>
      </p:sp>
    </p:spTree>
    <p:extLst>
      <p:ext uri="{BB962C8B-B14F-4D97-AF65-F5344CB8AC3E}">
        <p14:creationId xmlns:p14="http://schemas.microsoft.com/office/powerpoint/2010/main" val="1999017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43"/>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73675-D381-4E0E-B86F-9F9EFE05722F}" type="slidenum">
              <a:rPr lang="en-US"/>
              <a:pPr>
                <a:defRPr/>
              </a:pPr>
              <a:t>‹#›</a:t>
            </a:fld>
            <a:endParaRPr lang="en-US"/>
          </a:p>
        </p:txBody>
      </p:sp>
    </p:spTree>
    <p:extLst>
      <p:ext uri="{BB962C8B-B14F-4D97-AF65-F5344CB8AC3E}">
        <p14:creationId xmlns:p14="http://schemas.microsoft.com/office/powerpoint/2010/main" val="350424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193928"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21803" y="7680325"/>
            <a:ext cx="19675474" cy="21726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F8DAF2-D655-47B3-A184-648194FE7E75}" type="slidenum">
              <a:rPr lang="en-US"/>
              <a:pPr>
                <a:defRPr/>
              </a:pPr>
              <a:t>‹#›</a:t>
            </a:fld>
            <a:endParaRPr lang="en-US"/>
          </a:p>
        </p:txBody>
      </p:sp>
    </p:spTree>
    <p:extLst>
      <p:ext uri="{BB962C8B-B14F-4D97-AF65-F5344CB8AC3E}">
        <p14:creationId xmlns:p14="http://schemas.microsoft.com/office/powerpoint/2010/main" val="3809806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8"/>
            <a:ext cx="19392901"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1"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8"/>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41F92EC-8C3C-4F10-858C-C66E68A9ECA2}" type="slidenum">
              <a:rPr lang="en-US"/>
              <a:pPr>
                <a:defRPr/>
              </a:pPr>
              <a:t>‹#›</a:t>
            </a:fld>
            <a:endParaRPr lang="en-US"/>
          </a:p>
        </p:txBody>
      </p:sp>
    </p:spTree>
    <p:extLst>
      <p:ext uri="{BB962C8B-B14F-4D97-AF65-F5344CB8AC3E}">
        <p14:creationId xmlns:p14="http://schemas.microsoft.com/office/powerpoint/2010/main" val="768859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8AEDA9-9C5F-4252-8D07-E5D3174E9901}" type="slidenum">
              <a:rPr lang="en-US"/>
              <a:pPr>
                <a:defRPr/>
              </a:pPr>
              <a:t>‹#›</a:t>
            </a:fld>
            <a:endParaRPr lang="en-US"/>
          </a:p>
        </p:txBody>
      </p:sp>
    </p:spTree>
    <p:extLst>
      <p:ext uri="{BB962C8B-B14F-4D97-AF65-F5344CB8AC3E}">
        <p14:creationId xmlns:p14="http://schemas.microsoft.com/office/powerpoint/2010/main" val="3965511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30FBADD-EE0D-4AEE-A966-D1DAD5921D3E}" type="slidenum">
              <a:rPr lang="en-US"/>
              <a:pPr>
                <a:defRPr/>
              </a:pPr>
              <a:t>‹#›</a:t>
            </a:fld>
            <a:endParaRPr lang="en-US"/>
          </a:p>
        </p:txBody>
      </p:sp>
    </p:spTree>
    <p:extLst>
      <p:ext uri="{BB962C8B-B14F-4D97-AF65-F5344CB8AC3E}">
        <p14:creationId xmlns:p14="http://schemas.microsoft.com/office/powerpoint/2010/main" val="4893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4" y="1311275"/>
            <a:ext cx="14439901"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4"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4" y="6888163"/>
            <a:ext cx="14439901"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2356635-F299-487E-8478-361B2D7E66D4}" type="slidenum">
              <a:rPr lang="en-US"/>
              <a:pPr>
                <a:defRPr/>
              </a:pPr>
              <a:t>‹#›</a:t>
            </a:fld>
            <a:endParaRPr lang="en-US"/>
          </a:p>
        </p:txBody>
      </p:sp>
    </p:spTree>
    <p:extLst>
      <p:ext uri="{BB962C8B-B14F-4D97-AF65-F5344CB8AC3E}">
        <p14:creationId xmlns:p14="http://schemas.microsoft.com/office/powerpoint/2010/main" val="5003459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5" y="23042568"/>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5"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5" y="25763543"/>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18BA4C-6842-4480-8686-9E83B0824346}" type="slidenum">
              <a:rPr lang="en-US"/>
              <a:pPr>
                <a:defRPr/>
              </a:pPr>
              <a:t>‹#›</a:t>
            </a:fld>
            <a:endParaRPr lang="en-US"/>
          </a:p>
        </p:txBody>
      </p:sp>
    </p:spTree>
    <p:extLst>
      <p:ext uri="{BB962C8B-B14F-4D97-AF65-F5344CB8AC3E}">
        <p14:creationId xmlns:p14="http://schemas.microsoft.com/office/powerpoint/2010/main" val="327819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DDA9A9"/>
            </a:gs>
            <a:gs pos="50000">
              <a:srgbClr val="990000"/>
            </a:gs>
            <a:gs pos="100000">
              <a:srgbClr val="DDA9A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4279" y="1317625"/>
            <a:ext cx="39502645"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2194279" y="7680325"/>
            <a:ext cx="39502645" cy="2172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21942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l" defTabSz="3762375">
              <a:defRPr sz="5700" b="0">
                <a:solidFill>
                  <a:schemeClr val="tx1"/>
                </a:solidFill>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14995879" y="29978350"/>
            <a:ext cx="138994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defTabSz="3762375">
              <a:defRPr sz="5700" b="0">
                <a:solidFill>
                  <a:schemeClr val="tx1"/>
                </a:solidFill>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31455079" y="29978350"/>
            <a:ext cx="10241845"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376203" tIns="188102" rIns="376203" bIns="188102" numCol="1" anchor="t" anchorCtr="0" compatLnSpc="1">
            <a:prstTxWarp prst="textNoShape">
              <a:avLst/>
            </a:prstTxWarp>
          </a:bodyPr>
          <a:lstStyle>
            <a:lvl1pPr algn="r" defTabSz="3762375">
              <a:defRPr sz="5700" b="0">
                <a:solidFill>
                  <a:schemeClr val="tx1"/>
                </a:solidFill>
                <a:latin typeface="Arial" pitchFamily="34" charset="0"/>
              </a:defRPr>
            </a:lvl1pPr>
          </a:lstStyle>
          <a:p>
            <a:pPr>
              <a:defRPr/>
            </a:pPr>
            <a:fld id="{5D3B0B1D-8805-4920-9608-A1D4D0B3DD2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3762375" rtl="0" eaLnBrk="0" fontAlgn="base" hangingPunct="0">
        <a:spcBef>
          <a:spcPct val="0"/>
        </a:spcBef>
        <a:spcAft>
          <a:spcPct val="0"/>
        </a:spcAft>
        <a:defRPr sz="18200">
          <a:solidFill>
            <a:schemeClr val="tx2"/>
          </a:solidFill>
          <a:latin typeface="+mj-lt"/>
          <a:ea typeface="+mj-ea"/>
          <a:cs typeface="+mj-cs"/>
        </a:defRPr>
      </a:lvl1pPr>
      <a:lvl2pPr algn="ctr" defTabSz="3762375" rtl="0" eaLnBrk="0" fontAlgn="base" hangingPunct="0">
        <a:spcBef>
          <a:spcPct val="0"/>
        </a:spcBef>
        <a:spcAft>
          <a:spcPct val="0"/>
        </a:spcAft>
        <a:defRPr sz="18200">
          <a:solidFill>
            <a:schemeClr val="tx2"/>
          </a:solidFill>
          <a:latin typeface="Arial" pitchFamily="34" charset="0"/>
        </a:defRPr>
      </a:lvl2pPr>
      <a:lvl3pPr algn="ctr" defTabSz="3762375" rtl="0" eaLnBrk="0" fontAlgn="base" hangingPunct="0">
        <a:spcBef>
          <a:spcPct val="0"/>
        </a:spcBef>
        <a:spcAft>
          <a:spcPct val="0"/>
        </a:spcAft>
        <a:defRPr sz="18200">
          <a:solidFill>
            <a:schemeClr val="tx2"/>
          </a:solidFill>
          <a:latin typeface="Arial" pitchFamily="34" charset="0"/>
        </a:defRPr>
      </a:lvl3pPr>
      <a:lvl4pPr algn="ctr" defTabSz="3762375" rtl="0" eaLnBrk="0" fontAlgn="base" hangingPunct="0">
        <a:spcBef>
          <a:spcPct val="0"/>
        </a:spcBef>
        <a:spcAft>
          <a:spcPct val="0"/>
        </a:spcAft>
        <a:defRPr sz="18200">
          <a:solidFill>
            <a:schemeClr val="tx2"/>
          </a:solidFill>
          <a:latin typeface="Arial" pitchFamily="34" charset="0"/>
        </a:defRPr>
      </a:lvl4pPr>
      <a:lvl5pPr algn="ctr" defTabSz="3762375" rtl="0" eaLnBrk="0" fontAlgn="base" hangingPunct="0">
        <a:spcBef>
          <a:spcPct val="0"/>
        </a:spcBef>
        <a:spcAft>
          <a:spcPct val="0"/>
        </a:spcAft>
        <a:defRPr sz="18200">
          <a:solidFill>
            <a:schemeClr val="tx2"/>
          </a:solidFill>
          <a:latin typeface="Arial" pitchFamily="34" charset="0"/>
        </a:defRPr>
      </a:lvl5pPr>
      <a:lvl6pPr marL="457200" algn="ctr" defTabSz="3762375" rtl="0" fontAlgn="base">
        <a:spcBef>
          <a:spcPct val="0"/>
        </a:spcBef>
        <a:spcAft>
          <a:spcPct val="0"/>
        </a:spcAft>
        <a:defRPr sz="18200">
          <a:solidFill>
            <a:schemeClr val="tx2"/>
          </a:solidFill>
          <a:latin typeface="Arial" pitchFamily="34" charset="0"/>
        </a:defRPr>
      </a:lvl6pPr>
      <a:lvl7pPr marL="914400" algn="ctr" defTabSz="3762375" rtl="0" fontAlgn="base">
        <a:spcBef>
          <a:spcPct val="0"/>
        </a:spcBef>
        <a:spcAft>
          <a:spcPct val="0"/>
        </a:spcAft>
        <a:defRPr sz="18200">
          <a:solidFill>
            <a:schemeClr val="tx2"/>
          </a:solidFill>
          <a:latin typeface="Arial" pitchFamily="34" charset="0"/>
        </a:defRPr>
      </a:lvl7pPr>
      <a:lvl8pPr marL="1371600" algn="ctr" defTabSz="3762375" rtl="0" fontAlgn="base">
        <a:spcBef>
          <a:spcPct val="0"/>
        </a:spcBef>
        <a:spcAft>
          <a:spcPct val="0"/>
        </a:spcAft>
        <a:defRPr sz="18200">
          <a:solidFill>
            <a:schemeClr val="tx2"/>
          </a:solidFill>
          <a:latin typeface="Arial" pitchFamily="34" charset="0"/>
        </a:defRPr>
      </a:lvl8pPr>
      <a:lvl9pPr marL="1828800" algn="ctr" defTabSz="3762375" rtl="0" fontAlgn="base">
        <a:spcBef>
          <a:spcPct val="0"/>
        </a:spcBef>
        <a:spcAft>
          <a:spcPct val="0"/>
        </a:spcAft>
        <a:defRPr sz="18200">
          <a:solidFill>
            <a:schemeClr val="tx2"/>
          </a:solidFill>
          <a:latin typeface="Arial" pitchFamily="34" charset="0"/>
        </a:defRPr>
      </a:lvl9pPr>
    </p:titleStyle>
    <p:bodyStyle>
      <a:lvl1pPr marL="1409700" indent="-1409700" algn="l" defTabSz="3762375" rtl="0" eaLnBrk="0" fontAlgn="base" hangingPunct="0">
        <a:spcBef>
          <a:spcPct val="20000"/>
        </a:spcBef>
        <a:spcAft>
          <a:spcPct val="0"/>
        </a:spcAft>
        <a:buChar char="•"/>
        <a:defRPr sz="13200">
          <a:solidFill>
            <a:schemeClr val="tx1"/>
          </a:solidFill>
          <a:latin typeface="+mn-lt"/>
          <a:ea typeface="+mn-ea"/>
          <a:cs typeface="+mn-cs"/>
        </a:defRPr>
      </a:lvl1pPr>
      <a:lvl2pPr marL="3057525" indent="-1176338" algn="l" defTabSz="3762375" rtl="0" eaLnBrk="0" fontAlgn="base" hangingPunct="0">
        <a:spcBef>
          <a:spcPct val="20000"/>
        </a:spcBef>
        <a:spcAft>
          <a:spcPct val="0"/>
        </a:spcAft>
        <a:buChar char="–"/>
        <a:defRPr sz="11500">
          <a:solidFill>
            <a:schemeClr val="tx1"/>
          </a:solidFill>
          <a:latin typeface="+mn-lt"/>
        </a:defRPr>
      </a:lvl2pPr>
      <a:lvl3pPr marL="4702175" indent="-939800" algn="l" defTabSz="3762375" rtl="0" eaLnBrk="0" fontAlgn="base" hangingPunct="0">
        <a:spcBef>
          <a:spcPct val="20000"/>
        </a:spcBef>
        <a:spcAft>
          <a:spcPct val="0"/>
        </a:spcAft>
        <a:buChar char="•"/>
        <a:defRPr sz="9900">
          <a:solidFill>
            <a:schemeClr val="tx1"/>
          </a:solidFill>
          <a:latin typeface="+mn-lt"/>
        </a:defRPr>
      </a:lvl3pPr>
      <a:lvl4pPr marL="6583363" indent="-939800" algn="l" defTabSz="3762375" rtl="0" eaLnBrk="0" fontAlgn="base" hangingPunct="0">
        <a:spcBef>
          <a:spcPct val="20000"/>
        </a:spcBef>
        <a:spcAft>
          <a:spcPct val="0"/>
        </a:spcAft>
        <a:buChar char="–"/>
        <a:defRPr sz="8200">
          <a:solidFill>
            <a:schemeClr val="tx1"/>
          </a:solidFill>
          <a:latin typeface="+mn-lt"/>
        </a:defRPr>
      </a:lvl4pPr>
      <a:lvl5pPr marL="8466138" indent="-941388" algn="l" defTabSz="3762375" rtl="0" eaLnBrk="0" fontAlgn="base" hangingPunct="0">
        <a:spcBef>
          <a:spcPct val="20000"/>
        </a:spcBef>
        <a:spcAft>
          <a:spcPct val="0"/>
        </a:spcAft>
        <a:buChar char="»"/>
        <a:defRPr sz="8200">
          <a:solidFill>
            <a:schemeClr val="tx1"/>
          </a:solidFill>
          <a:latin typeface="+mn-lt"/>
        </a:defRPr>
      </a:lvl5pPr>
      <a:lvl6pPr marL="8923338" indent="-941388" algn="l" defTabSz="3762375" rtl="0" fontAlgn="base">
        <a:spcBef>
          <a:spcPct val="20000"/>
        </a:spcBef>
        <a:spcAft>
          <a:spcPct val="0"/>
        </a:spcAft>
        <a:buChar char="»"/>
        <a:defRPr sz="8200">
          <a:solidFill>
            <a:schemeClr val="tx1"/>
          </a:solidFill>
          <a:latin typeface="+mn-lt"/>
        </a:defRPr>
      </a:lvl6pPr>
      <a:lvl7pPr marL="9380538" indent="-941388" algn="l" defTabSz="3762375" rtl="0" fontAlgn="base">
        <a:spcBef>
          <a:spcPct val="20000"/>
        </a:spcBef>
        <a:spcAft>
          <a:spcPct val="0"/>
        </a:spcAft>
        <a:buChar char="»"/>
        <a:defRPr sz="8200">
          <a:solidFill>
            <a:schemeClr val="tx1"/>
          </a:solidFill>
          <a:latin typeface="+mn-lt"/>
        </a:defRPr>
      </a:lvl7pPr>
      <a:lvl8pPr marL="9837738" indent="-941388" algn="l" defTabSz="3762375" rtl="0" fontAlgn="base">
        <a:spcBef>
          <a:spcPct val="20000"/>
        </a:spcBef>
        <a:spcAft>
          <a:spcPct val="0"/>
        </a:spcAft>
        <a:buChar char="»"/>
        <a:defRPr sz="8200">
          <a:solidFill>
            <a:schemeClr val="tx1"/>
          </a:solidFill>
          <a:latin typeface="+mn-lt"/>
        </a:defRPr>
      </a:lvl8pPr>
      <a:lvl9pPr marL="10294938" indent="-941388" algn="l" defTabSz="3762375" rtl="0" fontAlgn="base">
        <a:spcBef>
          <a:spcPct val="20000"/>
        </a:spcBef>
        <a:spcAft>
          <a:spcPct val="0"/>
        </a:spcAft>
        <a:buChar char="»"/>
        <a:defRPr sz="8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posters.unh.edu/" TargetMode="External"/><Relationship Id="rId2" Type="http://schemas.openxmlformats.org/officeDocument/2006/relationships/image" Target="../media/image6.png"/><Relationship Id="rId1" Type="http://schemas.openxmlformats.org/officeDocument/2006/relationships/slideLayout" Target="../slideLayouts/slideLayout12.xml"/><Relationship Id="rId4" Type="http://schemas.openxmlformats.org/officeDocument/2006/relationships/hyperlink" Target="http://goo.gl/1E7TJ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5400000" scaled="1"/>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sz="quarter"/>
          </p:nvPr>
        </p:nvSpPr>
        <p:spPr>
          <a:xfrm>
            <a:off x="0" y="1"/>
            <a:ext cx="43891200" cy="5486399"/>
          </a:xfrm>
          <a:gradFill>
            <a:gsLst>
              <a:gs pos="0">
                <a:schemeClr val="tx2">
                  <a:lumMod val="50000"/>
                </a:schemeClr>
              </a:gs>
              <a:gs pos="50000">
                <a:schemeClr val="tx2">
                  <a:lumMod val="75000"/>
                </a:schemeClr>
              </a:gs>
              <a:gs pos="100000">
                <a:schemeClr val="tx2">
                  <a:lumMod val="50000"/>
                </a:schemeClr>
              </a:gs>
            </a:gsLst>
            <a:lin ang="5400000" scaled="1"/>
          </a:gradFill>
          <a:ln>
            <a:solidFill>
              <a:schemeClr val="tx1"/>
            </a:solidFill>
            <a:miter lim="800000"/>
            <a:headEnd/>
            <a:tailEnd/>
          </a:ln>
        </p:spPr>
        <p:txBody>
          <a:bodyPr>
            <a:normAutofit/>
          </a:bodyPr>
          <a:lstStyle/>
          <a:p>
            <a:pPr indent="-457200" algn="l" eaLnBrk="1" hangingPunct="1">
              <a:spcBef>
                <a:spcPts val="0"/>
              </a:spcBef>
              <a:spcAft>
                <a:spcPts val="0"/>
              </a:spcAft>
            </a:pPr>
            <a:r>
              <a:rPr lang="en-US" sz="7900" dirty="0">
                <a:solidFill>
                  <a:schemeClr val="bg1"/>
                </a:solidFill>
              </a:rPr>
              <a:t>Mid-Atlantic Phytoplankton Abundance Relative to Water Quality</a:t>
            </a:r>
            <a:br>
              <a:rPr lang="en-US" sz="8000" dirty="0">
                <a:solidFill>
                  <a:schemeClr val="bg1"/>
                </a:solidFill>
              </a:rPr>
            </a:br>
            <a:r>
              <a:rPr lang="en-US" sz="7200" dirty="0">
                <a:solidFill>
                  <a:schemeClr val="bg1"/>
                </a:solidFill>
              </a:rPr>
              <a:t>Assisted by New Logic Marine Science</a:t>
            </a:r>
            <a:br>
              <a:rPr lang="en-US" sz="4000" dirty="0"/>
            </a:br>
            <a:r>
              <a:rPr lang="en-US" sz="5400" i="1" dirty="0">
                <a:solidFill>
                  <a:srgbClr val="FFFFFF"/>
                </a:solidFill>
              </a:rPr>
              <a:t>Cooper Mattheu</a:t>
            </a:r>
            <a:br>
              <a:rPr lang="en-US" sz="5400" i="1" dirty="0">
                <a:solidFill>
                  <a:srgbClr val="FFFFFF"/>
                </a:solidFill>
              </a:rPr>
            </a:br>
            <a:r>
              <a:rPr lang="en-US" sz="5400" i="1" dirty="0">
                <a:solidFill>
                  <a:srgbClr val="FFFFFF"/>
                </a:solidFill>
              </a:rPr>
              <a:t>Department of Earth Science, University of New Hampshire</a:t>
            </a:r>
          </a:p>
        </p:txBody>
      </p:sp>
      <p:sp>
        <p:nvSpPr>
          <p:cNvPr id="2150" name="Text Box 161"/>
          <p:cNvSpPr txBox="1">
            <a:spLocks noChangeArrowheads="1"/>
          </p:cNvSpPr>
          <p:nvPr/>
        </p:nvSpPr>
        <p:spPr bwMode="auto">
          <a:xfrm>
            <a:off x="39852600" y="10275890"/>
            <a:ext cx="3048000" cy="54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300" b="1">
                <a:solidFill>
                  <a:srgbClr val="FF9900"/>
                </a:solidFill>
                <a:latin typeface="Arial" charset="0"/>
              </a:defRPr>
            </a:lvl1pPr>
            <a:lvl2pPr marL="742950" indent="-285750" eaLnBrk="0" hangingPunct="0">
              <a:defRPr sz="4300" b="1">
                <a:solidFill>
                  <a:srgbClr val="FF9900"/>
                </a:solidFill>
                <a:latin typeface="Arial" charset="0"/>
              </a:defRPr>
            </a:lvl2pPr>
            <a:lvl3pPr marL="1143000" indent="-228600" eaLnBrk="0" hangingPunct="0">
              <a:defRPr sz="4300" b="1">
                <a:solidFill>
                  <a:srgbClr val="FF9900"/>
                </a:solidFill>
                <a:latin typeface="Arial" charset="0"/>
              </a:defRPr>
            </a:lvl3pPr>
            <a:lvl4pPr marL="1600200" indent="-228600" eaLnBrk="0" hangingPunct="0">
              <a:defRPr sz="4300" b="1">
                <a:solidFill>
                  <a:srgbClr val="FF9900"/>
                </a:solidFill>
                <a:latin typeface="Arial" charset="0"/>
              </a:defRPr>
            </a:lvl4pPr>
            <a:lvl5pPr marL="2057400" indent="-228600" eaLnBrk="0" hangingPunct="0">
              <a:defRPr sz="4300" b="1">
                <a:solidFill>
                  <a:srgbClr val="FF9900"/>
                </a:solidFill>
                <a:latin typeface="Arial" charset="0"/>
              </a:defRPr>
            </a:lvl5pPr>
            <a:lvl6pPr marL="2514600" indent="-228600" algn="ctr" eaLnBrk="0" fontAlgn="base" hangingPunct="0">
              <a:spcBef>
                <a:spcPct val="0"/>
              </a:spcBef>
              <a:spcAft>
                <a:spcPct val="0"/>
              </a:spcAft>
              <a:defRPr sz="4300" b="1">
                <a:solidFill>
                  <a:srgbClr val="FF9900"/>
                </a:solidFill>
                <a:latin typeface="Arial" charset="0"/>
              </a:defRPr>
            </a:lvl6pPr>
            <a:lvl7pPr marL="2971800" indent="-228600" algn="ctr" eaLnBrk="0" fontAlgn="base" hangingPunct="0">
              <a:spcBef>
                <a:spcPct val="0"/>
              </a:spcBef>
              <a:spcAft>
                <a:spcPct val="0"/>
              </a:spcAft>
              <a:defRPr sz="4300" b="1">
                <a:solidFill>
                  <a:srgbClr val="FF9900"/>
                </a:solidFill>
                <a:latin typeface="Arial" charset="0"/>
              </a:defRPr>
            </a:lvl7pPr>
            <a:lvl8pPr marL="3429000" indent="-228600" algn="ctr" eaLnBrk="0" fontAlgn="base" hangingPunct="0">
              <a:spcBef>
                <a:spcPct val="0"/>
              </a:spcBef>
              <a:spcAft>
                <a:spcPct val="0"/>
              </a:spcAft>
              <a:defRPr sz="4300" b="1">
                <a:solidFill>
                  <a:srgbClr val="FF9900"/>
                </a:solidFill>
                <a:latin typeface="Arial" charset="0"/>
              </a:defRPr>
            </a:lvl8pPr>
            <a:lvl9pPr marL="3886200" indent="-228600" algn="ctr" eaLnBrk="0" fontAlgn="base" hangingPunct="0">
              <a:spcBef>
                <a:spcPct val="0"/>
              </a:spcBef>
              <a:spcAft>
                <a:spcPct val="0"/>
              </a:spcAft>
              <a:defRPr sz="4300" b="1">
                <a:solidFill>
                  <a:srgbClr val="FF9900"/>
                </a:solidFill>
                <a:latin typeface="Arial" charset="0"/>
              </a:defRPr>
            </a:lvl9pPr>
          </a:lstStyle>
          <a:p>
            <a:pPr algn="l" eaLnBrk="1" hangingPunct="1">
              <a:spcBef>
                <a:spcPct val="50000"/>
              </a:spcBef>
            </a:pPr>
            <a:endParaRPr lang="en-US" sz="3000" b="0">
              <a:solidFill>
                <a:schemeClr val="tx1"/>
              </a:solidFill>
            </a:endParaRPr>
          </a:p>
        </p:txBody>
      </p:sp>
      <p:sp>
        <p:nvSpPr>
          <p:cNvPr id="2152" name="Rectangle 164"/>
          <p:cNvSpPr>
            <a:spLocks noChangeArrowheads="1"/>
          </p:cNvSpPr>
          <p:nvPr/>
        </p:nvSpPr>
        <p:spPr bwMode="auto">
          <a:xfrm>
            <a:off x="14488833" y="5784885"/>
            <a:ext cx="14297834" cy="1099642"/>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Results</a:t>
            </a:r>
            <a:endParaRPr lang="en-US" sz="60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154" name="Rectangle 166"/>
          <p:cNvSpPr>
            <a:spLocks noChangeArrowheads="1"/>
          </p:cNvSpPr>
          <p:nvPr/>
        </p:nvSpPr>
        <p:spPr bwMode="auto">
          <a:xfrm>
            <a:off x="326076" y="14525908"/>
            <a:ext cx="13844495" cy="1099642"/>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Methods</a:t>
            </a:r>
          </a:p>
        </p:txBody>
      </p:sp>
      <p:sp>
        <p:nvSpPr>
          <p:cNvPr id="2155" name="Rectangle 167"/>
          <p:cNvSpPr>
            <a:spLocks noChangeArrowheads="1"/>
          </p:cNvSpPr>
          <p:nvPr/>
        </p:nvSpPr>
        <p:spPr bwMode="auto">
          <a:xfrm>
            <a:off x="323446" y="5784885"/>
            <a:ext cx="13849754" cy="1099642"/>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Introduction</a:t>
            </a:r>
            <a:endParaRPr lang="en-US" dirty="0">
              <a:solidFill>
                <a:srgbClr val="999999"/>
              </a:solidFill>
              <a:latin typeface="Times New Roman" panose="02020603050405020304" pitchFamily="18" charset="0"/>
              <a:cs typeface="Times New Roman" panose="02020603050405020304" pitchFamily="18" charset="0"/>
            </a:endParaRPr>
          </a:p>
        </p:txBody>
      </p:sp>
      <p:sp>
        <p:nvSpPr>
          <p:cNvPr id="19" name="Rectangle 165"/>
          <p:cNvSpPr>
            <a:spLocks noChangeArrowheads="1"/>
          </p:cNvSpPr>
          <p:nvPr/>
        </p:nvSpPr>
        <p:spPr bwMode="auto">
          <a:xfrm>
            <a:off x="29106308" y="28953729"/>
            <a:ext cx="14297834" cy="1099642"/>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rPr>
              <a:t>References</a:t>
            </a:r>
            <a:endParaRPr lang="en-US" dirty="0">
              <a:solidFill>
                <a:schemeClr val="accent1"/>
              </a:solidFill>
            </a:endParaRPr>
          </a:p>
        </p:txBody>
      </p:sp>
      <p:sp>
        <p:nvSpPr>
          <p:cNvPr id="7" name="TextBox 6"/>
          <p:cNvSpPr txBox="1"/>
          <p:nvPr/>
        </p:nvSpPr>
        <p:spPr>
          <a:xfrm>
            <a:off x="30005867" y="28270202"/>
            <a:ext cx="13004800" cy="492443"/>
          </a:xfrm>
          <a:prstGeom prst="rect">
            <a:avLst/>
          </a:prstGeom>
          <a:noFill/>
        </p:spPr>
        <p:txBody>
          <a:bodyPr wrap="square" rtlCol="0">
            <a:spAutoFit/>
          </a:bodyPr>
          <a:lstStyle/>
          <a:p>
            <a:pPr indent="-457200" algn="l">
              <a:spcBef>
                <a:spcPts val="1200"/>
              </a:spcBef>
            </a:pPr>
            <a:r>
              <a:rPr lang="en-US" sz="2600" b="0" dirty="0">
                <a:solidFill>
                  <a:schemeClr val="tx1"/>
                </a:solidFill>
                <a:latin typeface="Times New Roman" panose="02020603050405020304" pitchFamily="18" charset="0"/>
                <a:cs typeface="Times New Roman" panose="02020603050405020304" pitchFamily="18" charset="0"/>
              </a:rPr>
              <a:t>.</a:t>
            </a: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599467" y="1143002"/>
            <a:ext cx="12869333" cy="3851371"/>
          </a:xfrm>
          <a:prstGeom prst="rect">
            <a:avLst/>
          </a:prstGeom>
        </p:spPr>
      </p:pic>
      <p:sp>
        <p:nvSpPr>
          <p:cNvPr id="36" name="Rectangle 164"/>
          <p:cNvSpPr>
            <a:spLocks noChangeArrowheads="1"/>
          </p:cNvSpPr>
          <p:nvPr/>
        </p:nvSpPr>
        <p:spPr bwMode="auto">
          <a:xfrm>
            <a:off x="29102299" y="5784885"/>
            <a:ext cx="14297834" cy="1099642"/>
          </a:xfrm>
          <a:prstGeom prst="rect">
            <a:avLst/>
          </a:prstGeom>
          <a:gradFill>
            <a:gsLst>
              <a:gs pos="0">
                <a:schemeClr val="tx2">
                  <a:lumMod val="50000"/>
                </a:schemeClr>
              </a:gs>
              <a:gs pos="50000">
                <a:schemeClr val="tx2">
                  <a:lumMod val="75000"/>
                </a:schemeClr>
              </a:gs>
              <a:gs pos="100000">
                <a:schemeClr val="tx2">
                  <a:lumMod val="50000"/>
                </a:schemeClr>
              </a:gs>
            </a:gsLst>
            <a:lin ang="5400000" scaled="1"/>
          </a:gradFill>
          <a:ln w="9525">
            <a:solidFill>
              <a:schemeClr val="tx1"/>
            </a:solidFill>
            <a:miter lim="800000"/>
            <a:headEnd/>
            <a:tailEnd/>
          </a:ln>
          <a:effectLst/>
        </p:spPr>
        <p:txBody>
          <a:bodyPr wrap="none" lIns="137160" tIns="68580" rIns="137160" bIns="68580" anchor="ctr"/>
          <a:lstStyle/>
          <a:p>
            <a:pPr defTabSz="3762375"/>
            <a:r>
              <a:rPr lang="en-US" sz="6000" dirty="0">
                <a:solidFill>
                  <a:srgbClr val="CCCCCC"/>
                </a:solidFill>
                <a:latin typeface="Times New Roman" panose="02020603050405020304" pitchFamily="18" charset="0"/>
                <a:cs typeface="Times New Roman" panose="02020603050405020304" pitchFamily="18" charset="0"/>
              </a:rPr>
              <a:t>Discussion</a:t>
            </a:r>
            <a:endParaRPr lang="en-US" sz="5400" dirty="0">
              <a:solidFill>
                <a:schemeClr val="bg1">
                  <a:lumMod val="85000"/>
                </a:schemeClr>
              </a:solidFill>
              <a:latin typeface="Times New Roman" panose="02020603050405020304" pitchFamily="18" charset="0"/>
              <a:cs typeface="Times New Roman" panose="02020603050405020304" pitchFamily="18" charset="0"/>
            </a:endParaRPr>
          </a:p>
        </p:txBody>
      </p:sp>
      <p:sp>
        <p:nvSpPr>
          <p:cNvPr id="20" name="Text Box 2546"/>
          <p:cNvSpPr txBox="1">
            <a:spLocks noChangeArrowheads="1"/>
          </p:cNvSpPr>
          <p:nvPr/>
        </p:nvSpPr>
        <p:spPr bwMode="auto">
          <a:xfrm>
            <a:off x="326076" y="7042826"/>
            <a:ext cx="13844495" cy="797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eaLnBrk="0" hangingPunct="0">
              <a:defRPr sz="6000">
                <a:solidFill>
                  <a:schemeClr val="tx1"/>
                </a:solidFill>
                <a:latin typeface="Arial" charset="0"/>
                <a:ea typeface="ＭＳ Ｐゴシック" charset="0"/>
              </a:defRPr>
            </a:lvl1pPr>
            <a:lvl2pPr marL="1200150" indent="-457200" eaLnBrk="0" hangingPunct="0">
              <a:defRPr sz="6000">
                <a:solidFill>
                  <a:schemeClr val="tx1"/>
                </a:solidFill>
                <a:latin typeface="Arial" charset="0"/>
                <a:ea typeface="ＭＳ Ｐゴシック" charset="0"/>
              </a:defRPr>
            </a:lvl2pPr>
            <a:lvl3pPr marL="1143000" indent="-228600" eaLnBrk="0" hangingPunct="0">
              <a:defRPr sz="6000">
                <a:solidFill>
                  <a:schemeClr val="tx1"/>
                </a:solidFill>
                <a:latin typeface="Arial" charset="0"/>
                <a:ea typeface="ＭＳ Ｐゴシック" charset="0"/>
              </a:defRPr>
            </a:lvl3pPr>
            <a:lvl4pPr marL="1600200" indent="-228600" eaLnBrk="0" hangingPunct="0">
              <a:defRPr sz="6000">
                <a:solidFill>
                  <a:schemeClr val="tx1"/>
                </a:solidFill>
                <a:latin typeface="Arial" charset="0"/>
                <a:ea typeface="ＭＳ Ｐゴシック" charset="0"/>
              </a:defRPr>
            </a:lvl4pPr>
            <a:lvl5pPr marL="2057400" indent="-228600" eaLnBrk="0" hangingPunct="0">
              <a:defRPr sz="6000">
                <a:solidFill>
                  <a:schemeClr val="tx1"/>
                </a:solidFill>
                <a:latin typeface="Arial" charset="0"/>
                <a:ea typeface="ＭＳ Ｐゴシック" charset="0"/>
              </a:defRPr>
            </a:lvl5pPr>
            <a:lvl6pPr marL="2514600" indent="-228600" algn="ctr" eaLnBrk="0" fontAlgn="base" hangingPunct="0">
              <a:spcBef>
                <a:spcPct val="50000"/>
              </a:spcBef>
              <a:spcAft>
                <a:spcPct val="0"/>
              </a:spcAft>
              <a:defRPr sz="6000">
                <a:solidFill>
                  <a:schemeClr val="tx1"/>
                </a:solidFill>
                <a:latin typeface="Arial" charset="0"/>
                <a:ea typeface="ＭＳ Ｐゴシック" charset="0"/>
              </a:defRPr>
            </a:lvl6pPr>
            <a:lvl7pPr marL="2971800" indent="-228600" algn="ctr" eaLnBrk="0" fontAlgn="base" hangingPunct="0">
              <a:spcBef>
                <a:spcPct val="50000"/>
              </a:spcBef>
              <a:spcAft>
                <a:spcPct val="0"/>
              </a:spcAft>
              <a:defRPr sz="6000">
                <a:solidFill>
                  <a:schemeClr val="tx1"/>
                </a:solidFill>
                <a:latin typeface="Arial" charset="0"/>
                <a:ea typeface="ＭＳ Ｐゴシック" charset="0"/>
              </a:defRPr>
            </a:lvl7pPr>
            <a:lvl8pPr marL="3429000" indent="-228600" algn="ctr" eaLnBrk="0" fontAlgn="base" hangingPunct="0">
              <a:spcBef>
                <a:spcPct val="50000"/>
              </a:spcBef>
              <a:spcAft>
                <a:spcPct val="0"/>
              </a:spcAft>
              <a:defRPr sz="6000">
                <a:solidFill>
                  <a:schemeClr val="tx1"/>
                </a:solidFill>
                <a:latin typeface="Arial" charset="0"/>
                <a:ea typeface="ＭＳ Ｐゴシック" charset="0"/>
              </a:defRPr>
            </a:lvl8pPr>
            <a:lvl9pPr marL="3886200" indent="-228600" algn="ctr" eaLnBrk="0" fontAlgn="base" hangingPunct="0">
              <a:spcBef>
                <a:spcPct val="50000"/>
              </a:spcBef>
              <a:spcAft>
                <a:spcPct val="0"/>
              </a:spcAft>
              <a:defRPr sz="6000">
                <a:solidFill>
                  <a:schemeClr val="tx1"/>
                </a:solidFill>
                <a:latin typeface="Arial" charset="0"/>
                <a:ea typeface="ＭＳ Ｐゴシック" charset="0"/>
              </a:defRPr>
            </a:lvl9pPr>
          </a:lstStyle>
          <a:p>
            <a:pPr marL="0" indent="0" algn="just" eaLnBrk="1" hangingPunct="1">
              <a:spcBef>
                <a:spcPts val="1200"/>
              </a:spcBef>
            </a:pPr>
            <a:r>
              <a:rPr lang="en-US" sz="3200" b="0" dirty="0">
                <a:latin typeface="Times New Roman" charset="0"/>
                <a:cs typeface="Times New Roman" charset="0"/>
              </a:rPr>
              <a:t>The goal of this paper was to further understand the consequences that ocean acidification and poor water quality management is having on phytoplankton abundances in the Mid-Atlantic region over time. Phytoplankton samples were taken from three different bodies of water in the Mid-Atlantic to account for freshwater, brackish water and saltwater environments. Sampling was accomplished by taking 50 mL samples of surface water from each location every day for a week, then measuring the samples’ abundance utilizing the Guava EasyCyte HT flow cytometer made by Luminex. By understanding the abundances of phytoplankton </a:t>
            </a:r>
            <a:r>
              <a:rPr lang="en-US" sz="3200" b="0">
                <a:latin typeface="Times New Roman" charset="0"/>
                <a:cs typeface="Times New Roman" charset="0"/>
              </a:rPr>
              <a:t>in specific </a:t>
            </a:r>
            <a:r>
              <a:rPr lang="en-US" sz="3200" b="0" dirty="0">
                <a:latin typeface="Times New Roman" charset="0"/>
                <a:cs typeface="Times New Roman" charset="0"/>
              </a:rPr>
              <a:t>water environments within the Mid-Atlantic it is possible to separate these values into categories dependent on size, pico-, nanoeukaryotes and cyanobacteria. The significance of knowing the relative size of the plankton being measured allows for the conversion to relative carbon concentration in each of the samples. Obtaining the relative amount of carbon in the Mid-Atlantic dependent on the salinity-based environment will provide a different look at the importance of ensuring good water quality to support phytoplankton abundance. </a:t>
            </a:r>
          </a:p>
        </p:txBody>
      </p:sp>
      <p:sp>
        <p:nvSpPr>
          <p:cNvPr id="9" name="Rectangle 8"/>
          <p:cNvSpPr/>
          <p:nvPr/>
        </p:nvSpPr>
        <p:spPr>
          <a:xfrm>
            <a:off x="323446" y="15657081"/>
            <a:ext cx="13844495" cy="16835378"/>
          </a:xfrm>
          <a:prstGeom prst="rect">
            <a:avLst/>
          </a:prstGeom>
        </p:spPr>
        <p:txBody>
          <a:bodyPr wrap="square">
            <a:spAutoFit/>
          </a:bodyPr>
          <a:lstStyle/>
          <a:p>
            <a:pPr marL="457200" indent="-457200" algn="l">
              <a:buFont typeface="Arial" panose="020B0604020202020204" pitchFamily="34" charset="0"/>
              <a:buChar char="•"/>
            </a:pPr>
            <a:r>
              <a:rPr lang="en-US" sz="3200" b="0" u="sng" dirty="0">
                <a:solidFill>
                  <a:srgbClr val="000000"/>
                </a:solidFill>
                <a:latin typeface="Times New Roman" panose="02020603050405020304" pitchFamily="18" charset="0"/>
                <a:cs typeface="Times New Roman" panose="02020603050405020304" pitchFamily="18" charset="0"/>
              </a:rPr>
              <a:t>Phytoplankton collection:</a:t>
            </a:r>
          </a:p>
          <a:p>
            <a:pPr algn="just"/>
            <a:r>
              <a:rPr lang="en-US" sz="3200" b="0" dirty="0">
                <a:solidFill>
                  <a:srgbClr val="000000"/>
                </a:solidFill>
                <a:latin typeface="Times New Roman" panose="02020603050405020304" pitchFamily="18" charset="0"/>
                <a:cs typeface="Times New Roman" panose="02020603050405020304" pitchFamily="18" charset="0"/>
              </a:rPr>
              <a:t>Phytoplankton was sampled by taking 50 mL vials of surface water from various locations dependent on the water type present in each sampling site. Locations were determined based on the salinity content of each body of water. The initial set of samples were taken from surface waters at the Susquehanna River as freshwater samples, the next set of samples was taken from the Chesapeake Bay for a brackish water environment, and the last set of samples was taken from the Atlantic Ocean out of Rehoboth Beach, Delaware to represent the saltwater environment. Samples were taken once a day for three days at each location, but the vials needed to be preserved following sampling. Adding a glutaraldehyde solution of 1% final concentration allowed for long term preservation and were kept on ice in a cooler immediately following sampling and transported to a refrigerator for longer term storage. </a:t>
            </a:r>
          </a:p>
          <a:p>
            <a:pPr marL="457200" indent="-457200" algn="l">
              <a:buFont typeface="Arial" panose="020B0604020202020204" pitchFamily="34" charset="0"/>
              <a:buChar char="•"/>
            </a:pPr>
            <a:r>
              <a:rPr lang="en-US" sz="3200" b="0" u="sng" dirty="0">
                <a:solidFill>
                  <a:srgbClr val="000000"/>
                </a:solidFill>
                <a:latin typeface="Times New Roman" panose="02020603050405020304" pitchFamily="18" charset="0"/>
                <a:cs typeface="Times New Roman" panose="02020603050405020304" pitchFamily="18" charset="0"/>
              </a:rPr>
              <a:t>Water quality testing:</a:t>
            </a:r>
          </a:p>
          <a:p>
            <a:pPr marL="0" marR="0" algn="just">
              <a:spcBef>
                <a:spcPts val="0"/>
              </a:spcBef>
              <a:spcAft>
                <a:spcPts val="0"/>
              </a:spcAft>
            </a:pPr>
            <a:r>
              <a:rPr lang="en-US" sz="3200" b="0" dirty="0">
                <a:solidFill>
                  <a:schemeClr val="tx1"/>
                </a:solidFill>
                <a:latin typeface="Times New Roman" panose="02020603050405020304" pitchFamily="18" charset="0"/>
                <a:cs typeface="Times New Roman" panose="02020603050405020304" pitchFamily="18" charset="0"/>
              </a:rPr>
              <a:t>Water quality was tested by utilizing NH</a:t>
            </a:r>
            <a:r>
              <a:rPr lang="en-US" sz="3200" b="0" baseline="-25000" dirty="0">
                <a:solidFill>
                  <a:schemeClr val="tx1"/>
                </a:solidFill>
                <a:latin typeface="Times New Roman" panose="02020603050405020304" pitchFamily="18" charset="0"/>
                <a:cs typeface="Times New Roman" panose="02020603050405020304" pitchFamily="18" charset="0"/>
              </a:rPr>
              <a:t>4</a:t>
            </a:r>
            <a:r>
              <a:rPr lang="en-US" sz="3200" b="0" dirty="0">
                <a:solidFill>
                  <a:schemeClr val="tx1"/>
                </a:solidFill>
                <a:latin typeface="Times New Roman" panose="02020603050405020304" pitchFamily="18" charset="0"/>
                <a:cs typeface="Times New Roman" panose="02020603050405020304" pitchFamily="18" charset="0"/>
              </a:rPr>
              <a:t>, NO</a:t>
            </a:r>
            <a:r>
              <a:rPr lang="en-US" sz="3200" b="0" baseline="-25000" dirty="0">
                <a:solidFill>
                  <a:schemeClr val="tx1"/>
                </a:solidFill>
                <a:latin typeface="Times New Roman" panose="02020603050405020304" pitchFamily="18" charset="0"/>
                <a:cs typeface="Times New Roman" panose="02020603050405020304" pitchFamily="18" charset="0"/>
              </a:rPr>
              <a:t>3</a:t>
            </a:r>
            <a:r>
              <a:rPr lang="en-US" sz="3200" b="0" baseline="30000" dirty="0">
                <a:solidFill>
                  <a:schemeClr val="tx1"/>
                </a:solidFill>
                <a:latin typeface="Times New Roman" panose="02020603050405020304" pitchFamily="18" charset="0"/>
                <a:cs typeface="Times New Roman" panose="02020603050405020304" pitchFamily="18" charset="0"/>
              </a:rPr>
              <a:t>-</a:t>
            </a:r>
            <a:r>
              <a:rPr lang="en-US" sz="3200" b="0" dirty="0">
                <a:solidFill>
                  <a:schemeClr val="tx1"/>
                </a:solidFill>
                <a:latin typeface="Times New Roman" panose="02020603050405020304" pitchFamily="18" charset="0"/>
                <a:cs typeface="Times New Roman" panose="02020603050405020304" pitchFamily="18" charset="0"/>
              </a:rPr>
              <a:t>, and NO</a:t>
            </a:r>
            <a:r>
              <a:rPr lang="en-US" sz="3200" b="0" baseline="-25000" dirty="0">
                <a:solidFill>
                  <a:schemeClr val="tx1"/>
                </a:solidFill>
                <a:latin typeface="Times New Roman" panose="02020603050405020304" pitchFamily="18" charset="0"/>
                <a:cs typeface="Times New Roman" panose="02020603050405020304" pitchFamily="18" charset="0"/>
              </a:rPr>
              <a:t>2</a:t>
            </a:r>
            <a:r>
              <a:rPr lang="en-US" sz="3200" b="0" baseline="30000" dirty="0">
                <a:solidFill>
                  <a:schemeClr val="tx1"/>
                </a:solidFill>
                <a:latin typeface="Times New Roman" panose="02020603050405020304" pitchFamily="18" charset="0"/>
                <a:cs typeface="Times New Roman" panose="02020603050405020304" pitchFamily="18" charset="0"/>
              </a:rPr>
              <a:t>-</a:t>
            </a:r>
            <a:r>
              <a:rPr lang="en-US" sz="3200" b="0" dirty="0">
                <a:solidFill>
                  <a:schemeClr val="tx1"/>
                </a:solidFill>
                <a:latin typeface="Times New Roman" panose="02020603050405020304" pitchFamily="18" charset="0"/>
                <a:cs typeface="Times New Roman" panose="02020603050405020304" pitchFamily="18" charset="0"/>
              </a:rPr>
              <a:t> measuring kits to determine specific values of the nutrient concentration along with pH, salinity, and temperature. These measurements were taken once a day for three days along with the phytoplankton samples. </a:t>
            </a:r>
            <a:r>
              <a:rPr lang="en-US" sz="3200" b="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Water quality measurements taken were done by support scientists through New Logic Marine Science for the original purpose of administering the results to local governments to assist in furthering environmental research efforts. </a:t>
            </a:r>
          </a:p>
          <a:p>
            <a:pPr marL="457200" indent="-457200" algn="l">
              <a:buFont typeface="Arial" panose="020B0604020202020204" pitchFamily="34" charset="0"/>
              <a:buChar char="•"/>
            </a:pPr>
            <a:r>
              <a:rPr lang="en-US" sz="3200" b="0" u="sng" dirty="0">
                <a:solidFill>
                  <a:srgbClr val="000000"/>
                </a:solidFill>
                <a:latin typeface="Times New Roman" panose="02020603050405020304" pitchFamily="18" charset="0"/>
                <a:cs typeface="Times New Roman" panose="02020603050405020304" pitchFamily="18" charset="0"/>
              </a:rPr>
              <a:t>Phytoplankton abundance and biomass estimates:</a:t>
            </a:r>
          </a:p>
          <a:p>
            <a:pPr algn="just"/>
            <a:r>
              <a:rPr lang="en-US" sz="3200" b="0" dirty="0">
                <a:solidFill>
                  <a:srgbClr val="000000"/>
                </a:solidFill>
                <a:latin typeface="Times New Roman" panose="02020603050405020304" pitchFamily="18" charset="0"/>
                <a:cs typeface="Times New Roman" panose="02020603050405020304" pitchFamily="18" charset="0"/>
              </a:rPr>
              <a:t>Phytoplankton abundance was determined by utilizing the Guava EasyCyte HT flow cytometer made by Luminex and were separated by specific phytoplankton sizes, this allowed for the separation of phytoplankton into distinct groups, pico-, nanoeukaryotes and cyanobacteria. By separating the phytoplankton measurements into abundances based on their relative sizes it became possible to determine the estimated range of carbon for each grouping of phytoplankton. Abundances of each phytoplankton group measured via flow cytometry were converted to carbon biomass (</a:t>
            </a:r>
            <a:r>
              <a:rPr lang="el-GR" sz="3200" b="0" dirty="0">
                <a:solidFill>
                  <a:srgbClr val="000000"/>
                </a:solidFill>
                <a:latin typeface="Times New Roman" panose="02020603050405020304" pitchFamily="18" charset="0"/>
                <a:cs typeface="Times New Roman" panose="02020603050405020304" pitchFamily="18" charset="0"/>
              </a:rPr>
              <a:t>μ</a:t>
            </a:r>
            <a:r>
              <a:rPr lang="en-US" sz="3200" b="0" dirty="0">
                <a:solidFill>
                  <a:srgbClr val="000000"/>
                </a:solidFill>
                <a:latin typeface="Times New Roman" panose="02020603050405020304" pitchFamily="18" charset="0"/>
                <a:cs typeface="Times New Roman" panose="02020603050405020304" pitchFamily="18" charset="0"/>
              </a:rPr>
              <a:t>gCL</a:t>
            </a:r>
            <a:r>
              <a:rPr lang="en-US" sz="3200" b="0" baseline="30000" dirty="0">
                <a:solidFill>
                  <a:srgbClr val="000000"/>
                </a:solidFill>
                <a:latin typeface="Times New Roman" panose="02020603050405020304" pitchFamily="18" charset="0"/>
                <a:cs typeface="Times New Roman" panose="02020603050405020304" pitchFamily="18" charset="0"/>
              </a:rPr>
              <a:t>-1</a:t>
            </a:r>
            <a:r>
              <a:rPr lang="en-US" sz="3200" b="0" dirty="0">
                <a:solidFill>
                  <a:srgbClr val="000000"/>
                </a:solidFill>
                <a:latin typeface="Times New Roman" panose="02020603050405020304" pitchFamily="18" charset="0"/>
                <a:cs typeface="Times New Roman" panose="02020603050405020304" pitchFamily="18" charset="0"/>
              </a:rPr>
              <a:t>) by utilizing literature conversion factors. Assuming 255 fg C cell-1 for cyanobacteria classified as Synechococcus spp. (</a:t>
            </a:r>
            <a:r>
              <a:rPr lang="en-US" sz="3200" b="0" dirty="0" err="1">
                <a:solidFill>
                  <a:srgbClr val="000000"/>
                </a:solidFill>
                <a:latin typeface="Times New Roman" panose="02020603050405020304" pitchFamily="18" charset="0"/>
                <a:cs typeface="Times New Roman" panose="02020603050405020304" pitchFamily="18" charset="0"/>
              </a:rPr>
              <a:t>Buitenhuis</a:t>
            </a:r>
            <a:r>
              <a:rPr lang="en-US" sz="3200" b="0" dirty="0">
                <a:solidFill>
                  <a:srgbClr val="000000"/>
                </a:solidFill>
                <a:latin typeface="Times New Roman" panose="02020603050405020304" pitchFamily="18" charset="0"/>
                <a:cs typeface="Times New Roman" panose="02020603050405020304" pitchFamily="18" charset="0"/>
              </a:rPr>
              <a:t> et al. 2012), 1500 fg C cell</a:t>
            </a:r>
            <a:r>
              <a:rPr lang="en-US" sz="3200" b="0" baseline="30000" dirty="0">
                <a:solidFill>
                  <a:srgbClr val="000000"/>
                </a:solidFill>
                <a:latin typeface="Times New Roman" panose="02020603050405020304" pitchFamily="18" charset="0"/>
                <a:cs typeface="Times New Roman" panose="02020603050405020304" pitchFamily="18" charset="0"/>
              </a:rPr>
              <a:t>-1</a:t>
            </a:r>
            <a:r>
              <a:rPr lang="en-US" sz="3200" b="0" dirty="0">
                <a:solidFill>
                  <a:srgbClr val="000000"/>
                </a:solidFill>
                <a:latin typeface="Times New Roman" panose="02020603050405020304" pitchFamily="18" charset="0"/>
                <a:cs typeface="Times New Roman" panose="02020603050405020304" pitchFamily="18" charset="0"/>
              </a:rPr>
              <a:t> for picoeukaryotes (</a:t>
            </a:r>
            <a:r>
              <a:rPr lang="en-US" sz="3200" b="0" dirty="0" err="1">
                <a:solidFill>
                  <a:srgbClr val="000000"/>
                </a:solidFill>
                <a:latin typeface="Times New Roman" panose="02020603050405020304" pitchFamily="18" charset="0"/>
                <a:cs typeface="Times New Roman" panose="02020603050405020304" pitchFamily="18" charset="0"/>
              </a:rPr>
              <a:t>Zubkov</a:t>
            </a:r>
            <a:r>
              <a:rPr lang="en-US" sz="3200" b="0" dirty="0">
                <a:solidFill>
                  <a:srgbClr val="000000"/>
                </a:solidFill>
                <a:latin typeface="Times New Roman" panose="02020603050405020304" pitchFamily="18" charset="0"/>
                <a:cs typeface="Times New Roman" panose="02020603050405020304" pitchFamily="18" charset="0"/>
              </a:rPr>
              <a:t> et al. 1998), and 2763 fg C cell-1 for nano eukaryotes, presuming an average cell diameter of 6 </a:t>
            </a:r>
            <a:r>
              <a:rPr lang="el-GR" sz="3200" b="0" dirty="0">
                <a:solidFill>
                  <a:srgbClr val="000000"/>
                </a:solidFill>
                <a:latin typeface="Times New Roman" panose="02020603050405020304" pitchFamily="18" charset="0"/>
                <a:cs typeface="Times New Roman" panose="02020603050405020304" pitchFamily="18" charset="0"/>
              </a:rPr>
              <a:t>μ</a:t>
            </a:r>
            <a:r>
              <a:rPr lang="en-US" sz="3200" b="0" dirty="0">
                <a:solidFill>
                  <a:srgbClr val="000000"/>
                </a:solidFill>
                <a:latin typeface="Times New Roman" panose="02020603050405020304" pitchFamily="18" charset="0"/>
                <a:cs typeface="Times New Roman" panose="02020603050405020304" pitchFamily="18" charset="0"/>
              </a:rPr>
              <a:t>m (</a:t>
            </a:r>
            <a:r>
              <a:rPr lang="en-US" sz="3200" b="0" dirty="0" err="1">
                <a:solidFill>
                  <a:srgbClr val="000000"/>
                </a:solidFill>
                <a:latin typeface="Times New Roman" panose="02020603050405020304" pitchFamily="18" charset="0"/>
                <a:cs typeface="Times New Roman" panose="02020603050405020304" pitchFamily="18" charset="0"/>
              </a:rPr>
              <a:t>Tarran</a:t>
            </a:r>
            <a:r>
              <a:rPr lang="en-US" sz="3200" b="0" dirty="0">
                <a:solidFill>
                  <a:srgbClr val="000000"/>
                </a:solidFill>
                <a:latin typeface="Times New Roman" panose="02020603050405020304" pitchFamily="18" charset="0"/>
                <a:cs typeface="Times New Roman" panose="02020603050405020304" pitchFamily="18" charset="0"/>
              </a:rPr>
              <a:t> et al. 2001; Pan et al. 2007). </a:t>
            </a:r>
          </a:p>
        </p:txBody>
      </p:sp>
      <p:sp>
        <p:nvSpPr>
          <p:cNvPr id="21" name="Rectangle 20"/>
          <p:cNvSpPr/>
          <p:nvPr/>
        </p:nvSpPr>
        <p:spPr>
          <a:xfrm>
            <a:off x="29110319" y="29998493"/>
            <a:ext cx="14297834" cy="2246769"/>
          </a:xfrm>
          <a:prstGeom prst="rect">
            <a:avLst/>
          </a:prstGeom>
        </p:spPr>
        <p:txBody>
          <a:bodyPr wrap="square">
            <a:spAutoFit/>
          </a:bodyPr>
          <a:lstStyle/>
          <a:p>
            <a:pPr algn="l"/>
            <a:r>
              <a:rPr lang="en-US" sz="2000" dirty="0" err="1">
                <a:solidFill>
                  <a:schemeClr val="tx1"/>
                </a:solidFill>
                <a:latin typeface="Times New Roman" panose="02020603050405020304" pitchFamily="18" charset="0"/>
                <a:cs typeface="Times New Roman" panose="02020603050405020304" pitchFamily="18" charset="0"/>
              </a:rPr>
              <a:t>Domingues</a:t>
            </a:r>
            <a:r>
              <a:rPr lang="en-US" sz="2000" dirty="0">
                <a:solidFill>
                  <a:schemeClr val="tx1"/>
                </a:solidFill>
                <a:latin typeface="Times New Roman" panose="02020603050405020304" pitchFamily="18" charset="0"/>
                <a:cs typeface="Times New Roman" panose="02020603050405020304" pitchFamily="18" charset="0"/>
              </a:rPr>
              <a:t>, R. B., Barbosa, A. B., Sommer, U., &amp; </a:t>
            </a:r>
            <a:r>
              <a:rPr lang="en-US" sz="2000" dirty="0" err="1">
                <a:solidFill>
                  <a:schemeClr val="tx1"/>
                </a:solidFill>
                <a:latin typeface="Times New Roman" panose="02020603050405020304" pitchFamily="18" charset="0"/>
                <a:cs typeface="Times New Roman" panose="02020603050405020304" pitchFamily="18" charset="0"/>
              </a:rPr>
              <a:t>Galvão</a:t>
            </a:r>
            <a:r>
              <a:rPr lang="en-US" sz="2000" dirty="0">
                <a:solidFill>
                  <a:schemeClr val="tx1"/>
                </a:solidFill>
                <a:latin typeface="Times New Roman" panose="02020603050405020304" pitchFamily="18" charset="0"/>
                <a:cs typeface="Times New Roman" panose="02020603050405020304" pitchFamily="18" charset="0"/>
              </a:rPr>
              <a:t>, H. M. (2011). Ammonium, nitrate and phytoplankton interactions in a freshwater tidal estuarine zone: potential effects of cultural eutrophication. </a:t>
            </a:r>
            <a:r>
              <a:rPr lang="en-US" sz="2000" i="1" dirty="0">
                <a:solidFill>
                  <a:schemeClr val="tx1"/>
                </a:solidFill>
                <a:latin typeface="Times New Roman" panose="02020603050405020304" pitchFamily="18" charset="0"/>
                <a:cs typeface="Times New Roman" panose="02020603050405020304" pitchFamily="18" charset="0"/>
              </a:rPr>
              <a:t>Aquatic Sciences</a:t>
            </a:r>
            <a:r>
              <a:rPr lang="en-US" sz="2000" dirty="0">
                <a:solidFill>
                  <a:schemeClr val="tx1"/>
                </a:solidFill>
                <a:latin typeface="Times New Roman" panose="02020603050405020304" pitchFamily="18" charset="0"/>
                <a:cs typeface="Times New Roman" panose="02020603050405020304" pitchFamily="18" charset="0"/>
              </a:rPr>
              <a:t>, </a:t>
            </a:r>
            <a:r>
              <a:rPr lang="en-US" sz="2000" i="1" dirty="0">
                <a:solidFill>
                  <a:schemeClr val="tx1"/>
                </a:solidFill>
                <a:latin typeface="Times New Roman" panose="02020603050405020304" pitchFamily="18" charset="0"/>
                <a:cs typeface="Times New Roman" panose="02020603050405020304" pitchFamily="18" charset="0"/>
              </a:rPr>
              <a:t>73</a:t>
            </a:r>
            <a:r>
              <a:rPr lang="en-US" sz="2000" dirty="0">
                <a:solidFill>
                  <a:schemeClr val="tx1"/>
                </a:solidFill>
                <a:latin typeface="Times New Roman" panose="02020603050405020304" pitchFamily="18" charset="0"/>
                <a:cs typeface="Times New Roman" panose="02020603050405020304" pitchFamily="18" charset="0"/>
              </a:rPr>
              <a:t>(3), 331–343. Goldsmith, K. (2019). Scientific considerations for acidification monitoring in the U.S. Mid-Atlantic Region. </a:t>
            </a:r>
            <a:r>
              <a:rPr lang="en-US" sz="2000" i="1" dirty="0">
                <a:solidFill>
                  <a:schemeClr val="tx1"/>
                </a:solidFill>
                <a:latin typeface="Times New Roman" panose="02020603050405020304" pitchFamily="18" charset="0"/>
                <a:cs typeface="Times New Roman" panose="02020603050405020304" pitchFamily="18" charset="0"/>
              </a:rPr>
              <a:t>Estuarine, Coastal and Shelf Science</a:t>
            </a:r>
            <a:r>
              <a:rPr lang="en-US" sz="2000" dirty="0">
                <a:solidFill>
                  <a:schemeClr val="tx1"/>
                </a:solidFill>
                <a:latin typeface="Times New Roman" panose="02020603050405020304" pitchFamily="18" charset="0"/>
                <a:cs typeface="Times New Roman" panose="02020603050405020304" pitchFamily="18" charset="0"/>
              </a:rPr>
              <a:t>, </a:t>
            </a:r>
            <a:r>
              <a:rPr lang="en-US" sz="2000" i="1" dirty="0">
                <a:solidFill>
                  <a:schemeClr val="tx1"/>
                </a:solidFill>
                <a:latin typeface="Times New Roman" panose="02020603050405020304" pitchFamily="18" charset="0"/>
                <a:cs typeface="Times New Roman" panose="02020603050405020304" pitchFamily="18" charset="0"/>
              </a:rPr>
              <a:t>225</a:t>
            </a:r>
            <a:r>
              <a:rPr lang="en-US" sz="2000" dirty="0">
                <a:solidFill>
                  <a:schemeClr val="tx1"/>
                </a:solidFill>
                <a:latin typeface="Times New Roman" panose="02020603050405020304" pitchFamily="18" charset="0"/>
                <a:cs typeface="Times New Roman" panose="02020603050405020304" pitchFamily="18" charset="0"/>
              </a:rPr>
              <a:t>. </a:t>
            </a:r>
          </a:p>
          <a:p>
            <a:pPr algn="l"/>
            <a:r>
              <a:rPr lang="en-US" sz="2000" dirty="0" err="1">
                <a:solidFill>
                  <a:schemeClr val="tx1"/>
                </a:solidFill>
                <a:latin typeface="Times New Roman" panose="02020603050405020304" pitchFamily="18" charset="0"/>
                <a:cs typeface="Times New Roman" panose="02020603050405020304" pitchFamily="18" charset="0"/>
              </a:rPr>
              <a:t>Tippie</a:t>
            </a:r>
            <a:r>
              <a:rPr lang="en-US" sz="2000" dirty="0">
                <a:solidFill>
                  <a:schemeClr val="tx1"/>
                </a:solidFill>
                <a:latin typeface="Times New Roman" panose="02020603050405020304" pitchFamily="18" charset="0"/>
                <a:cs typeface="Times New Roman" panose="02020603050405020304" pitchFamily="18" charset="0"/>
              </a:rPr>
              <a:t>, V. (1984). AN ENVIRONMENTAL CHARACTERIZATION OF CHESAPEAKE BAY AND A FRAMEWORK FOR ACTION. </a:t>
            </a:r>
            <a:r>
              <a:rPr lang="en-US" sz="2000" i="1" dirty="0">
                <a:solidFill>
                  <a:schemeClr val="tx1"/>
                </a:solidFill>
                <a:latin typeface="Times New Roman" panose="02020603050405020304" pitchFamily="18" charset="0"/>
                <a:cs typeface="Times New Roman" panose="02020603050405020304" pitchFamily="18" charset="0"/>
              </a:rPr>
              <a:t>Science Direct</a:t>
            </a:r>
            <a:r>
              <a:rPr lang="en-US" sz="2000" dirty="0">
                <a:solidFill>
                  <a:schemeClr val="tx1"/>
                </a:solidFill>
                <a:latin typeface="Times New Roman" panose="02020603050405020304" pitchFamily="18" charset="0"/>
                <a:cs typeface="Times New Roman" panose="02020603050405020304" pitchFamily="18" charset="0"/>
              </a:rPr>
              <a:t>, 467–487. </a:t>
            </a:r>
          </a:p>
          <a:p>
            <a:pPr algn="l"/>
            <a:r>
              <a:rPr lang="en-US" sz="2000" dirty="0">
                <a:solidFill>
                  <a:schemeClr val="tx1"/>
                </a:solidFill>
                <a:latin typeface="Times New Roman" panose="02020603050405020304" pitchFamily="18" charset="0"/>
                <a:cs typeface="Times New Roman" panose="02020603050405020304" pitchFamily="18" charset="0"/>
              </a:rPr>
              <a:t>Wager, D. B., &amp; Schumacher, G. J. (1970). PHYTOPLANKTON OF THE SUSQUEHANNA RIVER NEAR BINGHAMTON, NEW YORK: SEASONAL VARIATIONS; EFFECT OF SEWAGE EFFLUENTS 1, 2. </a:t>
            </a:r>
            <a:r>
              <a:rPr lang="en-US" sz="2000" i="1" dirty="0">
                <a:solidFill>
                  <a:schemeClr val="tx1"/>
                </a:solidFill>
                <a:latin typeface="Times New Roman" panose="02020603050405020304" pitchFamily="18" charset="0"/>
                <a:cs typeface="Times New Roman" panose="02020603050405020304" pitchFamily="18" charset="0"/>
              </a:rPr>
              <a:t>Journal of Phycology</a:t>
            </a:r>
            <a:r>
              <a:rPr lang="en-US" sz="2000" dirty="0">
                <a:solidFill>
                  <a:schemeClr val="tx1"/>
                </a:solidFill>
                <a:latin typeface="Times New Roman" panose="02020603050405020304" pitchFamily="18" charset="0"/>
                <a:cs typeface="Times New Roman" panose="02020603050405020304" pitchFamily="18" charset="0"/>
              </a:rPr>
              <a:t>, </a:t>
            </a:r>
            <a:r>
              <a:rPr lang="en-US" sz="2000" i="1" dirty="0">
                <a:solidFill>
                  <a:schemeClr val="tx1"/>
                </a:solidFill>
                <a:latin typeface="Times New Roman" panose="02020603050405020304" pitchFamily="18" charset="0"/>
                <a:cs typeface="Times New Roman" panose="02020603050405020304" pitchFamily="18" charset="0"/>
              </a:rPr>
              <a:t>6</a:t>
            </a:r>
            <a:r>
              <a:rPr lang="en-US" sz="2000" dirty="0">
                <a:solidFill>
                  <a:schemeClr val="tx1"/>
                </a:solidFill>
                <a:latin typeface="Times New Roman" panose="02020603050405020304" pitchFamily="18" charset="0"/>
                <a:cs typeface="Times New Roman" panose="02020603050405020304" pitchFamily="18" charset="0"/>
              </a:rPr>
              <a:t>(2), 110–117. </a:t>
            </a:r>
            <a:endParaRPr lang="en-US" sz="2000" dirty="0">
              <a:solidFill>
                <a:schemeClr val="tx1"/>
              </a:solidFill>
              <a:effectLst/>
              <a:latin typeface="Times New Roman" panose="02020603050405020304" pitchFamily="18" charset="0"/>
              <a:cs typeface="Times New Roman" panose="02020603050405020304" pitchFamily="18" charset="0"/>
            </a:endParaRPr>
          </a:p>
        </p:txBody>
      </p:sp>
      <p:sp>
        <p:nvSpPr>
          <p:cNvPr id="30" name="Rectangle 29"/>
          <p:cNvSpPr/>
          <p:nvPr/>
        </p:nvSpPr>
        <p:spPr>
          <a:xfrm>
            <a:off x="29102298" y="13773790"/>
            <a:ext cx="14297833" cy="1815882"/>
          </a:xfrm>
          <a:prstGeom prst="rect">
            <a:avLst/>
          </a:prstGeom>
        </p:spPr>
        <p:txBody>
          <a:bodyPr wrap="square">
            <a:spAutoFit/>
          </a:bodyPr>
          <a:lstStyle/>
          <a:p>
            <a:pPr algn="just"/>
            <a:r>
              <a:rPr lang="en-US" sz="2800" dirty="0">
                <a:solidFill>
                  <a:srgbClr val="000000"/>
                </a:solidFill>
                <a:latin typeface="Times New Roman" panose="02020603050405020304" pitchFamily="18" charset="0"/>
                <a:cs typeface="Times New Roman" panose="02020603050405020304" pitchFamily="18" charset="0"/>
              </a:rPr>
              <a:t>Figure 4: </a:t>
            </a:r>
            <a:r>
              <a:rPr lang="en-US" sz="2800" b="0" dirty="0">
                <a:solidFill>
                  <a:srgbClr val="000000"/>
                </a:solidFill>
                <a:latin typeface="Times New Roman" panose="02020603050405020304" pitchFamily="18" charset="0"/>
                <a:cs typeface="Times New Roman" panose="02020603050405020304" pitchFamily="18" charset="0"/>
              </a:rPr>
              <a:t>The map above shows chlorophyll-a abundance measurements taken from the Global Change Observation Mission (GCOM). The teal square marks the Susquehanna River sampling site, the yellow square marks the Chesapeake Bay sampling site, and the purple squares marks the Atlantic Ocean sampling site. </a:t>
            </a:r>
          </a:p>
        </p:txBody>
      </p:sp>
      <p:pic>
        <p:nvPicPr>
          <p:cNvPr id="22" name="Picture 21" descr="Chart, bar chart, box and whisker chart&#10;&#10;Description automatically generated">
            <a:extLst>
              <a:ext uri="{FF2B5EF4-FFF2-40B4-BE49-F238E27FC236}">
                <a16:creationId xmlns:a16="http://schemas.microsoft.com/office/drawing/2014/main" id="{202D63AF-932F-4040-A1F2-39F8B513640F}"/>
              </a:ext>
            </a:extLst>
          </p:cNvPr>
          <p:cNvPicPr/>
          <p:nvPr/>
        </p:nvPicPr>
        <p:blipFill>
          <a:blip r:embed="rId3">
            <a:extLst>
              <a:ext uri="{28A0092B-C50C-407E-A947-70E740481C1C}">
                <a14:useLocalDpi xmlns:a14="http://schemas.microsoft.com/office/drawing/2010/main" val="0"/>
              </a:ext>
            </a:extLst>
          </a:blip>
          <a:stretch>
            <a:fillRect/>
          </a:stretch>
        </p:blipFill>
        <p:spPr>
          <a:xfrm>
            <a:off x="16194903" y="6957679"/>
            <a:ext cx="10729897" cy="6067179"/>
          </a:xfrm>
          <a:prstGeom prst="rect">
            <a:avLst/>
          </a:prstGeom>
        </p:spPr>
      </p:pic>
      <p:sp>
        <p:nvSpPr>
          <p:cNvPr id="2" name="TextBox 1">
            <a:extLst>
              <a:ext uri="{FF2B5EF4-FFF2-40B4-BE49-F238E27FC236}">
                <a16:creationId xmlns:a16="http://schemas.microsoft.com/office/drawing/2014/main" id="{513E6545-F149-9E4F-9CD2-CEA1604E3E3F}"/>
              </a:ext>
            </a:extLst>
          </p:cNvPr>
          <p:cNvSpPr txBox="1"/>
          <p:nvPr/>
        </p:nvSpPr>
        <p:spPr>
          <a:xfrm>
            <a:off x="14598675" y="13048069"/>
            <a:ext cx="14297834" cy="2477601"/>
          </a:xfrm>
          <a:prstGeom prst="rect">
            <a:avLst/>
          </a:prstGeom>
          <a:noFill/>
        </p:spPr>
        <p:txBody>
          <a:bodyPr wrap="square" rtlCol="0">
            <a:spAutoFit/>
          </a:bodyPr>
          <a:lstStyle/>
          <a:p>
            <a:pPr marL="0" marR="0" algn="just">
              <a:spcBef>
                <a:spcPts val="0"/>
              </a:spcBef>
              <a:spcAft>
                <a:spcPts val="0"/>
              </a:spcAft>
            </a:pPr>
            <a:r>
              <a:rPr lang="en-US"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Figure 1: </a:t>
            </a:r>
            <a:r>
              <a:rPr lang="en-US" sz="2800" b="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This figure shows the calculated carbon concentrations converted from phytoplankton abundance based on size. The Susquehanna represented the freshwater environment being sampled in the Mid-Atlantic and showed the highest nanoeukaryote carbon concentration out of the three sampling sites at a mean of 1.14E-5 mg/mL of C.</a:t>
            </a:r>
          </a:p>
          <a:p>
            <a:pPr algn="just"/>
            <a:endParaRPr lang="en-US" b="0" dirty="0"/>
          </a:p>
        </p:txBody>
      </p:sp>
      <p:pic>
        <p:nvPicPr>
          <p:cNvPr id="24" name="Picture 23" descr="Chart, box and whisker chart&#10;&#10;Description automatically generated">
            <a:extLst>
              <a:ext uri="{FF2B5EF4-FFF2-40B4-BE49-F238E27FC236}">
                <a16:creationId xmlns:a16="http://schemas.microsoft.com/office/drawing/2014/main" id="{6B4356E8-19D1-0740-BFAF-8F0B7CDC3AC1}"/>
              </a:ext>
            </a:extLst>
          </p:cNvPr>
          <p:cNvPicPr/>
          <p:nvPr/>
        </p:nvPicPr>
        <p:blipFill>
          <a:blip r:embed="rId4">
            <a:extLst>
              <a:ext uri="{28A0092B-C50C-407E-A947-70E740481C1C}">
                <a14:useLocalDpi xmlns:a14="http://schemas.microsoft.com/office/drawing/2010/main" val="0"/>
              </a:ext>
            </a:extLst>
          </a:blip>
          <a:stretch>
            <a:fillRect/>
          </a:stretch>
        </p:blipFill>
        <p:spPr>
          <a:xfrm>
            <a:off x="16382644" y="15319243"/>
            <a:ext cx="10729897" cy="5808355"/>
          </a:xfrm>
          <a:prstGeom prst="rect">
            <a:avLst/>
          </a:prstGeom>
        </p:spPr>
      </p:pic>
      <p:sp>
        <p:nvSpPr>
          <p:cNvPr id="4" name="TextBox 3">
            <a:extLst>
              <a:ext uri="{FF2B5EF4-FFF2-40B4-BE49-F238E27FC236}">
                <a16:creationId xmlns:a16="http://schemas.microsoft.com/office/drawing/2014/main" id="{3C8ACD41-037B-6547-99C9-8DE8B59C3E75}"/>
              </a:ext>
            </a:extLst>
          </p:cNvPr>
          <p:cNvSpPr txBox="1"/>
          <p:nvPr/>
        </p:nvSpPr>
        <p:spPr>
          <a:xfrm>
            <a:off x="14520778" y="21127598"/>
            <a:ext cx="14375731" cy="2908489"/>
          </a:xfrm>
          <a:prstGeom prst="rect">
            <a:avLst/>
          </a:prstGeom>
          <a:noFill/>
        </p:spPr>
        <p:txBody>
          <a:bodyPr wrap="square" rtlCol="0">
            <a:spAutoFit/>
          </a:bodyPr>
          <a:lstStyle/>
          <a:p>
            <a:pPr marL="0" marR="0" algn="just">
              <a:spcBef>
                <a:spcPts val="0"/>
              </a:spcBef>
              <a:spcAft>
                <a:spcPts val="0"/>
              </a:spcAft>
            </a:pPr>
            <a:r>
              <a:rPr lang="en-US"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Figure 2: </a:t>
            </a:r>
            <a:r>
              <a:rPr lang="en-US" sz="2800" b="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This figure shows the phytoplankton carbon concentration calculations from the phytoplankton abundance samples taken in the Chesapeake Bay from Mayo Beach in Anne Arundel County, Maryland. The Chesapeake Bay represented the phytoplankton carbon concentration of brackish water in the Mid-Atlantic and showed a max value of 7.31E-4 mg/mL of carbon from picoeukaryotes.</a:t>
            </a:r>
          </a:p>
          <a:p>
            <a:pPr algn="just"/>
            <a:endParaRPr lang="en-US" b="0" dirty="0"/>
          </a:p>
        </p:txBody>
      </p:sp>
      <p:pic>
        <p:nvPicPr>
          <p:cNvPr id="25" name="Picture 24" descr="Chart, bar chart&#10;&#10;Description automatically generated">
            <a:extLst>
              <a:ext uri="{FF2B5EF4-FFF2-40B4-BE49-F238E27FC236}">
                <a16:creationId xmlns:a16="http://schemas.microsoft.com/office/drawing/2014/main" id="{C83941E5-2FD8-5E46-BD44-77CE09193ED0}"/>
              </a:ext>
            </a:extLst>
          </p:cNvPr>
          <p:cNvPicPr/>
          <p:nvPr/>
        </p:nvPicPr>
        <p:blipFill>
          <a:blip r:embed="rId5">
            <a:extLst>
              <a:ext uri="{28A0092B-C50C-407E-A947-70E740481C1C}">
                <a14:useLocalDpi xmlns:a14="http://schemas.microsoft.com/office/drawing/2010/main" val="0"/>
              </a:ext>
            </a:extLst>
          </a:blip>
          <a:stretch>
            <a:fillRect/>
          </a:stretch>
        </p:blipFill>
        <p:spPr>
          <a:xfrm>
            <a:off x="16382644" y="24074770"/>
            <a:ext cx="10729896" cy="5717846"/>
          </a:xfrm>
          <a:prstGeom prst="rect">
            <a:avLst/>
          </a:prstGeom>
        </p:spPr>
      </p:pic>
      <p:sp>
        <p:nvSpPr>
          <p:cNvPr id="5" name="TextBox 4">
            <a:extLst>
              <a:ext uri="{FF2B5EF4-FFF2-40B4-BE49-F238E27FC236}">
                <a16:creationId xmlns:a16="http://schemas.microsoft.com/office/drawing/2014/main" id="{03B5D2F3-4DDC-384A-A3A9-9417C19D28A0}"/>
              </a:ext>
            </a:extLst>
          </p:cNvPr>
          <p:cNvSpPr txBox="1"/>
          <p:nvPr/>
        </p:nvSpPr>
        <p:spPr>
          <a:xfrm>
            <a:off x="14598675" y="29792616"/>
            <a:ext cx="14297834" cy="3339376"/>
          </a:xfrm>
          <a:prstGeom prst="rect">
            <a:avLst/>
          </a:prstGeom>
          <a:noFill/>
        </p:spPr>
        <p:txBody>
          <a:bodyPr wrap="square" rtlCol="0">
            <a:spAutoFit/>
          </a:bodyPr>
          <a:lstStyle/>
          <a:p>
            <a:pPr algn="just"/>
            <a:r>
              <a:rPr lang="en-US" sz="2800" dirty="0">
                <a:solidFill>
                  <a:schemeClr val="tx1"/>
                </a:solidFill>
                <a:latin typeface="Times New Roman" panose="02020603050405020304" pitchFamily="18" charset="0"/>
                <a:cs typeface="Times New Roman" panose="02020603050405020304" pitchFamily="18" charset="0"/>
              </a:rPr>
              <a:t>Figure 3: </a:t>
            </a:r>
            <a:r>
              <a:rPr lang="en-US" sz="2800" b="0" dirty="0">
                <a:solidFill>
                  <a:schemeClr val="tx1"/>
                </a:solidFill>
                <a:latin typeface="Times New Roman" panose="02020603050405020304" pitchFamily="18" charset="0"/>
                <a:cs typeface="Times New Roman" panose="02020603050405020304" pitchFamily="18" charset="0"/>
              </a:rPr>
              <a:t>This figure shows the calculated carbon concentrations converted from phytoplankton abundance based on size in the Atlantic Ocean sampled off the coast of Rehoboth Beach, Delaware. The Atlantic Ocean is the only saltwater environment in the Mid-Atlantic and served as the sampling site for such environment. The Atlantic Ocean samples show the highest cyanobacteria carbon concentration out of all three sites with a mean of 5.15E-05 mg/mL of carbon.</a:t>
            </a:r>
          </a:p>
          <a:p>
            <a:pPr algn="just"/>
            <a:endParaRPr lang="en-US" b="0" dirty="0"/>
          </a:p>
        </p:txBody>
      </p:sp>
      <p:pic>
        <p:nvPicPr>
          <p:cNvPr id="12" name="Picture 11" descr="Map&#10;&#10;Description automatically generated">
            <a:extLst>
              <a:ext uri="{FF2B5EF4-FFF2-40B4-BE49-F238E27FC236}">
                <a16:creationId xmlns:a16="http://schemas.microsoft.com/office/drawing/2014/main" id="{31FF1BA2-EDFE-AA49-936F-5E3E91A202C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102298" y="6957678"/>
            <a:ext cx="14297833" cy="6802809"/>
          </a:xfrm>
          <a:prstGeom prst="rect">
            <a:avLst/>
          </a:prstGeom>
        </p:spPr>
      </p:pic>
      <p:sp>
        <p:nvSpPr>
          <p:cNvPr id="15" name="TextBox 14">
            <a:extLst>
              <a:ext uri="{FF2B5EF4-FFF2-40B4-BE49-F238E27FC236}">
                <a16:creationId xmlns:a16="http://schemas.microsoft.com/office/drawing/2014/main" id="{C2DE1737-19E7-9A48-9C02-D7A613861F17}"/>
              </a:ext>
            </a:extLst>
          </p:cNvPr>
          <p:cNvSpPr txBox="1"/>
          <p:nvPr/>
        </p:nvSpPr>
        <p:spPr>
          <a:xfrm>
            <a:off x="29102297" y="15602975"/>
            <a:ext cx="14297834" cy="14542443"/>
          </a:xfrm>
          <a:prstGeom prst="rect">
            <a:avLst/>
          </a:prstGeom>
          <a:noFill/>
        </p:spPr>
        <p:txBody>
          <a:bodyPr wrap="square" rtlCol="0">
            <a:spAutoFit/>
          </a:bodyPr>
          <a:lstStyle/>
          <a:p>
            <a:pPr algn="just"/>
            <a:r>
              <a:rPr lang="en-US" sz="3200" b="0" dirty="0">
                <a:solidFill>
                  <a:schemeClr val="tx1"/>
                </a:solidFill>
                <a:latin typeface="Times New Roman" panose="02020603050405020304" pitchFamily="18" charset="0"/>
                <a:cs typeface="Times New Roman" panose="02020603050405020304" pitchFamily="18" charset="0"/>
              </a:rPr>
              <a:t>The samples taken and measured from the three different environments was done as a survey of Mid-Atlantic phytoplankton abundance to further examine the relationship between local water quality and phytoplankton abundance. The highest carbon concentrations and phytoplankton abundance measurements came from the Chesapeake Bay which correlated with the highest NH</a:t>
            </a:r>
            <a:r>
              <a:rPr lang="en-US" sz="3200" b="0" baseline="-25000" dirty="0">
                <a:solidFill>
                  <a:schemeClr val="tx1"/>
                </a:solidFill>
                <a:latin typeface="Times New Roman" panose="02020603050405020304" pitchFamily="18" charset="0"/>
                <a:cs typeface="Times New Roman" panose="02020603050405020304" pitchFamily="18" charset="0"/>
              </a:rPr>
              <a:t>4</a:t>
            </a:r>
            <a:r>
              <a:rPr lang="en-US" sz="3200" b="0" baseline="30000" dirty="0">
                <a:solidFill>
                  <a:schemeClr val="tx1"/>
                </a:solidFill>
                <a:latin typeface="Times New Roman" panose="02020603050405020304" pitchFamily="18" charset="0"/>
                <a:cs typeface="Times New Roman" panose="02020603050405020304" pitchFamily="18" charset="0"/>
              </a:rPr>
              <a:t>-</a:t>
            </a:r>
            <a:r>
              <a:rPr lang="en-US" sz="3200" b="0" dirty="0">
                <a:solidFill>
                  <a:schemeClr val="tx1"/>
                </a:solidFill>
                <a:latin typeface="Times New Roman" panose="02020603050405020304" pitchFamily="18" charset="0"/>
                <a:cs typeface="Times New Roman" panose="02020603050405020304" pitchFamily="18" charset="0"/>
              </a:rPr>
              <a:t> measurements. Phytoplankton abundance shows strong correlation to NH</a:t>
            </a:r>
            <a:r>
              <a:rPr lang="en-US" sz="3200" b="0" baseline="-25000" dirty="0">
                <a:solidFill>
                  <a:schemeClr val="tx1"/>
                </a:solidFill>
                <a:latin typeface="Times New Roman" panose="02020603050405020304" pitchFamily="18" charset="0"/>
                <a:cs typeface="Times New Roman" panose="02020603050405020304" pitchFamily="18" charset="0"/>
              </a:rPr>
              <a:t>4</a:t>
            </a:r>
            <a:r>
              <a:rPr lang="en-US" sz="3200" b="0" baseline="30000" dirty="0">
                <a:solidFill>
                  <a:schemeClr val="tx1"/>
                </a:solidFill>
                <a:latin typeface="Times New Roman" panose="02020603050405020304" pitchFamily="18" charset="0"/>
                <a:cs typeface="Times New Roman" panose="02020603050405020304" pitchFamily="18" charset="0"/>
              </a:rPr>
              <a:t>-</a:t>
            </a:r>
            <a:r>
              <a:rPr lang="en-US" sz="3200" b="0" dirty="0">
                <a:solidFill>
                  <a:schemeClr val="tx1"/>
                </a:solidFill>
                <a:latin typeface="Times New Roman" panose="02020603050405020304" pitchFamily="18" charset="0"/>
                <a:cs typeface="Times New Roman" panose="02020603050405020304" pitchFamily="18" charset="0"/>
              </a:rPr>
              <a:t> concentrations as seen in figure 2 and table 2, as NH</a:t>
            </a:r>
            <a:r>
              <a:rPr lang="en-US" sz="3200" b="0" baseline="-25000" dirty="0">
                <a:solidFill>
                  <a:schemeClr val="tx1"/>
                </a:solidFill>
                <a:latin typeface="Times New Roman" panose="02020603050405020304" pitchFamily="18" charset="0"/>
                <a:cs typeface="Times New Roman" panose="02020603050405020304" pitchFamily="18" charset="0"/>
              </a:rPr>
              <a:t>4</a:t>
            </a:r>
            <a:r>
              <a:rPr lang="en-US" sz="3200" b="0" baseline="30000" dirty="0">
                <a:solidFill>
                  <a:schemeClr val="tx1"/>
                </a:solidFill>
                <a:latin typeface="Times New Roman" panose="02020603050405020304" pitchFamily="18" charset="0"/>
                <a:cs typeface="Times New Roman" panose="02020603050405020304" pitchFamily="18" charset="0"/>
              </a:rPr>
              <a:t>-</a:t>
            </a:r>
            <a:r>
              <a:rPr lang="en-US" sz="3200" b="0" dirty="0">
                <a:solidFill>
                  <a:schemeClr val="tx1"/>
                </a:solidFill>
                <a:latin typeface="Times New Roman" panose="02020603050405020304" pitchFamily="18" charset="0"/>
                <a:cs typeface="Times New Roman" panose="02020603050405020304" pitchFamily="18" charset="0"/>
              </a:rPr>
              <a:t> concentration remains relatively high, the abundance of phytoplankton present in surface waters increases as well (</a:t>
            </a:r>
            <a:r>
              <a:rPr lang="en-US" sz="3200" b="0" dirty="0" err="1">
                <a:solidFill>
                  <a:schemeClr val="tx1"/>
                </a:solidFill>
                <a:latin typeface="Times New Roman" panose="02020603050405020304" pitchFamily="18" charset="0"/>
                <a:cs typeface="Times New Roman" panose="02020603050405020304" pitchFamily="18" charset="0"/>
              </a:rPr>
              <a:t>Domingues</a:t>
            </a:r>
            <a:r>
              <a:rPr lang="en-US" sz="3200" b="0" dirty="0">
                <a:solidFill>
                  <a:schemeClr val="tx1"/>
                </a:solidFill>
                <a:latin typeface="Times New Roman" panose="02020603050405020304" pitchFamily="18" charset="0"/>
                <a:cs typeface="Times New Roman" panose="02020603050405020304" pitchFamily="18" charset="0"/>
              </a:rPr>
              <a:t> et. al. 2011). The Chesapeake Bay having the highest phytoplankton abundance came as a surprise considering the body of water’s history with pesticide runoff from local farmlands in Maryland (</a:t>
            </a:r>
            <a:r>
              <a:rPr lang="en-US" sz="3200" b="0" dirty="0" err="1">
                <a:solidFill>
                  <a:schemeClr val="tx1"/>
                </a:solidFill>
                <a:latin typeface="Times New Roman" panose="02020603050405020304" pitchFamily="18" charset="0"/>
                <a:cs typeface="Times New Roman" panose="02020603050405020304" pitchFamily="18" charset="0"/>
              </a:rPr>
              <a:t>Tippie</a:t>
            </a:r>
            <a:r>
              <a:rPr lang="en-US" sz="3200" b="0" dirty="0">
                <a:solidFill>
                  <a:schemeClr val="tx1"/>
                </a:solidFill>
                <a:latin typeface="Times New Roman" panose="02020603050405020304" pitchFamily="18" charset="0"/>
                <a:cs typeface="Times New Roman" panose="02020603050405020304" pitchFamily="18" charset="0"/>
              </a:rPr>
              <a:t> et. al 1984). The surface water samples taken and analyzed further prove that the Chesapeake Bay is recovering from record high levels of pollutants and acidification. The main contributor to past pollution of the Chesapeake Bay was pesticides and omnicides that would deposit runoff into rivers that would empty freshwater into the Bay, the Susquehanna River is the Chesapeake Bay’s largest contributor of freshwater . The samples taken from the Susquehanna River further prove that pollution control is improving throughout the Mid-Atlantic region showing an increase in phytoplankton abundance since the later 1900’s (Wager et. al. 1969). The Atlantic Ocean phytoplankton abundance measurements were taken in order to further understand the effects Mid-Atlantic pollution and runoff can have on the local environments. The Atlantic Ocean phytoplankton abundance is increasing along with its improving water quality since the mid 1900’s when pollution and runoff in the Mid-Atlantic was at its worst (Goldsmith et. al. 2019). The improvement of pollution management in the Mid-Atlantic has been made apparent through the sampling of surface waters for phytoplankton abundance and water quality, surveys similar to this one should be continued on a larger scale for areas that have suffered from pollution and are locally dependent on distinct bodies of water.</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p:txBody>
          <a:bodyPr/>
          <a:lstStyle/>
          <a:p>
            <a:endParaRPr lang="en-US"/>
          </a:p>
        </p:txBody>
      </p:sp>
      <p:sp>
        <p:nvSpPr>
          <p:cNvPr id="3" name="Content Placeholder 2"/>
          <p:cNvSpPr>
            <a:spLocks noGrp="1"/>
          </p:cNvSpPr>
          <p:nvPr>
            <p:ph sz="quarter" idx="1"/>
          </p:nvPr>
        </p:nvSpPr>
        <p:spPr/>
        <p:txBody>
          <a:bodyPr/>
          <a:lstStyle/>
          <a:p>
            <a:endParaRPr lang="en-US"/>
          </a:p>
        </p:txBody>
      </p:sp>
      <p:sp>
        <p:nvSpPr>
          <p:cNvPr id="4" name="Content Placeholder 3"/>
          <p:cNvSpPr>
            <a:spLocks noGrp="1"/>
          </p:cNvSpPr>
          <p:nvPr>
            <p:ph sz="quarter" idx="2"/>
          </p:nvPr>
        </p:nvSpPr>
        <p:spPr/>
        <p:txBody>
          <a:bodyPr/>
          <a:lstStyle/>
          <a:p>
            <a:endParaRPr lang="en-US"/>
          </a:p>
        </p:txBody>
      </p:sp>
      <p:sp>
        <p:nvSpPr>
          <p:cNvPr id="5" name="Content Placeholder 4"/>
          <p:cNvSpPr>
            <a:spLocks noGrp="1"/>
          </p:cNvSpPr>
          <p:nvPr>
            <p:ph sz="quarter" idx="3"/>
          </p:nvPr>
        </p:nvSpPr>
        <p:spPr/>
        <p:txBody>
          <a:bodyPr/>
          <a:lstStyle/>
          <a:p>
            <a:endParaRPr lang="en-US"/>
          </a:p>
        </p:txBody>
      </p:sp>
      <p:sp>
        <p:nvSpPr>
          <p:cNvPr id="6" name="Content Placeholder 5"/>
          <p:cNvSpPr>
            <a:spLocks noGrp="1"/>
          </p:cNvSpPr>
          <p:nvPr>
            <p:ph sz="quarter" idx="4"/>
          </p:nvPr>
        </p:nvSpPr>
        <p:spPr/>
        <p:txBody>
          <a:bodyPr/>
          <a:lstStyle/>
          <a:p>
            <a:endParaRPr lang="en-US"/>
          </a:p>
        </p:txBody>
      </p:sp>
      <p:grpSp>
        <p:nvGrpSpPr>
          <p:cNvPr id="7" name="Group 6"/>
          <p:cNvGrpSpPr/>
          <p:nvPr/>
        </p:nvGrpSpPr>
        <p:grpSpPr>
          <a:xfrm>
            <a:off x="0" y="-19050"/>
            <a:ext cx="43891200" cy="32937450"/>
            <a:chOff x="3038168" y="2271252"/>
            <a:chExt cx="26871560" cy="17255617"/>
          </a:xfrm>
        </p:grpSpPr>
        <p:sp>
          <p:nvSpPr>
            <p:cNvPr id="8" name="Rectangle 7"/>
            <p:cNvSpPr/>
            <p:nvPr/>
          </p:nvSpPr>
          <p:spPr>
            <a:xfrm>
              <a:off x="3038168" y="2271252"/>
              <a:ext cx="26871560" cy="17255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395020" y="3923074"/>
              <a:ext cx="23095973" cy="6078794"/>
            </a:xfrm>
            <a:prstGeom prst="rect">
              <a:avLst/>
            </a:prstGeom>
            <a:noFill/>
          </p:spPr>
          <p:txBody>
            <a:bodyPr wrap="square" rtlCol="0">
              <a:spAutoFit/>
            </a:bodyPr>
            <a:lstStyle/>
            <a:p>
              <a:pPr algn="ctr"/>
              <a:r>
                <a:rPr lang="en-US" sz="10300" dirty="0">
                  <a:solidFill>
                    <a:schemeClr val="tx2"/>
                  </a:solidFill>
                  <a:effectLst>
                    <a:outerShdw blurRad="38100" dist="38100" dir="2700000" algn="tl">
                      <a:srgbClr val="000000">
                        <a:alpha val="43137"/>
                      </a:srgbClr>
                    </a:outerShdw>
                  </a:effectLst>
                </a:rPr>
                <a:t>This poster template provided courtesy of </a:t>
              </a:r>
            </a:p>
            <a:p>
              <a:pPr algn="ctr"/>
              <a:r>
                <a:rPr lang="en-US" sz="10300" dirty="0">
                  <a:solidFill>
                    <a:schemeClr val="tx2"/>
                  </a:solidFill>
                  <a:effectLst>
                    <a:outerShdw blurRad="38100" dist="38100" dir="2700000" algn="tl">
                      <a:srgbClr val="000000">
                        <a:alpha val="43137"/>
                      </a:srgbClr>
                    </a:outerShdw>
                  </a:effectLst>
                </a:rPr>
                <a:t>UNH </a:t>
              </a:r>
              <a:r>
                <a:rPr lang="en-US" sz="6300" dirty="0">
                  <a:solidFill>
                    <a:schemeClr val="tx2"/>
                  </a:solidFill>
                  <a:effectLst>
                    <a:outerShdw blurRad="38100" dist="38100" dir="2700000" algn="tl">
                      <a:srgbClr val="000000">
                        <a:alpha val="43137"/>
                      </a:srgbClr>
                    </a:outerShdw>
                  </a:effectLst>
                </a:rPr>
                <a:t>ESRC</a:t>
              </a:r>
              <a:r>
                <a:rPr lang="en-US" sz="10300" dirty="0">
                  <a:solidFill>
                    <a:schemeClr val="tx2"/>
                  </a:solidFill>
                  <a:effectLst>
                    <a:outerShdw blurRad="38100" dist="38100" dir="2700000" algn="tl">
                      <a:srgbClr val="000000">
                        <a:alpha val="43137"/>
                      </a:srgbClr>
                    </a:outerShdw>
                  </a:effectLst>
                </a:rPr>
                <a:t> Poster Printing Services</a:t>
              </a:r>
            </a:p>
            <a:p>
              <a:pPr algn="ctr"/>
              <a:endParaRPr lang="en-US" sz="10300" dirty="0">
                <a:solidFill>
                  <a:schemeClr val="tx2"/>
                </a:solidFill>
              </a:endParaRPr>
            </a:p>
            <a:p>
              <a:pPr algn="ctr"/>
              <a:endParaRPr lang="en-US" sz="11200" dirty="0">
                <a:solidFill>
                  <a:schemeClr val="tx2"/>
                </a:solidFill>
              </a:endParaRPr>
            </a:p>
            <a:p>
              <a:pPr algn="ctr"/>
              <a:endParaRPr lang="en-US" sz="11200" dirty="0">
                <a:solidFill>
                  <a:schemeClr val="tx2"/>
                </a:solidFill>
              </a:endParaRPr>
            </a:p>
            <a:p>
              <a:pPr algn="ctr"/>
              <a:r>
                <a:rPr lang="en-US" sz="11200" dirty="0">
                  <a:solidFill>
                    <a:schemeClr val="tx2"/>
                  </a:solidFill>
                </a:rPr>
                <a:t>Trust us to make your poster look GREAT!</a:t>
              </a:r>
            </a:p>
            <a:p>
              <a:pPr algn="ctr"/>
              <a:endParaRPr lang="en-US" sz="10300" dirty="0">
                <a:solidFill>
                  <a:schemeClr val="accent5">
                    <a:lumMod val="75000"/>
                  </a:schemeClr>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61219" y="12425448"/>
              <a:ext cx="2478029" cy="2983999"/>
            </a:xfrm>
            <a:prstGeom prst="rect">
              <a:avLst/>
            </a:prstGeom>
          </p:spPr>
        </p:pic>
        <p:sp>
          <p:nvSpPr>
            <p:cNvPr id="11" name="TextBox 10"/>
            <p:cNvSpPr txBox="1"/>
            <p:nvPr/>
          </p:nvSpPr>
          <p:spPr>
            <a:xfrm>
              <a:off x="9291484" y="12729302"/>
              <a:ext cx="18199509" cy="2458929"/>
            </a:xfrm>
            <a:prstGeom prst="rect">
              <a:avLst/>
            </a:prstGeom>
            <a:noFill/>
          </p:spPr>
          <p:txBody>
            <a:bodyPr wrap="square" rtlCol="0">
              <a:spAutoFit/>
            </a:bodyPr>
            <a:lstStyle/>
            <a:p>
              <a:r>
                <a:rPr lang="en-US" sz="10300" dirty="0">
                  <a:solidFill>
                    <a:srgbClr val="00126A"/>
                  </a:solidFill>
                </a:rPr>
                <a:t>Website:</a:t>
              </a:r>
              <a:r>
                <a:rPr lang="en-US" sz="10300" dirty="0">
                  <a:solidFill>
                    <a:schemeClr val="accent5">
                      <a:lumMod val="75000"/>
                    </a:schemeClr>
                  </a:solidFill>
                </a:rPr>
                <a:t> </a:t>
              </a:r>
              <a:r>
                <a:rPr lang="en-US" sz="10300" dirty="0">
                  <a:solidFill>
                    <a:schemeClr val="accent5">
                      <a:lumMod val="75000"/>
                    </a:schemeClr>
                  </a:solidFill>
                  <a:hlinkClick r:id="rId3"/>
                </a:rPr>
                <a:t>http://posters.unh.edu</a:t>
              </a:r>
              <a:endParaRPr lang="en-US" sz="10300" dirty="0">
                <a:solidFill>
                  <a:schemeClr val="accent5">
                    <a:lumMod val="75000"/>
                  </a:schemeClr>
                </a:solidFill>
              </a:endParaRPr>
            </a:p>
            <a:p>
              <a:r>
                <a:rPr lang="en-US" sz="10300" dirty="0">
                  <a:solidFill>
                    <a:schemeClr val="tx2"/>
                  </a:solidFill>
                </a:rPr>
                <a:t>Poster Guide: </a:t>
              </a:r>
              <a:r>
                <a:rPr lang="en-US" sz="10300" dirty="0">
                  <a:solidFill>
                    <a:schemeClr val="accent5">
                      <a:lumMod val="75000"/>
                    </a:schemeClr>
                  </a:solidFill>
                  <a:hlinkClick r:id="rId4"/>
                </a:rPr>
                <a:t>http://goo.gl/1E7TJY</a:t>
              </a:r>
              <a:endParaRPr lang="en-US" sz="10300" dirty="0">
                <a:solidFill>
                  <a:schemeClr val="accent5">
                    <a:lumMod val="75000"/>
                  </a:schemeClr>
                </a:solidFill>
              </a:endParaRPr>
            </a:p>
            <a:p>
              <a:endParaRPr lang="en-US" sz="9300" dirty="0"/>
            </a:p>
          </p:txBody>
        </p:sp>
        <p:sp>
          <p:nvSpPr>
            <p:cNvPr id="12" name="TextBox 11"/>
            <p:cNvSpPr txBox="1"/>
            <p:nvPr/>
          </p:nvSpPr>
          <p:spPr>
            <a:xfrm>
              <a:off x="9306233" y="18039145"/>
              <a:ext cx="13273548" cy="669151"/>
            </a:xfrm>
            <a:prstGeom prst="rect">
              <a:avLst/>
            </a:prstGeom>
            <a:noFill/>
          </p:spPr>
          <p:txBody>
            <a:bodyPr wrap="square" rtlCol="0">
              <a:spAutoFit/>
            </a:bodyPr>
            <a:lstStyle/>
            <a:p>
              <a:r>
                <a:rPr lang="en-US" sz="7700" dirty="0">
                  <a:solidFill>
                    <a:schemeClr val="bg2">
                      <a:lumMod val="50000"/>
                    </a:schemeClr>
                  </a:solidFill>
                  <a:effectLst>
                    <a:outerShdw blurRad="38100" dist="38100" dir="2700000" algn="tl">
                      <a:srgbClr val="000000">
                        <a:alpha val="43137"/>
                      </a:srgbClr>
                    </a:outerShdw>
                  </a:effectLst>
                </a:rPr>
                <a:t>DELETE THIS SLIDE BEFORE PRINTING</a:t>
              </a:r>
            </a:p>
          </p:txBody>
        </p:sp>
      </p:grpSp>
    </p:spTree>
    <p:extLst>
      <p:ext uri="{BB962C8B-B14F-4D97-AF65-F5344CB8AC3E}">
        <p14:creationId xmlns:p14="http://schemas.microsoft.com/office/powerpoint/2010/main" val="3426446301"/>
      </p:ext>
    </p:extLst>
  </p:cSld>
  <p:clrMapOvr>
    <a:masterClrMapping/>
  </p:clrMapOvr>
</p:sld>
</file>

<file path=ppt/theme/theme1.xml><?xml version="1.0" encoding="utf-8"?>
<a:theme xmlns:a="http://schemas.openxmlformats.org/drawingml/2006/main" name="Default Design">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spDef>
    <a:lnDef>
      <a:spPr bwMode="auto">
        <a:xfrm>
          <a:off x="0" y="0"/>
          <a:ext cx="1" cy="1"/>
        </a:xfrm>
        <a:custGeom>
          <a:avLst/>
          <a:gdLst/>
          <a:ahLst/>
          <a:cxnLst/>
          <a:rect l="0" t="0" r="0" b="0"/>
          <a:pathLst/>
        </a:custGeom>
        <a:gradFill rotWithShape="1">
          <a:gsLst>
            <a:gs pos="0">
              <a:srgbClr val="800000"/>
            </a:gs>
            <a:gs pos="50000">
              <a:srgbClr val="800000">
                <a:gamma/>
                <a:tint val="73725"/>
                <a:invGamma/>
              </a:srgbClr>
            </a:gs>
            <a:gs pos="100000">
              <a:srgbClr val="800000"/>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137160" tIns="68580" rIns="137160" bIns="68580" numCol="1" anchor="ctr" anchorCtr="0" compatLnSpc="1">
        <a:prstTxWarp prst="textNoShape">
          <a:avLst/>
        </a:prstTxWarp>
      </a:bodyPr>
      <a:lstStyle>
        <a:defPPr marL="0" marR="0" indent="0" algn="ctr" defTabSz="3762375" rtl="0" eaLnBrk="1" fontAlgn="base" latinLnBrk="0" hangingPunct="1">
          <a:lnSpc>
            <a:spcPct val="100000"/>
          </a:lnSpc>
          <a:spcBef>
            <a:spcPct val="0"/>
          </a:spcBef>
          <a:spcAft>
            <a:spcPct val="0"/>
          </a:spcAft>
          <a:buClrTx/>
          <a:buSzTx/>
          <a:buFontTx/>
          <a:buNone/>
          <a:tabLst/>
          <a:defRPr kumimoji="0" lang="en-US" sz="4300" b="1" i="0" u="none" strike="noStrike" cap="none" normalizeH="0" baseline="0" smtClean="0">
            <a:ln>
              <a:noFill/>
            </a:ln>
            <a:solidFill>
              <a:srgbClr val="FF9900"/>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8412</TotalTime>
  <Words>1402</Words>
  <Application>Microsoft Macintosh PowerPoint</Application>
  <PresentationFormat>Custom</PresentationFormat>
  <Paragraphs>31</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Mid-Atlantic Phytoplankton Abundance Relative to Water Quality Assisted by New Logic Marine Science Cooper Mattheu Department of Earth Science, University of New Hampshire</vt:lpstr>
      <vt:lpstr>PowerPoint Presentation</vt:lpstr>
    </vt:vector>
  </TitlesOfParts>
  <Company>Graphicsland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Scientific poster example</dc:title>
  <dc:subject>Free Research Poster</dc:subject>
  <dc:creator>Graphicsland/MakeSigns.com</dc:creator>
  <cp:keywords>scientific, research, template, custom, poster, presentation, symposium, printing, PowerPoint, create, design, example, sample, download</cp:keywords>
  <dc:description>These templates are offered for free to help your create a poster ranging from nursing research posters to psychology research posters.</dc:description>
  <cp:lastModifiedBy>Mattheu, Cooper J</cp:lastModifiedBy>
  <cp:revision>297</cp:revision>
  <cp:lastPrinted>2014-02-24T14:53:09Z</cp:lastPrinted>
  <dcterms:created xsi:type="dcterms:W3CDTF">2004-07-26T21:45:23Z</dcterms:created>
  <dcterms:modified xsi:type="dcterms:W3CDTF">2021-04-28T13:54:26Z</dcterms:modified>
  <cp:category>science research poster</cp:category>
</cp:coreProperties>
</file>