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sldIdLst>
    <p:sldId id="256" r:id="rId4"/>
  </p:sldIdLst>
  <p:sldSz cx="402336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ncawley2125@gmail.com" initials="s" lastIdx="1" clrIdx="0">
    <p:extLst>
      <p:ext uri="{19B8F6BF-5375-455C-9EA6-DF929625EA0E}">
        <p15:presenceInfo xmlns:p15="http://schemas.microsoft.com/office/powerpoint/2012/main" userId="a4b8d9c3fc2c68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434" autoAdjust="0"/>
  </p:normalViewPr>
  <p:slideViewPr>
    <p:cSldViewPr snapToGrid="0">
      <p:cViewPr>
        <p:scale>
          <a:sx n="55" d="100"/>
          <a:sy n="55" d="100"/>
        </p:scale>
        <p:origin x="-3792" y="-6540"/>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49290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275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35692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04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8167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06095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01139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54602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2312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541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1911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08E81BC7-D5A5-445F-BF4D-797F02B50EB4}" type="datetimeFigureOut">
              <a:rPr lang="en-US" smtClean="0"/>
              <a:t>4/27/2021</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2695880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6530" y="580958"/>
            <a:ext cx="39541878" cy="3618896"/>
          </a:xfrm>
          <a:solidFill>
            <a:schemeClr val="accent6">
              <a:lumMod val="50000"/>
            </a:schemeClr>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6400" dirty="0">
                <a:solidFill>
                  <a:schemeClr val="bg1"/>
                </a:solidFill>
                <a:latin typeface="Cambria" panose="02040503050406030204" pitchFamily="18" charset="0"/>
                <a:cs typeface="Arial" panose="020B0604020202020204" pitchFamily="34" charset="0"/>
              </a:rPr>
              <a:t>Damping and Maximizing Output Signal of Rogowski Coil with Flux Feedback System</a:t>
            </a:r>
            <a:br>
              <a:rPr lang="en-US" sz="7700" dirty="0">
                <a:solidFill>
                  <a:schemeClr val="bg1"/>
                </a:solidFill>
                <a:latin typeface="Cambria" panose="02040503050406030204" pitchFamily="18" charset="0"/>
                <a:cs typeface="Arial" panose="020B0604020202020204" pitchFamily="34" charset="0"/>
              </a:rPr>
            </a:br>
            <a:r>
              <a:rPr lang="en-US" sz="5134" dirty="0">
                <a:solidFill>
                  <a:schemeClr val="bg1"/>
                </a:solidFill>
                <a:latin typeface="Cambria" panose="02040503050406030204" pitchFamily="18" charset="0"/>
                <a:cs typeface="Arial" panose="020B0604020202020204" pitchFamily="34" charset="0"/>
              </a:rPr>
              <a:t>Shawn Cawley</a:t>
            </a:r>
            <a:br>
              <a:rPr lang="en-US" sz="5134" dirty="0">
                <a:solidFill>
                  <a:schemeClr val="bg1"/>
                </a:solidFill>
                <a:latin typeface="Cambria" panose="02040503050406030204" pitchFamily="18" charset="0"/>
                <a:cs typeface="Arial" panose="020B0604020202020204" pitchFamily="34" charset="0"/>
              </a:rPr>
            </a:br>
            <a:r>
              <a:rPr lang="en-US" sz="5134" dirty="0">
                <a:solidFill>
                  <a:schemeClr val="bg1"/>
                </a:solidFill>
                <a:latin typeface="Cambria" panose="02040503050406030204" pitchFamily="18" charset="0"/>
                <a:cs typeface="Arial" panose="020B0604020202020204" pitchFamily="34" charset="0"/>
              </a:rPr>
              <a:t>Advisor: Dr. Matthew Argall</a:t>
            </a:r>
            <a:br>
              <a:rPr lang="en-US" sz="5134" dirty="0">
                <a:solidFill>
                  <a:schemeClr val="bg1"/>
                </a:solidFill>
                <a:latin typeface="Cambria" panose="02040503050406030204" pitchFamily="18" charset="0"/>
                <a:cs typeface="Arial" panose="020B0604020202020204" pitchFamily="34" charset="0"/>
              </a:rPr>
            </a:br>
            <a:r>
              <a:rPr lang="en-US" sz="5134" i="1" dirty="0">
                <a:solidFill>
                  <a:schemeClr val="bg1"/>
                </a:solidFill>
                <a:latin typeface="Cambria" panose="02040503050406030204" pitchFamily="18" charset="0"/>
                <a:cs typeface="Arial" panose="020B0604020202020204" pitchFamily="34" charset="0"/>
              </a:rPr>
              <a:t>Department of Space Science, University of New Hampshire, Durham, NH 03824</a:t>
            </a:r>
            <a:endParaRPr lang="en-US" sz="8525"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434709" y="6067507"/>
            <a:ext cx="9917002" cy="6971332"/>
          </a:xfrm>
          <a:prstGeom prst="rect">
            <a:avLst/>
          </a:prstGeom>
          <a:noFill/>
          <a:ln>
            <a:solidFill>
              <a:schemeClr val="accent6">
                <a:lumMod val="20000"/>
                <a:lumOff val="80000"/>
              </a:schemeClr>
            </a:solidFill>
          </a:ln>
        </p:spPr>
        <p:txBody>
          <a:bodyPr vert="horz" lIns="97785" tIns="48892" rIns="97785" bIns="48892" rtlCol="0" anchor="t">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4200" dirty="0">
                <a:latin typeface="Cambria" panose="02040503050406030204" pitchFamily="18" charset="0"/>
              </a:rPr>
              <a:t>The Rogowski Coil is a current sensor that will be launched in 2022 as part of the ACES-II sounding rocket experiment to better understand Magnetosphere-Ionosphere coupling.    As the toroidal instrument travels through space, any plasma current moving through the center will induce  a voltage difference across the coil.  There exists a natural frequency of the system that lies within the frequency range of interest. In order to read in consistent measurements, the system should be damped using external components</a:t>
            </a:r>
          </a:p>
          <a:p>
            <a:endParaRPr lang="en-US" sz="3392" dirty="0">
              <a:latin typeface="Cambria" panose="02040503050406030204" pitchFamily="18" charset="0"/>
            </a:endParaRPr>
          </a:p>
          <a:p>
            <a:endParaRPr lang="en-US" sz="3392" dirty="0">
              <a:latin typeface="Cambria" panose="02040503050406030204" pitchFamily="18" charset="0"/>
            </a:endParaRPr>
          </a:p>
          <a:p>
            <a:endParaRPr lang="en-US" sz="3392" dirty="0">
              <a:latin typeface="Cambria" panose="02040503050406030204" pitchFamily="18" charset="0"/>
            </a:endParaRPr>
          </a:p>
        </p:txBody>
      </p:sp>
      <p:sp>
        <p:nvSpPr>
          <p:cNvPr id="8" name="Subtitle 2"/>
          <p:cNvSpPr txBox="1">
            <a:spLocks/>
          </p:cNvSpPr>
          <p:nvPr/>
        </p:nvSpPr>
        <p:spPr>
          <a:xfrm>
            <a:off x="338799" y="24699099"/>
            <a:ext cx="10005181" cy="7002872"/>
          </a:xfrm>
          <a:prstGeom prst="rect">
            <a:avLst/>
          </a:prstGeom>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392" dirty="0">
                <a:latin typeface="Cambria" panose="02040503050406030204" pitchFamily="18" charset="0"/>
              </a:rPr>
              <a:t>For this experiment, the AC current frequencies of interest are 0.1 Hz – 8 kHz.  In order to reduce noise in data while amplifying the output signal, a bandpass filter was designed and will be included in the final circuit.</a:t>
            </a: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p:txBody>
      </p:sp>
      <p:sp>
        <p:nvSpPr>
          <p:cNvPr id="9" name="Subtitle 2"/>
          <p:cNvSpPr txBox="1">
            <a:spLocks/>
          </p:cNvSpPr>
          <p:nvPr/>
        </p:nvSpPr>
        <p:spPr>
          <a:xfrm>
            <a:off x="338799" y="4693854"/>
            <a:ext cx="39665683" cy="829202"/>
          </a:xfrm>
          <a:prstGeom prst="rect">
            <a:avLst/>
          </a:prstGeom>
          <a:solidFill>
            <a:schemeClr val="accent6">
              <a:lumMod val="50000"/>
            </a:schemeClr>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20" dirty="0">
                <a:solidFill>
                  <a:schemeClr val="bg1"/>
                </a:solidFill>
                <a:latin typeface="Cambria" panose="02040503050406030204" pitchFamily="18" charset="0"/>
              </a:rPr>
              <a:t>Introduction and Objective</a:t>
            </a:r>
          </a:p>
        </p:txBody>
      </p:sp>
      <p:sp>
        <p:nvSpPr>
          <p:cNvPr id="16" name="Subtitle 2"/>
          <p:cNvSpPr txBox="1">
            <a:spLocks/>
          </p:cNvSpPr>
          <p:nvPr/>
        </p:nvSpPr>
        <p:spPr>
          <a:xfrm>
            <a:off x="11242819" y="6067506"/>
            <a:ext cx="28761662" cy="6971333"/>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dirty="0">
              <a:latin typeface="Cambria" panose="02040503050406030204" pitchFamily="18" charset="0"/>
            </a:endParaRPr>
          </a:p>
        </p:txBody>
      </p:sp>
      <p:sp>
        <p:nvSpPr>
          <p:cNvPr id="18" name="Subtitle 2"/>
          <p:cNvSpPr txBox="1">
            <a:spLocks/>
          </p:cNvSpPr>
          <p:nvPr/>
        </p:nvSpPr>
        <p:spPr>
          <a:xfrm>
            <a:off x="31960863" y="15484595"/>
            <a:ext cx="7910974" cy="675547"/>
          </a:xfrm>
          <a:prstGeom prst="rect">
            <a:avLst/>
          </a:prstGeom>
          <a:solidFill>
            <a:schemeClr val="accent6">
              <a:lumMod val="60000"/>
              <a:lumOff val="40000"/>
            </a:schemeClr>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8" dirty="0">
                <a:latin typeface="Cambria" panose="02040503050406030204" pitchFamily="18" charset="0"/>
              </a:rPr>
              <a:t>Schematic</a:t>
            </a:r>
          </a:p>
        </p:txBody>
      </p:sp>
      <p:sp>
        <p:nvSpPr>
          <p:cNvPr id="60" name="TextBox 59"/>
          <p:cNvSpPr txBox="1"/>
          <p:nvPr/>
        </p:nvSpPr>
        <p:spPr>
          <a:xfrm>
            <a:off x="14323949" y="6355500"/>
            <a:ext cx="2214469" cy="663061"/>
          </a:xfrm>
          <a:prstGeom prst="rect">
            <a:avLst/>
          </a:prstGeom>
          <a:noFill/>
        </p:spPr>
        <p:txBody>
          <a:bodyPr wrap="square" lIns="97785" tIns="48892" rIns="97785" bIns="48892" rtlCol="0">
            <a:spAutoFit/>
          </a:bodyPr>
          <a:lstStyle/>
          <a:p>
            <a:r>
              <a:rPr lang="en-US" sz="3667" dirty="0">
                <a:latin typeface="Cambria" panose="02040503050406030204" pitchFamily="18" charset="0"/>
              </a:rPr>
              <a:t>Prototype</a:t>
            </a:r>
          </a:p>
        </p:txBody>
      </p:sp>
      <p:sp>
        <p:nvSpPr>
          <p:cNvPr id="64" name="TextBox 63"/>
          <p:cNvSpPr txBox="1"/>
          <p:nvPr/>
        </p:nvSpPr>
        <p:spPr>
          <a:xfrm>
            <a:off x="21695989" y="11450244"/>
            <a:ext cx="7657525" cy="1206735"/>
          </a:xfrm>
          <a:prstGeom prst="rect">
            <a:avLst/>
          </a:prstGeom>
          <a:noFill/>
        </p:spPr>
        <p:txBody>
          <a:bodyPr wrap="square" lIns="97785" tIns="48892" rIns="97785" bIns="48892" rtlCol="0">
            <a:spAutoFit/>
          </a:bodyPr>
          <a:lstStyle/>
          <a:p>
            <a:r>
              <a:rPr lang="en-US" sz="2400" dirty="0">
                <a:latin typeface="Cambria" panose="02040503050406030204" pitchFamily="18" charset="0"/>
              </a:rPr>
              <a:t>The Rogowski Coil has resistive, inductive, and capacitive properties so it can be modeled as an RLC circuit with a voltage source that is proportional to plasma current.</a:t>
            </a:r>
          </a:p>
        </p:txBody>
      </p:sp>
      <p:sp>
        <p:nvSpPr>
          <p:cNvPr id="62" name="TextBox 61"/>
          <p:cNvSpPr txBox="1"/>
          <p:nvPr/>
        </p:nvSpPr>
        <p:spPr>
          <a:xfrm>
            <a:off x="12360868" y="11461636"/>
            <a:ext cx="5669914" cy="837403"/>
          </a:xfrm>
          <a:prstGeom prst="rect">
            <a:avLst/>
          </a:prstGeom>
          <a:noFill/>
        </p:spPr>
        <p:txBody>
          <a:bodyPr wrap="square" lIns="97785" tIns="48892" rIns="97785" bIns="48892" rtlCol="0">
            <a:spAutoFit/>
          </a:bodyPr>
          <a:lstStyle/>
          <a:p>
            <a:r>
              <a:rPr lang="en-US" sz="2400" dirty="0">
                <a:latin typeface="Cambria" panose="02040503050406030204" pitchFamily="18" charset="0"/>
              </a:rPr>
              <a:t>Ferrite Core with 7500 turns of copper wire</a:t>
            </a:r>
          </a:p>
        </p:txBody>
      </p:sp>
      <p:sp>
        <p:nvSpPr>
          <p:cNvPr id="85" name="Subtitle 2"/>
          <p:cNvSpPr txBox="1">
            <a:spLocks/>
          </p:cNvSpPr>
          <p:nvPr/>
        </p:nvSpPr>
        <p:spPr>
          <a:xfrm>
            <a:off x="31969703" y="26828989"/>
            <a:ext cx="7910974" cy="4034868"/>
          </a:xfrm>
          <a:prstGeom prst="rect">
            <a:avLst/>
          </a:prstGeom>
          <a:noFill/>
          <a:ln>
            <a:solidFill>
              <a:schemeClr val="tx1"/>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392" dirty="0">
              <a:latin typeface="Cambria" panose="02040503050406030204" pitchFamily="18" charset="0"/>
            </a:endParaRPr>
          </a:p>
          <a:p>
            <a:pPr algn="l"/>
            <a:endParaRPr lang="en-US" sz="3392" dirty="0">
              <a:latin typeface="Cambria" panose="02040503050406030204" pitchFamily="18" charset="0"/>
            </a:endParaRPr>
          </a:p>
        </p:txBody>
      </p:sp>
      <p:sp>
        <p:nvSpPr>
          <p:cNvPr id="97" name="TextBox 96"/>
          <p:cNvSpPr txBox="1"/>
          <p:nvPr/>
        </p:nvSpPr>
        <p:spPr>
          <a:xfrm>
            <a:off x="24036894" y="6433548"/>
            <a:ext cx="2344652" cy="663061"/>
          </a:xfrm>
          <a:prstGeom prst="rect">
            <a:avLst/>
          </a:prstGeom>
          <a:noFill/>
        </p:spPr>
        <p:txBody>
          <a:bodyPr wrap="square" lIns="97785" tIns="48892" rIns="97785" bIns="48892" rtlCol="0">
            <a:spAutoFit/>
          </a:bodyPr>
          <a:lstStyle/>
          <a:p>
            <a:r>
              <a:rPr lang="en-US" sz="3667" dirty="0">
                <a:latin typeface="Cambria" panose="02040503050406030204" pitchFamily="18" charset="0"/>
              </a:rPr>
              <a:t>RLC Model</a:t>
            </a:r>
          </a:p>
        </p:txBody>
      </p:sp>
      <p:sp>
        <p:nvSpPr>
          <p:cNvPr id="99" name="Subtitle 2"/>
          <p:cNvSpPr txBox="1">
            <a:spLocks/>
          </p:cNvSpPr>
          <p:nvPr/>
        </p:nvSpPr>
        <p:spPr>
          <a:xfrm>
            <a:off x="338799" y="15705098"/>
            <a:ext cx="10005181" cy="7616166"/>
          </a:xfrm>
          <a:prstGeom prst="rect">
            <a:avLst/>
          </a:prstGeom>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392" dirty="0">
                <a:latin typeface="Cambria" panose="02040503050406030204" pitchFamily="18" charset="0"/>
              </a:rPr>
              <a:t>Ampere’s Law and Faraday’s Law are used to develop a relationship between the output voltage of the Rogowski Coil and the time derivative of the original plasma current. In order to preserve the original current signal, the output voltage must be integrated.  Electronic integration was chosen.</a:t>
            </a: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275" y="1216429"/>
            <a:ext cx="1774009" cy="2347953"/>
          </a:xfrm>
          <a:prstGeom prst="rect">
            <a:avLst/>
          </a:prstGeom>
        </p:spPr>
      </p:pic>
      <p:pic>
        <p:nvPicPr>
          <p:cNvPr id="23" name="Picture 22" descr="A picture containing indoor, sliced&#10;&#10;Description automatically generated">
            <a:extLst>
              <a:ext uri="{FF2B5EF4-FFF2-40B4-BE49-F238E27FC236}">
                <a16:creationId xmlns:a16="http://schemas.microsoft.com/office/drawing/2014/main" id="{63423F66-A629-4D77-9006-6FA007DD9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0868" y="7121609"/>
            <a:ext cx="4592670" cy="4168794"/>
          </a:xfrm>
          <a:prstGeom prst="rect">
            <a:avLst/>
          </a:prstGeom>
        </p:spPr>
      </p:pic>
      <p:pic>
        <p:nvPicPr>
          <p:cNvPr id="25" name="Picture 24" descr="A picture containing text, colors, decorated&#10;&#10;Description automatically generated">
            <a:extLst>
              <a:ext uri="{FF2B5EF4-FFF2-40B4-BE49-F238E27FC236}">
                <a16:creationId xmlns:a16="http://schemas.microsoft.com/office/drawing/2014/main" id="{3180D219-B668-430A-9A15-A08110C41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76459" y="7120783"/>
            <a:ext cx="7617390" cy="4171431"/>
          </a:xfrm>
          <a:prstGeom prst="rect">
            <a:avLst/>
          </a:prstGeom>
        </p:spPr>
      </p:pic>
      <p:pic>
        <p:nvPicPr>
          <p:cNvPr id="28" name="Picture 27">
            <a:extLst>
              <a:ext uri="{FF2B5EF4-FFF2-40B4-BE49-F238E27FC236}">
                <a16:creationId xmlns:a16="http://schemas.microsoft.com/office/drawing/2014/main" id="{5919C66D-EBD7-440E-9826-8FB42D7519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77403" y="9856895"/>
            <a:ext cx="2768997" cy="922682"/>
          </a:xfrm>
          <a:prstGeom prst="rect">
            <a:avLst/>
          </a:prstGeom>
        </p:spPr>
      </p:pic>
      <p:pic>
        <p:nvPicPr>
          <p:cNvPr id="34" name="Picture 33" descr="Chart, line chart&#10;&#10;Description automatically generated">
            <a:extLst>
              <a:ext uri="{FF2B5EF4-FFF2-40B4-BE49-F238E27FC236}">
                <a16:creationId xmlns:a16="http://schemas.microsoft.com/office/drawing/2014/main" id="{B06A2072-A720-4004-8D3A-191ADE56B5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20884" y="6991830"/>
            <a:ext cx="6353839" cy="4368264"/>
          </a:xfrm>
          <a:prstGeom prst="rect">
            <a:avLst/>
          </a:prstGeom>
        </p:spPr>
      </p:pic>
      <p:sp>
        <p:nvSpPr>
          <p:cNvPr id="57" name="TextBox 56">
            <a:extLst>
              <a:ext uri="{FF2B5EF4-FFF2-40B4-BE49-F238E27FC236}">
                <a16:creationId xmlns:a16="http://schemas.microsoft.com/office/drawing/2014/main" id="{A1DD2E23-6595-4BBF-BA37-F51F79C36694}"/>
              </a:ext>
            </a:extLst>
          </p:cNvPr>
          <p:cNvSpPr txBox="1"/>
          <p:nvPr/>
        </p:nvSpPr>
        <p:spPr>
          <a:xfrm>
            <a:off x="32078393" y="11285926"/>
            <a:ext cx="7711979" cy="1206735"/>
          </a:xfrm>
          <a:prstGeom prst="rect">
            <a:avLst/>
          </a:prstGeom>
          <a:noFill/>
        </p:spPr>
        <p:txBody>
          <a:bodyPr wrap="square" lIns="97785" tIns="48892" rIns="97785" bIns="48892" rtlCol="0">
            <a:spAutoFit/>
          </a:bodyPr>
          <a:lstStyle/>
          <a:p>
            <a:r>
              <a:rPr lang="en-US" sz="2400" dirty="0">
                <a:latin typeface="Cambria" panose="02040503050406030204" pitchFamily="18" charset="0"/>
              </a:rPr>
              <a:t>There is natural frequency of the system at around 500 Hz, which will negatively affect the output measurement process.</a:t>
            </a:r>
          </a:p>
        </p:txBody>
      </p:sp>
      <p:sp>
        <p:nvSpPr>
          <p:cNvPr id="58" name="TextBox 57">
            <a:extLst>
              <a:ext uri="{FF2B5EF4-FFF2-40B4-BE49-F238E27FC236}">
                <a16:creationId xmlns:a16="http://schemas.microsoft.com/office/drawing/2014/main" id="{9AC0A1FA-60C8-4E53-9BC1-C4D49086C596}"/>
              </a:ext>
            </a:extLst>
          </p:cNvPr>
          <p:cNvSpPr txBox="1"/>
          <p:nvPr/>
        </p:nvSpPr>
        <p:spPr>
          <a:xfrm>
            <a:off x="33376631" y="6419963"/>
            <a:ext cx="4090998" cy="663061"/>
          </a:xfrm>
          <a:prstGeom prst="rect">
            <a:avLst/>
          </a:prstGeom>
          <a:noFill/>
        </p:spPr>
        <p:txBody>
          <a:bodyPr wrap="square" lIns="97785" tIns="48892" rIns="97785" bIns="48892" rtlCol="0">
            <a:spAutoFit/>
          </a:bodyPr>
          <a:lstStyle/>
          <a:p>
            <a:r>
              <a:rPr lang="en-US" sz="3667" dirty="0">
                <a:latin typeface="Cambria" panose="02040503050406030204" pitchFamily="18" charset="0"/>
              </a:rPr>
              <a:t>Frequency Analysis</a:t>
            </a:r>
          </a:p>
        </p:txBody>
      </p:sp>
      <p:sp>
        <p:nvSpPr>
          <p:cNvPr id="35" name="Arrow: Right 34">
            <a:extLst>
              <a:ext uri="{FF2B5EF4-FFF2-40B4-BE49-F238E27FC236}">
                <a16:creationId xmlns:a16="http://schemas.microsoft.com/office/drawing/2014/main" id="{63B441FC-10F0-4BC0-8C35-5A30F97A0DBA}"/>
              </a:ext>
            </a:extLst>
          </p:cNvPr>
          <p:cNvSpPr/>
          <p:nvPr/>
        </p:nvSpPr>
        <p:spPr>
          <a:xfrm>
            <a:off x="18071587" y="8767427"/>
            <a:ext cx="2774813" cy="848626"/>
          </a:xfrm>
          <a:prstGeom prst="right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Subtitle 2">
            <a:extLst>
              <a:ext uri="{FF2B5EF4-FFF2-40B4-BE49-F238E27FC236}">
                <a16:creationId xmlns:a16="http://schemas.microsoft.com/office/drawing/2014/main" id="{8121023E-0BD5-490F-8BB2-7ED7168279A1}"/>
              </a:ext>
            </a:extLst>
          </p:cNvPr>
          <p:cNvSpPr txBox="1">
            <a:spLocks/>
          </p:cNvSpPr>
          <p:nvPr/>
        </p:nvSpPr>
        <p:spPr>
          <a:xfrm>
            <a:off x="346530" y="13456371"/>
            <a:ext cx="10005181" cy="870892"/>
          </a:xfrm>
          <a:prstGeom prst="rect">
            <a:avLst/>
          </a:prstGeom>
          <a:solidFill>
            <a:schemeClr val="accent6">
              <a:lumMod val="50000"/>
            </a:schemeClr>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20" dirty="0">
                <a:solidFill>
                  <a:schemeClr val="bg1"/>
                </a:solidFill>
                <a:latin typeface="Cambria" panose="02040503050406030204" pitchFamily="18" charset="0"/>
              </a:rPr>
              <a:t>Additional Modules</a:t>
            </a:r>
          </a:p>
        </p:txBody>
      </p:sp>
      <p:sp>
        <p:nvSpPr>
          <p:cNvPr id="51" name="Subtitle 2">
            <a:extLst>
              <a:ext uri="{FF2B5EF4-FFF2-40B4-BE49-F238E27FC236}">
                <a16:creationId xmlns:a16="http://schemas.microsoft.com/office/drawing/2014/main" id="{0ABE7660-9ED4-4CB8-9495-96E4060639C4}"/>
              </a:ext>
            </a:extLst>
          </p:cNvPr>
          <p:cNvSpPr txBox="1">
            <a:spLocks/>
          </p:cNvSpPr>
          <p:nvPr/>
        </p:nvSpPr>
        <p:spPr>
          <a:xfrm>
            <a:off x="338798" y="14647533"/>
            <a:ext cx="10005181" cy="837062"/>
          </a:xfrm>
          <a:prstGeom prst="rect">
            <a:avLst/>
          </a:prstGeom>
          <a:solidFill>
            <a:schemeClr val="accent6">
              <a:lumMod val="75000"/>
            </a:schemeClr>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dirty="0">
                <a:solidFill>
                  <a:schemeClr val="bg1"/>
                </a:solidFill>
                <a:latin typeface="Cambria" panose="02040503050406030204" pitchFamily="18" charset="0"/>
              </a:rPr>
              <a:t>Integration of Output</a:t>
            </a:r>
            <a:endParaRPr lang="en-US" sz="5317" dirty="0">
              <a:solidFill>
                <a:schemeClr val="bg1"/>
              </a:solidFill>
              <a:latin typeface="Cambria" panose="02040503050406030204" pitchFamily="18" charset="0"/>
            </a:endParaRPr>
          </a:p>
        </p:txBody>
      </p:sp>
      <p:sp>
        <p:nvSpPr>
          <p:cNvPr id="52" name="Subtitle 2">
            <a:extLst>
              <a:ext uri="{FF2B5EF4-FFF2-40B4-BE49-F238E27FC236}">
                <a16:creationId xmlns:a16="http://schemas.microsoft.com/office/drawing/2014/main" id="{DDB518DF-311B-494F-88E1-E6652D3F0077}"/>
              </a:ext>
            </a:extLst>
          </p:cNvPr>
          <p:cNvSpPr txBox="1">
            <a:spLocks/>
          </p:cNvSpPr>
          <p:nvPr/>
        </p:nvSpPr>
        <p:spPr>
          <a:xfrm>
            <a:off x="11227857" y="14643323"/>
            <a:ext cx="19854423" cy="862464"/>
          </a:xfrm>
          <a:prstGeom prst="rect">
            <a:avLst/>
          </a:prstGeom>
          <a:solidFill>
            <a:schemeClr val="accent6">
              <a:lumMod val="75000"/>
            </a:schemeClr>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dirty="0">
                <a:solidFill>
                  <a:schemeClr val="bg1"/>
                </a:solidFill>
                <a:latin typeface="Cambria" panose="02040503050406030204" pitchFamily="18" charset="0"/>
              </a:rPr>
              <a:t> </a:t>
            </a:r>
            <a:r>
              <a:rPr lang="en-US" sz="5317" dirty="0">
                <a:solidFill>
                  <a:schemeClr val="bg1"/>
                </a:solidFill>
                <a:latin typeface="Cambria" panose="02040503050406030204" pitchFamily="18" charset="0"/>
              </a:rPr>
              <a:t>Flux Feedback Model</a:t>
            </a:r>
          </a:p>
        </p:txBody>
      </p:sp>
      <p:pic>
        <p:nvPicPr>
          <p:cNvPr id="15" name="Picture 14" descr="Diagram, schematic&#10;&#10;Description automatically generated">
            <a:extLst>
              <a:ext uri="{FF2B5EF4-FFF2-40B4-BE49-F238E27FC236}">
                <a16:creationId xmlns:a16="http://schemas.microsoft.com/office/drawing/2014/main" id="{AB25C981-9FC4-49AE-9248-C1F32C9E37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923" y="18761292"/>
            <a:ext cx="5204393" cy="4072353"/>
          </a:xfrm>
          <a:prstGeom prst="rect">
            <a:avLst/>
          </a:prstGeom>
        </p:spPr>
      </p:pic>
      <p:pic>
        <p:nvPicPr>
          <p:cNvPr id="20" name="Picture 19" descr="A picture containing text, clock, watch, gauge&#10;&#10;Description automatically generated">
            <a:extLst>
              <a:ext uri="{FF2B5EF4-FFF2-40B4-BE49-F238E27FC236}">
                <a16:creationId xmlns:a16="http://schemas.microsoft.com/office/drawing/2014/main" id="{5E954A22-F755-4153-A27F-0F2F1B084C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8074" y="20059976"/>
            <a:ext cx="4175343" cy="1474984"/>
          </a:xfrm>
          <a:prstGeom prst="rect">
            <a:avLst/>
          </a:prstGeom>
        </p:spPr>
      </p:pic>
      <p:sp>
        <p:nvSpPr>
          <p:cNvPr id="59" name="Subtitle 2">
            <a:extLst>
              <a:ext uri="{FF2B5EF4-FFF2-40B4-BE49-F238E27FC236}">
                <a16:creationId xmlns:a16="http://schemas.microsoft.com/office/drawing/2014/main" id="{8285847A-A942-4778-83BC-BDA2FFFC9304}"/>
              </a:ext>
            </a:extLst>
          </p:cNvPr>
          <p:cNvSpPr txBox="1">
            <a:spLocks/>
          </p:cNvSpPr>
          <p:nvPr/>
        </p:nvSpPr>
        <p:spPr>
          <a:xfrm>
            <a:off x="346530" y="23656163"/>
            <a:ext cx="10005181" cy="837062"/>
          </a:xfrm>
          <a:prstGeom prst="rect">
            <a:avLst/>
          </a:prstGeom>
          <a:solidFill>
            <a:schemeClr val="accent6">
              <a:lumMod val="75000"/>
            </a:schemeClr>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dirty="0">
                <a:solidFill>
                  <a:schemeClr val="bg1"/>
                </a:solidFill>
                <a:latin typeface="Cambria" panose="02040503050406030204" pitchFamily="18" charset="0"/>
              </a:rPr>
              <a:t>Band Pass Filter (Joe Lazarro)</a:t>
            </a:r>
            <a:endParaRPr lang="en-US" sz="5317" dirty="0">
              <a:solidFill>
                <a:schemeClr val="bg1"/>
              </a:solidFill>
              <a:latin typeface="Cambria" panose="02040503050406030204" pitchFamily="18" charset="0"/>
            </a:endParaRPr>
          </a:p>
        </p:txBody>
      </p:sp>
      <p:pic>
        <p:nvPicPr>
          <p:cNvPr id="24" name="Picture 23" descr="Diagram, schematic&#10;&#10;Description automatically generated">
            <a:extLst>
              <a:ext uri="{FF2B5EF4-FFF2-40B4-BE49-F238E27FC236}">
                <a16:creationId xmlns:a16="http://schemas.microsoft.com/office/drawing/2014/main" id="{3A06BB2A-2200-406B-8CDB-97B25F2B40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708" y="27259679"/>
            <a:ext cx="9658991" cy="3745534"/>
          </a:xfrm>
          <a:prstGeom prst="rect">
            <a:avLst/>
          </a:prstGeom>
        </p:spPr>
      </p:pic>
      <p:sp>
        <p:nvSpPr>
          <p:cNvPr id="63" name="Subtitle 2">
            <a:extLst>
              <a:ext uri="{FF2B5EF4-FFF2-40B4-BE49-F238E27FC236}">
                <a16:creationId xmlns:a16="http://schemas.microsoft.com/office/drawing/2014/main" id="{0E164A1F-331A-4BF7-9B48-49C9B6816008}"/>
              </a:ext>
            </a:extLst>
          </p:cNvPr>
          <p:cNvSpPr txBox="1">
            <a:spLocks/>
          </p:cNvSpPr>
          <p:nvPr/>
        </p:nvSpPr>
        <p:spPr>
          <a:xfrm>
            <a:off x="11227858" y="13456371"/>
            <a:ext cx="28701273" cy="870892"/>
          </a:xfrm>
          <a:prstGeom prst="rect">
            <a:avLst/>
          </a:prstGeom>
          <a:solidFill>
            <a:schemeClr val="accent6">
              <a:lumMod val="50000"/>
            </a:schemeClr>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20" dirty="0">
                <a:solidFill>
                  <a:schemeClr val="bg1"/>
                </a:solidFill>
                <a:latin typeface="Cambria" panose="02040503050406030204" pitchFamily="18" charset="0"/>
              </a:rPr>
              <a:t>Methods of Damping</a:t>
            </a:r>
          </a:p>
        </p:txBody>
      </p:sp>
      <p:sp>
        <p:nvSpPr>
          <p:cNvPr id="65" name="Subtitle 2">
            <a:extLst>
              <a:ext uri="{FF2B5EF4-FFF2-40B4-BE49-F238E27FC236}">
                <a16:creationId xmlns:a16="http://schemas.microsoft.com/office/drawing/2014/main" id="{27F278B5-1088-4497-9A76-F775A721A19D}"/>
              </a:ext>
            </a:extLst>
          </p:cNvPr>
          <p:cNvSpPr txBox="1">
            <a:spLocks/>
          </p:cNvSpPr>
          <p:nvPr/>
        </p:nvSpPr>
        <p:spPr>
          <a:xfrm>
            <a:off x="31969704" y="14647533"/>
            <a:ext cx="7910974" cy="837062"/>
          </a:xfrm>
          <a:prstGeom prst="rect">
            <a:avLst/>
          </a:prstGeom>
          <a:solidFill>
            <a:schemeClr val="accent6">
              <a:lumMod val="75000"/>
            </a:schemeClr>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dirty="0">
                <a:solidFill>
                  <a:schemeClr val="bg1"/>
                </a:solidFill>
                <a:latin typeface="Cambria" panose="02040503050406030204" pitchFamily="18" charset="0"/>
              </a:rPr>
              <a:t>Damping Resistor Model</a:t>
            </a:r>
            <a:endParaRPr lang="en-US" sz="5317" dirty="0">
              <a:solidFill>
                <a:schemeClr val="bg1"/>
              </a:solidFill>
              <a:latin typeface="Cambria" panose="02040503050406030204" pitchFamily="18" charset="0"/>
            </a:endParaRPr>
          </a:p>
        </p:txBody>
      </p:sp>
      <p:cxnSp>
        <p:nvCxnSpPr>
          <p:cNvPr id="66" name="Straight Connector 65">
            <a:extLst>
              <a:ext uri="{FF2B5EF4-FFF2-40B4-BE49-F238E27FC236}">
                <a16:creationId xmlns:a16="http://schemas.microsoft.com/office/drawing/2014/main" id="{53612623-A0DB-45A5-B66F-CC1B325B3BBF}"/>
              </a:ext>
            </a:extLst>
          </p:cNvPr>
          <p:cNvCxnSpPr>
            <a:cxnSpLocks/>
          </p:cNvCxnSpPr>
          <p:nvPr/>
        </p:nvCxnSpPr>
        <p:spPr>
          <a:xfrm>
            <a:off x="10810382" y="13456371"/>
            <a:ext cx="0" cy="17370657"/>
          </a:xfrm>
          <a:prstGeom prst="line">
            <a:avLst/>
          </a:prstGeom>
          <a:ln w="57150"/>
        </p:spPr>
        <p:style>
          <a:lnRef idx="2">
            <a:schemeClr val="dk1"/>
          </a:lnRef>
          <a:fillRef idx="0">
            <a:schemeClr val="dk1"/>
          </a:fillRef>
          <a:effectRef idx="1">
            <a:schemeClr val="dk1"/>
          </a:effectRef>
          <a:fontRef idx="minor">
            <a:schemeClr val="tx1"/>
          </a:fontRef>
        </p:style>
      </p:cxnSp>
      <p:cxnSp>
        <p:nvCxnSpPr>
          <p:cNvPr id="67" name="Straight Connector 66">
            <a:extLst>
              <a:ext uri="{FF2B5EF4-FFF2-40B4-BE49-F238E27FC236}">
                <a16:creationId xmlns:a16="http://schemas.microsoft.com/office/drawing/2014/main" id="{252EBACB-B055-418C-8203-09D27A6F6E3D}"/>
              </a:ext>
            </a:extLst>
          </p:cNvPr>
          <p:cNvCxnSpPr>
            <a:cxnSpLocks/>
          </p:cNvCxnSpPr>
          <p:nvPr/>
        </p:nvCxnSpPr>
        <p:spPr>
          <a:xfrm>
            <a:off x="31548689" y="14605172"/>
            <a:ext cx="0" cy="17033744"/>
          </a:xfrm>
          <a:prstGeom prst="line">
            <a:avLst/>
          </a:prstGeom>
          <a:ln w="57150"/>
        </p:spPr>
        <p:style>
          <a:lnRef idx="2">
            <a:schemeClr val="dk1"/>
          </a:lnRef>
          <a:fillRef idx="0">
            <a:schemeClr val="dk1"/>
          </a:fillRef>
          <a:effectRef idx="1">
            <a:schemeClr val="dk1"/>
          </a:effectRef>
          <a:fontRef idx="minor">
            <a:schemeClr val="tx1"/>
          </a:fontRef>
        </p:style>
      </p:cxnSp>
      <p:pic>
        <p:nvPicPr>
          <p:cNvPr id="41" name="Picture 40" descr="A picture containing chart&#10;&#10;Description automatically generated">
            <a:extLst>
              <a:ext uri="{FF2B5EF4-FFF2-40B4-BE49-F238E27FC236}">
                <a16:creationId xmlns:a16="http://schemas.microsoft.com/office/drawing/2014/main" id="{A261A9D5-84BC-4725-BD4F-DCA587B9D2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990781" y="16191246"/>
            <a:ext cx="7889897" cy="4461194"/>
          </a:xfrm>
          <a:prstGeom prst="rect">
            <a:avLst/>
          </a:prstGeom>
        </p:spPr>
      </p:pic>
      <p:sp>
        <p:nvSpPr>
          <p:cNvPr id="73" name="Subtitle 2">
            <a:extLst>
              <a:ext uri="{FF2B5EF4-FFF2-40B4-BE49-F238E27FC236}">
                <a16:creationId xmlns:a16="http://schemas.microsoft.com/office/drawing/2014/main" id="{59F95C6B-5288-42B5-8EA4-83131369BE2D}"/>
              </a:ext>
            </a:extLst>
          </p:cNvPr>
          <p:cNvSpPr txBox="1">
            <a:spLocks/>
          </p:cNvSpPr>
          <p:nvPr/>
        </p:nvSpPr>
        <p:spPr>
          <a:xfrm>
            <a:off x="31969703" y="20683544"/>
            <a:ext cx="7910974" cy="675547"/>
          </a:xfrm>
          <a:prstGeom prst="rect">
            <a:avLst/>
          </a:prstGeom>
          <a:solidFill>
            <a:schemeClr val="accent6">
              <a:lumMod val="60000"/>
              <a:lumOff val="40000"/>
            </a:schemeClr>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8" dirty="0">
                <a:latin typeface="Cambria" panose="02040503050406030204" pitchFamily="18" charset="0"/>
              </a:rPr>
              <a:t>Frequency Analysis</a:t>
            </a:r>
          </a:p>
        </p:txBody>
      </p:sp>
      <p:sp>
        <p:nvSpPr>
          <p:cNvPr id="44" name="TextBox 43">
            <a:extLst>
              <a:ext uri="{FF2B5EF4-FFF2-40B4-BE49-F238E27FC236}">
                <a16:creationId xmlns:a16="http://schemas.microsoft.com/office/drawing/2014/main" id="{47FFBC36-064E-4DD3-AE70-D52D640A9842}"/>
              </a:ext>
            </a:extLst>
          </p:cNvPr>
          <p:cNvSpPr txBox="1"/>
          <p:nvPr/>
        </p:nvSpPr>
        <p:spPr>
          <a:xfrm>
            <a:off x="1306790" y="31075426"/>
            <a:ext cx="824969" cy="400110"/>
          </a:xfrm>
          <a:prstGeom prst="rect">
            <a:avLst/>
          </a:prstGeom>
          <a:noFill/>
        </p:spPr>
        <p:txBody>
          <a:bodyPr wrap="none" rtlCol="0">
            <a:spAutoFit/>
          </a:bodyPr>
          <a:lstStyle/>
          <a:p>
            <a:r>
              <a:rPr lang="en-US" sz="2000" dirty="0"/>
              <a:t>Buffer</a:t>
            </a:r>
          </a:p>
        </p:txBody>
      </p:sp>
      <p:sp>
        <p:nvSpPr>
          <p:cNvPr id="79" name="TextBox 78">
            <a:extLst>
              <a:ext uri="{FF2B5EF4-FFF2-40B4-BE49-F238E27FC236}">
                <a16:creationId xmlns:a16="http://schemas.microsoft.com/office/drawing/2014/main" id="{8A197D9B-A9F6-49E1-B2F3-2B0CB881A91A}"/>
              </a:ext>
            </a:extLst>
          </p:cNvPr>
          <p:cNvSpPr txBox="1"/>
          <p:nvPr/>
        </p:nvSpPr>
        <p:spPr>
          <a:xfrm>
            <a:off x="3350119" y="31075426"/>
            <a:ext cx="1831477" cy="400110"/>
          </a:xfrm>
          <a:prstGeom prst="rect">
            <a:avLst/>
          </a:prstGeom>
          <a:noFill/>
        </p:spPr>
        <p:txBody>
          <a:bodyPr wrap="square" rtlCol="0">
            <a:spAutoFit/>
          </a:bodyPr>
          <a:lstStyle/>
          <a:p>
            <a:r>
              <a:rPr lang="en-US" sz="2000" dirty="0"/>
              <a:t>LPF (f</a:t>
            </a:r>
            <a:r>
              <a:rPr lang="en-US" sz="2000" baseline="-25000" dirty="0"/>
              <a:t>H</a:t>
            </a:r>
            <a:r>
              <a:rPr lang="en-US" sz="2000" dirty="0"/>
              <a:t> = 8 kHz)</a:t>
            </a:r>
          </a:p>
        </p:txBody>
      </p:sp>
      <p:sp>
        <p:nvSpPr>
          <p:cNvPr id="80" name="TextBox 79">
            <a:extLst>
              <a:ext uri="{FF2B5EF4-FFF2-40B4-BE49-F238E27FC236}">
                <a16:creationId xmlns:a16="http://schemas.microsoft.com/office/drawing/2014/main" id="{86F3AAE0-4AD8-4B41-93A0-FC28FF6B77E7}"/>
              </a:ext>
            </a:extLst>
          </p:cNvPr>
          <p:cNvSpPr txBox="1"/>
          <p:nvPr/>
        </p:nvSpPr>
        <p:spPr>
          <a:xfrm>
            <a:off x="5996870" y="31075426"/>
            <a:ext cx="1831477" cy="400110"/>
          </a:xfrm>
          <a:prstGeom prst="rect">
            <a:avLst/>
          </a:prstGeom>
          <a:noFill/>
        </p:spPr>
        <p:txBody>
          <a:bodyPr wrap="square" rtlCol="0">
            <a:spAutoFit/>
          </a:bodyPr>
          <a:lstStyle/>
          <a:p>
            <a:r>
              <a:rPr lang="en-US" sz="2000" dirty="0"/>
              <a:t>HPF (f</a:t>
            </a:r>
            <a:r>
              <a:rPr lang="en-US" sz="2000" baseline="-25000" dirty="0"/>
              <a:t>L</a:t>
            </a:r>
            <a:r>
              <a:rPr lang="en-US" sz="2000" dirty="0"/>
              <a:t> = 0.1 Hz)</a:t>
            </a:r>
          </a:p>
        </p:txBody>
      </p:sp>
      <p:sp>
        <p:nvSpPr>
          <p:cNvPr id="81" name="TextBox 80">
            <a:extLst>
              <a:ext uri="{FF2B5EF4-FFF2-40B4-BE49-F238E27FC236}">
                <a16:creationId xmlns:a16="http://schemas.microsoft.com/office/drawing/2014/main" id="{EB879421-9B80-4187-BF25-7A6A0133034C}"/>
              </a:ext>
            </a:extLst>
          </p:cNvPr>
          <p:cNvSpPr txBox="1"/>
          <p:nvPr/>
        </p:nvSpPr>
        <p:spPr>
          <a:xfrm>
            <a:off x="8274798" y="31075426"/>
            <a:ext cx="1831477" cy="400110"/>
          </a:xfrm>
          <a:prstGeom prst="rect">
            <a:avLst/>
          </a:prstGeom>
          <a:noFill/>
        </p:spPr>
        <p:txBody>
          <a:bodyPr wrap="square" rtlCol="0">
            <a:spAutoFit/>
          </a:bodyPr>
          <a:lstStyle/>
          <a:p>
            <a:r>
              <a:rPr lang="en-US" sz="2000" dirty="0"/>
              <a:t>Gain Stage</a:t>
            </a:r>
          </a:p>
        </p:txBody>
      </p:sp>
      <p:sp>
        <p:nvSpPr>
          <p:cNvPr id="82" name="Subtitle 2">
            <a:extLst>
              <a:ext uri="{FF2B5EF4-FFF2-40B4-BE49-F238E27FC236}">
                <a16:creationId xmlns:a16="http://schemas.microsoft.com/office/drawing/2014/main" id="{23416E7F-1BDF-428D-AE56-6921E8DAF13E}"/>
              </a:ext>
            </a:extLst>
          </p:cNvPr>
          <p:cNvSpPr txBox="1">
            <a:spLocks/>
          </p:cNvSpPr>
          <p:nvPr/>
        </p:nvSpPr>
        <p:spPr>
          <a:xfrm>
            <a:off x="11233334" y="15508710"/>
            <a:ext cx="5809530" cy="682536"/>
          </a:xfrm>
          <a:prstGeom prst="rect">
            <a:avLst/>
          </a:prstGeom>
          <a:solidFill>
            <a:schemeClr val="accent6">
              <a:lumMod val="60000"/>
              <a:lumOff val="40000"/>
            </a:schemeClr>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8" dirty="0">
                <a:latin typeface="Cambria" panose="02040503050406030204" pitchFamily="18" charset="0"/>
              </a:rPr>
              <a:t>Schematic</a:t>
            </a:r>
          </a:p>
        </p:txBody>
      </p:sp>
      <p:sp>
        <p:nvSpPr>
          <p:cNvPr id="86" name="Subtitle 2">
            <a:extLst>
              <a:ext uri="{FF2B5EF4-FFF2-40B4-BE49-F238E27FC236}">
                <a16:creationId xmlns:a16="http://schemas.microsoft.com/office/drawing/2014/main" id="{1B725A6A-439F-452D-8668-35211FD36E54}"/>
              </a:ext>
            </a:extLst>
          </p:cNvPr>
          <p:cNvSpPr txBox="1">
            <a:spLocks/>
          </p:cNvSpPr>
          <p:nvPr/>
        </p:nvSpPr>
        <p:spPr>
          <a:xfrm>
            <a:off x="17042864" y="15515709"/>
            <a:ext cx="14039420" cy="666195"/>
          </a:xfrm>
          <a:prstGeom prst="rect">
            <a:avLst/>
          </a:prstGeom>
          <a:solidFill>
            <a:schemeClr val="accent6">
              <a:lumMod val="60000"/>
              <a:lumOff val="40000"/>
            </a:schemeClr>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8" dirty="0">
                <a:latin typeface="Cambria" panose="02040503050406030204" pitchFamily="18" charset="0"/>
              </a:rPr>
              <a:t>Frequency Analysis</a:t>
            </a:r>
          </a:p>
        </p:txBody>
      </p:sp>
      <p:sp>
        <p:nvSpPr>
          <p:cNvPr id="149" name="Subtitle 2"/>
          <p:cNvSpPr txBox="1">
            <a:spLocks/>
          </p:cNvSpPr>
          <p:nvPr/>
        </p:nvSpPr>
        <p:spPr>
          <a:xfrm>
            <a:off x="11145046" y="22054755"/>
            <a:ext cx="19963603" cy="1178524"/>
          </a:xfrm>
          <a:prstGeom prst="rect">
            <a:avLst/>
          </a:prstGeom>
          <a:solidFill>
            <a:schemeClr val="tx1"/>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dirty="0">
                <a:solidFill>
                  <a:schemeClr val="bg1"/>
                </a:solidFill>
                <a:latin typeface="Cambria" panose="02040503050406030204" pitchFamily="18" charset="0"/>
              </a:rPr>
              <a:t>Full System</a:t>
            </a:r>
          </a:p>
        </p:txBody>
      </p:sp>
      <p:sp>
        <p:nvSpPr>
          <p:cNvPr id="75" name="Arrow: Right 74">
            <a:extLst>
              <a:ext uri="{FF2B5EF4-FFF2-40B4-BE49-F238E27FC236}">
                <a16:creationId xmlns:a16="http://schemas.microsoft.com/office/drawing/2014/main" id="{D817B49E-8547-42A4-A6EE-74EA12656649}"/>
              </a:ext>
            </a:extLst>
          </p:cNvPr>
          <p:cNvSpPr/>
          <p:nvPr/>
        </p:nvSpPr>
        <p:spPr>
          <a:xfrm>
            <a:off x="29419960" y="8772100"/>
            <a:ext cx="2774813" cy="848626"/>
          </a:xfrm>
          <a:prstGeom prst="right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7A962895-CC36-423E-B083-36E446321D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419960" y="9856895"/>
            <a:ext cx="2774813" cy="9279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hart, line chart&#10;&#10;Description automatically generated">
            <a:extLst>
              <a:ext uri="{FF2B5EF4-FFF2-40B4-BE49-F238E27FC236}">
                <a16:creationId xmlns:a16="http://schemas.microsoft.com/office/drawing/2014/main" id="{2DDDBD81-434B-411D-9DD0-001A654D2D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988730" y="21348912"/>
            <a:ext cx="7919814" cy="5444872"/>
          </a:xfrm>
          <a:prstGeom prst="rect">
            <a:avLst/>
          </a:prstGeom>
        </p:spPr>
      </p:pic>
      <p:pic>
        <p:nvPicPr>
          <p:cNvPr id="14" name="Picture 13" descr="Chart, line chart&#10;&#10;Description automatically generated">
            <a:extLst>
              <a:ext uri="{FF2B5EF4-FFF2-40B4-BE49-F238E27FC236}">
                <a16:creationId xmlns:a16="http://schemas.microsoft.com/office/drawing/2014/main" id="{35DB7C8A-88F8-4F4D-97F4-DD87725037F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042864" y="16181904"/>
            <a:ext cx="7786264" cy="5390540"/>
          </a:xfrm>
          <a:prstGeom prst="rect">
            <a:avLst/>
          </a:prstGeom>
        </p:spPr>
      </p:pic>
      <p:pic>
        <p:nvPicPr>
          <p:cNvPr id="26" name="Picture 25" descr="A picture containing letter&#10;&#10;Description automatically generated">
            <a:extLst>
              <a:ext uri="{FF2B5EF4-FFF2-40B4-BE49-F238E27FC236}">
                <a16:creationId xmlns:a16="http://schemas.microsoft.com/office/drawing/2014/main" id="{5282D115-1043-41E5-BC42-B302B13A7E3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965155" y="20763695"/>
            <a:ext cx="3962385" cy="1190791"/>
          </a:xfrm>
          <a:prstGeom prst="rect">
            <a:avLst/>
          </a:prstGeom>
        </p:spPr>
      </p:pic>
      <p:pic>
        <p:nvPicPr>
          <p:cNvPr id="33" name="Picture 32" descr="Chart, line chart&#10;&#10;Description automatically generated">
            <a:extLst>
              <a:ext uri="{FF2B5EF4-FFF2-40B4-BE49-F238E27FC236}">
                <a16:creationId xmlns:a16="http://schemas.microsoft.com/office/drawing/2014/main" id="{85DEA0FF-CD0C-46C7-ABF6-F4E5A034D62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829128" y="16164430"/>
            <a:ext cx="6253149" cy="4599265"/>
          </a:xfrm>
          <a:prstGeom prst="rect">
            <a:avLst/>
          </a:prstGeom>
        </p:spPr>
      </p:pic>
      <p:pic>
        <p:nvPicPr>
          <p:cNvPr id="37" name="Picture 36" descr="Diagram, schematic&#10;&#10;Description automatically generated">
            <a:extLst>
              <a:ext uri="{FF2B5EF4-FFF2-40B4-BE49-F238E27FC236}">
                <a16:creationId xmlns:a16="http://schemas.microsoft.com/office/drawing/2014/main" id="{AF59920F-CA70-44ED-A662-C106A84F332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234685" y="16181903"/>
            <a:ext cx="5827203" cy="5410017"/>
          </a:xfrm>
          <a:prstGeom prst="rect">
            <a:avLst/>
          </a:prstGeom>
        </p:spPr>
      </p:pic>
      <p:pic>
        <p:nvPicPr>
          <p:cNvPr id="39" name="Picture 38" descr="Chart, line chart&#10;&#10;Description automatically generated">
            <a:extLst>
              <a:ext uri="{FF2B5EF4-FFF2-40B4-BE49-F238E27FC236}">
                <a16:creationId xmlns:a16="http://schemas.microsoft.com/office/drawing/2014/main" id="{4D705C07-133E-439D-AE15-0B9E02BF328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969703" y="26793784"/>
            <a:ext cx="7938841" cy="4845132"/>
          </a:xfrm>
          <a:prstGeom prst="rect">
            <a:avLst/>
          </a:prstGeom>
        </p:spPr>
      </p:pic>
      <p:pic>
        <p:nvPicPr>
          <p:cNvPr id="42" name="Picture 41" descr="Diagram&#10;&#10;Description automatically generated">
            <a:extLst>
              <a:ext uri="{FF2B5EF4-FFF2-40B4-BE49-F238E27FC236}">
                <a16:creationId xmlns:a16="http://schemas.microsoft.com/office/drawing/2014/main" id="{3ECDC485-A7AA-45EB-8B57-4DD8740322A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117179" y="23232989"/>
            <a:ext cx="9969149" cy="8405927"/>
          </a:xfrm>
          <a:prstGeom prst="rect">
            <a:avLst/>
          </a:prstGeom>
        </p:spPr>
      </p:pic>
      <p:cxnSp>
        <p:nvCxnSpPr>
          <p:cNvPr id="71" name="Straight Connector 70">
            <a:extLst>
              <a:ext uri="{FF2B5EF4-FFF2-40B4-BE49-F238E27FC236}">
                <a16:creationId xmlns:a16="http://schemas.microsoft.com/office/drawing/2014/main" id="{A08E0CB2-877D-4714-A349-150DEB55F104}"/>
              </a:ext>
            </a:extLst>
          </p:cNvPr>
          <p:cNvCxnSpPr>
            <a:cxnSpLocks/>
          </p:cNvCxnSpPr>
          <p:nvPr/>
        </p:nvCxnSpPr>
        <p:spPr>
          <a:xfrm>
            <a:off x="20965028" y="22833645"/>
            <a:ext cx="0" cy="8805271"/>
          </a:xfrm>
          <a:prstGeom prst="line">
            <a:avLst/>
          </a:prstGeom>
          <a:ln w="57150"/>
        </p:spPr>
        <p:style>
          <a:lnRef idx="2">
            <a:schemeClr val="dk1"/>
          </a:lnRef>
          <a:fillRef idx="0">
            <a:schemeClr val="dk1"/>
          </a:fillRef>
          <a:effectRef idx="1">
            <a:schemeClr val="dk1"/>
          </a:effectRef>
          <a:fontRef idx="minor">
            <a:schemeClr val="tx1"/>
          </a:fontRef>
        </p:style>
      </p:cxnSp>
      <p:pic>
        <p:nvPicPr>
          <p:cNvPr id="55" name="Picture 54" descr="Diagram&#10;&#10;Description automatically generated">
            <a:extLst>
              <a:ext uri="{FF2B5EF4-FFF2-40B4-BE49-F238E27FC236}">
                <a16:creationId xmlns:a16="http://schemas.microsoft.com/office/drawing/2014/main" id="{430CEB1D-D0FC-4BBD-B7E0-337F731E1A1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1089617" y="23232989"/>
            <a:ext cx="10046897" cy="8405927"/>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3444</TotalTime>
  <Words>330</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Damping and Maximizing Output Signal of Rogowski Coil with Flux Feedback System Shawn Cawley Advisor: Dr. Matthew Argall Department of Space Science,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shawncawley2125@gmail.com</cp:lastModifiedBy>
  <cp:revision>197</cp:revision>
  <dcterms:created xsi:type="dcterms:W3CDTF">2016-03-05T16:55:12Z</dcterms:created>
  <dcterms:modified xsi:type="dcterms:W3CDTF">2021-04-28T01:05:30Z</dcterms:modified>
</cp:coreProperties>
</file>