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5" r:id="rId22"/>
    <p:sldId id="277" r:id="rId23"/>
    <p:sldId id="278" r:id="rId24"/>
    <p:sldId id="279" r:id="rId25"/>
    <p:sldId id="28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5658B6-7EB2-43E8-A5F4-7590A5095CB1}">
  <a:tblStyle styleId="{115658B6-7EB2-43E8-A5F4-7590A5095C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3" d="100"/>
          <a:sy n="53" d="100"/>
        </p:scale>
        <p:origin x="1660" y="5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43396a66106ac5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43396a66106ac5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0e41e4e199997d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0e41e4e199997d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0e41e4e199997d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0e41e4e199997d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0e41e4e199997d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0e41e4e199997d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0e41e4e199997d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0e41e4e199997d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0e41e4e199997d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0e41e4e199997d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d061c6a48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d061c6a48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d061c6a48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d061c6a48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518ae8b9b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518ae8b9b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d518ae8b9b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d518ae8b9b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d061c6a48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d061c6a48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d518ae8b9b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d518ae8b9b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d518ae8b9b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d518ae8b9b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d518ae8b9b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d518ae8b9b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d518ae8b9b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d518ae8b9b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6ae70e3388af62c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6ae70e3388af62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e41e4e199997d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e41e4e199997d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4edcd16752e58fd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4edcd16752e58fd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4edcd16752e58fd5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4edcd16752e58fd5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b967d413232e2e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b967d413232e2e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edcd16752e58fd5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edcd16752e58fd5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ae70e3388af62c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6ae70e3388af62c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0e41e4e199997d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0e41e4e199997d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15.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image" Target="../media/image21.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image" Target="../media/image24.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2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8.jp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29.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30.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31.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image" Target="../media/image12.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19312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The Living Bridge Project 2020-2021</a:t>
            </a:r>
            <a:endParaRPr dirty="0"/>
          </a:p>
        </p:txBody>
      </p:sp>
      <p:sp>
        <p:nvSpPr>
          <p:cNvPr id="55" name="Google Shape;55;p13"/>
          <p:cNvSpPr txBox="1">
            <a:spLocks noGrp="1"/>
          </p:cNvSpPr>
          <p:nvPr>
            <p:ph type="subTitle" idx="1"/>
          </p:nvPr>
        </p:nvSpPr>
        <p:spPr>
          <a:xfrm>
            <a:off x="311700" y="3505899"/>
            <a:ext cx="8520600" cy="1258605"/>
          </a:xfrm>
          <a:prstGeom prst="rect">
            <a:avLst/>
          </a:prstGeom>
        </p:spPr>
        <p:txBody>
          <a:bodyPr spcFirstLastPara="1" wrap="square" lIns="91425" tIns="91425" rIns="91425" bIns="91425" anchor="t" anchorCtr="0">
            <a:normAutofit fontScale="92500" lnSpcReduction="10000"/>
          </a:bodyPr>
          <a:lstStyle/>
          <a:p>
            <a:pPr marL="0" indent="0"/>
            <a:r>
              <a:rPr lang="en" dirty="0"/>
              <a:t>Tom Spiro and Maclane Keohane </a:t>
            </a:r>
          </a:p>
          <a:p>
            <a:pPr marL="0" lvl="0" indent="0" algn="ctr" rtl="0">
              <a:spcBef>
                <a:spcPts val="0"/>
              </a:spcBef>
              <a:spcAft>
                <a:spcPts val="0"/>
              </a:spcAft>
              <a:buNone/>
            </a:pPr>
            <a:r>
              <a:rPr lang="en-US" sz="1600" dirty="0"/>
              <a:t>Advisors: Martin Wosnik, Patrick O’Byrne</a:t>
            </a:r>
          </a:p>
          <a:p>
            <a:pPr marL="0" lvl="0" indent="0" algn="ctr" rtl="0">
              <a:spcBef>
                <a:spcPts val="0"/>
              </a:spcBef>
              <a:spcAft>
                <a:spcPts val="0"/>
              </a:spcAft>
              <a:buNone/>
            </a:pPr>
            <a:endParaRPr lang="en-US" sz="1600" dirty="0"/>
          </a:p>
          <a:p>
            <a:pPr marL="0" indent="0"/>
            <a:r>
              <a:rPr lang="en-US" sz="1600" i="1" dirty="0">
                <a:solidFill>
                  <a:schemeClr val="dk1"/>
                </a:solidFill>
              </a:rPr>
              <a:t>Funding Provided by NH Sea Grant</a:t>
            </a:r>
            <a:endParaRPr lang="en-US" sz="600" i="1" dirty="0"/>
          </a:p>
          <a:p>
            <a:pPr marL="0" lvl="0" indent="0" algn="ctr" rtl="0">
              <a:spcBef>
                <a:spcPts val="0"/>
              </a:spcBef>
              <a:spcAft>
                <a:spcPts val="0"/>
              </a:spcAft>
              <a:buNone/>
            </a:pPr>
            <a:endParaRPr sz="1600" dirty="0"/>
          </a:p>
        </p:txBody>
      </p:sp>
      <p:sp>
        <p:nvSpPr>
          <p:cNvPr id="56" name="Google Shape;56;p13"/>
          <p:cNvSpPr txBox="1"/>
          <p:nvPr/>
        </p:nvSpPr>
        <p:spPr>
          <a:xfrm>
            <a:off x="240650" y="2877550"/>
            <a:ext cx="8520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3200" i="1">
                <a:solidFill>
                  <a:schemeClr val="dk1"/>
                </a:solidFill>
              </a:rPr>
              <a:t>Instrumentation Alongside Tidal Turbine</a:t>
            </a:r>
            <a:endParaRPr sz="500" i="1"/>
          </a:p>
        </p:txBody>
      </p:sp>
      <p:pic>
        <p:nvPicPr>
          <p:cNvPr id="3" name="Audio 2">
            <a:hlinkClick r:id="" action="ppaction://media"/>
            <a:extLst>
              <a:ext uri="{FF2B5EF4-FFF2-40B4-BE49-F238E27FC236}">
                <a16:creationId xmlns:a16="http://schemas.microsoft.com/office/drawing/2014/main" id="{CE0F3FAE-7535-42DC-9FB4-7166812675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59"/>
    </mc:Choice>
    <mc:Fallback xmlns="">
      <p:transition spd="slow" advTm="15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Turbidity Calibration</a:t>
            </a:r>
            <a:endParaRPr/>
          </a:p>
        </p:txBody>
      </p:sp>
      <p:sp>
        <p:nvSpPr>
          <p:cNvPr id="130" name="Google Shape;130;p2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a:t>Turbidity, usually needing further definition, is the measurement of refracted light off suspended solids and sediment in the water</a:t>
            </a:r>
            <a:endParaRPr/>
          </a:p>
          <a:p>
            <a:pPr marL="457200" lvl="0" indent="-304800" algn="l" rtl="0">
              <a:spcBef>
                <a:spcPts val="0"/>
              </a:spcBef>
              <a:spcAft>
                <a:spcPts val="0"/>
              </a:spcAft>
              <a:buSzPts val="1200"/>
              <a:buChar char="●"/>
            </a:pPr>
            <a:r>
              <a:rPr lang="en"/>
              <a:t>Water was sampled from the site of the tidal turbine and analyzed to determine proper gain of the sensor</a:t>
            </a:r>
            <a:endParaRPr/>
          </a:p>
          <a:p>
            <a:pPr marL="457200" lvl="0" indent="-304800" algn="l" rtl="0">
              <a:spcBef>
                <a:spcPts val="0"/>
              </a:spcBef>
              <a:spcAft>
                <a:spcPts val="0"/>
              </a:spcAft>
              <a:buSzPts val="1200"/>
              <a:buChar char="●"/>
            </a:pPr>
            <a:r>
              <a:rPr lang="en"/>
              <a:t>The water samples were analyzed for sediment concentration</a:t>
            </a:r>
            <a:endParaRPr/>
          </a:p>
        </p:txBody>
      </p:sp>
      <p:pic>
        <p:nvPicPr>
          <p:cNvPr id="131" name="Google Shape;131;p22"/>
          <p:cNvPicPr preferRelativeResize="0"/>
          <p:nvPr/>
        </p:nvPicPr>
        <p:blipFill>
          <a:blip r:embed="rId5">
            <a:alphaModFix/>
          </a:blip>
          <a:stretch>
            <a:fillRect/>
          </a:stretch>
        </p:blipFill>
        <p:spPr>
          <a:xfrm>
            <a:off x="3320716" y="152400"/>
            <a:ext cx="3580411" cy="4838702"/>
          </a:xfrm>
          <a:prstGeom prst="rect">
            <a:avLst/>
          </a:prstGeom>
          <a:noFill/>
          <a:ln>
            <a:noFill/>
          </a:ln>
        </p:spPr>
      </p:pic>
      <p:pic>
        <p:nvPicPr>
          <p:cNvPr id="132" name="Google Shape;132;p22"/>
          <p:cNvPicPr preferRelativeResize="0"/>
          <p:nvPr/>
        </p:nvPicPr>
        <p:blipFill>
          <a:blip r:embed="rId6">
            <a:alphaModFix/>
          </a:blip>
          <a:stretch>
            <a:fillRect/>
          </a:stretch>
        </p:blipFill>
        <p:spPr>
          <a:xfrm>
            <a:off x="7053527" y="152401"/>
            <a:ext cx="1773538" cy="2419350"/>
          </a:xfrm>
          <a:prstGeom prst="rect">
            <a:avLst/>
          </a:prstGeom>
          <a:noFill/>
          <a:ln>
            <a:noFill/>
          </a:ln>
        </p:spPr>
      </p:pic>
      <p:pic>
        <p:nvPicPr>
          <p:cNvPr id="133" name="Google Shape;133;p22"/>
          <p:cNvPicPr preferRelativeResize="0"/>
          <p:nvPr/>
        </p:nvPicPr>
        <p:blipFill>
          <a:blip r:embed="rId7">
            <a:alphaModFix/>
          </a:blip>
          <a:stretch>
            <a:fillRect/>
          </a:stretch>
        </p:blipFill>
        <p:spPr>
          <a:xfrm>
            <a:off x="7053527" y="2736499"/>
            <a:ext cx="1773538" cy="2254597"/>
          </a:xfrm>
          <a:prstGeom prst="rect">
            <a:avLst/>
          </a:prstGeom>
          <a:noFill/>
          <a:ln>
            <a:noFill/>
          </a:ln>
        </p:spPr>
      </p:pic>
      <p:pic>
        <p:nvPicPr>
          <p:cNvPr id="2" name="Audio 1">
            <a:hlinkClick r:id="" action="ppaction://media"/>
            <a:extLst>
              <a:ext uri="{FF2B5EF4-FFF2-40B4-BE49-F238E27FC236}">
                <a16:creationId xmlns:a16="http://schemas.microsoft.com/office/drawing/2014/main" id="{EE64CDB9-6926-40E6-BA80-DCB89D6754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400"/>
    </mc:Choice>
    <mc:Fallback xmlns="">
      <p:transition spd="slow" advTm="3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Turbidity Experiment</a:t>
            </a:r>
            <a:endParaRPr/>
          </a:p>
        </p:txBody>
      </p:sp>
      <p:sp>
        <p:nvSpPr>
          <p:cNvPr id="139" name="Google Shape;139;p23"/>
          <p:cNvSpPr txBox="1">
            <a:spLocks noGrp="1"/>
          </p:cNvSpPr>
          <p:nvPr>
            <p:ph type="body" idx="1"/>
          </p:nvPr>
        </p:nvSpPr>
        <p:spPr>
          <a:xfrm>
            <a:off x="311700" y="1389600"/>
            <a:ext cx="3688800" cy="3179400"/>
          </a:xfrm>
          <a:prstGeom prst="rect">
            <a:avLst/>
          </a:prstGeom>
        </p:spPr>
        <p:txBody>
          <a:bodyPr spcFirstLastPara="1" wrap="square" lIns="91425" tIns="91425" rIns="91425" bIns="91425" anchor="t" anchorCtr="0">
            <a:noAutofit/>
          </a:bodyPr>
          <a:lstStyle/>
          <a:p>
            <a:pPr marL="457200" lvl="0" indent="-305929" algn="l" rtl="0">
              <a:lnSpc>
                <a:spcPct val="115000"/>
              </a:lnSpc>
              <a:spcBef>
                <a:spcPts val="0"/>
              </a:spcBef>
              <a:spcAft>
                <a:spcPts val="0"/>
              </a:spcAft>
              <a:buClr>
                <a:schemeClr val="dk1"/>
              </a:buClr>
              <a:buSzPts val="1218"/>
              <a:buAutoNum type="arabicPeriod"/>
            </a:pPr>
            <a:r>
              <a:rPr lang="en" sz="1242"/>
              <a:t>A sheet of white paper, with a diameter of approx. 30mm was rolled up around the optical sensor</a:t>
            </a:r>
            <a:endParaRPr sz="1242"/>
          </a:p>
          <a:p>
            <a:pPr marL="457200" lvl="0" indent="-305929" algn="l" rtl="0">
              <a:lnSpc>
                <a:spcPct val="115000"/>
              </a:lnSpc>
              <a:spcBef>
                <a:spcPts val="0"/>
              </a:spcBef>
              <a:spcAft>
                <a:spcPts val="0"/>
              </a:spcAft>
              <a:buClr>
                <a:schemeClr val="dk1"/>
              </a:buClr>
              <a:buSzPts val="1218"/>
              <a:buAutoNum type="arabicPeriod"/>
            </a:pPr>
            <a:r>
              <a:rPr lang="en" sz="1242"/>
              <a:t>The Midas CTD+ was configured to run continuously in Datalog Pro with turbidity gain set to 5</a:t>
            </a:r>
            <a:endParaRPr sz="1242"/>
          </a:p>
          <a:p>
            <a:pPr marL="457200" lvl="0" indent="-305929" algn="l" rtl="0">
              <a:lnSpc>
                <a:spcPct val="115000"/>
              </a:lnSpc>
              <a:spcBef>
                <a:spcPts val="0"/>
              </a:spcBef>
              <a:spcAft>
                <a:spcPts val="0"/>
              </a:spcAft>
              <a:buClr>
                <a:schemeClr val="dk1"/>
              </a:buClr>
              <a:buSzPts val="1218"/>
              <a:buAutoNum type="arabicPeriod"/>
            </a:pPr>
            <a:r>
              <a:rPr lang="en" sz="1242"/>
              <a:t>Use the Data Display in ‘Scroll’ to monitor the live output, displaying Formazin Turbidity Units (FTU)</a:t>
            </a:r>
            <a:endParaRPr sz="1242"/>
          </a:p>
          <a:p>
            <a:pPr marL="457200" lvl="0" indent="-305929" algn="l" rtl="0">
              <a:lnSpc>
                <a:spcPct val="115000"/>
              </a:lnSpc>
              <a:spcBef>
                <a:spcPts val="0"/>
              </a:spcBef>
              <a:spcAft>
                <a:spcPts val="0"/>
              </a:spcAft>
              <a:buClr>
                <a:schemeClr val="dk1"/>
              </a:buClr>
              <a:buSzPts val="1218"/>
              <a:buAutoNum type="arabicPeriod"/>
            </a:pPr>
            <a:r>
              <a:rPr lang="en" sz="1242"/>
              <a:t>A value around 495-500 FTU is expected</a:t>
            </a:r>
            <a:endParaRPr sz="1242"/>
          </a:p>
          <a:p>
            <a:pPr marL="457200" lvl="0" indent="0" algn="l" rtl="0">
              <a:lnSpc>
                <a:spcPct val="115000"/>
              </a:lnSpc>
              <a:spcBef>
                <a:spcPts val="1200"/>
              </a:spcBef>
              <a:spcAft>
                <a:spcPts val="1200"/>
              </a:spcAft>
              <a:buSzPts val="275"/>
              <a:buNone/>
            </a:pPr>
            <a:r>
              <a:rPr lang="en" sz="1242"/>
              <a:t>(Lighting of the procedure requires fluorescent or natural lighting!)</a:t>
            </a:r>
            <a:endParaRPr sz="600"/>
          </a:p>
        </p:txBody>
      </p:sp>
      <p:pic>
        <p:nvPicPr>
          <p:cNvPr id="140" name="Google Shape;140;p23"/>
          <p:cNvPicPr preferRelativeResize="0"/>
          <p:nvPr/>
        </p:nvPicPr>
        <p:blipFill>
          <a:blip r:embed="rId5">
            <a:alphaModFix/>
          </a:blip>
          <a:stretch>
            <a:fillRect/>
          </a:stretch>
        </p:blipFill>
        <p:spPr>
          <a:xfrm>
            <a:off x="4333873" y="0"/>
            <a:ext cx="3428984" cy="2571753"/>
          </a:xfrm>
          <a:prstGeom prst="rect">
            <a:avLst/>
          </a:prstGeom>
          <a:noFill/>
          <a:ln>
            <a:noFill/>
          </a:ln>
        </p:spPr>
      </p:pic>
      <p:pic>
        <p:nvPicPr>
          <p:cNvPr id="141" name="Google Shape;141;p23"/>
          <p:cNvPicPr preferRelativeResize="0"/>
          <p:nvPr/>
        </p:nvPicPr>
        <p:blipFill>
          <a:blip r:embed="rId6">
            <a:alphaModFix/>
          </a:blip>
          <a:stretch>
            <a:fillRect/>
          </a:stretch>
        </p:blipFill>
        <p:spPr>
          <a:xfrm>
            <a:off x="4333875" y="2571742"/>
            <a:ext cx="3428974" cy="2571731"/>
          </a:xfrm>
          <a:prstGeom prst="rect">
            <a:avLst/>
          </a:prstGeom>
          <a:noFill/>
          <a:ln>
            <a:noFill/>
          </a:ln>
        </p:spPr>
      </p:pic>
      <p:pic>
        <p:nvPicPr>
          <p:cNvPr id="2" name="Audio 1">
            <a:hlinkClick r:id="" action="ppaction://media"/>
            <a:extLst>
              <a:ext uri="{FF2B5EF4-FFF2-40B4-BE49-F238E27FC236}">
                <a16:creationId xmlns:a16="http://schemas.microsoft.com/office/drawing/2014/main" id="{671170D4-8DAD-4CDA-BAA9-A2162F289A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155"/>
    </mc:Choice>
    <mc:Fallback xmlns="">
      <p:transition spd="slow" advTm="5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Trips to Platform</a:t>
            </a:r>
            <a:endParaRPr/>
          </a:p>
        </p:txBody>
      </p:sp>
      <p:sp>
        <p:nvSpPr>
          <p:cNvPr id="147" name="Google Shape;147;p2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dirty="0"/>
              <a:t>Multiple trips were taken via the Galen J from Judd Gregg Research Center to the tidal platform under the Memorial Bridge</a:t>
            </a:r>
            <a:endParaRPr dirty="0"/>
          </a:p>
          <a:p>
            <a:pPr marL="457200" lvl="0" indent="-304800" algn="l" rtl="0">
              <a:spcBef>
                <a:spcPts val="0"/>
              </a:spcBef>
              <a:spcAft>
                <a:spcPts val="0"/>
              </a:spcAft>
              <a:buSzPts val="1200"/>
              <a:buChar char="●"/>
            </a:pPr>
            <a:r>
              <a:rPr lang="en" dirty="0"/>
              <a:t>Proper planning and care was taken into every trip</a:t>
            </a:r>
            <a:endParaRPr dirty="0"/>
          </a:p>
          <a:p>
            <a:pPr marL="457200" lvl="0" indent="-304800" algn="l" rtl="0">
              <a:spcBef>
                <a:spcPts val="0"/>
              </a:spcBef>
              <a:spcAft>
                <a:spcPts val="0"/>
              </a:spcAft>
              <a:buSzPts val="1200"/>
              <a:buChar char="●"/>
            </a:pPr>
            <a:r>
              <a:rPr lang="en" dirty="0"/>
              <a:t>The Tidal Turbine was deployed multiple times throughout 2020-2021</a:t>
            </a:r>
            <a:endParaRPr dirty="0"/>
          </a:p>
          <a:p>
            <a:pPr marL="457200" lvl="0" indent="-304800" algn="l" rtl="0">
              <a:spcBef>
                <a:spcPts val="0"/>
              </a:spcBef>
              <a:spcAft>
                <a:spcPts val="0"/>
              </a:spcAft>
              <a:buSzPts val="1200"/>
              <a:buChar char="●"/>
            </a:pPr>
            <a:r>
              <a:rPr lang="en" dirty="0"/>
              <a:t>Proper procedure of analyzing the platform, removing safety pins, safety straps, and careful winch operation was followed</a:t>
            </a:r>
            <a:endParaRPr dirty="0"/>
          </a:p>
        </p:txBody>
      </p:sp>
      <p:pic>
        <p:nvPicPr>
          <p:cNvPr id="148" name="Google Shape;148;p24"/>
          <p:cNvPicPr preferRelativeResize="0"/>
          <p:nvPr/>
        </p:nvPicPr>
        <p:blipFill>
          <a:blip r:embed="rId5">
            <a:alphaModFix/>
          </a:blip>
          <a:stretch>
            <a:fillRect/>
          </a:stretch>
        </p:blipFill>
        <p:spPr>
          <a:xfrm>
            <a:off x="3946358" y="426936"/>
            <a:ext cx="4638842" cy="4289627"/>
          </a:xfrm>
          <a:prstGeom prst="rect">
            <a:avLst/>
          </a:prstGeom>
          <a:noFill/>
          <a:ln>
            <a:noFill/>
          </a:ln>
        </p:spPr>
      </p:pic>
      <p:pic>
        <p:nvPicPr>
          <p:cNvPr id="2" name="Audio 1">
            <a:hlinkClick r:id="" action="ppaction://media"/>
            <a:extLst>
              <a:ext uri="{FF2B5EF4-FFF2-40B4-BE49-F238E27FC236}">
                <a16:creationId xmlns:a16="http://schemas.microsoft.com/office/drawing/2014/main" id="{168D2B9E-9E20-4832-A3EC-595C97BD42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180"/>
    </mc:Choice>
    <mc:Fallback xmlns="">
      <p:transition spd="slow" advTm="2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fontScale="92500" lnSpcReduction="20000"/>
          </a:bodyPr>
          <a:lstStyle/>
          <a:p>
            <a:pPr marL="0" lvl="0" indent="0" algn="l" rtl="0">
              <a:spcBef>
                <a:spcPts val="0"/>
              </a:spcBef>
              <a:spcAft>
                <a:spcPts val="0"/>
              </a:spcAft>
              <a:buNone/>
            </a:pPr>
            <a:r>
              <a:rPr lang="en"/>
              <a:t>An example tool selection and supplies loadout that is taken to the tidal platform site</a:t>
            </a:r>
            <a:endParaRPr/>
          </a:p>
        </p:txBody>
      </p:sp>
      <p:pic>
        <p:nvPicPr>
          <p:cNvPr id="154" name="Google Shape;154;p25"/>
          <p:cNvPicPr preferRelativeResize="0"/>
          <p:nvPr/>
        </p:nvPicPr>
        <p:blipFill>
          <a:blip r:embed="rId5">
            <a:alphaModFix/>
          </a:blip>
          <a:stretch>
            <a:fillRect/>
          </a:stretch>
        </p:blipFill>
        <p:spPr>
          <a:xfrm>
            <a:off x="152400" y="152400"/>
            <a:ext cx="2944333" cy="3925777"/>
          </a:xfrm>
          <a:prstGeom prst="rect">
            <a:avLst/>
          </a:prstGeom>
          <a:noFill/>
          <a:ln>
            <a:noFill/>
          </a:ln>
        </p:spPr>
      </p:pic>
      <p:pic>
        <p:nvPicPr>
          <p:cNvPr id="155" name="Google Shape;155;p25"/>
          <p:cNvPicPr preferRelativeResize="0"/>
          <p:nvPr/>
        </p:nvPicPr>
        <p:blipFill>
          <a:blip r:embed="rId6">
            <a:alphaModFix/>
          </a:blip>
          <a:stretch>
            <a:fillRect/>
          </a:stretch>
        </p:blipFill>
        <p:spPr>
          <a:xfrm>
            <a:off x="3249133" y="152400"/>
            <a:ext cx="2944333" cy="3925777"/>
          </a:xfrm>
          <a:prstGeom prst="rect">
            <a:avLst/>
          </a:prstGeom>
          <a:noFill/>
          <a:ln>
            <a:noFill/>
          </a:ln>
        </p:spPr>
      </p:pic>
      <p:pic>
        <p:nvPicPr>
          <p:cNvPr id="156" name="Google Shape;156;p25"/>
          <p:cNvPicPr preferRelativeResize="0"/>
          <p:nvPr/>
        </p:nvPicPr>
        <p:blipFill>
          <a:blip r:embed="rId7">
            <a:alphaModFix/>
          </a:blip>
          <a:stretch>
            <a:fillRect/>
          </a:stretch>
        </p:blipFill>
        <p:spPr>
          <a:xfrm>
            <a:off x="6345865" y="351463"/>
            <a:ext cx="2798135" cy="3726714"/>
          </a:xfrm>
          <a:prstGeom prst="rect">
            <a:avLst/>
          </a:prstGeom>
          <a:noFill/>
          <a:ln>
            <a:noFill/>
          </a:ln>
        </p:spPr>
      </p:pic>
      <p:pic>
        <p:nvPicPr>
          <p:cNvPr id="2" name="Audio 1">
            <a:hlinkClick r:id="" action="ppaction://media"/>
            <a:extLst>
              <a:ext uri="{FF2B5EF4-FFF2-40B4-BE49-F238E27FC236}">
                <a16:creationId xmlns:a16="http://schemas.microsoft.com/office/drawing/2014/main" id="{EE8ACC68-1115-4FDF-9B35-081721B60B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97"/>
    </mc:Choice>
    <mc:Fallback xmlns="">
      <p:transition spd="slow" advTm="2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a:spLocks noGrp="1"/>
          </p:cNvSpPr>
          <p:nvPr>
            <p:ph type="body" idx="1"/>
          </p:nvPr>
        </p:nvSpPr>
        <p:spPr>
          <a:xfrm>
            <a:off x="311700" y="4230575"/>
            <a:ext cx="83910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688"/>
              <a:buNone/>
            </a:pPr>
            <a:r>
              <a:rPr lang="en" sz="1650" dirty="0"/>
              <a:t>Operations on the Tidal Turbine include deploying the Turbine, cleaning the platform, water sampling, scrubbing off marine life and ice off the pontoons, and working on instruments</a:t>
            </a:r>
            <a:endParaRPr sz="1650" dirty="0"/>
          </a:p>
        </p:txBody>
      </p:sp>
      <p:pic>
        <p:nvPicPr>
          <p:cNvPr id="162" name="Google Shape;162;p26"/>
          <p:cNvPicPr preferRelativeResize="0"/>
          <p:nvPr/>
        </p:nvPicPr>
        <p:blipFill>
          <a:blip r:embed="rId5">
            <a:alphaModFix/>
          </a:blip>
          <a:stretch>
            <a:fillRect/>
          </a:stretch>
        </p:blipFill>
        <p:spPr>
          <a:xfrm>
            <a:off x="311700" y="152400"/>
            <a:ext cx="2785033" cy="3925777"/>
          </a:xfrm>
          <a:prstGeom prst="rect">
            <a:avLst/>
          </a:prstGeom>
          <a:noFill/>
          <a:ln>
            <a:noFill/>
          </a:ln>
        </p:spPr>
      </p:pic>
      <p:pic>
        <p:nvPicPr>
          <p:cNvPr id="163" name="Google Shape;163;p26"/>
          <p:cNvPicPr preferRelativeResize="0"/>
          <p:nvPr/>
        </p:nvPicPr>
        <p:blipFill>
          <a:blip r:embed="rId6">
            <a:alphaModFix/>
          </a:blip>
          <a:stretch>
            <a:fillRect/>
          </a:stretch>
        </p:blipFill>
        <p:spPr>
          <a:xfrm>
            <a:off x="3286299" y="152400"/>
            <a:ext cx="2785033" cy="3925777"/>
          </a:xfrm>
          <a:prstGeom prst="rect">
            <a:avLst/>
          </a:prstGeom>
          <a:noFill/>
          <a:ln>
            <a:noFill/>
          </a:ln>
        </p:spPr>
      </p:pic>
      <p:pic>
        <p:nvPicPr>
          <p:cNvPr id="164" name="Google Shape;164;p26"/>
          <p:cNvPicPr preferRelativeResize="0"/>
          <p:nvPr/>
        </p:nvPicPr>
        <p:blipFill>
          <a:blip r:embed="rId7">
            <a:alphaModFix/>
          </a:blip>
          <a:stretch>
            <a:fillRect/>
          </a:stretch>
        </p:blipFill>
        <p:spPr>
          <a:xfrm>
            <a:off x="6345865" y="351463"/>
            <a:ext cx="2645735" cy="3527647"/>
          </a:xfrm>
          <a:prstGeom prst="rect">
            <a:avLst/>
          </a:prstGeom>
          <a:noFill/>
          <a:ln>
            <a:noFill/>
          </a:ln>
        </p:spPr>
      </p:pic>
      <p:pic>
        <p:nvPicPr>
          <p:cNvPr id="2" name="Audio 1">
            <a:hlinkClick r:id="" action="ppaction://media"/>
            <a:extLst>
              <a:ext uri="{FF2B5EF4-FFF2-40B4-BE49-F238E27FC236}">
                <a16:creationId xmlns:a16="http://schemas.microsoft.com/office/drawing/2014/main" id="{E6C424F0-B7F5-4C1F-A240-0C5CBF1222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716"/>
    </mc:Choice>
    <mc:Fallback xmlns="">
      <p:transition spd="slow" advTm="24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Midas CTD+ Deployed</a:t>
            </a:r>
            <a:endParaRPr/>
          </a:p>
        </p:txBody>
      </p:sp>
      <p:sp>
        <p:nvSpPr>
          <p:cNvPr id="170" name="Google Shape;170;p2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a:t>The Midas was deployed at the Tidal Turbine Platform 3/16/2021 and is connected to the SCADA Data System. Measurements from 3/19/2021 have been recorded on the data system. The data system saves measurement values every 5 mins even though the MIDAS has a set sampling rate of 1 Hz (with capability of measuring at 8 Hz). The 1 Hz data is recorded on the internal flash memory (16 Megabytes).</a:t>
            </a:r>
            <a:endParaRPr/>
          </a:p>
          <a:p>
            <a:pPr marL="0" lvl="0" indent="0" algn="l" rtl="0">
              <a:spcBef>
                <a:spcPts val="1200"/>
              </a:spcBef>
              <a:spcAft>
                <a:spcPts val="1200"/>
              </a:spcAft>
              <a:buNone/>
            </a:pPr>
            <a:r>
              <a:rPr lang="en"/>
              <a:t>The Midas CTD + rest about 1 meter deep in water on the mount designed by the 2016 Tech 797 crew.</a:t>
            </a:r>
            <a:endParaRPr/>
          </a:p>
        </p:txBody>
      </p:sp>
      <p:pic>
        <p:nvPicPr>
          <p:cNvPr id="171" name="Google Shape;171;p27"/>
          <p:cNvPicPr preferRelativeResize="0"/>
          <p:nvPr/>
        </p:nvPicPr>
        <p:blipFill>
          <a:blip r:embed="rId5">
            <a:alphaModFix/>
          </a:blip>
          <a:stretch>
            <a:fillRect/>
          </a:stretch>
        </p:blipFill>
        <p:spPr>
          <a:xfrm>
            <a:off x="4197772" y="191502"/>
            <a:ext cx="3653059" cy="4760495"/>
          </a:xfrm>
          <a:prstGeom prst="rect">
            <a:avLst/>
          </a:prstGeom>
          <a:noFill/>
          <a:ln>
            <a:noFill/>
          </a:ln>
        </p:spPr>
      </p:pic>
      <p:pic>
        <p:nvPicPr>
          <p:cNvPr id="2" name="Audio 1">
            <a:hlinkClick r:id="" action="ppaction://media"/>
            <a:extLst>
              <a:ext uri="{FF2B5EF4-FFF2-40B4-BE49-F238E27FC236}">
                <a16:creationId xmlns:a16="http://schemas.microsoft.com/office/drawing/2014/main" id="{1F11287F-7A4D-4695-ABD3-731F840388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983"/>
    </mc:Choice>
    <mc:Fallback xmlns="">
      <p:transition spd="slow" advTm="4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311700" y="0"/>
            <a:ext cx="4350600" cy="998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Extra Instrumentation: Rainbow Smelt Fish Finder</a:t>
            </a:r>
            <a:endParaRPr/>
          </a:p>
        </p:txBody>
      </p:sp>
      <p:sp>
        <p:nvSpPr>
          <p:cNvPr id="177" name="Google Shape;177;p28"/>
          <p:cNvSpPr txBox="1">
            <a:spLocks noGrp="1"/>
          </p:cNvSpPr>
          <p:nvPr>
            <p:ph type="body" idx="1"/>
          </p:nvPr>
        </p:nvSpPr>
        <p:spPr>
          <a:xfrm>
            <a:off x="103000" y="998400"/>
            <a:ext cx="8441400" cy="7860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
              <a:t>In cooperation with Professor Nathan Furey in the Department of Biological Sciences, the Living Bridge undergraduates designed a mount for an acoustic fish finder. This fish finder is used to identify tagged Rainbow Smelt, a declining fish species in NH. The fish finder will help provide info to understand Smelt migration of estuaries.</a:t>
            </a:r>
            <a:endParaRPr/>
          </a:p>
        </p:txBody>
      </p:sp>
      <p:pic>
        <p:nvPicPr>
          <p:cNvPr id="178" name="Google Shape;178;p28"/>
          <p:cNvPicPr preferRelativeResize="0"/>
          <p:nvPr/>
        </p:nvPicPr>
        <p:blipFill rotWithShape="1">
          <a:blip r:embed="rId5">
            <a:alphaModFix/>
          </a:blip>
          <a:srcRect/>
          <a:stretch/>
        </p:blipFill>
        <p:spPr>
          <a:xfrm>
            <a:off x="3424500" y="1932825"/>
            <a:ext cx="5719500" cy="3210685"/>
          </a:xfrm>
          <a:prstGeom prst="rect">
            <a:avLst/>
          </a:prstGeom>
          <a:noFill/>
          <a:ln>
            <a:noFill/>
          </a:ln>
        </p:spPr>
      </p:pic>
      <p:pic>
        <p:nvPicPr>
          <p:cNvPr id="179" name="Google Shape;179;p28"/>
          <p:cNvPicPr preferRelativeResize="0"/>
          <p:nvPr/>
        </p:nvPicPr>
        <p:blipFill>
          <a:blip r:embed="rId6">
            <a:alphaModFix/>
          </a:blip>
          <a:stretch>
            <a:fillRect/>
          </a:stretch>
        </p:blipFill>
        <p:spPr>
          <a:xfrm>
            <a:off x="1016490" y="1932826"/>
            <a:ext cx="2408004" cy="3210672"/>
          </a:xfrm>
          <a:prstGeom prst="rect">
            <a:avLst/>
          </a:prstGeom>
          <a:noFill/>
          <a:ln>
            <a:noFill/>
          </a:ln>
        </p:spPr>
      </p:pic>
      <p:pic>
        <p:nvPicPr>
          <p:cNvPr id="2" name="Audio 1">
            <a:hlinkClick r:id="" action="ppaction://media"/>
            <a:extLst>
              <a:ext uri="{FF2B5EF4-FFF2-40B4-BE49-F238E27FC236}">
                <a16:creationId xmlns:a16="http://schemas.microsoft.com/office/drawing/2014/main" id="{805109BA-1668-44A9-AECB-6CA57BC3CC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39"/>
    </mc:Choice>
    <mc:Fallback xmlns="">
      <p:transition spd="slow" advTm="33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9"/>
          <p:cNvSpPr txBox="1">
            <a:spLocks noGrp="1"/>
          </p:cNvSpPr>
          <p:nvPr>
            <p:ph type="body" idx="1"/>
          </p:nvPr>
        </p:nvSpPr>
        <p:spPr>
          <a:xfrm>
            <a:off x="205950" y="4264200"/>
            <a:ext cx="8732100" cy="8793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0"/>
              </a:spcAft>
              <a:buNone/>
            </a:pPr>
            <a:endParaRPr dirty="0"/>
          </a:p>
          <a:p>
            <a:pPr marL="0" lvl="0" indent="0" algn="ctr" rtl="0">
              <a:spcBef>
                <a:spcPts val="1200"/>
              </a:spcBef>
              <a:spcAft>
                <a:spcPts val="1200"/>
              </a:spcAft>
              <a:buNone/>
            </a:pPr>
            <a:r>
              <a:rPr lang="en" sz="2200" b="1" dirty="0"/>
              <a:t>Post Processing of the CTD data is still ongoing and will continue as long as it is connected to the SCADA data system. This figure is an example of a data set of the CTD from 3/19 to 4/16 in a Matlab Figure Plot.</a:t>
            </a:r>
            <a:endParaRPr sz="2200" b="1" dirty="0"/>
          </a:p>
        </p:txBody>
      </p:sp>
      <p:pic>
        <p:nvPicPr>
          <p:cNvPr id="2" name="Audio 1">
            <a:hlinkClick r:id="" action="ppaction://media"/>
            <a:extLst>
              <a:ext uri="{FF2B5EF4-FFF2-40B4-BE49-F238E27FC236}">
                <a16:creationId xmlns:a16="http://schemas.microsoft.com/office/drawing/2014/main" id="{9079CD83-6C6F-4104-A4E6-5ABEB53237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68A3759E-CEE4-4A57-BB92-324A73323702}"/>
              </a:ext>
            </a:extLst>
          </p:cNvPr>
          <p:cNvPicPr>
            <a:picLocks noChangeAspect="1"/>
          </p:cNvPicPr>
          <p:nvPr/>
        </p:nvPicPr>
        <p:blipFill rotWithShape="1">
          <a:blip r:embed="rId6"/>
          <a:srcRect t="4554" b="6928"/>
          <a:stretch/>
        </p:blipFill>
        <p:spPr>
          <a:xfrm>
            <a:off x="1279357" y="0"/>
            <a:ext cx="6886830"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818"/>
    </mc:Choice>
    <mc:Fallback xmlns="">
      <p:transition spd="slow" advTm="48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311700" y="555600"/>
            <a:ext cx="37635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Harvey Lab Cooperation</a:t>
            </a:r>
            <a:endParaRPr/>
          </a:p>
        </p:txBody>
      </p:sp>
      <p:sp>
        <p:nvSpPr>
          <p:cNvPr id="191" name="Google Shape;191;p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dirty="0"/>
              <a:t>Teamed up with Dr. Elizabeth Harvey to help calibrate our Seapoint Fluorometer</a:t>
            </a:r>
            <a:endParaRPr dirty="0"/>
          </a:p>
          <a:p>
            <a:pPr marL="457200" lvl="0" indent="-304800" algn="l" rtl="0">
              <a:spcBef>
                <a:spcPts val="0"/>
              </a:spcBef>
              <a:spcAft>
                <a:spcPts val="0"/>
              </a:spcAft>
              <a:buSzPts val="1200"/>
              <a:buChar char="●"/>
            </a:pPr>
            <a:r>
              <a:rPr lang="en" dirty="0"/>
              <a:t>3 water samples from the platform site at the Memorial Bridge in Portsmouth, NH were collected and brought back to the Harvey Laboratory to be accurately processed for Chlorophyll a levels</a:t>
            </a:r>
            <a:endParaRPr dirty="0"/>
          </a:p>
          <a:p>
            <a:pPr marL="457200" lvl="0" indent="0" algn="l" rtl="0">
              <a:spcBef>
                <a:spcPts val="1200"/>
              </a:spcBef>
              <a:spcAft>
                <a:spcPts val="1200"/>
              </a:spcAft>
              <a:buNone/>
            </a:pPr>
            <a:endParaRPr dirty="0"/>
          </a:p>
        </p:txBody>
      </p:sp>
      <p:pic>
        <p:nvPicPr>
          <p:cNvPr id="192" name="Google Shape;192;p30"/>
          <p:cNvPicPr preferRelativeResize="0"/>
          <p:nvPr/>
        </p:nvPicPr>
        <p:blipFill>
          <a:blip r:embed="rId5">
            <a:alphaModFix/>
          </a:blip>
          <a:stretch>
            <a:fillRect/>
          </a:stretch>
        </p:blipFill>
        <p:spPr>
          <a:xfrm>
            <a:off x="4932948" y="147387"/>
            <a:ext cx="3505200" cy="4848726"/>
          </a:xfrm>
          <a:prstGeom prst="rect">
            <a:avLst/>
          </a:prstGeom>
          <a:noFill/>
          <a:ln>
            <a:noFill/>
          </a:ln>
        </p:spPr>
      </p:pic>
      <p:pic>
        <p:nvPicPr>
          <p:cNvPr id="2" name="Audio 1">
            <a:hlinkClick r:id="" action="ppaction://media"/>
            <a:extLst>
              <a:ext uri="{FF2B5EF4-FFF2-40B4-BE49-F238E27FC236}">
                <a16:creationId xmlns:a16="http://schemas.microsoft.com/office/drawing/2014/main" id="{A28B1D35-6F1B-4945-8111-E42FB7C858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934"/>
    </mc:Choice>
    <mc:Fallback xmlns="">
      <p:transition spd="slow" advTm="18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198" name="Google Shape;198;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99" name="Google Shape;199;p31"/>
          <p:cNvPicPr preferRelativeResize="0"/>
          <p:nvPr/>
        </p:nvPicPr>
        <p:blipFill>
          <a:blip r:embed="rId5">
            <a:alphaModFix/>
          </a:blip>
          <a:stretch>
            <a:fillRect/>
          </a:stretch>
        </p:blipFill>
        <p:spPr>
          <a:xfrm>
            <a:off x="0" y="0"/>
            <a:ext cx="9144003" cy="5143499"/>
          </a:xfrm>
          <a:prstGeom prst="rect">
            <a:avLst/>
          </a:prstGeom>
          <a:noFill/>
          <a:ln>
            <a:noFill/>
          </a:ln>
        </p:spPr>
      </p:pic>
      <p:pic>
        <p:nvPicPr>
          <p:cNvPr id="2" name="Audio 1">
            <a:hlinkClick r:id="" action="ppaction://media"/>
            <a:extLst>
              <a:ext uri="{FF2B5EF4-FFF2-40B4-BE49-F238E27FC236}">
                <a16:creationId xmlns:a16="http://schemas.microsoft.com/office/drawing/2014/main" id="{9EE16502-A845-4BB5-832C-ADED70E90C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50"/>
    </mc:Choice>
    <mc:Fallback xmlns="">
      <p:transition spd="slow" advTm="32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 Memorial Bridge and Tidal Platform</a:t>
            </a:r>
            <a:endParaRPr dirty="0"/>
          </a:p>
        </p:txBody>
      </p:sp>
      <p:sp>
        <p:nvSpPr>
          <p:cNvPr id="62" name="Google Shape;62;p1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Portsmouth, NH</a:t>
            </a:r>
            <a:endParaRPr/>
          </a:p>
        </p:txBody>
      </p:sp>
      <p:pic>
        <p:nvPicPr>
          <p:cNvPr id="2" name="Audio 1">
            <a:hlinkClick r:id="" action="ppaction://media"/>
            <a:extLst>
              <a:ext uri="{FF2B5EF4-FFF2-40B4-BE49-F238E27FC236}">
                <a16:creationId xmlns:a16="http://schemas.microsoft.com/office/drawing/2014/main" id="{9FCDBE6B-6378-4F0B-B8D0-8CE318B446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pic>
        <p:nvPicPr>
          <p:cNvPr id="4" name="Picture 3">
            <a:extLst>
              <a:ext uri="{FF2B5EF4-FFF2-40B4-BE49-F238E27FC236}">
                <a16:creationId xmlns:a16="http://schemas.microsoft.com/office/drawing/2014/main" id="{64DBA9E8-E0B0-482C-8E67-9213283B8253}"/>
              </a:ext>
            </a:extLst>
          </p:cNvPr>
          <p:cNvPicPr>
            <a:picLocks noChangeAspect="1"/>
          </p:cNvPicPr>
          <p:nvPr/>
        </p:nvPicPr>
        <p:blipFill rotWithShape="1">
          <a:blip r:embed="rId6"/>
          <a:srcRect t="6587" b="1950"/>
          <a:stretch/>
        </p:blipFill>
        <p:spPr>
          <a:xfrm>
            <a:off x="5527701" y="240030"/>
            <a:ext cx="2743200" cy="4663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94"/>
    </mc:Choice>
    <mc:Fallback xmlns="">
      <p:transition spd="slow" advTm="2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3"/>
          <p:cNvPicPr preferRelativeResize="0"/>
          <p:nvPr/>
        </p:nvPicPr>
        <p:blipFill>
          <a:blip r:embed="rId5">
            <a:alphaModFix/>
          </a:blip>
          <a:stretch>
            <a:fillRect/>
          </a:stretch>
        </p:blipFill>
        <p:spPr>
          <a:xfrm>
            <a:off x="3836725" y="521375"/>
            <a:ext cx="5307275" cy="3980450"/>
          </a:xfrm>
          <a:prstGeom prst="rect">
            <a:avLst/>
          </a:prstGeom>
          <a:noFill/>
          <a:ln>
            <a:noFill/>
          </a:ln>
        </p:spPr>
      </p:pic>
      <p:sp>
        <p:nvSpPr>
          <p:cNvPr id="211" name="Google Shape;211;p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dirty="0"/>
              <a:t>Hypothesis of Data Analysis</a:t>
            </a:r>
            <a:endParaRPr dirty="0"/>
          </a:p>
        </p:txBody>
      </p:sp>
      <p:sp>
        <p:nvSpPr>
          <p:cNvPr id="212" name="Google Shape;212;p33"/>
          <p:cNvSpPr txBox="1">
            <a:spLocks noGrp="1"/>
          </p:cNvSpPr>
          <p:nvPr>
            <p:ph type="body" idx="1"/>
          </p:nvPr>
        </p:nvSpPr>
        <p:spPr>
          <a:xfrm>
            <a:off x="311700" y="1389600"/>
            <a:ext cx="3525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Of all our measurements, chlorophyll is of most interest to the scientific community. Great Bay experiences less harmful algae blooms than that of the Atlantic; However, this does not mean there are not high amounts of algae in Great Bay. </a:t>
            </a:r>
            <a:endParaRPr/>
          </a:p>
          <a:p>
            <a:pPr marL="0" lvl="0" indent="0" algn="l" rtl="0">
              <a:spcBef>
                <a:spcPts val="1200"/>
              </a:spcBef>
              <a:spcAft>
                <a:spcPts val="1200"/>
              </a:spcAft>
              <a:buNone/>
            </a:pPr>
            <a:r>
              <a:rPr lang="en"/>
              <a:t>A hypothesis was generated that non harmful algae blooms occur in Great Bay. The figure of Chlorophyll Averages at slack tides illustrates that phytoplankton exit Great Bay via Ebb tide in larger numbers compared to phytoplankton entering the Great Bay.</a:t>
            </a:r>
            <a:endParaRPr/>
          </a:p>
        </p:txBody>
      </p:sp>
      <p:pic>
        <p:nvPicPr>
          <p:cNvPr id="3" name="Audio 2">
            <a:hlinkClick r:id="" action="ppaction://media"/>
            <a:extLst>
              <a:ext uri="{FF2B5EF4-FFF2-40B4-BE49-F238E27FC236}">
                <a16:creationId xmlns:a16="http://schemas.microsoft.com/office/drawing/2014/main" id="{5052FCD1-94D7-4887-93C5-3A1C9594AF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869"/>
    </mc:Choice>
    <mc:Fallback xmlns="">
      <p:transition spd="slow" advTm="45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2"/>
          <p:cNvPicPr preferRelativeResize="0"/>
          <p:nvPr/>
        </p:nvPicPr>
        <p:blipFill>
          <a:blip r:embed="rId5">
            <a:alphaModFix/>
          </a:blip>
          <a:stretch>
            <a:fillRect/>
          </a:stretch>
        </p:blipFill>
        <p:spPr>
          <a:xfrm>
            <a:off x="4434979" y="336884"/>
            <a:ext cx="4478421" cy="3393660"/>
          </a:xfrm>
          <a:prstGeom prst="rect">
            <a:avLst/>
          </a:prstGeom>
          <a:noFill/>
          <a:ln>
            <a:noFill/>
          </a:ln>
        </p:spPr>
      </p:pic>
      <p:pic>
        <p:nvPicPr>
          <p:cNvPr id="205" name="Google Shape;205;p32"/>
          <p:cNvPicPr preferRelativeResize="0"/>
          <p:nvPr/>
        </p:nvPicPr>
        <p:blipFill>
          <a:blip r:embed="rId6">
            <a:alphaModFix/>
          </a:blip>
          <a:stretch>
            <a:fillRect/>
          </a:stretch>
        </p:blipFill>
        <p:spPr>
          <a:xfrm>
            <a:off x="348916" y="336884"/>
            <a:ext cx="4478421" cy="3393660"/>
          </a:xfrm>
          <a:prstGeom prst="rect">
            <a:avLst/>
          </a:prstGeom>
          <a:noFill/>
          <a:ln>
            <a:noFill/>
          </a:ln>
        </p:spPr>
      </p:pic>
      <p:pic>
        <p:nvPicPr>
          <p:cNvPr id="2" name="Audio 1">
            <a:hlinkClick r:id="" action="ppaction://media"/>
            <a:extLst>
              <a:ext uri="{FF2B5EF4-FFF2-40B4-BE49-F238E27FC236}">
                <a16:creationId xmlns:a16="http://schemas.microsoft.com/office/drawing/2014/main" id="{D08C6AFD-965D-482D-A355-978671A9DB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
        <p:nvSpPr>
          <p:cNvPr id="5" name="TextBox 4">
            <a:extLst>
              <a:ext uri="{FF2B5EF4-FFF2-40B4-BE49-F238E27FC236}">
                <a16:creationId xmlns:a16="http://schemas.microsoft.com/office/drawing/2014/main" id="{F2600192-E33B-4944-9BA9-A317A3DF3D00}"/>
              </a:ext>
            </a:extLst>
          </p:cNvPr>
          <p:cNvSpPr txBox="1"/>
          <p:nvPr/>
        </p:nvSpPr>
        <p:spPr>
          <a:xfrm>
            <a:off x="1167063" y="0"/>
            <a:ext cx="6918158" cy="461665"/>
          </a:xfrm>
          <a:prstGeom prst="rect">
            <a:avLst/>
          </a:prstGeom>
          <a:noFill/>
        </p:spPr>
        <p:txBody>
          <a:bodyPr wrap="square" rtlCol="0">
            <a:spAutoFit/>
          </a:bodyPr>
          <a:lstStyle/>
          <a:p>
            <a:r>
              <a:rPr lang="en-US" sz="2400" dirty="0"/>
              <a:t>Data Analysis Results</a:t>
            </a:r>
          </a:p>
        </p:txBody>
      </p:sp>
      <p:sp>
        <p:nvSpPr>
          <p:cNvPr id="6" name="TextBox 5">
            <a:extLst>
              <a:ext uri="{FF2B5EF4-FFF2-40B4-BE49-F238E27FC236}">
                <a16:creationId xmlns:a16="http://schemas.microsoft.com/office/drawing/2014/main" id="{B8039604-D500-48A8-B792-190A65A79B1F}"/>
              </a:ext>
            </a:extLst>
          </p:cNvPr>
          <p:cNvSpPr txBox="1"/>
          <p:nvPr/>
        </p:nvSpPr>
        <p:spPr>
          <a:xfrm>
            <a:off x="348916" y="3730544"/>
            <a:ext cx="8109284" cy="1384995"/>
          </a:xfrm>
          <a:prstGeom prst="rect">
            <a:avLst/>
          </a:prstGeom>
          <a:noFill/>
        </p:spPr>
        <p:txBody>
          <a:bodyPr wrap="square" rtlCol="0">
            <a:spAutoFit/>
          </a:bodyPr>
          <a:lstStyle/>
          <a:p>
            <a:pPr marL="285750" indent="-285750">
              <a:buFont typeface="Arial" panose="020B0604020202020204" pitchFamily="34" charset="0"/>
              <a:buChar char="•"/>
            </a:pPr>
            <a:r>
              <a:rPr lang="en-US" dirty="0"/>
              <a:t>The negative slope below zero in tidal current data represents outgoing ebb tide while the positive slope above zero represents incoming flood tide</a:t>
            </a:r>
          </a:p>
          <a:p>
            <a:pPr marL="285750" indent="-285750">
              <a:buFont typeface="Arial" panose="020B0604020202020204" pitchFamily="34" charset="0"/>
              <a:buChar char="•"/>
            </a:pPr>
            <a:r>
              <a:rPr lang="en-US" dirty="0"/>
              <a:t>Data from the chlorophyll sensor in the Midas along with concurrent tidal data provided by NOAA, show that there is patterns in the high spikes of chlorophyll occurring when low slack tide takes place</a:t>
            </a:r>
          </a:p>
          <a:p>
            <a:pPr marL="285750" indent="-285750">
              <a:buFont typeface="Arial" panose="020B0604020202020204" pitchFamily="34" charset="0"/>
              <a:buChar char="•"/>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56620"/>
    </mc:Choice>
    <mc:Fallback xmlns="">
      <p:transition spd="slow" advTm="56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a:xfrm>
            <a:off x="311700" y="555600"/>
            <a:ext cx="44874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Interpreting Data Results</a:t>
            </a:r>
            <a:endParaRPr/>
          </a:p>
        </p:txBody>
      </p:sp>
      <p:sp>
        <p:nvSpPr>
          <p:cNvPr id="218" name="Google Shape;218;p34"/>
          <p:cNvSpPr txBox="1">
            <a:spLocks noGrp="1"/>
          </p:cNvSpPr>
          <p:nvPr>
            <p:ph type="body" idx="1"/>
          </p:nvPr>
        </p:nvSpPr>
        <p:spPr>
          <a:xfrm>
            <a:off x="302700" y="1415875"/>
            <a:ext cx="8538600" cy="31794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a:t>Comparing data provided from Dr. Elizabeth Harvey collected at the Jackson Estuarine Laboratory from the Midas CTD+ we can draw conclusions on our hypothesis. These comparative findings reiterate the fact our hypothesis about Chlorophyll concentrations being higher in the more stagnant Great Bay than that of the highly circulated Piscataqua River System seems likely. </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graphicFrame>
        <p:nvGraphicFramePr>
          <p:cNvPr id="219" name="Google Shape;219;p34"/>
          <p:cNvGraphicFramePr/>
          <p:nvPr/>
        </p:nvGraphicFramePr>
        <p:xfrm>
          <a:off x="834275" y="2690000"/>
          <a:ext cx="7239000" cy="1615350"/>
        </p:xfrm>
        <a:graphic>
          <a:graphicData uri="http://schemas.openxmlformats.org/drawingml/2006/table">
            <a:tbl>
              <a:tblPr>
                <a:noFill/>
                <a:tableStyleId>{115658B6-7EB2-43E8-A5F4-7590A5095CB1}</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a:t>Data source</a:t>
                      </a:r>
                      <a:endParaRPr/>
                    </a:p>
                  </a:txBody>
                  <a:tcPr marL="91425" marR="91425" marT="91425" marB="91425"/>
                </a:tc>
                <a:tc>
                  <a:txBody>
                    <a:bodyPr/>
                    <a:lstStyle/>
                    <a:p>
                      <a:pPr marL="0" lvl="0" indent="0" algn="l" rtl="0">
                        <a:spcBef>
                          <a:spcPts val="0"/>
                        </a:spcBef>
                        <a:spcAft>
                          <a:spcPts val="0"/>
                        </a:spcAft>
                        <a:buNone/>
                      </a:pPr>
                      <a:r>
                        <a:rPr lang="en"/>
                        <a:t>Midas CTD+</a:t>
                      </a:r>
                      <a:endParaRPr/>
                    </a:p>
                  </a:txBody>
                  <a:tcPr marL="91425" marR="91425" marT="91425" marB="91425"/>
                </a:tc>
                <a:tc>
                  <a:txBody>
                    <a:bodyPr/>
                    <a:lstStyle/>
                    <a:p>
                      <a:pPr marL="0" lvl="0" indent="0" algn="l" rtl="0">
                        <a:spcBef>
                          <a:spcPts val="0"/>
                        </a:spcBef>
                        <a:spcAft>
                          <a:spcPts val="0"/>
                        </a:spcAft>
                        <a:buNone/>
                      </a:pPr>
                      <a:r>
                        <a:rPr lang="en"/>
                        <a:t>Dr. Harvey</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Location</a:t>
                      </a:r>
                      <a:endParaRPr/>
                    </a:p>
                  </a:txBody>
                  <a:tcPr marL="91425" marR="91425" marT="91425" marB="91425"/>
                </a:tc>
                <a:tc>
                  <a:txBody>
                    <a:bodyPr/>
                    <a:lstStyle/>
                    <a:p>
                      <a:pPr marL="0" lvl="0" indent="0" algn="l" rtl="0">
                        <a:spcBef>
                          <a:spcPts val="0"/>
                        </a:spcBef>
                        <a:spcAft>
                          <a:spcPts val="0"/>
                        </a:spcAft>
                        <a:buNone/>
                      </a:pPr>
                      <a:r>
                        <a:rPr lang="en"/>
                        <a:t>Memorial Bridge Portsmouth, NH</a:t>
                      </a:r>
                      <a:endParaRPr/>
                    </a:p>
                  </a:txBody>
                  <a:tcPr marL="91425" marR="91425" marT="91425" marB="91425"/>
                </a:tc>
                <a:tc>
                  <a:txBody>
                    <a:bodyPr/>
                    <a:lstStyle/>
                    <a:p>
                      <a:pPr marL="0" lvl="0" indent="0" algn="l" rtl="0">
                        <a:spcBef>
                          <a:spcPts val="0"/>
                        </a:spcBef>
                        <a:spcAft>
                          <a:spcPts val="0"/>
                        </a:spcAft>
                        <a:buNone/>
                      </a:pPr>
                      <a:r>
                        <a:rPr lang="en"/>
                        <a:t>Jackson Estuarine Laboratory</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Average Chlorophyll-a level (ug/L)</a:t>
                      </a:r>
                      <a:endParaRPr/>
                    </a:p>
                  </a:txBody>
                  <a:tcPr marL="91425" marR="91425" marT="91425" marB="91425"/>
                </a:tc>
                <a:tc>
                  <a:txBody>
                    <a:bodyPr/>
                    <a:lstStyle/>
                    <a:p>
                      <a:pPr marL="0" lvl="0" indent="0" algn="l" rtl="0">
                        <a:spcBef>
                          <a:spcPts val="0"/>
                        </a:spcBef>
                        <a:spcAft>
                          <a:spcPts val="0"/>
                        </a:spcAft>
                        <a:buNone/>
                      </a:pPr>
                      <a:r>
                        <a:rPr lang="en"/>
                        <a:t>2.748</a:t>
                      </a:r>
                      <a:endParaRPr/>
                    </a:p>
                  </a:txBody>
                  <a:tcPr marL="91425" marR="91425" marT="91425" marB="91425"/>
                </a:tc>
                <a:tc>
                  <a:txBody>
                    <a:bodyPr/>
                    <a:lstStyle/>
                    <a:p>
                      <a:pPr marL="0" lvl="0" indent="0" algn="l" rtl="0">
                        <a:spcBef>
                          <a:spcPts val="0"/>
                        </a:spcBef>
                        <a:spcAft>
                          <a:spcPts val="0"/>
                        </a:spcAft>
                        <a:buNone/>
                      </a:pPr>
                      <a:r>
                        <a:rPr lang="en"/>
                        <a:t>21.11</a:t>
                      </a:r>
                      <a:endParaRPr/>
                    </a:p>
                  </a:txBody>
                  <a:tcPr marL="91425" marR="91425" marT="91425" marB="91425"/>
                </a:tc>
                <a:extLst>
                  <a:ext uri="{0D108BD9-81ED-4DB2-BD59-A6C34878D82A}">
                    <a16:rowId xmlns:a16="http://schemas.microsoft.com/office/drawing/2014/main" val="10002"/>
                  </a:ext>
                </a:extLst>
              </a:tr>
            </a:tbl>
          </a:graphicData>
        </a:graphic>
      </p:graphicFrame>
      <p:pic>
        <p:nvPicPr>
          <p:cNvPr id="2" name="Audio 1">
            <a:hlinkClick r:id="" action="ppaction://media"/>
            <a:extLst>
              <a:ext uri="{FF2B5EF4-FFF2-40B4-BE49-F238E27FC236}">
                <a16:creationId xmlns:a16="http://schemas.microsoft.com/office/drawing/2014/main" id="{E63435BF-8339-4220-83F9-38C78EDE4A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680"/>
    </mc:Choice>
    <mc:Fallback xmlns="">
      <p:transition spd="slow" advTm="3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Theories</a:t>
            </a:r>
            <a:endParaRPr/>
          </a:p>
        </p:txBody>
      </p:sp>
      <p:sp>
        <p:nvSpPr>
          <p:cNvPr id="225" name="Google Shape;225;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Phytoplankton are autotrophic plants or bacteria that utilize nutrients such a phosphorous, nitrogen, and sulfur. It is commonly known that blooms can occur due to high levels of these nutrients in the water. Therefore, measurements of chlorophyll at the Memorial Bridge in Portsmouth, New Hampshire might indicate correlation between nutrient pollution in the Great Bay and Upper Piscataqua.</a:t>
            </a:r>
            <a:endParaRPr dirty="0"/>
          </a:p>
          <a:p>
            <a:pPr marL="0" lvl="0" indent="0" algn="l" rtl="0">
              <a:spcBef>
                <a:spcPts val="1200"/>
              </a:spcBef>
              <a:spcAft>
                <a:spcPts val="1200"/>
              </a:spcAft>
              <a:buNone/>
            </a:pPr>
            <a:endParaRPr dirty="0"/>
          </a:p>
        </p:txBody>
      </p:sp>
      <p:pic>
        <p:nvPicPr>
          <p:cNvPr id="3" name="Audio 2">
            <a:hlinkClick r:id="" action="ppaction://media"/>
            <a:extLst>
              <a:ext uri="{FF2B5EF4-FFF2-40B4-BE49-F238E27FC236}">
                <a16:creationId xmlns:a16="http://schemas.microsoft.com/office/drawing/2014/main" id="{431558F1-FA5B-4DBA-9D0B-2625A138D1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41"/>
    </mc:Choice>
    <mc:Fallback xmlns="">
      <p:transition spd="slow" advTm="2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6"/>
          <p:cNvSpPr txBox="1">
            <a:spLocks noGrp="1"/>
          </p:cNvSpPr>
          <p:nvPr>
            <p:ph type="title"/>
          </p:nvPr>
        </p:nvSpPr>
        <p:spPr>
          <a:xfrm>
            <a:off x="1251075" y="419525"/>
            <a:ext cx="65316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Environmental Monitoring of the Piscataqua River</a:t>
            </a:r>
            <a:endParaRPr/>
          </a:p>
        </p:txBody>
      </p:sp>
      <p:sp>
        <p:nvSpPr>
          <p:cNvPr id="231" name="Google Shape;231;p36"/>
          <p:cNvSpPr txBox="1">
            <a:spLocks noGrp="1"/>
          </p:cNvSpPr>
          <p:nvPr>
            <p:ph type="body" idx="1"/>
          </p:nvPr>
        </p:nvSpPr>
        <p:spPr>
          <a:xfrm>
            <a:off x="311700" y="1389600"/>
            <a:ext cx="8355300" cy="35322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dirty="0"/>
              <a:t>Environmental monitoring of water ways like the Piscataqua river have a grave importance to the local ecosystem and society. Parameters being monitored like Turbidity and Chlorophyll-A can provide significant knowledge to the health of the local estuaries that flow into the main waterways. In our case the Great Bay Estuary is a very influential source to the the Piscataqua river and plays a large role in how its environmental parameters change. </a:t>
            </a:r>
            <a:endParaRPr dirty="0"/>
          </a:p>
        </p:txBody>
      </p:sp>
      <p:sp>
        <p:nvSpPr>
          <p:cNvPr id="232" name="Google Shape;232;p36"/>
          <p:cNvSpPr txBox="1"/>
          <p:nvPr/>
        </p:nvSpPr>
        <p:spPr>
          <a:xfrm>
            <a:off x="1752450" y="3236050"/>
            <a:ext cx="5639100" cy="168889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700" dirty="0">
                <a:solidFill>
                  <a:schemeClr val="dk1"/>
                </a:solidFill>
              </a:rPr>
              <a:t>•Dr. Elizabeth Harvey and the Harvey Laboratory</a:t>
            </a:r>
            <a:endParaRPr sz="17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700" dirty="0">
                <a:solidFill>
                  <a:schemeClr val="dk1"/>
                </a:solidFill>
              </a:rPr>
              <a:t>•Professor Thomas Lippmann</a:t>
            </a:r>
            <a:endParaRPr sz="17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700" dirty="0">
                <a:solidFill>
                  <a:schemeClr val="dk1"/>
                </a:solidFill>
              </a:rPr>
              <a:t>•Professor Martin Wosnik</a:t>
            </a:r>
            <a:endParaRPr sz="17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700" dirty="0">
                <a:solidFill>
                  <a:schemeClr val="dk1"/>
                </a:solidFill>
              </a:rPr>
              <a:t>•Graduate Student Patrick O’Byrne</a:t>
            </a:r>
          </a:p>
          <a:p>
            <a:pPr lvl="0" algn="l" rtl="0">
              <a:lnSpc>
                <a:spcPct val="115000"/>
              </a:lnSpc>
              <a:spcBef>
                <a:spcPts val="0"/>
              </a:spcBef>
              <a:spcAft>
                <a:spcPts val="0"/>
              </a:spcAft>
              <a:buClr>
                <a:schemeClr val="dk1"/>
              </a:buClr>
              <a:buSzPts val="1100"/>
            </a:pPr>
            <a:endParaRPr lang="en" sz="1700" dirty="0">
              <a:solidFill>
                <a:schemeClr val="dk1"/>
              </a:solidFill>
            </a:endParaRPr>
          </a:p>
        </p:txBody>
      </p:sp>
      <p:sp>
        <p:nvSpPr>
          <p:cNvPr id="233" name="Google Shape;233;p36"/>
          <p:cNvSpPr txBox="1"/>
          <p:nvPr/>
        </p:nvSpPr>
        <p:spPr>
          <a:xfrm>
            <a:off x="1752450" y="2681950"/>
            <a:ext cx="4919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400" dirty="0">
                <a:solidFill>
                  <a:schemeClr val="dk1"/>
                </a:solidFill>
              </a:rPr>
              <a:t>Acknowledgements</a:t>
            </a:r>
            <a:endParaRPr dirty="0"/>
          </a:p>
        </p:txBody>
      </p:sp>
      <p:pic>
        <p:nvPicPr>
          <p:cNvPr id="3" name="Audio 2">
            <a:hlinkClick r:id="" action="ppaction://media"/>
            <a:extLst>
              <a:ext uri="{FF2B5EF4-FFF2-40B4-BE49-F238E27FC236}">
                <a16:creationId xmlns:a16="http://schemas.microsoft.com/office/drawing/2014/main" id="{DAE406C6-938C-49E9-ACE4-0740A06A1C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719"/>
    </mc:Choice>
    <mc:Fallback xmlns="">
      <p:transition spd="slow" advTm="2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8C0C6-0411-4D39-9490-0D9F7057D4A0}"/>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55BE0292-8281-4460-A921-7BA6611C573B}"/>
              </a:ext>
            </a:extLst>
          </p:cNvPr>
          <p:cNvSpPr>
            <a:spLocks noGrp="1"/>
          </p:cNvSpPr>
          <p:nvPr>
            <p:ph type="body" idx="1"/>
          </p:nvPr>
        </p:nvSpPr>
        <p:spPr>
          <a:xfrm>
            <a:off x="311699" y="1389600"/>
            <a:ext cx="8170563" cy="3179400"/>
          </a:xfrm>
        </p:spPr>
        <p:txBody>
          <a:bodyPr/>
          <a:lstStyle/>
          <a:p>
            <a:r>
              <a:rPr lang="en-US" sz="1200" dirty="0" err="1">
                <a:effectLst/>
              </a:rPr>
              <a:t>Valeport</a:t>
            </a:r>
            <a:r>
              <a:rPr lang="en-US" sz="1200" dirty="0">
                <a:effectLst/>
              </a:rPr>
              <a:t>, Ed., </a:t>
            </a:r>
            <a:r>
              <a:rPr lang="en-US" sz="1200" i="1" dirty="0">
                <a:effectLst/>
              </a:rPr>
              <a:t>Midas CTD Profiler Hardware Manual</a:t>
            </a:r>
            <a:r>
              <a:rPr lang="en-US" sz="1200" dirty="0">
                <a:effectLst/>
              </a:rPr>
              <a:t>. </a:t>
            </a:r>
            <a:r>
              <a:rPr lang="en-US" sz="1200" dirty="0" err="1">
                <a:effectLst/>
              </a:rPr>
              <a:t>Valeport</a:t>
            </a:r>
            <a:r>
              <a:rPr lang="en-US" sz="1200" dirty="0">
                <a:effectLst/>
              </a:rPr>
              <a:t> Limited, St. Peters Quay, UK, 2006.</a:t>
            </a:r>
          </a:p>
          <a:p>
            <a:pPr marL="152400" indent="0">
              <a:buNone/>
            </a:pPr>
            <a:r>
              <a:rPr lang="en-US" sz="1200" dirty="0">
                <a:effectLst/>
              </a:rPr>
              <a:t> </a:t>
            </a:r>
          </a:p>
          <a:p>
            <a:r>
              <a:rPr lang="en-US" dirty="0">
                <a:effectLst/>
              </a:rPr>
              <a:t>NOAA, “Tide Predictions - NOAA Tides &amp; Currents,” </a:t>
            </a:r>
            <a:r>
              <a:rPr lang="en-US" i="1" dirty="0">
                <a:effectLst/>
              </a:rPr>
              <a:t>Tides &amp; Currents</a:t>
            </a:r>
            <a:r>
              <a:rPr lang="en-US" dirty="0">
                <a:effectLst/>
              </a:rPr>
              <a:t>. [Online]. Available: https://tidesandcurrents.noaa.gov/noaatidepredictions.html?id=8419870. </a:t>
            </a:r>
          </a:p>
          <a:p>
            <a:endParaRPr lang="en-US" dirty="0"/>
          </a:p>
        </p:txBody>
      </p:sp>
    </p:spTree>
    <p:extLst>
      <p:ext uri="{BB962C8B-B14F-4D97-AF65-F5344CB8AC3E}">
        <p14:creationId xmlns:p14="http://schemas.microsoft.com/office/powerpoint/2010/main" val="1311063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Goals of Project</a:t>
            </a:r>
            <a:endParaRPr/>
          </a:p>
        </p:txBody>
      </p:sp>
      <p:sp>
        <p:nvSpPr>
          <p:cNvPr id="70" name="Google Shape;70;p15"/>
          <p:cNvSpPr txBox="1">
            <a:spLocks noGrp="1"/>
          </p:cNvSpPr>
          <p:nvPr>
            <p:ph type="body" idx="1"/>
          </p:nvPr>
        </p:nvSpPr>
        <p:spPr>
          <a:xfrm>
            <a:off x="0" y="1389600"/>
            <a:ext cx="4080600" cy="3179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1"/>
              </a:buClr>
              <a:buSzPts val="1600"/>
              <a:buChar char="●"/>
            </a:pPr>
            <a:r>
              <a:rPr lang="en" sz="1600">
                <a:solidFill>
                  <a:schemeClr val="dk1"/>
                </a:solidFill>
                <a:highlight>
                  <a:srgbClr val="FFFFFF"/>
                </a:highlight>
              </a:rPr>
              <a:t>Create deployment and measurement plan of CTD instrument</a:t>
            </a:r>
            <a:endParaRPr sz="1600">
              <a:solidFill>
                <a:schemeClr val="dk1"/>
              </a:solidFill>
              <a:highlight>
                <a:srgbClr val="FFFFFF"/>
              </a:highlight>
            </a:endParaRPr>
          </a:p>
          <a:p>
            <a:pPr marL="457200" lvl="0" indent="-330200" algn="l" rtl="0">
              <a:spcBef>
                <a:spcPts val="0"/>
              </a:spcBef>
              <a:spcAft>
                <a:spcPts val="0"/>
              </a:spcAft>
              <a:buClr>
                <a:schemeClr val="dk1"/>
              </a:buClr>
              <a:buSzPts val="1600"/>
              <a:buChar char="●"/>
            </a:pPr>
            <a:r>
              <a:rPr lang="en" sz="1600">
                <a:solidFill>
                  <a:schemeClr val="dk1"/>
                </a:solidFill>
                <a:highlight>
                  <a:srgbClr val="FFFFFF"/>
                </a:highlight>
              </a:rPr>
              <a:t>Calibrate  sensors, including  optical sensors</a:t>
            </a:r>
            <a:endParaRPr sz="1600">
              <a:solidFill>
                <a:schemeClr val="dk1"/>
              </a:solidFill>
              <a:highlight>
                <a:srgbClr val="FFFFFF"/>
              </a:highlight>
            </a:endParaRPr>
          </a:p>
          <a:p>
            <a:pPr marL="457200" lvl="0" indent="-330200" algn="l" rtl="0">
              <a:spcBef>
                <a:spcPts val="0"/>
              </a:spcBef>
              <a:spcAft>
                <a:spcPts val="0"/>
              </a:spcAft>
              <a:buClr>
                <a:schemeClr val="dk1"/>
              </a:buClr>
              <a:buSzPts val="1600"/>
              <a:buChar char="●"/>
            </a:pPr>
            <a:r>
              <a:rPr lang="en" sz="1600">
                <a:solidFill>
                  <a:schemeClr val="dk1"/>
                </a:solidFill>
                <a:highlight>
                  <a:srgbClr val="FFFFFF"/>
                </a:highlight>
              </a:rPr>
              <a:t>Prepare mounts, replace  parts as needed</a:t>
            </a:r>
            <a:endParaRPr sz="1600">
              <a:solidFill>
                <a:schemeClr val="dk1"/>
              </a:solidFill>
              <a:highlight>
                <a:srgbClr val="FFFFFF"/>
              </a:highlight>
            </a:endParaRPr>
          </a:p>
          <a:p>
            <a:pPr marL="457200" lvl="0" indent="-330200" algn="l" rtl="0">
              <a:spcBef>
                <a:spcPts val="0"/>
              </a:spcBef>
              <a:spcAft>
                <a:spcPts val="0"/>
              </a:spcAft>
              <a:buClr>
                <a:schemeClr val="dk1"/>
              </a:buClr>
              <a:buSzPts val="1600"/>
              <a:buChar char="●"/>
            </a:pPr>
            <a:r>
              <a:rPr lang="en" sz="1600">
                <a:solidFill>
                  <a:schemeClr val="dk1"/>
                </a:solidFill>
                <a:highlight>
                  <a:srgbClr val="FFFFFF"/>
                </a:highlight>
              </a:rPr>
              <a:t>Deploy instruments</a:t>
            </a:r>
            <a:endParaRPr sz="1600">
              <a:solidFill>
                <a:schemeClr val="dk1"/>
              </a:solidFill>
              <a:highlight>
                <a:srgbClr val="FFFFFF"/>
              </a:highlight>
            </a:endParaRPr>
          </a:p>
          <a:p>
            <a:pPr marL="457200" lvl="0" indent="-330200" algn="l" rtl="0">
              <a:spcBef>
                <a:spcPts val="0"/>
              </a:spcBef>
              <a:spcAft>
                <a:spcPts val="0"/>
              </a:spcAft>
              <a:buClr>
                <a:schemeClr val="dk1"/>
              </a:buClr>
              <a:buSzPts val="1600"/>
              <a:buChar char="●"/>
            </a:pPr>
            <a:r>
              <a:rPr lang="en" sz="1600">
                <a:solidFill>
                  <a:schemeClr val="dk1"/>
                </a:solidFill>
                <a:highlight>
                  <a:srgbClr val="FFFFFF"/>
                </a:highlight>
              </a:rPr>
              <a:t>Perform long term  measurements </a:t>
            </a:r>
            <a:endParaRPr sz="1600">
              <a:solidFill>
                <a:schemeClr val="dk1"/>
              </a:solidFill>
              <a:highlight>
                <a:srgbClr val="FFFFFF"/>
              </a:highlight>
            </a:endParaRPr>
          </a:p>
          <a:p>
            <a:pPr marL="0" lvl="0" indent="0" algn="l" rtl="0">
              <a:spcBef>
                <a:spcPts val="0"/>
              </a:spcBef>
              <a:spcAft>
                <a:spcPts val="1200"/>
              </a:spcAft>
              <a:buNone/>
            </a:pPr>
            <a:endParaRPr/>
          </a:p>
        </p:txBody>
      </p:sp>
      <p:pic>
        <p:nvPicPr>
          <p:cNvPr id="71" name="Google Shape;71;p15"/>
          <p:cNvPicPr preferRelativeResize="0"/>
          <p:nvPr/>
        </p:nvPicPr>
        <p:blipFill>
          <a:blip r:embed="rId5">
            <a:alphaModFix/>
          </a:blip>
          <a:stretch>
            <a:fillRect/>
          </a:stretch>
        </p:blipFill>
        <p:spPr>
          <a:xfrm>
            <a:off x="4282528" y="190499"/>
            <a:ext cx="3483548" cy="4762502"/>
          </a:xfrm>
          <a:prstGeom prst="rect">
            <a:avLst/>
          </a:prstGeom>
          <a:noFill/>
          <a:ln>
            <a:noFill/>
          </a:ln>
        </p:spPr>
      </p:pic>
      <p:pic>
        <p:nvPicPr>
          <p:cNvPr id="2" name="Audio 1">
            <a:hlinkClick r:id="" action="ppaction://media"/>
            <a:extLst>
              <a:ext uri="{FF2B5EF4-FFF2-40B4-BE49-F238E27FC236}">
                <a16:creationId xmlns:a16="http://schemas.microsoft.com/office/drawing/2014/main" id="{E2421BB7-509D-4F95-9055-3BB47C4703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49"/>
    </mc:Choice>
    <mc:Fallback xmlns="">
      <p:transition spd="slow" advTm="23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Midas CTD+ Disassembly </a:t>
            </a:r>
            <a:endParaRPr/>
          </a:p>
        </p:txBody>
      </p:sp>
      <p:sp>
        <p:nvSpPr>
          <p:cNvPr id="77" name="Google Shape;77;p16"/>
          <p:cNvSpPr txBox="1">
            <a:spLocks noGrp="1"/>
          </p:cNvSpPr>
          <p:nvPr>
            <p:ph type="body" idx="1"/>
          </p:nvPr>
        </p:nvSpPr>
        <p:spPr>
          <a:xfrm>
            <a:off x="311700" y="1389600"/>
            <a:ext cx="3783300" cy="31794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a:t>A detailed list of the physical components that make up the Midas CTD+ was essential along with an internal status check</a:t>
            </a:r>
            <a:endParaRPr/>
          </a:p>
          <a:p>
            <a:pPr marL="457200" lvl="0" indent="-304800" algn="l" rtl="0">
              <a:spcBef>
                <a:spcPts val="0"/>
              </a:spcBef>
              <a:spcAft>
                <a:spcPts val="0"/>
              </a:spcAft>
              <a:buSzPts val="1200"/>
              <a:buChar char="●"/>
            </a:pPr>
            <a:r>
              <a:rPr lang="en"/>
              <a:t>Gaining knowledge of the assembly/disassembly procedure was a key step in familiarizing ourselves with the device</a:t>
            </a:r>
            <a:endParaRPr/>
          </a:p>
          <a:p>
            <a:pPr marL="457200" lvl="0" indent="-304800" algn="l" rtl="0">
              <a:spcBef>
                <a:spcPts val="0"/>
              </a:spcBef>
              <a:spcAft>
                <a:spcPts val="0"/>
              </a:spcAft>
              <a:buSzPts val="1200"/>
              <a:buChar char="●"/>
            </a:pPr>
            <a:r>
              <a:rPr lang="en"/>
              <a:t>Internal Status check of the battery housing, O rings and internal electronics was needed prior to calibration and deployment</a:t>
            </a:r>
            <a:endParaRPr/>
          </a:p>
        </p:txBody>
      </p:sp>
      <p:pic>
        <p:nvPicPr>
          <p:cNvPr id="78" name="Google Shape;78;p16"/>
          <p:cNvPicPr preferRelativeResize="0"/>
          <p:nvPr/>
        </p:nvPicPr>
        <p:blipFill>
          <a:blip r:embed="rId5">
            <a:alphaModFix/>
          </a:blip>
          <a:stretch>
            <a:fillRect/>
          </a:stretch>
        </p:blipFill>
        <p:spPr>
          <a:xfrm>
            <a:off x="4572001" y="152400"/>
            <a:ext cx="3429000" cy="4838702"/>
          </a:xfrm>
          <a:prstGeom prst="rect">
            <a:avLst/>
          </a:prstGeom>
          <a:noFill/>
          <a:ln>
            <a:noFill/>
          </a:ln>
        </p:spPr>
      </p:pic>
      <p:pic>
        <p:nvPicPr>
          <p:cNvPr id="2" name="Audio 1">
            <a:hlinkClick r:id="" action="ppaction://media"/>
            <a:extLst>
              <a:ext uri="{FF2B5EF4-FFF2-40B4-BE49-F238E27FC236}">
                <a16:creationId xmlns:a16="http://schemas.microsoft.com/office/drawing/2014/main" id="{9373A055-6E20-49A6-9361-4C161D74D0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801"/>
    </mc:Choice>
    <mc:Fallback xmlns="">
      <p:transition spd="slow" advTm="29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Midas CTD Casing</a:t>
            </a:r>
            <a:endParaRPr/>
          </a:p>
        </p:txBody>
      </p:sp>
      <p:sp>
        <p:nvSpPr>
          <p:cNvPr id="84" name="Google Shape;84;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sz="1600"/>
              <a:t>The titanium housing of the CTD has a removable end cap with two O-rings. The battery set up is connect to the end cap along with the communication/dummy plug port. The cap is held in place by alan head screws and is kept sealed by hydrostatic water pressure when submerged.</a:t>
            </a:r>
            <a:endParaRPr sz="1600"/>
          </a:p>
        </p:txBody>
      </p:sp>
      <p:pic>
        <p:nvPicPr>
          <p:cNvPr id="85" name="Google Shape;85;p17"/>
          <p:cNvPicPr preferRelativeResize="0"/>
          <p:nvPr/>
        </p:nvPicPr>
        <p:blipFill>
          <a:blip r:embed="rId5">
            <a:alphaModFix/>
          </a:blip>
          <a:stretch>
            <a:fillRect/>
          </a:stretch>
        </p:blipFill>
        <p:spPr>
          <a:xfrm>
            <a:off x="3168000" y="699750"/>
            <a:ext cx="2808003" cy="3744004"/>
          </a:xfrm>
          <a:prstGeom prst="rect">
            <a:avLst/>
          </a:prstGeom>
          <a:noFill/>
          <a:ln>
            <a:noFill/>
          </a:ln>
        </p:spPr>
      </p:pic>
      <p:pic>
        <p:nvPicPr>
          <p:cNvPr id="86" name="Google Shape;86;p17"/>
          <p:cNvPicPr preferRelativeResize="0"/>
          <p:nvPr/>
        </p:nvPicPr>
        <p:blipFill rotWithShape="1">
          <a:blip r:embed="rId6">
            <a:alphaModFix/>
          </a:blip>
          <a:srcRect/>
          <a:stretch/>
        </p:blipFill>
        <p:spPr>
          <a:xfrm>
            <a:off x="6024300" y="699750"/>
            <a:ext cx="2808003" cy="3744004"/>
          </a:xfrm>
          <a:prstGeom prst="rect">
            <a:avLst/>
          </a:prstGeom>
          <a:noFill/>
          <a:ln>
            <a:noFill/>
          </a:ln>
        </p:spPr>
      </p:pic>
      <p:pic>
        <p:nvPicPr>
          <p:cNvPr id="2" name="Audio 1">
            <a:hlinkClick r:id="" action="ppaction://media"/>
            <a:extLst>
              <a:ext uri="{FF2B5EF4-FFF2-40B4-BE49-F238E27FC236}">
                <a16:creationId xmlns:a16="http://schemas.microsoft.com/office/drawing/2014/main" id="{7BC49ED3-1770-4B9E-BC5D-3BF9F379DB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813"/>
    </mc:Choice>
    <mc:Fallback xmlns="">
      <p:transition spd="slow" advTm="21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8"/>
          <p:cNvPicPr preferRelativeResize="0"/>
          <p:nvPr/>
        </p:nvPicPr>
        <p:blipFill>
          <a:blip r:embed="rId5">
            <a:alphaModFix/>
          </a:blip>
          <a:stretch>
            <a:fillRect/>
          </a:stretch>
        </p:blipFill>
        <p:spPr>
          <a:xfrm>
            <a:off x="3095550" y="1038712"/>
            <a:ext cx="3088682" cy="3817175"/>
          </a:xfrm>
          <a:prstGeom prst="rect">
            <a:avLst/>
          </a:prstGeom>
          <a:noFill/>
          <a:ln>
            <a:noFill/>
          </a:ln>
        </p:spPr>
      </p:pic>
      <p:sp>
        <p:nvSpPr>
          <p:cNvPr id="92" name="Google Shape;92;p18"/>
          <p:cNvSpPr txBox="1">
            <a:spLocks noGrp="1"/>
          </p:cNvSpPr>
          <p:nvPr>
            <p:ph type="title"/>
          </p:nvPr>
        </p:nvSpPr>
        <p:spPr>
          <a:xfrm>
            <a:off x="2240700" y="225750"/>
            <a:ext cx="4662600" cy="615600"/>
          </a:xfrm>
          <a:prstGeom prst="rect">
            <a:avLst/>
          </a:prstGeom>
          <a:solidFill>
            <a:srgbClr val="B7B7B7"/>
          </a:solidFill>
        </p:spPr>
        <p:txBody>
          <a:bodyPr spcFirstLastPara="1" wrap="square" lIns="91425" tIns="91425" rIns="91425" bIns="91425" anchor="b" anchorCtr="0">
            <a:normAutofit/>
          </a:bodyPr>
          <a:lstStyle/>
          <a:p>
            <a:pPr marL="0" lvl="0" indent="0" algn="ctr" rtl="0">
              <a:spcBef>
                <a:spcPts val="0"/>
              </a:spcBef>
              <a:spcAft>
                <a:spcPts val="0"/>
              </a:spcAft>
              <a:buNone/>
            </a:pPr>
            <a:r>
              <a:rPr lang="en"/>
              <a:t>Sensors Configuration</a:t>
            </a:r>
            <a:endParaRPr/>
          </a:p>
        </p:txBody>
      </p:sp>
      <p:sp>
        <p:nvSpPr>
          <p:cNvPr id="93" name="Google Shape;93;p18"/>
          <p:cNvSpPr txBox="1"/>
          <p:nvPr/>
        </p:nvSpPr>
        <p:spPr>
          <a:xfrm>
            <a:off x="1213375" y="3227050"/>
            <a:ext cx="1634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Pressure Strain Gauge Sensor </a:t>
            </a:r>
            <a:endParaRPr/>
          </a:p>
        </p:txBody>
      </p:sp>
      <p:cxnSp>
        <p:nvCxnSpPr>
          <p:cNvPr id="94" name="Google Shape;94;p18"/>
          <p:cNvCxnSpPr>
            <a:stCxn id="93" idx="3"/>
          </p:cNvCxnSpPr>
          <p:nvPr/>
        </p:nvCxnSpPr>
        <p:spPr>
          <a:xfrm rot="10800000" flipH="1">
            <a:off x="2847475" y="3408850"/>
            <a:ext cx="1353600" cy="126000"/>
          </a:xfrm>
          <a:prstGeom prst="straightConnector1">
            <a:avLst/>
          </a:prstGeom>
          <a:noFill/>
          <a:ln w="9525" cap="flat" cmpd="sng">
            <a:solidFill>
              <a:srgbClr val="FF0000"/>
            </a:solidFill>
            <a:prstDash val="solid"/>
            <a:round/>
            <a:headEnd type="none" w="med" len="med"/>
            <a:tailEnd type="triangle" w="med" len="med"/>
          </a:ln>
        </p:spPr>
      </p:cxnSp>
      <p:sp>
        <p:nvSpPr>
          <p:cNvPr id="95" name="Google Shape;95;p18"/>
          <p:cNvSpPr txBox="1"/>
          <p:nvPr/>
        </p:nvSpPr>
        <p:spPr>
          <a:xfrm>
            <a:off x="1433875" y="1726400"/>
            <a:ext cx="1413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Turbidity Optical Sensor</a:t>
            </a:r>
            <a:endParaRPr/>
          </a:p>
        </p:txBody>
      </p:sp>
      <p:cxnSp>
        <p:nvCxnSpPr>
          <p:cNvPr id="96" name="Google Shape;96;p18"/>
          <p:cNvCxnSpPr>
            <a:stCxn id="95" idx="3"/>
          </p:cNvCxnSpPr>
          <p:nvPr/>
        </p:nvCxnSpPr>
        <p:spPr>
          <a:xfrm>
            <a:off x="2847475" y="2034200"/>
            <a:ext cx="1343400" cy="842700"/>
          </a:xfrm>
          <a:prstGeom prst="straightConnector1">
            <a:avLst/>
          </a:prstGeom>
          <a:noFill/>
          <a:ln w="9525" cap="flat" cmpd="sng">
            <a:solidFill>
              <a:srgbClr val="FF0000"/>
            </a:solidFill>
            <a:prstDash val="solid"/>
            <a:round/>
            <a:headEnd type="none" w="med" len="med"/>
            <a:tailEnd type="triangle" w="med" len="med"/>
          </a:ln>
        </p:spPr>
      </p:cxnSp>
      <p:sp>
        <p:nvSpPr>
          <p:cNvPr id="97" name="Google Shape;97;p18"/>
          <p:cNvSpPr txBox="1"/>
          <p:nvPr/>
        </p:nvSpPr>
        <p:spPr>
          <a:xfrm>
            <a:off x="6296525" y="2710138"/>
            <a:ext cx="17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Temperature Sensor</a:t>
            </a:r>
            <a:endParaRPr/>
          </a:p>
        </p:txBody>
      </p:sp>
      <p:cxnSp>
        <p:nvCxnSpPr>
          <p:cNvPr id="98" name="Google Shape;98;p18"/>
          <p:cNvCxnSpPr>
            <a:stCxn id="97" idx="1"/>
          </p:cNvCxnSpPr>
          <p:nvPr/>
        </p:nvCxnSpPr>
        <p:spPr>
          <a:xfrm flipH="1">
            <a:off x="5384225" y="2910238"/>
            <a:ext cx="912300" cy="629100"/>
          </a:xfrm>
          <a:prstGeom prst="straightConnector1">
            <a:avLst/>
          </a:prstGeom>
          <a:noFill/>
          <a:ln w="9525" cap="flat" cmpd="sng">
            <a:solidFill>
              <a:srgbClr val="FF0000"/>
            </a:solidFill>
            <a:prstDash val="solid"/>
            <a:round/>
            <a:headEnd type="none" w="med" len="med"/>
            <a:tailEnd type="triangle" w="med" len="med"/>
          </a:ln>
        </p:spPr>
      </p:cxnSp>
      <p:sp>
        <p:nvSpPr>
          <p:cNvPr id="99" name="Google Shape;99;p18"/>
          <p:cNvSpPr txBox="1"/>
          <p:nvPr/>
        </p:nvSpPr>
        <p:spPr>
          <a:xfrm>
            <a:off x="6452075" y="1353550"/>
            <a:ext cx="187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Conductivity Sensor</a:t>
            </a:r>
            <a:endParaRPr/>
          </a:p>
        </p:txBody>
      </p:sp>
      <p:cxnSp>
        <p:nvCxnSpPr>
          <p:cNvPr id="100" name="Google Shape;100;p18"/>
          <p:cNvCxnSpPr>
            <a:stCxn id="99" idx="1"/>
          </p:cNvCxnSpPr>
          <p:nvPr/>
        </p:nvCxnSpPr>
        <p:spPr>
          <a:xfrm flipH="1">
            <a:off x="5213675" y="1553650"/>
            <a:ext cx="1238400" cy="1253700"/>
          </a:xfrm>
          <a:prstGeom prst="straightConnector1">
            <a:avLst/>
          </a:prstGeom>
          <a:noFill/>
          <a:ln w="9525" cap="flat" cmpd="sng">
            <a:solidFill>
              <a:srgbClr val="FF0000"/>
            </a:solidFill>
            <a:prstDash val="solid"/>
            <a:round/>
            <a:headEnd type="none" w="med" len="med"/>
            <a:tailEnd type="triangle" w="med" len="med"/>
          </a:ln>
        </p:spPr>
      </p:cxnSp>
      <p:sp>
        <p:nvSpPr>
          <p:cNvPr id="101" name="Google Shape;101;p18"/>
          <p:cNvSpPr txBox="1"/>
          <p:nvPr/>
        </p:nvSpPr>
        <p:spPr>
          <a:xfrm>
            <a:off x="6296525" y="3642250"/>
            <a:ext cx="1634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Chlorophyll-A Optical Sensor</a:t>
            </a:r>
            <a:endParaRPr/>
          </a:p>
        </p:txBody>
      </p:sp>
      <p:cxnSp>
        <p:nvCxnSpPr>
          <p:cNvPr id="102" name="Google Shape;102;p18"/>
          <p:cNvCxnSpPr>
            <a:cxnSpLocks/>
            <a:stCxn id="101" idx="1"/>
          </p:cNvCxnSpPr>
          <p:nvPr/>
        </p:nvCxnSpPr>
        <p:spPr>
          <a:xfrm flipH="1">
            <a:off x="5704925" y="3950050"/>
            <a:ext cx="591600" cy="702000"/>
          </a:xfrm>
          <a:prstGeom prst="straightConnector1">
            <a:avLst/>
          </a:prstGeom>
          <a:noFill/>
          <a:ln w="9525" cap="flat" cmpd="sng">
            <a:solidFill>
              <a:srgbClr val="FF0000"/>
            </a:solidFill>
            <a:prstDash val="solid"/>
            <a:round/>
            <a:headEnd type="none" w="med" len="med"/>
            <a:tailEnd type="triangle" w="med" len="med"/>
          </a:ln>
        </p:spPr>
      </p:cxnSp>
      <p:pic>
        <p:nvPicPr>
          <p:cNvPr id="2" name="Audio 1">
            <a:hlinkClick r:id="" action="ppaction://media"/>
            <a:extLst>
              <a:ext uri="{FF2B5EF4-FFF2-40B4-BE49-F238E27FC236}">
                <a16:creationId xmlns:a16="http://schemas.microsoft.com/office/drawing/2014/main" id="{70CCE0BB-0CE5-418B-909E-B8D61A893F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38"/>
    </mc:Choice>
    <mc:Fallback xmlns="">
      <p:transition spd="slow" advTm="2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Pressure Sensor Experiment</a:t>
            </a:r>
            <a:endParaRPr/>
          </a:p>
        </p:txBody>
      </p:sp>
      <p:sp>
        <p:nvSpPr>
          <p:cNvPr id="108" name="Google Shape;108;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On the face of the CTD opposite of the end-cap is the sensor configuration. The Pressure sensor is a small strain gauge plate in the middle of this configuration. The Sensor was checked against a simple hydrostatic experiment:</a:t>
            </a:r>
            <a:endParaRPr/>
          </a:p>
          <a:p>
            <a:pPr marL="457200" lvl="0" indent="-299085" algn="l" rtl="0">
              <a:spcBef>
                <a:spcPts val="1200"/>
              </a:spcBef>
              <a:spcAft>
                <a:spcPts val="0"/>
              </a:spcAft>
              <a:buSzPct val="100000"/>
              <a:buChar char="●"/>
            </a:pPr>
            <a:r>
              <a:rPr lang="en"/>
              <a:t>A rope marked every meter from sensor</a:t>
            </a:r>
            <a:endParaRPr/>
          </a:p>
          <a:p>
            <a:pPr marL="457200" lvl="0" indent="-299085" algn="l" rtl="0">
              <a:spcBef>
                <a:spcPts val="0"/>
              </a:spcBef>
              <a:spcAft>
                <a:spcPts val="0"/>
              </a:spcAft>
              <a:buSzPct val="100000"/>
              <a:buChar char="●"/>
            </a:pPr>
            <a:r>
              <a:rPr lang="en"/>
              <a:t>Lowered into Chase Engineering Tank</a:t>
            </a:r>
            <a:endParaRPr/>
          </a:p>
          <a:p>
            <a:pPr marL="457200" lvl="0" indent="-299085" algn="l" rtl="0">
              <a:spcBef>
                <a:spcPts val="0"/>
              </a:spcBef>
              <a:spcAft>
                <a:spcPts val="0"/>
              </a:spcAft>
              <a:buSzPct val="100000"/>
              <a:buChar char="●"/>
            </a:pPr>
            <a:r>
              <a:rPr lang="en"/>
              <a:t>Time and Depth Recorded</a:t>
            </a:r>
            <a:endParaRPr/>
          </a:p>
          <a:p>
            <a:pPr marL="457200" lvl="0" indent="-299085" algn="l" rtl="0">
              <a:spcBef>
                <a:spcPts val="0"/>
              </a:spcBef>
              <a:spcAft>
                <a:spcPts val="0"/>
              </a:spcAft>
              <a:buSzPct val="100000"/>
              <a:buChar char="●"/>
            </a:pPr>
            <a:r>
              <a:rPr lang="en"/>
              <a:t>Measured Against Sensor and Hydrostatic Equation</a:t>
            </a:r>
            <a:endParaRPr/>
          </a:p>
          <a:p>
            <a:pPr marL="0" lvl="0" indent="0" algn="ctr" rtl="0">
              <a:spcBef>
                <a:spcPts val="1200"/>
              </a:spcBef>
              <a:spcAft>
                <a:spcPts val="1200"/>
              </a:spcAft>
              <a:buNone/>
            </a:pPr>
            <a:r>
              <a:rPr lang="en" b="1" i="1"/>
              <a:t>Pressure=Density*Gravity*Depth + Atmospheric Pressure</a:t>
            </a:r>
            <a:endParaRPr b="1" i="1"/>
          </a:p>
        </p:txBody>
      </p:sp>
      <p:pic>
        <p:nvPicPr>
          <p:cNvPr id="109" name="Google Shape;109;p19"/>
          <p:cNvPicPr preferRelativeResize="0"/>
          <p:nvPr/>
        </p:nvPicPr>
        <p:blipFill>
          <a:blip r:embed="rId5">
            <a:alphaModFix/>
          </a:blip>
          <a:stretch>
            <a:fillRect/>
          </a:stretch>
        </p:blipFill>
        <p:spPr>
          <a:xfrm>
            <a:off x="5283864" y="0"/>
            <a:ext cx="3860137" cy="5143501"/>
          </a:xfrm>
          <a:prstGeom prst="rect">
            <a:avLst/>
          </a:prstGeom>
          <a:noFill/>
          <a:ln>
            <a:noFill/>
          </a:ln>
        </p:spPr>
      </p:pic>
      <p:pic>
        <p:nvPicPr>
          <p:cNvPr id="2" name="Audio 1">
            <a:hlinkClick r:id="" action="ppaction://media"/>
            <a:extLst>
              <a:ext uri="{FF2B5EF4-FFF2-40B4-BE49-F238E27FC236}">
                <a16:creationId xmlns:a16="http://schemas.microsoft.com/office/drawing/2014/main" id="{029EAD7E-C073-4898-B5AA-8C923491CE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372"/>
    </mc:Choice>
    <mc:Fallback xmlns="">
      <p:transition spd="slow" advTm="36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Salinity Calibration</a:t>
            </a:r>
            <a:endParaRPr/>
          </a:p>
        </p:txBody>
      </p:sp>
      <p:sp>
        <p:nvSpPr>
          <p:cNvPr id="115" name="Google Shape;115;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a:t>The Midas CTD+ was placed alongside a newly calibrated Seabird CTD in various solutions containing instaocean.</a:t>
            </a:r>
            <a:endParaRPr/>
          </a:p>
          <a:p>
            <a:pPr marL="457200" lvl="0" indent="-304800" algn="l" rtl="0">
              <a:spcBef>
                <a:spcPts val="0"/>
              </a:spcBef>
              <a:spcAft>
                <a:spcPts val="0"/>
              </a:spcAft>
              <a:buSzPts val="1200"/>
              <a:buChar char="●"/>
            </a:pPr>
            <a:r>
              <a:rPr lang="en"/>
              <a:t>Each solution contained different known levels of salinity in which both devices were tested in methodical time increments</a:t>
            </a:r>
            <a:endParaRPr/>
          </a:p>
          <a:p>
            <a:pPr marL="457200" lvl="0" indent="-304800" algn="l" rtl="0">
              <a:spcBef>
                <a:spcPts val="0"/>
              </a:spcBef>
              <a:spcAft>
                <a:spcPts val="0"/>
              </a:spcAft>
              <a:buSzPts val="1200"/>
              <a:buChar char="●"/>
            </a:pPr>
            <a:r>
              <a:rPr lang="en"/>
              <a:t>Time stamps were recorded for each device in every solution and then compared to obtain a clean salinity/conductivity reading for the Midas</a:t>
            </a:r>
            <a:endParaRPr/>
          </a:p>
        </p:txBody>
      </p:sp>
      <p:pic>
        <p:nvPicPr>
          <p:cNvPr id="116" name="Google Shape;116;p20"/>
          <p:cNvPicPr preferRelativeResize="0"/>
          <p:nvPr/>
        </p:nvPicPr>
        <p:blipFill>
          <a:blip r:embed="rId5">
            <a:alphaModFix/>
          </a:blip>
          <a:stretch>
            <a:fillRect/>
          </a:stretch>
        </p:blipFill>
        <p:spPr>
          <a:xfrm>
            <a:off x="4716380" y="152399"/>
            <a:ext cx="3244016" cy="4838702"/>
          </a:xfrm>
          <a:prstGeom prst="rect">
            <a:avLst/>
          </a:prstGeom>
          <a:noFill/>
          <a:ln>
            <a:noFill/>
          </a:ln>
        </p:spPr>
      </p:pic>
      <p:pic>
        <p:nvPicPr>
          <p:cNvPr id="2" name="Audio 1">
            <a:hlinkClick r:id="" action="ppaction://media"/>
            <a:extLst>
              <a:ext uri="{FF2B5EF4-FFF2-40B4-BE49-F238E27FC236}">
                <a16:creationId xmlns:a16="http://schemas.microsoft.com/office/drawing/2014/main" id="{42AB00FB-5D65-4515-ABD3-B397D85411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699"/>
    </mc:Choice>
    <mc:Fallback xmlns="">
      <p:transition spd="slow" advTm="50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body" idx="1"/>
          </p:nvPr>
        </p:nvSpPr>
        <p:spPr>
          <a:xfrm>
            <a:off x="311700" y="4230575"/>
            <a:ext cx="86799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The 16 Plus Seabird seen above had returned from calibration October 2020</a:t>
            </a:r>
            <a:endParaRPr/>
          </a:p>
        </p:txBody>
      </p:sp>
      <p:pic>
        <p:nvPicPr>
          <p:cNvPr id="122" name="Google Shape;122;p21"/>
          <p:cNvPicPr preferRelativeResize="0"/>
          <p:nvPr/>
        </p:nvPicPr>
        <p:blipFill>
          <a:blip r:embed="rId5">
            <a:alphaModFix/>
          </a:blip>
          <a:stretch>
            <a:fillRect/>
          </a:stretch>
        </p:blipFill>
        <p:spPr>
          <a:xfrm>
            <a:off x="152400" y="152400"/>
            <a:ext cx="2944333" cy="3925777"/>
          </a:xfrm>
          <a:prstGeom prst="rect">
            <a:avLst/>
          </a:prstGeom>
          <a:noFill/>
          <a:ln>
            <a:noFill/>
          </a:ln>
        </p:spPr>
      </p:pic>
      <p:pic>
        <p:nvPicPr>
          <p:cNvPr id="123" name="Google Shape;123;p21"/>
          <p:cNvPicPr preferRelativeResize="0"/>
          <p:nvPr/>
        </p:nvPicPr>
        <p:blipFill>
          <a:blip r:embed="rId6">
            <a:alphaModFix/>
          </a:blip>
          <a:stretch>
            <a:fillRect/>
          </a:stretch>
        </p:blipFill>
        <p:spPr>
          <a:xfrm>
            <a:off x="3249133" y="152400"/>
            <a:ext cx="2944333" cy="3925777"/>
          </a:xfrm>
          <a:prstGeom prst="rect">
            <a:avLst/>
          </a:prstGeom>
          <a:noFill/>
          <a:ln>
            <a:noFill/>
          </a:ln>
        </p:spPr>
      </p:pic>
      <p:pic>
        <p:nvPicPr>
          <p:cNvPr id="124" name="Google Shape;124;p21"/>
          <p:cNvPicPr preferRelativeResize="0"/>
          <p:nvPr/>
        </p:nvPicPr>
        <p:blipFill>
          <a:blip r:embed="rId7">
            <a:alphaModFix/>
          </a:blip>
          <a:stretch>
            <a:fillRect/>
          </a:stretch>
        </p:blipFill>
        <p:spPr>
          <a:xfrm>
            <a:off x="6345865" y="351463"/>
            <a:ext cx="2645735" cy="3527647"/>
          </a:xfrm>
          <a:prstGeom prst="rect">
            <a:avLst/>
          </a:prstGeom>
          <a:noFill/>
          <a:ln>
            <a:noFill/>
          </a:ln>
        </p:spPr>
      </p:pic>
      <p:pic>
        <p:nvPicPr>
          <p:cNvPr id="2" name="Audio 1">
            <a:hlinkClick r:id="" action="ppaction://media"/>
            <a:extLst>
              <a:ext uri="{FF2B5EF4-FFF2-40B4-BE49-F238E27FC236}">
                <a16:creationId xmlns:a16="http://schemas.microsoft.com/office/drawing/2014/main" id="{28A5F175-9E71-4758-83CC-BD9DBE495A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53"/>
    </mc:Choice>
    <mc:Fallback xmlns="">
      <p:transition spd="slow" advTm="1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TotalTime>
  <Words>1320</Words>
  <Application>Microsoft Office PowerPoint</Application>
  <PresentationFormat>On-screen Show (16:9)</PresentationFormat>
  <Paragraphs>95</Paragraphs>
  <Slides>25</Slides>
  <Notes>24</Notes>
  <HiddenSlides>0</HiddenSlides>
  <MMClips>24</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25</vt:i4>
      </vt:variant>
    </vt:vector>
  </HeadingPairs>
  <TitlesOfParts>
    <vt:vector size="27" baseType="lpstr">
      <vt:lpstr>Arial</vt:lpstr>
      <vt:lpstr>Simple Light</vt:lpstr>
      <vt:lpstr>The Living Bridge Project 2020-2021</vt:lpstr>
      <vt:lpstr> Memorial Bridge and Tidal Platform</vt:lpstr>
      <vt:lpstr>Goals of Project</vt:lpstr>
      <vt:lpstr>Midas CTD+ Disassembly </vt:lpstr>
      <vt:lpstr>Midas CTD Casing</vt:lpstr>
      <vt:lpstr>Sensors Configuration</vt:lpstr>
      <vt:lpstr>Pressure Sensor Experiment</vt:lpstr>
      <vt:lpstr>Salinity Calibration</vt:lpstr>
      <vt:lpstr>PowerPoint Presentation</vt:lpstr>
      <vt:lpstr>Turbidity Calibration</vt:lpstr>
      <vt:lpstr>Turbidity Experiment</vt:lpstr>
      <vt:lpstr>Trips to Platform</vt:lpstr>
      <vt:lpstr>PowerPoint Presentation</vt:lpstr>
      <vt:lpstr>PowerPoint Presentation</vt:lpstr>
      <vt:lpstr>Midas CTD+ Deployed</vt:lpstr>
      <vt:lpstr>Extra Instrumentation: Rainbow Smelt Fish Finder</vt:lpstr>
      <vt:lpstr>PowerPoint Presentation</vt:lpstr>
      <vt:lpstr>Harvey Lab Cooperation</vt:lpstr>
      <vt:lpstr>PowerPoint Presentation</vt:lpstr>
      <vt:lpstr>Hypothesis of Data Analysis</vt:lpstr>
      <vt:lpstr>PowerPoint Presentation</vt:lpstr>
      <vt:lpstr>Interpreting Data Results</vt:lpstr>
      <vt:lpstr>Theories</vt:lpstr>
      <vt:lpstr>Environmental Monitoring of the Piscataqua River</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Living Bridge Project 2020-2021</dc:title>
  <dc:creator>tom spiro</dc:creator>
  <cp:lastModifiedBy>tom spiro</cp:lastModifiedBy>
  <cp:revision>16</cp:revision>
  <dcterms:modified xsi:type="dcterms:W3CDTF">2021-04-27T23:30:31Z</dcterms:modified>
</cp:coreProperties>
</file>