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8"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FFFF"/>
    <a:srgbClr val="00B0F0"/>
    <a:srgbClr val="F45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57" autoAdjust="0"/>
  </p:normalViewPr>
  <p:slideViewPr>
    <p:cSldViewPr snapToGrid="0">
      <p:cViewPr varScale="1">
        <p:scale>
          <a:sx n="110" d="100"/>
          <a:sy n="110" d="100"/>
        </p:scale>
        <p:origin x="576"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D43785-4BE8-47B2-84B3-8852058F8C55}" type="datetimeFigureOut">
              <a:rPr lang="en-US" smtClean="0"/>
              <a:t>4/27/2021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33A9E1-8D9E-47CA-BEE6-0E7D25D191B1}" type="slidenum">
              <a:rPr lang="en-US" smtClean="0"/>
              <a:t>‹#›</a:t>
            </a:fld>
            <a:endParaRPr lang="en-US" dirty="0"/>
          </a:p>
        </p:txBody>
      </p:sp>
    </p:spTree>
    <p:extLst>
      <p:ext uri="{BB962C8B-B14F-4D97-AF65-F5344CB8AC3E}">
        <p14:creationId xmlns:p14="http://schemas.microsoft.com/office/powerpoint/2010/main" val="3997452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33A9E1-8D9E-47CA-BEE6-0E7D25D191B1}" type="slidenum">
              <a:rPr lang="en-US" smtClean="0"/>
              <a:t>1</a:t>
            </a:fld>
            <a:endParaRPr lang="en-US" dirty="0"/>
          </a:p>
        </p:txBody>
      </p:sp>
    </p:spTree>
    <p:extLst>
      <p:ext uri="{BB962C8B-B14F-4D97-AF65-F5344CB8AC3E}">
        <p14:creationId xmlns:p14="http://schemas.microsoft.com/office/powerpoint/2010/main" val="3501551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D5D0C-C473-428D-92E6-079D53C699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B31C71-5811-49DE-8E65-457D1176B9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30C784-F705-4907-B868-4F38A16F5529}"/>
              </a:ext>
            </a:extLst>
          </p:cNvPr>
          <p:cNvSpPr>
            <a:spLocks noGrp="1"/>
          </p:cNvSpPr>
          <p:nvPr>
            <p:ph type="dt" sz="half" idx="10"/>
          </p:nvPr>
        </p:nvSpPr>
        <p:spPr/>
        <p:txBody>
          <a:bodyPr/>
          <a:lstStyle/>
          <a:p>
            <a:fld id="{B0DF0142-A678-42F1-B524-AB6A3F9567B6}" type="datetimeFigureOut">
              <a:rPr lang="en-US" smtClean="0"/>
              <a:t>4/27/2021</a:t>
            </a:fld>
            <a:endParaRPr lang="en-US" dirty="0"/>
          </a:p>
        </p:txBody>
      </p:sp>
      <p:sp>
        <p:nvSpPr>
          <p:cNvPr id="5" name="Footer Placeholder 4">
            <a:extLst>
              <a:ext uri="{FF2B5EF4-FFF2-40B4-BE49-F238E27FC236}">
                <a16:creationId xmlns:a16="http://schemas.microsoft.com/office/drawing/2014/main" id="{220F0DAA-A41A-480F-B319-2B007B8FE7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6F5EAB5-FF26-40ED-9725-9C3050B5812B}"/>
              </a:ext>
            </a:extLst>
          </p:cNvPr>
          <p:cNvSpPr>
            <a:spLocks noGrp="1"/>
          </p:cNvSpPr>
          <p:nvPr>
            <p:ph type="sldNum" sz="quarter" idx="12"/>
          </p:nvPr>
        </p:nvSpPr>
        <p:spPr/>
        <p:txBody>
          <a:bodyPr/>
          <a:lstStyle/>
          <a:p>
            <a:fld id="{2388A2C1-0D1B-4417-992F-00C5CBF6B08F}" type="slidenum">
              <a:rPr lang="en-US" smtClean="0"/>
              <a:t>‹#›</a:t>
            </a:fld>
            <a:endParaRPr lang="en-US" dirty="0"/>
          </a:p>
        </p:txBody>
      </p:sp>
    </p:spTree>
    <p:extLst>
      <p:ext uri="{BB962C8B-B14F-4D97-AF65-F5344CB8AC3E}">
        <p14:creationId xmlns:p14="http://schemas.microsoft.com/office/powerpoint/2010/main" val="235009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EDDC4-A66B-4B05-A09E-A7542E2635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DE6319-929C-4D8D-8AFC-E11389187D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DEEA28-58F1-4A0A-AD67-F142F5E74033}"/>
              </a:ext>
            </a:extLst>
          </p:cNvPr>
          <p:cNvSpPr>
            <a:spLocks noGrp="1"/>
          </p:cNvSpPr>
          <p:nvPr>
            <p:ph type="dt" sz="half" idx="10"/>
          </p:nvPr>
        </p:nvSpPr>
        <p:spPr/>
        <p:txBody>
          <a:bodyPr/>
          <a:lstStyle/>
          <a:p>
            <a:fld id="{B0DF0142-A678-42F1-B524-AB6A3F9567B6}" type="datetimeFigureOut">
              <a:rPr lang="en-US" smtClean="0"/>
              <a:t>4/27/2021</a:t>
            </a:fld>
            <a:endParaRPr lang="en-US" dirty="0"/>
          </a:p>
        </p:txBody>
      </p:sp>
      <p:sp>
        <p:nvSpPr>
          <p:cNvPr id="5" name="Footer Placeholder 4">
            <a:extLst>
              <a:ext uri="{FF2B5EF4-FFF2-40B4-BE49-F238E27FC236}">
                <a16:creationId xmlns:a16="http://schemas.microsoft.com/office/drawing/2014/main" id="{9C7F4426-7135-420E-9925-CF09585F87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13A756-3775-4C38-9253-7BD34B96E2AC}"/>
              </a:ext>
            </a:extLst>
          </p:cNvPr>
          <p:cNvSpPr>
            <a:spLocks noGrp="1"/>
          </p:cNvSpPr>
          <p:nvPr>
            <p:ph type="sldNum" sz="quarter" idx="12"/>
          </p:nvPr>
        </p:nvSpPr>
        <p:spPr/>
        <p:txBody>
          <a:bodyPr/>
          <a:lstStyle/>
          <a:p>
            <a:fld id="{2388A2C1-0D1B-4417-992F-00C5CBF6B08F}" type="slidenum">
              <a:rPr lang="en-US" smtClean="0"/>
              <a:t>‹#›</a:t>
            </a:fld>
            <a:endParaRPr lang="en-US" dirty="0"/>
          </a:p>
        </p:txBody>
      </p:sp>
    </p:spTree>
    <p:extLst>
      <p:ext uri="{BB962C8B-B14F-4D97-AF65-F5344CB8AC3E}">
        <p14:creationId xmlns:p14="http://schemas.microsoft.com/office/powerpoint/2010/main" val="952085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66CC57-CE6A-4080-90A1-BEE5DEFC2E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74D746-52D9-4ECC-B5B0-C31A3E34A7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B27DB2-55FD-4157-8414-DDB8A80F884C}"/>
              </a:ext>
            </a:extLst>
          </p:cNvPr>
          <p:cNvSpPr>
            <a:spLocks noGrp="1"/>
          </p:cNvSpPr>
          <p:nvPr>
            <p:ph type="dt" sz="half" idx="10"/>
          </p:nvPr>
        </p:nvSpPr>
        <p:spPr/>
        <p:txBody>
          <a:bodyPr/>
          <a:lstStyle/>
          <a:p>
            <a:fld id="{B0DF0142-A678-42F1-B524-AB6A3F9567B6}" type="datetimeFigureOut">
              <a:rPr lang="en-US" smtClean="0"/>
              <a:t>4/27/2021</a:t>
            </a:fld>
            <a:endParaRPr lang="en-US" dirty="0"/>
          </a:p>
        </p:txBody>
      </p:sp>
      <p:sp>
        <p:nvSpPr>
          <p:cNvPr id="5" name="Footer Placeholder 4">
            <a:extLst>
              <a:ext uri="{FF2B5EF4-FFF2-40B4-BE49-F238E27FC236}">
                <a16:creationId xmlns:a16="http://schemas.microsoft.com/office/drawing/2014/main" id="{F9E507B2-9351-4706-B9D2-EFEB054C83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E314DE-E8C2-4E8B-8CD0-067147756185}"/>
              </a:ext>
            </a:extLst>
          </p:cNvPr>
          <p:cNvSpPr>
            <a:spLocks noGrp="1"/>
          </p:cNvSpPr>
          <p:nvPr>
            <p:ph type="sldNum" sz="quarter" idx="12"/>
          </p:nvPr>
        </p:nvSpPr>
        <p:spPr/>
        <p:txBody>
          <a:bodyPr/>
          <a:lstStyle/>
          <a:p>
            <a:fld id="{2388A2C1-0D1B-4417-992F-00C5CBF6B08F}" type="slidenum">
              <a:rPr lang="en-US" smtClean="0"/>
              <a:t>‹#›</a:t>
            </a:fld>
            <a:endParaRPr lang="en-US" dirty="0"/>
          </a:p>
        </p:txBody>
      </p:sp>
    </p:spTree>
    <p:extLst>
      <p:ext uri="{BB962C8B-B14F-4D97-AF65-F5344CB8AC3E}">
        <p14:creationId xmlns:p14="http://schemas.microsoft.com/office/powerpoint/2010/main" val="300618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A057-C4AD-40AB-8F68-E8C6762AFC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35AECA-334A-4725-B683-61FB0C29D6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9CA02B-4306-4E69-B353-CA13CF801CCC}"/>
              </a:ext>
            </a:extLst>
          </p:cNvPr>
          <p:cNvSpPr>
            <a:spLocks noGrp="1"/>
          </p:cNvSpPr>
          <p:nvPr>
            <p:ph type="dt" sz="half" idx="10"/>
          </p:nvPr>
        </p:nvSpPr>
        <p:spPr/>
        <p:txBody>
          <a:bodyPr/>
          <a:lstStyle/>
          <a:p>
            <a:fld id="{B0DF0142-A678-42F1-B524-AB6A3F9567B6}" type="datetimeFigureOut">
              <a:rPr lang="en-US" smtClean="0"/>
              <a:t>4/27/2021</a:t>
            </a:fld>
            <a:endParaRPr lang="en-US" dirty="0"/>
          </a:p>
        </p:txBody>
      </p:sp>
      <p:sp>
        <p:nvSpPr>
          <p:cNvPr id="5" name="Footer Placeholder 4">
            <a:extLst>
              <a:ext uri="{FF2B5EF4-FFF2-40B4-BE49-F238E27FC236}">
                <a16:creationId xmlns:a16="http://schemas.microsoft.com/office/drawing/2014/main" id="{5E09AB00-3D2C-499C-BA0D-2F205E1DA6D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5AF48F-0578-41C4-92FE-A2B12D9B502C}"/>
              </a:ext>
            </a:extLst>
          </p:cNvPr>
          <p:cNvSpPr>
            <a:spLocks noGrp="1"/>
          </p:cNvSpPr>
          <p:nvPr>
            <p:ph type="sldNum" sz="quarter" idx="12"/>
          </p:nvPr>
        </p:nvSpPr>
        <p:spPr/>
        <p:txBody>
          <a:bodyPr/>
          <a:lstStyle/>
          <a:p>
            <a:fld id="{2388A2C1-0D1B-4417-992F-00C5CBF6B08F}" type="slidenum">
              <a:rPr lang="en-US" smtClean="0"/>
              <a:t>‹#›</a:t>
            </a:fld>
            <a:endParaRPr lang="en-US" dirty="0"/>
          </a:p>
        </p:txBody>
      </p:sp>
    </p:spTree>
    <p:extLst>
      <p:ext uri="{BB962C8B-B14F-4D97-AF65-F5344CB8AC3E}">
        <p14:creationId xmlns:p14="http://schemas.microsoft.com/office/powerpoint/2010/main" val="984516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4061A-1F19-4A9C-B2F4-EC73EB71EF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90F60E-AB07-4F7A-90A6-9A94654C96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71700F-D1EA-442B-8FCB-83A67091F1F2}"/>
              </a:ext>
            </a:extLst>
          </p:cNvPr>
          <p:cNvSpPr>
            <a:spLocks noGrp="1"/>
          </p:cNvSpPr>
          <p:nvPr>
            <p:ph type="dt" sz="half" idx="10"/>
          </p:nvPr>
        </p:nvSpPr>
        <p:spPr/>
        <p:txBody>
          <a:bodyPr/>
          <a:lstStyle/>
          <a:p>
            <a:fld id="{B0DF0142-A678-42F1-B524-AB6A3F9567B6}" type="datetimeFigureOut">
              <a:rPr lang="en-US" smtClean="0"/>
              <a:t>4/27/2021</a:t>
            </a:fld>
            <a:endParaRPr lang="en-US" dirty="0"/>
          </a:p>
        </p:txBody>
      </p:sp>
      <p:sp>
        <p:nvSpPr>
          <p:cNvPr id="5" name="Footer Placeholder 4">
            <a:extLst>
              <a:ext uri="{FF2B5EF4-FFF2-40B4-BE49-F238E27FC236}">
                <a16:creationId xmlns:a16="http://schemas.microsoft.com/office/drawing/2014/main" id="{4C57C405-F353-4894-B7D9-44C9DFD114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32A14D-7C92-4B11-A263-5FAE72346C8C}"/>
              </a:ext>
            </a:extLst>
          </p:cNvPr>
          <p:cNvSpPr>
            <a:spLocks noGrp="1"/>
          </p:cNvSpPr>
          <p:nvPr>
            <p:ph type="sldNum" sz="quarter" idx="12"/>
          </p:nvPr>
        </p:nvSpPr>
        <p:spPr/>
        <p:txBody>
          <a:bodyPr/>
          <a:lstStyle/>
          <a:p>
            <a:fld id="{2388A2C1-0D1B-4417-992F-00C5CBF6B08F}" type="slidenum">
              <a:rPr lang="en-US" smtClean="0"/>
              <a:t>‹#›</a:t>
            </a:fld>
            <a:endParaRPr lang="en-US" dirty="0"/>
          </a:p>
        </p:txBody>
      </p:sp>
    </p:spTree>
    <p:extLst>
      <p:ext uri="{BB962C8B-B14F-4D97-AF65-F5344CB8AC3E}">
        <p14:creationId xmlns:p14="http://schemas.microsoft.com/office/powerpoint/2010/main" val="558827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8BCB9-3190-4FD6-BB1D-E1B1C9F4C0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77A999-9F8A-4DEB-94ED-FB9F5F939D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088522-FC74-4BB9-BA83-D3B890342B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C3A401-2C81-4401-878D-790FABFCB207}"/>
              </a:ext>
            </a:extLst>
          </p:cNvPr>
          <p:cNvSpPr>
            <a:spLocks noGrp="1"/>
          </p:cNvSpPr>
          <p:nvPr>
            <p:ph type="dt" sz="half" idx="10"/>
          </p:nvPr>
        </p:nvSpPr>
        <p:spPr/>
        <p:txBody>
          <a:bodyPr/>
          <a:lstStyle/>
          <a:p>
            <a:fld id="{B0DF0142-A678-42F1-B524-AB6A3F9567B6}" type="datetimeFigureOut">
              <a:rPr lang="en-US" smtClean="0"/>
              <a:t>4/27/2021</a:t>
            </a:fld>
            <a:endParaRPr lang="en-US" dirty="0"/>
          </a:p>
        </p:txBody>
      </p:sp>
      <p:sp>
        <p:nvSpPr>
          <p:cNvPr id="6" name="Footer Placeholder 5">
            <a:extLst>
              <a:ext uri="{FF2B5EF4-FFF2-40B4-BE49-F238E27FC236}">
                <a16:creationId xmlns:a16="http://schemas.microsoft.com/office/drawing/2014/main" id="{D746FABD-C13D-473F-BAD5-90C5B7ABB38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18ED62-8372-4947-94DB-EB56CD102579}"/>
              </a:ext>
            </a:extLst>
          </p:cNvPr>
          <p:cNvSpPr>
            <a:spLocks noGrp="1"/>
          </p:cNvSpPr>
          <p:nvPr>
            <p:ph type="sldNum" sz="quarter" idx="12"/>
          </p:nvPr>
        </p:nvSpPr>
        <p:spPr/>
        <p:txBody>
          <a:bodyPr/>
          <a:lstStyle/>
          <a:p>
            <a:fld id="{2388A2C1-0D1B-4417-992F-00C5CBF6B08F}" type="slidenum">
              <a:rPr lang="en-US" smtClean="0"/>
              <a:t>‹#›</a:t>
            </a:fld>
            <a:endParaRPr lang="en-US" dirty="0"/>
          </a:p>
        </p:txBody>
      </p:sp>
    </p:spTree>
    <p:extLst>
      <p:ext uri="{BB962C8B-B14F-4D97-AF65-F5344CB8AC3E}">
        <p14:creationId xmlns:p14="http://schemas.microsoft.com/office/powerpoint/2010/main" val="1701871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949CF-3AEA-4E9B-8F29-2F98FDDDDF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E50389-9086-4073-BD49-AE8638CDDC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422687-DBFE-4EEB-9437-FCD1A416DA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56F53C-2777-48D5-AE59-24C78C63AD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41C477-2C5E-4C2F-B704-F783834A20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087BE7-73DF-4007-A3AE-825E2EFAF0D7}"/>
              </a:ext>
            </a:extLst>
          </p:cNvPr>
          <p:cNvSpPr>
            <a:spLocks noGrp="1"/>
          </p:cNvSpPr>
          <p:nvPr>
            <p:ph type="dt" sz="half" idx="10"/>
          </p:nvPr>
        </p:nvSpPr>
        <p:spPr/>
        <p:txBody>
          <a:bodyPr/>
          <a:lstStyle/>
          <a:p>
            <a:fld id="{B0DF0142-A678-42F1-B524-AB6A3F9567B6}" type="datetimeFigureOut">
              <a:rPr lang="en-US" smtClean="0"/>
              <a:t>4/27/2021</a:t>
            </a:fld>
            <a:endParaRPr lang="en-US" dirty="0"/>
          </a:p>
        </p:txBody>
      </p:sp>
      <p:sp>
        <p:nvSpPr>
          <p:cNvPr id="8" name="Footer Placeholder 7">
            <a:extLst>
              <a:ext uri="{FF2B5EF4-FFF2-40B4-BE49-F238E27FC236}">
                <a16:creationId xmlns:a16="http://schemas.microsoft.com/office/drawing/2014/main" id="{72CA3B74-7480-433E-8627-39769E0C480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B0D2A29-FA50-48CB-92BC-F3F180594A3B}"/>
              </a:ext>
            </a:extLst>
          </p:cNvPr>
          <p:cNvSpPr>
            <a:spLocks noGrp="1"/>
          </p:cNvSpPr>
          <p:nvPr>
            <p:ph type="sldNum" sz="quarter" idx="12"/>
          </p:nvPr>
        </p:nvSpPr>
        <p:spPr/>
        <p:txBody>
          <a:bodyPr/>
          <a:lstStyle/>
          <a:p>
            <a:fld id="{2388A2C1-0D1B-4417-992F-00C5CBF6B08F}" type="slidenum">
              <a:rPr lang="en-US" smtClean="0"/>
              <a:t>‹#›</a:t>
            </a:fld>
            <a:endParaRPr lang="en-US" dirty="0"/>
          </a:p>
        </p:txBody>
      </p:sp>
    </p:spTree>
    <p:extLst>
      <p:ext uri="{BB962C8B-B14F-4D97-AF65-F5344CB8AC3E}">
        <p14:creationId xmlns:p14="http://schemas.microsoft.com/office/powerpoint/2010/main" val="963080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25B17-3258-4060-84B3-478000FF30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D52669-0674-4E49-B275-4FFD9264A592}"/>
              </a:ext>
            </a:extLst>
          </p:cNvPr>
          <p:cNvSpPr>
            <a:spLocks noGrp="1"/>
          </p:cNvSpPr>
          <p:nvPr>
            <p:ph type="dt" sz="half" idx="10"/>
          </p:nvPr>
        </p:nvSpPr>
        <p:spPr/>
        <p:txBody>
          <a:bodyPr/>
          <a:lstStyle/>
          <a:p>
            <a:fld id="{B0DF0142-A678-42F1-B524-AB6A3F9567B6}" type="datetimeFigureOut">
              <a:rPr lang="en-US" smtClean="0"/>
              <a:t>4/27/2021</a:t>
            </a:fld>
            <a:endParaRPr lang="en-US" dirty="0"/>
          </a:p>
        </p:txBody>
      </p:sp>
      <p:sp>
        <p:nvSpPr>
          <p:cNvPr id="4" name="Footer Placeholder 3">
            <a:extLst>
              <a:ext uri="{FF2B5EF4-FFF2-40B4-BE49-F238E27FC236}">
                <a16:creationId xmlns:a16="http://schemas.microsoft.com/office/drawing/2014/main" id="{D8C4D1F7-15DB-406A-ADB5-4C3124EB1A0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2E56327-FA23-4D95-A426-67DE3ECC8431}"/>
              </a:ext>
            </a:extLst>
          </p:cNvPr>
          <p:cNvSpPr>
            <a:spLocks noGrp="1"/>
          </p:cNvSpPr>
          <p:nvPr>
            <p:ph type="sldNum" sz="quarter" idx="12"/>
          </p:nvPr>
        </p:nvSpPr>
        <p:spPr/>
        <p:txBody>
          <a:bodyPr/>
          <a:lstStyle/>
          <a:p>
            <a:fld id="{2388A2C1-0D1B-4417-992F-00C5CBF6B08F}" type="slidenum">
              <a:rPr lang="en-US" smtClean="0"/>
              <a:t>‹#›</a:t>
            </a:fld>
            <a:endParaRPr lang="en-US" dirty="0"/>
          </a:p>
        </p:txBody>
      </p:sp>
    </p:spTree>
    <p:extLst>
      <p:ext uri="{BB962C8B-B14F-4D97-AF65-F5344CB8AC3E}">
        <p14:creationId xmlns:p14="http://schemas.microsoft.com/office/powerpoint/2010/main" val="1271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ABC5BA-4BCB-43EA-AD5B-8CF5A286F05B}"/>
              </a:ext>
            </a:extLst>
          </p:cNvPr>
          <p:cNvSpPr>
            <a:spLocks noGrp="1"/>
          </p:cNvSpPr>
          <p:nvPr>
            <p:ph type="dt" sz="half" idx="10"/>
          </p:nvPr>
        </p:nvSpPr>
        <p:spPr/>
        <p:txBody>
          <a:bodyPr/>
          <a:lstStyle/>
          <a:p>
            <a:fld id="{B0DF0142-A678-42F1-B524-AB6A3F9567B6}" type="datetimeFigureOut">
              <a:rPr lang="en-US" smtClean="0"/>
              <a:t>4/27/2021</a:t>
            </a:fld>
            <a:endParaRPr lang="en-US" dirty="0"/>
          </a:p>
        </p:txBody>
      </p:sp>
      <p:sp>
        <p:nvSpPr>
          <p:cNvPr id="3" name="Footer Placeholder 2">
            <a:extLst>
              <a:ext uri="{FF2B5EF4-FFF2-40B4-BE49-F238E27FC236}">
                <a16:creationId xmlns:a16="http://schemas.microsoft.com/office/drawing/2014/main" id="{37CD3A11-6ECD-4264-BF2C-D0AC1475BC8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CDA50A4-8A7B-4096-9FF5-984756002631}"/>
              </a:ext>
            </a:extLst>
          </p:cNvPr>
          <p:cNvSpPr>
            <a:spLocks noGrp="1"/>
          </p:cNvSpPr>
          <p:nvPr>
            <p:ph type="sldNum" sz="quarter" idx="12"/>
          </p:nvPr>
        </p:nvSpPr>
        <p:spPr/>
        <p:txBody>
          <a:bodyPr/>
          <a:lstStyle/>
          <a:p>
            <a:fld id="{2388A2C1-0D1B-4417-992F-00C5CBF6B08F}" type="slidenum">
              <a:rPr lang="en-US" smtClean="0"/>
              <a:t>‹#›</a:t>
            </a:fld>
            <a:endParaRPr lang="en-US" dirty="0"/>
          </a:p>
        </p:txBody>
      </p:sp>
    </p:spTree>
    <p:extLst>
      <p:ext uri="{BB962C8B-B14F-4D97-AF65-F5344CB8AC3E}">
        <p14:creationId xmlns:p14="http://schemas.microsoft.com/office/powerpoint/2010/main" val="2325780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FCBAA-64E7-4F75-A9F9-6799DDE935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62BEBA-E631-40E9-B95A-669FB749E1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860327-1E40-4658-8525-D4BE1C61E7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AA583F-896E-4600-A66C-D60CA4D21F43}"/>
              </a:ext>
            </a:extLst>
          </p:cNvPr>
          <p:cNvSpPr>
            <a:spLocks noGrp="1"/>
          </p:cNvSpPr>
          <p:nvPr>
            <p:ph type="dt" sz="half" idx="10"/>
          </p:nvPr>
        </p:nvSpPr>
        <p:spPr/>
        <p:txBody>
          <a:bodyPr/>
          <a:lstStyle/>
          <a:p>
            <a:fld id="{B0DF0142-A678-42F1-B524-AB6A3F9567B6}" type="datetimeFigureOut">
              <a:rPr lang="en-US" smtClean="0"/>
              <a:t>4/27/2021</a:t>
            </a:fld>
            <a:endParaRPr lang="en-US" dirty="0"/>
          </a:p>
        </p:txBody>
      </p:sp>
      <p:sp>
        <p:nvSpPr>
          <p:cNvPr id="6" name="Footer Placeholder 5">
            <a:extLst>
              <a:ext uri="{FF2B5EF4-FFF2-40B4-BE49-F238E27FC236}">
                <a16:creationId xmlns:a16="http://schemas.microsoft.com/office/drawing/2014/main" id="{8EED5244-C817-474D-AC72-18D0642AE4A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01E0DAB-6619-4A72-9510-499B4BEB5012}"/>
              </a:ext>
            </a:extLst>
          </p:cNvPr>
          <p:cNvSpPr>
            <a:spLocks noGrp="1"/>
          </p:cNvSpPr>
          <p:nvPr>
            <p:ph type="sldNum" sz="quarter" idx="12"/>
          </p:nvPr>
        </p:nvSpPr>
        <p:spPr/>
        <p:txBody>
          <a:bodyPr/>
          <a:lstStyle/>
          <a:p>
            <a:fld id="{2388A2C1-0D1B-4417-992F-00C5CBF6B08F}" type="slidenum">
              <a:rPr lang="en-US" smtClean="0"/>
              <a:t>‹#›</a:t>
            </a:fld>
            <a:endParaRPr lang="en-US" dirty="0"/>
          </a:p>
        </p:txBody>
      </p:sp>
    </p:spTree>
    <p:extLst>
      <p:ext uri="{BB962C8B-B14F-4D97-AF65-F5344CB8AC3E}">
        <p14:creationId xmlns:p14="http://schemas.microsoft.com/office/powerpoint/2010/main" val="1684988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F67CD-CD06-4A1B-BAF9-BB0905AFB3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4713FF-5BA4-465A-8A71-53C3012CAD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93BCDF3-D9BF-4DC5-BAC1-307176EA7D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743033-6B65-44AF-8C9F-419A7492D155}"/>
              </a:ext>
            </a:extLst>
          </p:cNvPr>
          <p:cNvSpPr>
            <a:spLocks noGrp="1"/>
          </p:cNvSpPr>
          <p:nvPr>
            <p:ph type="dt" sz="half" idx="10"/>
          </p:nvPr>
        </p:nvSpPr>
        <p:spPr/>
        <p:txBody>
          <a:bodyPr/>
          <a:lstStyle/>
          <a:p>
            <a:fld id="{B0DF0142-A678-42F1-B524-AB6A3F9567B6}" type="datetimeFigureOut">
              <a:rPr lang="en-US" smtClean="0"/>
              <a:t>4/27/2021</a:t>
            </a:fld>
            <a:endParaRPr lang="en-US" dirty="0"/>
          </a:p>
        </p:txBody>
      </p:sp>
      <p:sp>
        <p:nvSpPr>
          <p:cNvPr id="6" name="Footer Placeholder 5">
            <a:extLst>
              <a:ext uri="{FF2B5EF4-FFF2-40B4-BE49-F238E27FC236}">
                <a16:creationId xmlns:a16="http://schemas.microsoft.com/office/drawing/2014/main" id="{EFA2B3AD-1C86-478D-8FFE-DFFC776208C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F863BA1-E03E-491C-A2BE-6A6689CCD7EB}"/>
              </a:ext>
            </a:extLst>
          </p:cNvPr>
          <p:cNvSpPr>
            <a:spLocks noGrp="1"/>
          </p:cNvSpPr>
          <p:nvPr>
            <p:ph type="sldNum" sz="quarter" idx="12"/>
          </p:nvPr>
        </p:nvSpPr>
        <p:spPr/>
        <p:txBody>
          <a:bodyPr/>
          <a:lstStyle/>
          <a:p>
            <a:fld id="{2388A2C1-0D1B-4417-992F-00C5CBF6B08F}" type="slidenum">
              <a:rPr lang="en-US" smtClean="0"/>
              <a:t>‹#›</a:t>
            </a:fld>
            <a:endParaRPr lang="en-US" dirty="0"/>
          </a:p>
        </p:txBody>
      </p:sp>
    </p:spTree>
    <p:extLst>
      <p:ext uri="{BB962C8B-B14F-4D97-AF65-F5344CB8AC3E}">
        <p14:creationId xmlns:p14="http://schemas.microsoft.com/office/powerpoint/2010/main" val="319461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02C415-3682-4725-912C-39D9E7A0D6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CF7BFC-606B-4F74-82F2-64B6BFE103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6F7FB5-DF4E-4045-91A5-4A66AE359C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F0142-A678-42F1-B524-AB6A3F9567B6}" type="datetimeFigureOut">
              <a:rPr lang="en-US" smtClean="0"/>
              <a:t>4/27/2021</a:t>
            </a:fld>
            <a:endParaRPr lang="en-US" dirty="0"/>
          </a:p>
        </p:txBody>
      </p:sp>
      <p:sp>
        <p:nvSpPr>
          <p:cNvPr id="5" name="Footer Placeholder 4">
            <a:extLst>
              <a:ext uri="{FF2B5EF4-FFF2-40B4-BE49-F238E27FC236}">
                <a16:creationId xmlns:a16="http://schemas.microsoft.com/office/drawing/2014/main" id="{D7B7B148-AC2F-428D-A041-3876C61508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BE5BA25-80D9-46DF-B198-29D7FB9D7A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88A2C1-0D1B-4417-992F-00C5CBF6B08F}" type="slidenum">
              <a:rPr lang="en-US" smtClean="0"/>
              <a:t>‹#›</a:t>
            </a:fld>
            <a:endParaRPr lang="en-US" dirty="0"/>
          </a:p>
        </p:txBody>
      </p:sp>
    </p:spTree>
    <p:extLst>
      <p:ext uri="{BB962C8B-B14F-4D97-AF65-F5344CB8AC3E}">
        <p14:creationId xmlns:p14="http://schemas.microsoft.com/office/powerpoint/2010/main" val="1198609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34F491F9-364D-4EB4-BD18-1B7EA5FCAE57}"/>
              </a:ext>
            </a:extLst>
          </p:cNvPr>
          <p:cNvPicPr>
            <a:picLocks noChangeAspect="1"/>
          </p:cNvPicPr>
          <p:nvPr/>
        </p:nvPicPr>
        <p:blipFill>
          <a:blip r:embed="rId3"/>
          <a:stretch>
            <a:fillRect/>
          </a:stretch>
        </p:blipFill>
        <p:spPr>
          <a:xfrm>
            <a:off x="10057545" y="3785458"/>
            <a:ext cx="2061340" cy="1204113"/>
          </a:xfrm>
          <a:prstGeom prst="rect">
            <a:avLst/>
          </a:prstGeom>
        </p:spPr>
      </p:pic>
      <p:pic>
        <p:nvPicPr>
          <p:cNvPr id="17" name="Picture 16">
            <a:extLst>
              <a:ext uri="{FF2B5EF4-FFF2-40B4-BE49-F238E27FC236}">
                <a16:creationId xmlns:a16="http://schemas.microsoft.com/office/drawing/2014/main" id="{B29D232C-DC6B-4766-AACD-C73C48EB199A}"/>
              </a:ext>
            </a:extLst>
          </p:cNvPr>
          <p:cNvPicPr>
            <a:picLocks noChangeAspect="1"/>
          </p:cNvPicPr>
          <p:nvPr/>
        </p:nvPicPr>
        <p:blipFill>
          <a:blip r:embed="rId4"/>
          <a:stretch>
            <a:fillRect/>
          </a:stretch>
        </p:blipFill>
        <p:spPr>
          <a:xfrm>
            <a:off x="4136933" y="2391546"/>
            <a:ext cx="2171131" cy="1081092"/>
          </a:xfrm>
          <a:prstGeom prst="rect">
            <a:avLst/>
          </a:prstGeom>
        </p:spPr>
      </p:pic>
      <p:sp>
        <p:nvSpPr>
          <p:cNvPr id="4" name="TextBox 3">
            <a:extLst>
              <a:ext uri="{FF2B5EF4-FFF2-40B4-BE49-F238E27FC236}">
                <a16:creationId xmlns:a16="http://schemas.microsoft.com/office/drawing/2014/main" id="{036C34BC-D433-4EC0-99AC-8CC210B9C9B3}"/>
              </a:ext>
            </a:extLst>
          </p:cNvPr>
          <p:cNvSpPr txBox="1"/>
          <p:nvPr/>
        </p:nvSpPr>
        <p:spPr>
          <a:xfrm>
            <a:off x="38162" y="730355"/>
            <a:ext cx="4002913" cy="276999"/>
          </a:xfrm>
          <a:prstGeom prst="rect">
            <a:avLst/>
          </a:prstGeom>
          <a:solidFill>
            <a:schemeClr val="bg2"/>
          </a:solidFill>
          <a:ln>
            <a:solidFill>
              <a:schemeClr val="bg2"/>
            </a:solidFill>
          </a:ln>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Project Overview</a:t>
            </a:r>
          </a:p>
        </p:txBody>
      </p:sp>
      <p:pic>
        <p:nvPicPr>
          <p:cNvPr id="9" name="Picture 8">
            <a:extLst>
              <a:ext uri="{FF2B5EF4-FFF2-40B4-BE49-F238E27FC236}">
                <a16:creationId xmlns:a16="http://schemas.microsoft.com/office/drawing/2014/main" id="{E2A2CB4F-3FBB-443F-9AF6-45296E0DF89A}"/>
              </a:ext>
            </a:extLst>
          </p:cNvPr>
          <p:cNvPicPr>
            <a:picLocks noChangeAspect="1"/>
          </p:cNvPicPr>
          <p:nvPr/>
        </p:nvPicPr>
        <p:blipFill>
          <a:blip r:embed="rId5"/>
          <a:stretch>
            <a:fillRect/>
          </a:stretch>
        </p:blipFill>
        <p:spPr>
          <a:xfrm>
            <a:off x="2176136" y="2777602"/>
            <a:ext cx="1827019" cy="1267203"/>
          </a:xfrm>
          <a:prstGeom prst="rect">
            <a:avLst/>
          </a:prstGeom>
        </p:spPr>
      </p:pic>
      <p:pic>
        <p:nvPicPr>
          <p:cNvPr id="8" name="Picture 7">
            <a:extLst>
              <a:ext uri="{FF2B5EF4-FFF2-40B4-BE49-F238E27FC236}">
                <a16:creationId xmlns:a16="http://schemas.microsoft.com/office/drawing/2014/main" id="{F29EF1EC-1001-4A6E-AA0E-130DA913DAEA}"/>
              </a:ext>
            </a:extLst>
          </p:cNvPr>
          <p:cNvPicPr>
            <a:picLocks noChangeAspect="1"/>
          </p:cNvPicPr>
          <p:nvPr/>
        </p:nvPicPr>
        <p:blipFill>
          <a:blip r:embed="rId6"/>
          <a:stretch>
            <a:fillRect/>
          </a:stretch>
        </p:blipFill>
        <p:spPr>
          <a:xfrm>
            <a:off x="2199079" y="2708361"/>
            <a:ext cx="1781132" cy="209698"/>
          </a:xfrm>
          <a:prstGeom prst="rect">
            <a:avLst/>
          </a:prstGeom>
        </p:spPr>
      </p:pic>
      <p:sp>
        <p:nvSpPr>
          <p:cNvPr id="10" name="TextBox 9">
            <a:extLst>
              <a:ext uri="{FF2B5EF4-FFF2-40B4-BE49-F238E27FC236}">
                <a16:creationId xmlns:a16="http://schemas.microsoft.com/office/drawing/2014/main" id="{F755CFD2-C99E-4B36-8CF4-7333C198BA98}"/>
              </a:ext>
            </a:extLst>
          </p:cNvPr>
          <p:cNvSpPr txBox="1"/>
          <p:nvPr/>
        </p:nvSpPr>
        <p:spPr>
          <a:xfrm>
            <a:off x="12908" y="817306"/>
            <a:ext cx="2203287" cy="32778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Crustal motion is measured today through changes in the position of GPS stations located around the globe and this motion can be estimated for the geologic past using proxy measurements. </a:t>
            </a:r>
          </a:p>
          <a:p>
            <a:pPr marR="0" lvl="0" algn="l" defTabSz="914400" rtl="0" eaLnBrk="1" fontAlgn="auto" latinLnBrk="0" hangingPunct="1">
              <a:lnSpc>
                <a:spcPct val="100000"/>
              </a:lnSpc>
              <a:spcBef>
                <a:spcPts val="0"/>
              </a:spcBef>
              <a:spcAft>
                <a:spcPts val="0"/>
              </a:spcAft>
              <a:buClrTx/>
              <a:buSzTx/>
              <a:tabLst/>
              <a:defRPr/>
            </a:pPr>
            <a:endPar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Today, the region once covered by the Laurentide ice </a:t>
            </a:r>
            <a:r>
              <a:rPr lang="en-US" sz="900" dirty="0">
                <a:solidFill>
                  <a:prstClr val="black"/>
                </a:solidFill>
                <a:latin typeface="Times New Roman" panose="02020603050405020304" pitchFamily="18" charset="0"/>
                <a:cs typeface="Times New Roman" panose="02020603050405020304" pitchFamily="18" charset="0"/>
              </a:rPr>
              <a:t>s</a:t>
            </a:r>
            <a:r>
              <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heet experiences crustal uplift motion due to isostatic rebound (shown on right). [1]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solidFill>
                  <a:prstClr val="black"/>
                </a:solidFill>
                <a:latin typeface="Times New Roman" panose="02020603050405020304" pitchFamily="18" charset="0"/>
                <a:cs typeface="Times New Roman" panose="02020603050405020304" pitchFamily="18" charset="0"/>
              </a:rPr>
              <a:t>There are trends of seismicity that appear to follow ice thickness variation and current uplift rate contours.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solidFill>
                  <a:prstClr val="black"/>
                </a:solidFill>
                <a:latin typeface="Times New Roman" panose="02020603050405020304" pitchFamily="18" charset="0"/>
                <a:cs typeface="Times New Roman" panose="02020603050405020304" pitchFamily="18" charset="0"/>
              </a:rPr>
              <a:t>The purpose of this study is to highlight the seismic and crustal motion trends that appear to spatially correlate with changes in the ice thickness of the Laurentide Ice sheet.</a:t>
            </a:r>
            <a:endPar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a:extLst>
              <a:ext uri="{FF2B5EF4-FFF2-40B4-BE49-F238E27FC236}">
                <a16:creationId xmlns:a16="http://schemas.microsoft.com/office/drawing/2014/main" id="{C1CCEAF5-9CE6-4626-A844-DFCA6BDC1F6A}"/>
              </a:ext>
            </a:extLst>
          </p:cNvPr>
          <p:cNvSpPr/>
          <p:nvPr/>
        </p:nvSpPr>
        <p:spPr>
          <a:xfrm>
            <a:off x="2179618" y="2698899"/>
            <a:ext cx="1826318" cy="1337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01AD8AE-265E-464C-B22D-45C6EE04A690}"/>
              </a:ext>
            </a:extLst>
          </p:cNvPr>
          <p:cNvSpPr txBox="1"/>
          <p:nvPr/>
        </p:nvSpPr>
        <p:spPr>
          <a:xfrm>
            <a:off x="40801" y="4205343"/>
            <a:ext cx="4005943" cy="276999"/>
          </a:xfrm>
          <a:prstGeom prst="rect">
            <a:avLst/>
          </a:prstGeom>
          <a:solidFill>
            <a:schemeClr val="bg2"/>
          </a:solidFill>
          <a:ln>
            <a:solidFill>
              <a:schemeClr val="bg2"/>
            </a:solidFill>
          </a:ln>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Research Questions</a:t>
            </a:r>
          </a:p>
        </p:txBody>
      </p:sp>
      <p:sp>
        <p:nvSpPr>
          <p:cNvPr id="14" name="TextBox 13">
            <a:extLst>
              <a:ext uri="{FF2B5EF4-FFF2-40B4-BE49-F238E27FC236}">
                <a16:creationId xmlns:a16="http://schemas.microsoft.com/office/drawing/2014/main" id="{AF4A7D07-2342-4505-B91B-9DBF85CE8CD8}"/>
              </a:ext>
            </a:extLst>
          </p:cNvPr>
          <p:cNvSpPr txBox="1"/>
          <p:nvPr/>
        </p:nvSpPr>
        <p:spPr>
          <a:xfrm>
            <a:off x="48631" y="5057494"/>
            <a:ext cx="3990558" cy="276999"/>
          </a:xfrm>
          <a:prstGeom prst="rect">
            <a:avLst/>
          </a:prstGeom>
          <a:solidFill>
            <a:schemeClr val="bg2"/>
          </a:solidFill>
          <a:ln>
            <a:solidFill>
              <a:schemeClr val="bg2"/>
            </a:solidFill>
          </a:ln>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Methods and Approach</a:t>
            </a:r>
          </a:p>
        </p:txBody>
      </p:sp>
      <p:sp>
        <p:nvSpPr>
          <p:cNvPr id="16" name="TextBox 15">
            <a:extLst>
              <a:ext uri="{FF2B5EF4-FFF2-40B4-BE49-F238E27FC236}">
                <a16:creationId xmlns:a16="http://schemas.microsoft.com/office/drawing/2014/main" id="{A1C3BEA0-A31B-473D-B50D-2987CF49BA40}"/>
              </a:ext>
            </a:extLst>
          </p:cNvPr>
          <p:cNvSpPr txBox="1"/>
          <p:nvPr/>
        </p:nvSpPr>
        <p:spPr>
          <a:xfrm>
            <a:off x="4092964" y="726615"/>
            <a:ext cx="8034571" cy="276999"/>
          </a:xfrm>
          <a:prstGeom prst="rect">
            <a:avLst/>
          </a:prstGeom>
          <a:solidFill>
            <a:schemeClr val="bg2"/>
          </a:solidFill>
          <a:ln>
            <a:solidFill>
              <a:schemeClr val="bg2"/>
            </a:solidFill>
          </a:ln>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Results</a:t>
            </a:r>
          </a:p>
        </p:txBody>
      </p:sp>
      <p:sp>
        <p:nvSpPr>
          <p:cNvPr id="18" name="TextBox 17">
            <a:extLst>
              <a:ext uri="{FF2B5EF4-FFF2-40B4-BE49-F238E27FC236}">
                <a16:creationId xmlns:a16="http://schemas.microsoft.com/office/drawing/2014/main" id="{5442A138-22A1-48F9-BBFC-009021B2DE19}"/>
              </a:ext>
            </a:extLst>
          </p:cNvPr>
          <p:cNvSpPr txBox="1"/>
          <p:nvPr/>
        </p:nvSpPr>
        <p:spPr>
          <a:xfrm>
            <a:off x="4100973" y="5052262"/>
            <a:ext cx="3510326" cy="276999"/>
          </a:xfrm>
          <a:prstGeom prst="rect">
            <a:avLst/>
          </a:prstGeom>
          <a:solidFill>
            <a:schemeClr val="bg2"/>
          </a:solidFill>
          <a:ln>
            <a:solidFill>
              <a:schemeClr val="bg2"/>
            </a:solidFill>
          </a:ln>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Discussion and Conclusion</a:t>
            </a:r>
          </a:p>
        </p:txBody>
      </p:sp>
      <p:pic>
        <p:nvPicPr>
          <p:cNvPr id="30" name="Picture 29">
            <a:extLst>
              <a:ext uri="{FF2B5EF4-FFF2-40B4-BE49-F238E27FC236}">
                <a16:creationId xmlns:a16="http://schemas.microsoft.com/office/drawing/2014/main" id="{DB202BAA-46ED-482C-ACF0-C6E9798F0D06}"/>
              </a:ext>
            </a:extLst>
          </p:cNvPr>
          <p:cNvPicPr>
            <a:picLocks noChangeAspect="1"/>
          </p:cNvPicPr>
          <p:nvPr/>
        </p:nvPicPr>
        <p:blipFill>
          <a:blip r:embed="rId7"/>
          <a:stretch>
            <a:fillRect/>
          </a:stretch>
        </p:blipFill>
        <p:spPr>
          <a:xfrm>
            <a:off x="4137966" y="1012448"/>
            <a:ext cx="2129021" cy="1378516"/>
          </a:xfrm>
          <a:prstGeom prst="rect">
            <a:avLst/>
          </a:prstGeom>
        </p:spPr>
      </p:pic>
      <p:sp>
        <p:nvSpPr>
          <p:cNvPr id="33" name="TextBox 32">
            <a:extLst>
              <a:ext uri="{FF2B5EF4-FFF2-40B4-BE49-F238E27FC236}">
                <a16:creationId xmlns:a16="http://schemas.microsoft.com/office/drawing/2014/main" id="{A3D7A042-934F-4990-A2DF-4732D6703DBB}"/>
              </a:ext>
            </a:extLst>
          </p:cNvPr>
          <p:cNvSpPr txBox="1"/>
          <p:nvPr/>
        </p:nvSpPr>
        <p:spPr>
          <a:xfrm>
            <a:off x="6330284" y="1171412"/>
            <a:ext cx="1252918" cy="1061829"/>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Contours of GPS derived vertical motion rates on the left show the transition from uplift to subsidence (red to dark green).</a:t>
            </a:r>
          </a:p>
          <a:p>
            <a:endParaRPr lang="en-US" sz="900" dirty="0">
              <a:latin typeface="Times New Roman" panose="02020603050405020304" pitchFamily="18" charset="0"/>
              <a:cs typeface="Times New Roman" panose="02020603050405020304" pitchFamily="18" charset="0"/>
            </a:endParaRPr>
          </a:p>
        </p:txBody>
      </p:sp>
      <p:pic>
        <p:nvPicPr>
          <p:cNvPr id="35" name="Picture 34">
            <a:extLst>
              <a:ext uri="{FF2B5EF4-FFF2-40B4-BE49-F238E27FC236}">
                <a16:creationId xmlns:a16="http://schemas.microsoft.com/office/drawing/2014/main" id="{917755EA-CA73-4E4A-B552-1B4248089DF8}"/>
              </a:ext>
            </a:extLst>
          </p:cNvPr>
          <p:cNvPicPr>
            <a:picLocks noChangeAspect="1"/>
          </p:cNvPicPr>
          <p:nvPr/>
        </p:nvPicPr>
        <p:blipFill>
          <a:blip r:embed="rId8"/>
          <a:stretch>
            <a:fillRect/>
          </a:stretch>
        </p:blipFill>
        <p:spPr>
          <a:xfrm>
            <a:off x="4100942" y="3499014"/>
            <a:ext cx="2257439" cy="1472939"/>
          </a:xfrm>
          <a:prstGeom prst="rect">
            <a:avLst/>
          </a:prstGeom>
        </p:spPr>
      </p:pic>
      <p:pic>
        <p:nvPicPr>
          <p:cNvPr id="27" name="Picture 26">
            <a:extLst>
              <a:ext uri="{FF2B5EF4-FFF2-40B4-BE49-F238E27FC236}">
                <a16:creationId xmlns:a16="http://schemas.microsoft.com/office/drawing/2014/main" id="{674DD912-BC2C-4D76-BE98-C4E8C5685320}"/>
              </a:ext>
            </a:extLst>
          </p:cNvPr>
          <p:cNvPicPr/>
          <p:nvPr/>
        </p:nvPicPr>
        <p:blipFill>
          <a:blip r:embed="rId9"/>
          <a:stretch>
            <a:fillRect/>
          </a:stretch>
        </p:blipFill>
        <p:spPr>
          <a:xfrm>
            <a:off x="6071640" y="1025718"/>
            <a:ext cx="317947" cy="1365246"/>
          </a:xfrm>
          <a:prstGeom prst="rect">
            <a:avLst/>
          </a:prstGeom>
        </p:spPr>
      </p:pic>
      <p:sp>
        <p:nvSpPr>
          <p:cNvPr id="41" name="Rectangle 40">
            <a:extLst>
              <a:ext uri="{FF2B5EF4-FFF2-40B4-BE49-F238E27FC236}">
                <a16:creationId xmlns:a16="http://schemas.microsoft.com/office/drawing/2014/main" id="{7A25F31D-7B9F-4572-BBC1-50F2068EF626}"/>
              </a:ext>
            </a:extLst>
          </p:cNvPr>
          <p:cNvSpPr/>
          <p:nvPr/>
        </p:nvSpPr>
        <p:spPr>
          <a:xfrm rot="933535">
            <a:off x="4479742" y="4444457"/>
            <a:ext cx="1479523" cy="127557"/>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D69F903-2FF9-4B3B-9E27-2794BBE891A0}"/>
              </a:ext>
            </a:extLst>
          </p:cNvPr>
          <p:cNvSpPr/>
          <p:nvPr/>
        </p:nvSpPr>
        <p:spPr>
          <a:xfrm rot="1063183">
            <a:off x="4597398" y="3883907"/>
            <a:ext cx="1466868" cy="144666"/>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lowchart: Stored Data 44">
            <a:extLst>
              <a:ext uri="{FF2B5EF4-FFF2-40B4-BE49-F238E27FC236}">
                <a16:creationId xmlns:a16="http://schemas.microsoft.com/office/drawing/2014/main" id="{3D249372-6E81-493A-AC6D-4D68B1CA2A67}"/>
              </a:ext>
            </a:extLst>
          </p:cNvPr>
          <p:cNvSpPr/>
          <p:nvPr/>
        </p:nvSpPr>
        <p:spPr>
          <a:xfrm rot="11443440">
            <a:off x="5933052" y="4140916"/>
            <a:ext cx="261531" cy="645831"/>
          </a:xfrm>
          <a:prstGeom prst="flowChartOnlineStorage">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F8AAF082-E508-45B0-98FE-63ACCD9A1896}"/>
              </a:ext>
            </a:extLst>
          </p:cNvPr>
          <p:cNvSpPr txBox="1"/>
          <p:nvPr/>
        </p:nvSpPr>
        <p:spPr>
          <a:xfrm rot="10800000" flipV="1">
            <a:off x="6308065" y="2251481"/>
            <a:ext cx="1433001" cy="1338828"/>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The contour of the vertical motion matches the shape of the contour derived from a glacial model of the thickness of the Laurentide ice sheet (3 thousand years after the last glacial maximum) shown on the left.</a:t>
            </a:r>
          </a:p>
        </p:txBody>
      </p:sp>
      <p:sp>
        <p:nvSpPr>
          <p:cNvPr id="48" name="TextBox 47">
            <a:extLst>
              <a:ext uri="{FF2B5EF4-FFF2-40B4-BE49-F238E27FC236}">
                <a16:creationId xmlns:a16="http://schemas.microsoft.com/office/drawing/2014/main" id="{7FAB18CB-4846-4A01-8C00-3D3344AF7BE1}"/>
              </a:ext>
            </a:extLst>
          </p:cNvPr>
          <p:cNvSpPr txBox="1"/>
          <p:nvPr/>
        </p:nvSpPr>
        <p:spPr>
          <a:xfrm rot="10800000" flipV="1">
            <a:off x="6304565" y="3556128"/>
            <a:ext cx="1441304" cy="1477328"/>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Seismic trends are highlighted in blue with a gap in seismicity towards the center of the figure. This gap corresponds to the region where the ice was thickest (shown by the black circle above) and where there is the largest uplift rate today.</a:t>
            </a:r>
          </a:p>
        </p:txBody>
      </p:sp>
      <p:sp>
        <p:nvSpPr>
          <p:cNvPr id="22" name="TextBox 21">
            <a:extLst>
              <a:ext uri="{FF2B5EF4-FFF2-40B4-BE49-F238E27FC236}">
                <a16:creationId xmlns:a16="http://schemas.microsoft.com/office/drawing/2014/main" id="{845AAEB8-5FE3-41FA-A335-A46BFC41F8EA}"/>
              </a:ext>
            </a:extLst>
          </p:cNvPr>
          <p:cNvSpPr txBox="1"/>
          <p:nvPr/>
        </p:nvSpPr>
        <p:spPr>
          <a:xfrm>
            <a:off x="7620648" y="5349846"/>
            <a:ext cx="4491409" cy="9387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00" dirty="0">
                <a:solidFill>
                  <a:prstClr val="black"/>
                </a:solidFill>
                <a:latin typeface="Times New Roman" panose="02020603050405020304" pitchFamily="18" charset="0"/>
                <a:cs typeface="Times New Roman" panose="02020603050405020304" pitchFamily="18" charset="0"/>
              </a:rPr>
              <a:t>[1] “Glacial Maximum Ca 15,000 YR BP.” Cosmographic Research, Cosmographic Research Institute, 2009, www.cosmographicresearch.org/prelim_glacial_maximum.htm. [2] “GPS Velocity Viewer.” UNAVCO, www.unavco.org/software/visualization/GPS-Velocity-Viewer/GPS-Velocity-Viewer.html [3] Earthquakes Canada, GSC, Earthquake Search (On-line Bulletin), http://earthquakescanada.nrcan.gc.ca/stndon/NEDB-BNDS/bulletin-en.php, Nat. Res. Can., {Feb.5,2021} [4] Roy, K., &amp; Peltier, W. R. (2015). Glacial isostatic adjustment, relative sea level history and mantle viscosity: reconciling relative sea level model predictions for the US East coast with geological constraints. Geophysical Journal International, 201(2), 1156-1181, doi:10.1093/</a:t>
            </a:r>
            <a:r>
              <a:rPr lang="en-US" sz="500" dirty="0" err="1">
                <a:solidFill>
                  <a:prstClr val="black"/>
                </a:solidFill>
                <a:latin typeface="Times New Roman" panose="02020603050405020304" pitchFamily="18" charset="0"/>
                <a:cs typeface="Times New Roman" panose="02020603050405020304" pitchFamily="18" charset="0"/>
              </a:rPr>
              <a:t>gji</a:t>
            </a:r>
            <a:r>
              <a:rPr lang="en-US" sz="500" dirty="0">
                <a:solidFill>
                  <a:prstClr val="black"/>
                </a:solidFill>
                <a:latin typeface="Times New Roman" panose="02020603050405020304" pitchFamily="18" charset="0"/>
                <a:cs typeface="Times New Roman" panose="02020603050405020304" pitchFamily="18" charset="0"/>
              </a:rPr>
              <a:t>/ggv066. [5] Bent, A., Earthquake Database Limitations, 5 Apr. 2021.National Earthquake Hazards Program [6] </a:t>
            </a:r>
            <a:r>
              <a:rPr lang="en-US" sz="500" dirty="0" err="1">
                <a:solidFill>
                  <a:prstClr val="black"/>
                </a:solidFill>
                <a:latin typeface="Times New Roman" panose="02020603050405020304" pitchFamily="18" charset="0"/>
                <a:cs typeface="Times New Roman" panose="02020603050405020304" pitchFamily="18" charset="0"/>
              </a:rPr>
              <a:t>Rast</a:t>
            </a:r>
            <a:r>
              <a:rPr lang="en-US" sz="500" dirty="0">
                <a:solidFill>
                  <a:prstClr val="black"/>
                </a:solidFill>
                <a:latin typeface="Times New Roman" panose="02020603050405020304" pitchFamily="18" charset="0"/>
                <a:cs typeface="Times New Roman" panose="02020603050405020304" pitchFamily="18" charset="0"/>
              </a:rPr>
              <a:t>, N., Burke, K. B. S., &amp; </a:t>
            </a:r>
            <a:r>
              <a:rPr lang="en-US" sz="500" dirty="0" err="1">
                <a:solidFill>
                  <a:prstClr val="black"/>
                </a:solidFill>
                <a:latin typeface="Times New Roman" panose="02020603050405020304" pitchFamily="18" charset="0"/>
                <a:cs typeface="Times New Roman" panose="02020603050405020304" pitchFamily="18" charset="0"/>
              </a:rPr>
              <a:t>Rast</a:t>
            </a:r>
            <a:r>
              <a:rPr lang="en-US" sz="500" dirty="0">
                <a:solidFill>
                  <a:prstClr val="black"/>
                </a:solidFill>
                <a:latin typeface="Times New Roman" panose="02020603050405020304" pitchFamily="18" charset="0"/>
                <a:cs typeface="Times New Roman" panose="02020603050405020304" pitchFamily="18" charset="0"/>
              </a:rPr>
              <a:t>, D. E. (1979). The Earthquakes of Atlantic Canada and Their Relationship to Structure. Geoscience Canada, 6(4). Retrieved from https://journals.lib.unb.ca/index.php/GC/article/view/3178 [7] Wu, P., and Hasegawa, H. (1996). “Induced Stresses and Fault Potential in Eastern Canada Due to a Disc Load: a Preliminary Analysis.” </a:t>
            </a:r>
            <a:r>
              <a:rPr lang="en-US" sz="500" dirty="0" err="1">
                <a:solidFill>
                  <a:prstClr val="black"/>
                </a:solidFill>
                <a:latin typeface="Times New Roman" panose="02020603050405020304" pitchFamily="18" charset="0"/>
                <a:cs typeface="Times New Roman" panose="02020603050405020304" pitchFamily="18" charset="0"/>
              </a:rPr>
              <a:t>Geophys</a:t>
            </a:r>
            <a:r>
              <a:rPr lang="en-US" sz="500" dirty="0">
                <a:solidFill>
                  <a:prstClr val="black"/>
                </a:solidFill>
                <a:latin typeface="Times New Roman" panose="02020603050405020304" pitchFamily="18" charset="0"/>
                <a:cs typeface="Times New Roman" panose="02020603050405020304" pitchFamily="18" charset="0"/>
              </a:rPr>
              <a:t>. J. Int. 125, 415-430, Department of Geology &amp; Geophysics, University of Calgary, Calgary, AB, Canada T2N-lN4 , 1 Nov. 1995. [8] Rimando, R.E., and Benn, K. (2005). “Evolution of Faulting and Paleo-Stress Field within the Ottawa Graben, Canada.” Journal of Geodynamics, vol. 39, no. 4,, pp. 337–360., doi:10.1016/j.jog.2005.01.003.</a:t>
            </a:r>
          </a:p>
        </p:txBody>
      </p:sp>
      <p:sp>
        <p:nvSpPr>
          <p:cNvPr id="52" name="TextBox 51">
            <a:extLst>
              <a:ext uri="{FF2B5EF4-FFF2-40B4-BE49-F238E27FC236}">
                <a16:creationId xmlns:a16="http://schemas.microsoft.com/office/drawing/2014/main" id="{16F5E772-0A80-4932-9134-0222DC1BF21E}"/>
              </a:ext>
            </a:extLst>
          </p:cNvPr>
          <p:cNvSpPr txBox="1"/>
          <p:nvPr/>
        </p:nvSpPr>
        <p:spPr>
          <a:xfrm>
            <a:off x="7676152" y="6347297"/>
            <a:ext cx="4445921" cy="276999"/>
          </a:xfrm>
          <a:prstGeom prst="rect">
            <a:avLst/>
          </a:prstGeom>
          <a:solidFill>
            <a:schemeClr val="bg2"/>
          </a:solidFill>
          <a:ln>
            <a:solidFill>
              <a:schemeClr val="bg2"/>
            </a:solidFill>
          </a:ln>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Acknowledgments</a:t>
            </a:r>
          </a:p>
        </p:txBody>
      </p:sp>
      <p:pic>
        <p:nvPicPr>
          <p:cNvPr id="55" name="Picture 54">
            <a:extLst>
              <a:ext uri="{FF2B5EF4-FFF2-40B4-BE49-F238E27FC236}">
                <a16:creationId xmlns:a16="http://schemas.microsoft.com/office/drawing/2014/main" id="{8FC06C47-27CC-491D-9C4B-338AF4F316FD}"/>
              </a:ext>
            </a:extLst>
          </p:cNvPr>
          <p:cNvPicPr>
            <a:picLocks noChangeAspect="1"/>
          </p:cNvPicPr>
          <p:nvPr/>
        </p:nvPicPr>
        <p:blipFill>
          <a:blip r:embed="rId10"/>
          <a:stretch>
            <a:fillRect/>
          </a:stretch>
        </p:blipFill>
        <p:spPr>
          <a:xfrm>
            <a:off x="10076743" y="1025933"/>
            <a:ext cx="2057142" cy="1291471"/>
          </a:xfrm>
          <a:prstGeom prst="rect">
            <a:avLst/>
          </a:prstGeom>
        </p:spPr>
      </p:pic>
      <p:pic>
        <p:nvPicPr>
          <p:cNvPr id="57" name="Picture 56">
            <a:extLst>
              <a:ext uri="{FF2B5EF4-FFF2-40B4-BE49-F238E27FC236}">
                <a16:creationId xmlns:a16="http://schemas.microsoft.com/office/drawing/2014/main" id="{393B372D-91B6-429B-84E0-7583726574B8}"/>
              </a:ext>
            </a:extLst>
          </p:cNvPr>
          <p:cNvPicPr>
            <a:picLocks noChangeAspect="1"/>
          </p:cNvPicPr>
          <p:nvPr/>
        </p:nvPicPr>
        <p:blipFill>
          <a:blip r:embed="rId11"/>
          <a:stretch>
            <a:fillRect/>
          </a:stretch>
        </p:blipFill>
        <p:spPr>
          <a:xfrm>
            <a:off x="10076743" y="2406014"/>
            <a:ext cx="2057142" cy="1333370"/>
          </a:xfrm>
          <a:prstGeom prst="rect">
            <a:avLst/>
          </a:prstGeom>
        </p:spPr>
      </p:pic>
      <p:pic>
        <p:nvPicPr>
          <p:cNvPr id="60" name="Picture 59">
            <a:extLst>
              <a:ext uri="{FF2B5EF4-FFF2-40B4-BE49-F238E27FC236}">
                <a16:creationId xmlns:a16="http://schemas.microsoft.com/office/drawing/2014/main" id="{5C6AA9AC-8A16-4A7C-AE34-A2EB398A32AF}"/>
              </a:ext>
            </a:extLst>
          </p:cNvPr>
          <p:cNvPicPr>
            <a:picLocks noChangeAspect="1"/>
          </p:cNvPicPr>
          <p:nvPr/>
        </p:nvPicPr>
        <p:blipFill>
          <a:blip r:embed="rId12"/>
          <a:stretch>
            <a:fillRect/>
          </a:stretch>
        </p:blipFill>
        <p:spPr>
          <a:xfrm>
            <a:off x="10076743" y="2053392"/>
            <a:ext cx="256393" cy="272170"/>
          </a:xfrm>
          <a:prstGeom prst="rect">
            <a:avLst/>
          </a:prstGeom>
        </p:spPr>
      </p:pic>
      <p:pic>
        <p:nvPicPr>
          <p:cNvPr id="61" name="Picture 60">
            <a:extLst>
              <a:ext uri="{FF2B5EF4-FFF2-40B4-BE49-F238E27FC236}">
                <a16:creationId xmlns:a16="http://schemas.microsoft.com/office/drawing/2014/main" id="{23023B66-F76E-4E74-A2DD-C5A1FD620755}"/>
              </a:ext>
            </a:extLst>
          </p:cNvPr>
          <p:cNvPicPr>
            <a:picLocks noChangeAspect="1"/>
          </p:cNvPicPr>
          <p:nvPr/>
        </p:nvPicPr>
        <p:blipFill>
          <a:blip r:embed="rId12"/>
          <a:stretch>
            <a:fillRect/>
          </a:stretch>
        </p:blipFill>
        <p:spPr>
          <a:xfrm>
            <a:off x="10064070" y="3461808"/>
            <a:ext cx="256393" cy="272170"/>
          </a:xfrm>
          <a:prstGeom prst="rect">
            <a:avLst/>
          </a:prstGeom>
        </p:spPr>
      </p:pic>
      <p:sp>
        <p:nvSpPr>
          <p:cNvPr id="63" name="TextBox 62">
            <a:extLst>
              <a:ext uri="{FF2B5EF4-FFF2-40B4-BE49-F238E27FC236}">
                <a16:creationId xmlns:a16="http://schemas.microsoft.com/office/drawing/2014/main" id="{5CC2F515-F5D1-436C-9BAB-78FE92CB6317}"/>
              </a:ext>
            </a:extLst>
          </p:cNvPr>
          <p:cNvSpPr txBox="1"/>
          <p:nvPr/>
        </p:nvSpPr>
        <p:spPr>
          <a:xfrm>
            <a:off x="9997069" y="1047070"/>
            <a:ext cx="396623" cy="200055"/>
          </a:xfrm>
          <a:prstGeom prst="rect">
            <a:avLst/>
          </a:prstGeom>
          <a:noFill/>
        </p:spPr>
        <p:txBody>
          <a:bodyPr wrap="square" rtlCol="0">
            <a:spAutoFit/>
          </a:bodyPr>
          <a:lstStyle/>
          <a:p>
            <a:r>
              <a:rPr lang="en-US" sz="700" dirty="0">
                <a:latin typeface="Times New Roman" panose="02020603050405020304" pitchFamily="18" charset="0"/>
                <a:cs typeface="Times New Roman" panose="02020603050405020304" pitchFamily="18" charset="0"/>
              </a:rPr>
              <a:t>N70°</a:t>
            </a:r>
          </a:p>
        </p:txBody>
      </p:sp>
      <p:cxnSp>
        <p:nvCxnSpPr>
          <p:cNvPr id="66" name="Straight Connector 65">
            <a:extLst>
              <a:ext uri="{FF2B5EF4-FFF2-40B4-BE49-F238E27FC236}">
                <a16:creationId xmlns:a16="http://schemas.microsoft.com/office/drawing/2014/main" id="{C0B5D875-A920-4965-8273-E71096C9E083}"/>
              </a:ext>
            </a:extLst>
          </p:cNvPr>
          <p:cNvCxnSpPr>
            <a:cxnSpLocks/>
          </p:cNvCxnSpPr>
          <p:nvPr/>
        </p:nvCxnSpPr>
        <p:spPr>
          <a:xfrm flipV="1">
            <a:off x="10418663" y="2409828"/>
            <a:ext cx="0" cy="153590"/>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18FDC8E0-1A77-4FF7-9DB1-F2AC8EB82719}"/>
              </a:ext>
            </a:extLst>
          </p:cNvPr>
          <p:cNvCxnSpPr>
            <a:cxnSpLocks/>
          </p:cNvCxnSpPr>
          <p:nvPr/>
        </p:nvCxnSpPr>
        <p:spPr>
          <a:xfrm flipV="1">
            <a:off x="10860593" y="2409828"/>
            <a:ext cx="0" cy="153590"/>
          </a:xfrm>
          <a:prstGeom prst="line">
            <a:avLst/>
          </a:prstGeom>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94A12B84-B1E8-44D0-91D7-CDE57323E211}"/>
              </a:ext>
            </a:extLst>
          </p:cNvPr>
          <p:cNvCxnSpPr>
            <a:cxnSpLocks/>
          </p:cNvCxnSpPr>
          <p:nvPr/>
        </p:nvCxnSpPr>
        <p:spPr>
          <a:xfrm flipV="1">
            <a:off x="11283256" y="2404886"/>
            <a:ext cx="0" cy="153590"/>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38BD062F-0ABD-4D79-A14E-EE4C5197EE08}"/>
              </a:ext>
            </a:extLst>
          </p:cNvPr>
          <p:cNvCxnSpPr>
            <a:cxnSpLocks/>
          </p:cNvCxnSpPr>
          <p:nvPr/>
        </p:nvCxnSpPr>
        <p:spPr>
          <a:xfrm flipV="1">
            <a:off x="11705184" y="2409828"/>
            <a:ext cx="0" cy="153590"/>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5F2C9BBC-0725-4CAE-BE7F-021B9203EBA5}"/>
              </a:ext>
            </a:extLst>
          </p:cNvPr>
          <p:cNvCxnSpPr>
            <a:cxnSpLocks/>
          </p:cNvCxnSpPr>
          <p:nvPr/>
        </p:nvCxnSpPr>
        <p:spPr>
          <a:xfrm flipV="1">
            <a:off x="10541148" y="1028527"/>
            <a:ext cx="0" cy="153590"/>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2FD3A08F-B1B0-43CD-9831-7B41437FD9C4}"/>
              </a:ext>
            </a:extLst>
          </p:cNvPr>
          <p:cNvCxnSpPr>
            <a:cxnSpLocks/>
          </p:cNvCxnSpPr>
          <p:nvPr/>
        </p:nvCxnSpPr>
        <p:spPr>
          <a:xfrm flipV="1">
            <a:off x="10976737" y="1035243"/>
            <a:ext cx="0" cy="153590"/>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EE77AF76-1573-4C50-9715-7565AA57B7D5}"/>
              </a:ext>
            </a:extLst>
          </p:cNvPr>
          <p:cNvCxnSpPr>
            <a:cxnSpLocks/>
          </p:cNvCxnSpPr>
          <p:nvPr/>
        </p:nvCxnSpPr>
        <p:spPr>
          <a:xfrm flipV="1">
            <a:off x="11418656" y="1025718"/>
            <a:ext cx="0" cy="153590"/>
          </a:xfrm>
          <a:prstGeom prst="line">
            <a:avLst/>
          </a:prstGeom>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78BE11FE-395C-46A6-A5F4-900108E7EEB6}"/>
              </a:ext>
            </a:extLst>
          </p:cNvPr>
          <p:cNvCxnSpPr>
            <a:cxnSpLocks/>
          </p:cNvCxnSpPr>
          <p:nvPr/>
        </p:nvCxnSpPr>
        <p:spPr>
          <a:xfrm flipV="1">
            <a:off x="11815923" y="1035243"/>
            <a:ext cx="0" cy="153590"/>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A6130438-8901-44E5-B4AD-0BBFAD120DAF}"/>
              </a:ext>
            </a:extLst>
          </p:cNvPr>
          <p:cNvCxnSpPr>
            <a:cxnSpLocks/>
          </p:cNvCxnSpPr>
          <p:nvPr/>
        </p:nvCxnSpPr>
        <p:spPr>
          <a:xfrm>
            <a:off x="10083914" y="1194320"/>
            <a:ext cx="179874" cy="0"/>
          </a:xfrm>
          <a:prstGeom prst="line">
            <a:avLst/>
          </a:prstGeom>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2AE109C9-A18F-4A5A-AD11-640F513059B5}"/>
              </a:ext>
            </a:extLst>
          </p:cNvPr>
          <p:cNvCxnSpPr>
            <a:cxnSpLocks/>
          </p:cNvCxnSpPr>
          <p:nvPr/>
        </p:nvCxnSpPr>
        <p:spPr>
          <a:xfrm>
            <a:off x="10075451" y="1490483"/>
            <a:ext cx="179874" cy="0"/>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91441FEA-8B5D-4262-81EA-6C8624AA1888}"/>
              </a:ext>
            </a:extLst>
          </p:cNvPr>
          <p:cNvCxnSpPr>
            <a:cxnSpLocks/>
          </p:cNvCxnSpPr>
          <p:nvPr/>
        </p:nvCxnSpPr>
        <p:spPr>
          <a:xfrm>
            <a:off x="10083012" y="1808809"/>
            <a:ext cx="179874" cy="0"/>
          </a:xfrm>
          <a:prstGeom prst="line">
            <a:avLst/>
          </a:prstGeom>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0183FD99-5FC8-4183-AAED-16354906E26A}"/>
              </a:ext>
            </a:extLst>
          </p:cNvPr>
          <p:cNvCxnSpPr>
            <a:cxnSpLocks/>
          </p:cNvCxnSpPr>
          <p:nvPr/>
        </p:nvCxnSpPr>
        <p:spPr>
          <a:xfrm>
            <a:off x="10083914" y="2563418"/>
            <a:ext cx="179874" cy="0"/>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DFAE5AF1-93D1-44CE-AF14-B5E80CED8086}"/>
              </a:ext>
            </a:extLst>
          </p:cNvPr>
          <p:cNvCxnSpPr>
            <a:cxnSpLocks/>
          </p:cNvCxnSpPr>
          <p:nvPr/>
        </p:nvCxnSpPr>
        <p:spPr>
          <a:xfrm>
            <a:off x="10083012" y="2869651"/>
            <a:ext cx="179874" cy="0"/>
          </a:xfrm>
          <a:prstGeom prst="line">
            <a:avLst/>
          </a:prstGeom>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549B2075-D548-4AEF-BB10-3DFAE86DDDEB}"/>
              </a:ext>
            </a:extLst>
          </p:cNvPr>
          <p:cNvCxnSpPr>
            <a:cxnSpLocks/>
          </p:cNvCxnSpPr>
          <p:nvPr/>
        </p:nvCxnSpPr>
        <p:spPr>
          <a:xfrm>
            <a:off x="10074743" y="3184070"/>
            <a:ext cx="179874" cy="0"/>
          </a:xfrm>
          <a:prstGeom prst="line">
            <a:avLst/>
          </a:prstGeom>
        </p:spPr>
        <p:style>
          <a:lnRef idx="1">
            <a:schemeClr val="dk1"/>
          </a:lnRef>
          <a:fillRef idx="0">
            <a:schemeClr val="dk1"/>
          </a:fillRef>
          <a:effectRef idx="0">
            <a:schemeClr val="dk1"/>
          </a:effectRef>
          <a:fontRef idx="minor">
            <a:schemeClr val="tx1"/>
          </a:fontRef>
        </p:style>
      </p:cxnSp>
      <p:sp>
        <p:nvSpPr>
          <p:cNvPr id="81" name="TextBox 80">
            <a:extLst>
              <a:ext uri="{FF2B5EF4-FFF2-40B4-BE49-F238E27FC236}">
                <a16:creationId xmlns:a16="http://schemas.microsoft.com/office/drawing/2014/main" id="{9DF26D38-C65E-4A9F-9759-BC98144B5447}"/>
              </a:ext>
            </a:extLst>
          </p:cNvPr>
          <p:cNvSpPr txBox="1"/>
          <p:nvPr/>
        </p:nvSpPr>
        <p:spPr>
          <a:xfrm>
            <a:off x="9992820" y="2417468"/>
            <a:ext cx="416362" cy="200055"/>
          </a:xfrm>
          <a:prstGeom prst="rect">
            <a:avLst/>
          </a:prstGeom>
          <a:noFill/>
        </p:spPr>
        <p:txBody>
          <a:bodyPr wrap="square" rtlCol="0">
            <a:spAutoFit/>
          </a:bodyPr>
          <a:lstStyle/>
          <a:p>
            <a:r>
              <a:rPr lang="en-US" sz="700" dirty="0">
                <a:latin typeface="Times New Roman" panose="02020603050405020304" pitchFamily="18" charset="0"/>
                <a:cs typeface="Times New Roman" panose="02020603050405020304" pitchFamily="18" charset="0"/>
              </a:rPr>
              <a:t>N70°</a:t>
            </a:r>
          </a:p>
        </p:txBody>
      </p:sp>
      <p:sp>
        <p:nvSpPr>
          <p:cNvPr id="82" name="TextBox 81">
            <a:extLst>
              <a:ext uri="{FF2B5EF4-FFF2-40B4-BE49-F238E27FC236}">
                <a16:creationId xmlns:a16="http://schemas.microsoft.com/office/drawing/2014/main" id="{84FE7F20-68E0-4620-98C1-0A9297EA1F89}"/>
              </a:ext>
            </a:extLst>
          </p:cNvPr>
          <p:cNvSpPr txBox="1"/>
          <p:nvPr/>
        </p:nvSpPr>
        <p:spPr>
          <a:xfrm>
            <a:off x="9996276" y="1348153"/>
            <a:ext cx="416362" cy="200055"/>
          </a:xfrm>
          <a:prstGeom prst="rect">
            <a:avLst/>
          </a:prstGeom>
          <a:noFill/>
        </p:spPr>
        <p:txBody>
          <a:bodyPr wrap="square" rtlCol="0">
            <a:spAutoFit/>
          </a:bodyPr>
          <a:lstStyle/>
          <a:p>
            <a:r>
              <a:rPr lang="en-US" sz="700" dirty="0">
                <a:latin typeface="Times New Roman" panose="02020603050405020304" pitchFamily="18" charset="0"/>
                <a:cs typeface="Times New Roman" panose="02020603050405020304" pitchFamily="18" charset="0"/>
              </a:rPr>
              <a:t>N60°</a:t>
            </a:r>
          </a:p>
        </p:txBody>
      </p:sp>
      <p:sp>
        <p:nvSpPr>
          <p:cNvPr id="83" name="TextBox 82">
            <a:extLst>
              <a:ext uri="{FF2B5EF4-FFF2-40B4-BE49-F238E27FC236}">
                <a16:creationId xmlns:a16="http://schemas.microsoft.com/office/drawing/2014/main" id="{0F1E248A-9478-4695-B781-5A7162E3309A}"/>
              </a:ext>
            </a:extLst>
          </p:cNvPr>
          <p:cNvSpPr txBox="1"/>
          <p:nvPr/>
        </p:nvSpPr>
        <p:spPr>
          <a:xfrm>
            <a:off x="10012382" y="2710483"/>
            <a:ext cx="416362" cy="200055"/>
          </a:xfrm>
          <a:prstGeom prst="rect">
            <a:avLst/>
          </a:prstGeom>
          <a:noFill/>
        </p:spPr>
        <p:txBody>
          <a:bodyPr wrap="square" rtlCol="0">
            <a:spAutoFit/>
          </a:bodyPr>
          <a:lstStyle/>
          <a:p>
            <a:r>
              <a:rPr lang="en-US" sz="700" dirty="0">
                <a:latin typeface="Times New Roman" panose="02020603050405020304" pitchFamily="18" charset="0"/>
                <a:cs typeface="Times New Roman" panose="02020603050405020304" pitchFamily="18" charset="0"/>
              </a:rPr>
              <a:t>N60°</a:t>
            </a:r>
          </a:p>
        </p:txBody>
      </p:sp>
      <p:sp>
        <p:nvSpPr>
          <p:cNvPr id="84" name="TextBox 83">
            <a:extLst>
              <a:ext uri="{FF2B5EF4-FFF2-40B4-BE49-F238E27FC236}">
                <a16:creationId xmlns:a16="http://schemas.microsoft.com/office/drawing/2014/main" id="{1DAA07A7-EBE3-41E1-9069-E58C5B3440C8}"/>
              </a:ext>
            </a:extLst>
          </p:cNvPr>
          <p:cNvSpPr txBox="1"/>
          <p:nvPr/>
        </p:nvSpPr>
        <p:spPr>
          <a:xfrm>
            <a:off x="9992820" y="1655784"/>
            <a:ext cx="416362" cy="200055"/>
          </a:xfrm>
          <a:prstGeom prst="rect">
            <a:avLst/>
          </a:prstGeom>
          <a:noFill/>
        </p:spPr>
        <p:txBody>
          <a:bodyPr wrap="square" rtlCol="0">
            <a:spAutoFit/>
          </a:bodyPr>
          <a:lstStyle/>
          <a:p>
            <a:r>
              <a:rPr lang="en-US" sz="700" dirty="0">
                <a:latin typeface="Times New Roman" panose="02020603050405020304" pitchFamily="18" charset="0"/>
                <a:cs typeface="Times New Roman" panose="02020603050405020304" pitchFamily="18" charset="0"/>
              </a:rPr>
              <a:t>N50°</a:t>
            </a:r>
          </a:p>
        </p:txBody>
      </p:sp>
      <p:sp>
        <p:nvSpPr>
          <p:cNvPr id="85" name="TextBox 84">
            <a:extLst>
              <a:ext uri="{FF2B5EF4-FFF2-40B4-BE49-F238E27FC236}">
                <a16:creationId xmlns:a16="http://schemas.microsoft.com/office/drawing/2014/main" id="{A9B9BFF1-163C-43DB-9D11-CBCA2153EDA3}"/>
              </a:ext>
            </a:extLst>
          </p:cNvPr>
          <p:cNvSpPr txBox="1"/>
          <p:nvPr/>
        </p:nvSpPr>
        <p:spPr>
          <a:xfrm>
            <a:off x="9996862" y="3038607"/>
            <a:ext cx="416362" cy="200055"/>
          </a:xfrm>
          <a:prstGeom prst="rect">
            <a:avLst/>
          </a:prstGeom>
          <a:noFill/>
        </p:spPr>
        <p:txBody>
          <a:bodyPr wrap="square" rtlCol="0">
            <a:spAutoFit/>
          </a:bodyPr>
          <a:lstStyle/>
          <a:p>
            <a:r>
              <a:rPr lang="en-US" sz="700" dirty="0">
                <a:latin typeface="Times New Roman" panose="02020603050405020304" pitchFamily="18" charset="0"/>
                <a:cs typeface="Times New Roman" panose="02020603050405020304" pitchFamily="18" charset="0"/>
              </a:rPr>
              <a:t>N50°</a:t>
            </a:r>
          </a:p>
        </p:txBody>
      </p:sp>
      <p:sp>
        <p:nvSpPr>
          <p:cNvPr id="88" name="TextBox 87">
            <a:extLst>
              <a:ext uri="{FF2B5EF4-FFF2-40B4-BE49-F238E27FC236}">
                <a16:creationId xmlns:a16="http://schemas.microsoft.com/office/drawing/2014/main" id="{1849D741-7E2D-4204-8B62-3190A1972176}"/>
              </a:ext>
            </a:extLst>
          </p:cNvPr>
          <p:cNvSpPr txBox="1"/>
          <p:nvPr/>
        </p:nvSpPr>
        <p:spPr>
          <a:xfrm>
            <a:off x="10619306" y="42031"/>
            <a:ext cx="416362" cy="200055"/>
          </a:xfrm>
          <a:prstGeom prst="rect">
            <a:avLst/>
          </a:prstGeom>
          <a:noFill/>
        </p:spPr>
        <p:txBody>
          <a:bodyPr wrap="square" rtlCol="0">
            <a:spAutoFit/>
          </a:bodyPr>
          <a:lstStyle/>
          <a:p>
            <a:r>
              <a:rPr lang="en-US" sz="700" dirty="0">
                <a:latin typeface="Times New Roman" panose="02020603050405020304" pitchFamily="18" charset="0"/>
                <a:cs typeface="Times New Roman" panose="02020603050405020304" pitchFamily="18" charset="0"/>
              </a:rPr>
              <a:t>W85°</a:t>
            </a:r>
          </a:p>
        </p:txBody>
      </p:sp>
      <p:sp>
        <p:nvSpPr>
          <p:cNvPr id="89" name="TextBox 88">
            <a:extLst>
              <a:ext uri="{FF2B5EF4-FFF2-40B4-BE49-F238E27FC236}">
                <a16:creationId xmlns:a16="http://schemas.microsoft.com/office/drawing/2014/main" id="{F91485A3-CA0A-45EA-9CB1-6484D5744262}"/>
              </a:ext>
            </a:extLst>
          </p:cNvPr>
          <p:cNvSpPr txBox="1"/>
          <p:nvPr/>
        </p:nvSpPr>
        <p:spPr>
          <a:xfrm>
            <a:off x="10350120" y="2366841"/>
            <a:ext cx="416362" cy="200055"/>
          </a:xfrm>
          <a:prstGeom prst="rect">
            <a:avLst/>
          </a:prstGeom>
          <a:noFill/>
        </p:spPr>
        <p:txBody>
          <a:bodyPr wrap="square" rtlCol="0">
            <a:spAutoFit/>
          </a:bodyPr>
          <a:lstStyle/>
          <a:p>
            <a:r>
              <a:rPr lang="en-US" sz="700" dirty="0">
                <a:latin typeface="Times New Roman" panose="02020603050405020304" pitchFamily="18" charset="0"/>
                <a:cs typeface="Times New Roman" panose="02020603050405020304" pitchFamily="18" charset="0"/>
              </a:rPr>
              <a:t>W90°</a:t>
            </a:r>
          </a:p>
        </p:txBody>
      </p:sp>
      <p:sp>
        <p:nvSpPr>
          <p:cNvPr id="90" name="TextBox 89">
            <a:extLst>
              <a:ext uri="{FF2B5EF4-FFF2-40B4-BE49-F238E27FC236}">
                <a16:creationId xmlns:a16="http://schemas.microsoft.com/office/drawing/2014/main" id="{3247E204-E5FD-40CB-A495-F117EE61F34E}"/>
              </a:ext>
            </a:extLst>
          </p:cNvPr>
          <p:cNvSpPr txBox="1"/>
          <p:nvPr/>
        </p:nvSpPr>
        <p:spPr>
          <a:xfrm>
            <a:off x="10903435" y="980928"/>
            <a:ext cx="416362" cy="200055"/>
          </a:xfrm>
          <a:prstGeom prst="rect">
            <a:avLst/>
          </a:prstGeom>
          <a:noFill/>
        </p:spPr>
        <p:txBody>
          <a:bodyPr wrap="square" rtlCol="0">
            <a:spAutoFit/>
          </a:bodyPr>
          <a:lstStyle/>
          <a:p>
            <a:r>
              <a:rPr lang="en-US" sz="700" dirty="0">
                <a:latin typeface="Times New Roman" panose="02020603050405020304" pitchFamily="18" charset="0"/>
                <a:cs typeface="Times New Roman" panose="02020603050405020304" pitchFamily="18" charset="0"/>
              </a:rPr>
              <a:t>W80°</a:t>
            </a:r>
          </a:p>
        </p:txBody>
      </p:sp>
      <p:sp>
        <p:nvSpPr>
          <p:cNvPr id="91" name="TextBox 90">
            <a:extLst>
              <a:ext uri="{FF2B5EF4-FFF2-40B4-BE49-F238E27FC236}">
                <a16:creationId xmlns:a16="http://schemas.microsoft.com/office/drawing/2014/main" id="{66720E1E-2E5C-4A4D-99EC-6DDE0A720DA9}"/>
              </a:ext>
            </a:extLst>
          </p:cNvPr>
          <p:cNvSpPr txBox="1"/>
          <p:nvPr/>
        </p:nvSpPr>
        <p:spPr>
          <a:xfrm>
            <a:off x="10780546" y="2370518"/>
            <a:ext cx="416362" cy="200055"/>
          </a:xfrm>
          <a:prstGeom prst="rect">
            <a:avLst/>
          </a:prstGeom>
          <a:noFill/>
        </p:spPr>
        <p:txBody>
          <a:bodyPr wrap="square" rtlCol="0">
            <a:spAutoFit/>
          </a:bodyPr>
          <a:lstStyle/>
          <a:p>
            <a:r>
              <a:rPr lang="en-US" sz="700" dirty="0">
                <a:latin typeface="Times New Roman" panose="02020603050405020304" pitchFamily="18" charset="0"/>
                <a:cs typeface="Times New Roman" panose="02020603050405020304" pitchFamily="18" charset="0"/>
              </a:rPr>
              <a:t>W80°</a:t>
            </a:r>
          </a:p>
        </p:txBody>
      </p:sp>
      <p:sp>
        <p:nvSpPr>
          <p:cNvPr id="92" name="TextBox 91">
            <a:extLst>
              <a:ext uri="{FF2B5EF4-FFF2-40B4-BE49-F238E27FC236}">
                <a16:creationId xmlns:a16="http://schemas.microsoft.com/office/drawing/2014/main" id="{7F9F9A82-329B-4BA9-B7FE-0465DFD3EC88}"/>
              </a:ext>
            </a:extLst>
          </p:cNvPr>
          <p:cNvSpPr txBox="1"/>
          <p:nvPr/>
        </p:nvSpPr>
        <p:spPr>
          <a:xfrm>
            <a:off x="11340935" y="979898"/>
            <a:ext cx="416362" cy="200055"/>
          </a:xfrm>
          <a:prstGeom prst="rect">
            <a:avLst/>
          </a:prstGeom>
          <a:noFill/>
        </p:spPr>
        <p:txBody>
          <a:bodyPr wrap="square" rtlCol="0">
            <a:spAutoFit/>
          </a:bodyPr>
          <a:lstStyle/>
          <a:p>
            <a:r>
              <a:rPr lang="en-US" sz="700" dirty="0">
                <a:latin typeface="Times New Roman" panose="02020603050405020304" pitchFamily="18" charset="0"/>
                <a:cs typeface="Times New Roman" panose="02020603050405020304" pitchFamily="18" charset="0"/>
              </a:rPr>
              <a:t>W70°</a:t>
            </a:r>
          </a:p>
        </p:txBody>
      </p:sp>
      <p:sp>
        <p:nvSpPr>
          <p:cNvPr id="94" name="TextBox 93">
            <a:extLst>
              <a:ext uri="{FF2B5EF4-FFF2-40B4-BE49-F238E27FC236}">
                <a16:creationId xmlns:a16="http://schemas.microsoft.com/office/drawing/2014/main" id="{E43C6CBB-4092-467D-962A-1103E78B5776}"/>
              </a:ext>
            </a:extLst>
          </p:cNvPr>
          <p:cNvSpPr txBox="1"/>
          <p:nvPr/>
        </p:nvSpPr>
        <p:spPr>
          <a:xfrm>
            <a:off x="11740972" y="975331"/>
            <a:ext cx="416362" cy="200055"/>
          </a:xfrm>
          <a:prstGeom prst="rect">
            <a:avLst/>
          </a:prstGeom>
          <a:noFill/>
        </p:spPr>
        <p:txBody>
          <a:bodyPr wrap="square" rtlCol="0">
            <a:spAutoFit/>
          </a:bodyPr>
          <a:lstStyle/>
          <a:p>
            <a:r>
              <a:rPr lang="en-US" sz="700" dirty="0">
                <a:latin typeface="Times New Roman" panose="02020603050405020304" pitchFamily="18" charset="0"/>
                <a:cs typeface="Times New Roman" panose="02020603050405020304" pitchFamily="18" charset="0"/>
              </a:rPr>
              <a:t>W60°</a:t>
            </a:r>
          </a:p>
        </p:txBody>
      </p:sp>
      <p:sp>
        <p:nvSpPr>
          <p:cNvPr id="95" name="TextBox 94">
            <a:extLst>
              <a:ext uri="{FF2B5EF4-FFF2-40B4-BE49-F238E27FC236}">
                <a16:creationId xmlns:a16="http://schemas.microsoft.com/office/drawing/2014/main" id="{B1DE11D0-41E1-4D7E-AFFF-F1B9A6849996}"/>
              </a:ext>
            </a:extLst>
          </p:cNvPr>
          <p:cNvSpPr txBox="1"/>
          <p:nvPr/>
        </p:nvSpPr>
        <p:spPr>
          <a:xfrm>
            <a:off x="11218672" y="2365540"/>
            <a:ext cx="416362" cy="200055"/>
          </a:xfrm>
          <a:prstGeom prst="rect">
            <a:avLst/>
          </a:prstGeom>
          <a:noFill/>
        </p:spPr>
        <p:txBody>
          <a:bodyPr wrap="square" rtlCol="0">
            <a:spAutoFit/>
          </a:bodyPr>
          <a:lstStyle/>
          <a:p>
            <a:r>
              <a:rPr lang="en-US" sz="700" dirty="0">
                <a:latin typeface="Times New Roman" panose="02020603050405020304" pitchFamily="18" charset="0"/>
                <a:cs typeface="Times New Roman" panose="02020603050405020304" pitchFamily="18" charset="0"/>
              </a:rPr>
              <a:t>W70°</a:t>
            </a:r>
          </a:p>
        </p:txBody>
      </p:sp>
      <p:sp>
        <p:nvSpPr>
          <p:cNvPr id="97" name="Arrow: Down 96">
            <a:extLst>
              <a:ext uri="{FF2B5EF4-FFF2-40B4-BE49-F238E27FC236}">
                <a16:creationId xmlns:a16="http://schemas.microsoft.com/office/drawing/2014/main" id="{34A9838B-3967-4377-B170-44795204E0BB}"/>
              </a:ext>
            </a:extLst>
          </p:cNvPr>
          <p:cNvSpPr/>
          <p:nvPr/>
        </p:nvSpPr>
        <p:spPr>
          <a:xfrm>
            <a:off x="11168765" y="2247939"/>
            <a:ext cx="114491" cy="155247"/>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102A9E11-82BC-4241-A60E-D5BE4F4E5F11}"/>
              </a:ext>
            </a:extLst>
          </p:cNvPr>
          <p:cNvSpPr/>
          <p:nvPr/>
        </p:nvSpPr>
        <p:spPr>
          <a:xfrm>
            <a:off x="11426746" y="2202194"/>
            <a:ext cx="692139" cy="121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ysClr val="windowText" lastClr="000000"/>
                </a:solidFill>
                <a:latin typeface="Times New Roman" panose="02020603050405020304" pitchFamily="18" charset="0"/>
                <a:cs typeface="Times New Roman" panose="02020603050405020304" pitchFamily="18" charset="0"/>
              </a:rPr>
              <a:t>Time 1: 1984-2000</a:t>
            </a:r>
          </a:p>
        </p:txBody>
      </p:sp>
      <p:sp>
        <p:nvSpPr>
          <p:cNvPr id="101" name="Rectangle 100">
            <a:extLst>
              <a:ext uri="{FF2B5EF4-FFF2-40B4-BE49-F238E27FC236}">
                <a16:creationId xmlns:a16="http://schemas.microsoft.com/office/drawing/2014/main" id="{C08C1017-FDDE-443D-ABB9-03D2D116F0C4}"/>
              </a:ext>
            </a:extLst>
          </p:cNvPr>
          <p:cNvSpPr/>
          <p:nvPr/>
        </p:nvSpPr>
        <p:spPr>
          <a:xfrm>
            <a:off x="11429835" y="4854826"/>
            <a:ext cx="689050" cy="1145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ysClr val="windowText" lastClr="000000"/>
                </a:solidFill>
                <a:latin typeface="Times New Roman" panose="02020603050405020304" pitchFamily="18" charset="0"/>
                <a:cs typeface="Times New Roman" panose="02020603050405020304" pitchFamily="18" charset="0"/>
              </a:rPr>
              <a:t>Time 3: 2010-2021</a:t>
            </a:r>
          </a:p>
        </p:txBody>
      </p:sp>
      <p:sp>
        <p:nvSpPr>
          <p:cNvPr id="102" name="TextBox 101">
            <a:extLst>
              <a:ext uri="{FF2B5EF4-FFF2-40B4-BE49-F238E27FC236}">
                <a16:creationId xmlns:a16="http://schemas.microsoft.com/office/drawing/2014/main" id="{EB02C616-5941-4B45-8776-3355B6FD848F}"/>
              </a:ext>
            </a:extLst>
          </p:cNvPr>
          <p:cNvSpPr txBox="1"/>
          <p:nvPr/>
        </p:nvSpPr>
        <p:spPr>
          <a:xfrm>
            <a:off x="7675526" y="1114994"/>
            <a:ext cx="2425140" cy="1061829"/>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Time 1 shows a trend of seismicity (Trend A) running Northwest to Northeast (shown as red box) consisting of only deeper earthquakes (depths greater than 10 km). Another seismic trend containing a mixture of earthquake depths is shown in blue (Trend B). There is a gap in seismicity prominent through Hudson Bay. </a:t>
            </a:r>
          </a:p>
        </p:txBody>
      </p:sp>
      <p:sp>
        <p:nvSpPr>
          <p:cNvPr id="103" name="Rectangle 102">
            <a:extLst>
              <a:ext uri="{FF2B5EF4-FFF2-40B4-BE49-F238E27FC236}">
                <a16:creationId xmlns:a16="http://schemas.microsoft.com/office/drawing/2014/main" id="{378D9744-22D7-4790-9A9E-9ED71BEB15A2}"/>
              </a:ext>
            </a:extLst>
          </p:cNvPr>
          <p:cNvSpPr/>
          <p:nvPr/>
        </p:nvSpPr>
        <p:spPr>
          <a:xfrm rot="776256">
            <a:off x="10299294" y="1287417"/>
            <a:ext cx="1819760" cy="2281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BD060001-931F-47B9-8CCA-742A1E04EF30}"/>
              </a:ext>
            </a:extLst>
          </p:cNvPr>
          <p:cNvSpPr txBox="1"/>
          <p:nvPr/>
        </p:nvSpPr>
        <p:spPr>
          <a:xfrm>
            <a:off x="7686051" y="2592254"/>
            <a:ext cx="1776409" cy="923330"/>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In time 2, we continue to see the Trend A develop with more earthquakes. Trend B continues to show a mixture of deep and shallow earthquakes (less than 10 km in depth).</a:t>
            </a:r>
          </a:p>
        </p:txBody>
      </p:sp>
      <p:sp>
        <p:nvSpPr>
          <p:cNvPr id="105" name="TextBox 104">
            <a:extLst>
              <a:ext uri="{FF2B5EF4-FFF2-40B4-BE49-F238E27FC236}">
                <a16:creationId xmlns:a16="http://schemas.microsoft.com/office/drawing/2014/main" id="{E78671F2-240F-41A1-A1B3-0C9C322AF9F0}"/>
              </a:ext>
            </a:extLst>
          </p:cNvPr>
          <p:cNvSpPr txBox="1"/>
          <p:nvPr/>
        </p:nvSpPr>
        <p:spPr>
          <a:xfrm>
            <a:off x="7681408" y="3953300"/>
            <a:ext cx="2366008" cy="923330"/>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The last time panel, time 3, shows Trend B with deeper earthquakes in Canada and shallow earthquakes in New England. The division in the depths of earthquakes appears to follow the boundary of the St. Lawrence River Valley and the Ottawa Graben (shown by the red line).</a:t>
            </a:r>
          </a:p>
        </p:txBody>
      </p:sp>
      <p:sp>
        <p:nvSpPr>
          <p:cNvPr id="106" name="Rectangle 105">
            <a:extLst>
              <a:ext uri="{FF2B5EF4-FFF2-40B4-BE49-F238E27FC236}">
                <a16:creationId xmlns:a16="http://schemas.microsoft.com/office/drawing/2014/main" id="{CD131AA6-43D1-4CC8-8DFB-2907B6309E3A}"/>
              </a:ext>
            </a:extLst>
          </p:cNvPr>
          <p:cNvSpPr/>
          <p:nvPr/>
        </p:nvSpPr>
        <p:spPr>
          <a:xfrm rot="20394692">
            <a:off x="10724080" y="3232849"/>
            <a:ext cx="1067101" cy="333083"/>
          </a:xfrm>
          <a:prstGeom prst="rect">
            <a:avLst/>
          </a:prstGeom>
          <a:no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106">
            <a:extLst>
              <a:ext uri="{FF2B5EF4-FFF2-40B4-BE49-F238E27FC236}">
                <a16:creationId xmlns:a16="http://schemas.microsoft.com/office/drawing/2014/main" id="{E8448CD6-E873-41F2-8A16-7B35AE14782A}"/>
              </a:ext>
            </a:extLst>
          </p:cNvPr>
          <p:cNvSpPr/>
          <p:nvPr/>
        </p:nvSpPr>
        <p:spPr>
          <a:xfrm>
            <a:off x="11419918" y="3606451"/>
            <a:ext cx="692139" cy="1251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ysClr val="windowText" lastClr="000000"/>
                </a:solidFill>
                <a:latin typeface="Times New Roman" panose="02020603050405020304" pitchFamily="18" charset="0"/>
                <a:cs typeface="Times New Roman" panose="02020603050405020304" pitchFamily="18" charset="0"/>
              </a:rPr>
              <a:t>Time 2: 2000-2010</a:t>
            </a:r>
          </a:p>
        </p:txBody>
      </p:sp>
      <p:sp>
        <p:nvSpPr>
          <p:cNvPr id="108" name="Rectangle 107">
            <a:extLst>
              <a:ext uri="{FF2B5EF4-FFF2-40B4-BE49-F238E27FC236}">
                <a16:creationId xmlns:a16="http://schemas.microsoft.com/office/drawing/2014/main" id="{E2593F51-9D20-465D-A775-2FEDAB18BB35}"/>
              </a:ext>
            </a:extLst>
          </p:cNvPr>
          <p:cNvSpPr/>
          <p:nvPr/>
        </p:nvSpPr>
        <p:spPr>
          <a:xfrm rot="20614094">
            <a:off x="10729303" y="4557279"/>
            <a:ext cx="1016231" cy="284631"/>
          </a:xfrm>
          <a:prstGeom prst="rect">
            <a:avLst/>
          </a:prstGeom>
          <a:no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Arrow: Down 109">
            <a:extLst>
              <a:ext uri="{FF2B5EF4-FFF2-40B4-BE49-F238E27FC236}">
                <a16:creationId xmlns:a16="http://schemas.microsoft.com/office/drawing/2014/main" id="{44EC55EE-7F1F-41DD-9448-98691FD353DE}"/>
              </a:ext>
            </a:extLst>
          </p:cNvPr>
          <p:cNvSpPr/>
          <p:nvPr/>
        </p:nvSpPr>
        <p:spPr>
          <a:xfrm>
            <a:off x="8469732" y="3515781"/>
            <a:ext cx="319753" cy="4288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B4C65597-E82F-4410-B06D-20814EDFF1D9}"/>
              </a:ext>
            </a:extLst>
          </p:cNvPr>
          <p:cNvSpPr/>
          <p:nvPr/>
        </p:nvSpPr>
        <p:spPr>
          <a:xfrm rot="776256">
            <a:off x="10221362" y="2664099"/>
            <a:ext cx="1882871" cy="2281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CCBEDCAB-AF3D-43B4-96EA-542AC1856DBF}"/>
              </a:ext>
            </a:extLst>
          </p:cNvPr>
          <p:cNvSpPr txBox="1"/>
          <p:nvPr/>
        </p:nvSpPr>
        <p:spPr>
          <a:xfrm>
            <a:off x="7611299" y="6597331"/>
            <a:ext cx="4634238" cy="246221"/>
          </a:xfrm>
          <a:prstGeom prst="rect">
            <a:avLst/>
          </a:prstGeom>
          <a:noFill/>
        </p:spPr>
        <p:txBody>
          <a:bodyPr wrap="square" rtlCol="0">
            <a:spAutoFit/>
          </a:bodyPr>
          <a:lstStyle/>
          <a:p>
            <a:r>
              <a:rPr lang="en-US" sz="500" dirty="0">
                <a:latin typeface="Times New Roman" panose="02020603050405020304" pitchFamily="18" charset="0"/>
                <a:cs typeface="Times New Roman" panose="02020603050405020304" pitchFamily="18" charset="0"/>
              </a:rPr>
              <a:t>I’d like to thank my two research mentors, Joel Johnson and Joseph Licciardi for their continued assistance, patience and advice during my research study. Additionally, I would like to thank the Geological Society of Canada for the use of their data set and insight.</a:t>
            </a:r>
          </a:p>
        </p:txBody>
      </p:sp>
      <p:sp>
        <p:nvSpPr>
          <p:cNvPr id="114" name="Rectangle 113">
            <a:extLst>
              <a:ext uri="{FF2B5EF4-FFF2-40B4-BE49-F238E27FC236}">
                <a16:creationId xmlns:a16="http://schemas.microsoft.com/office/drawing/2014/main" id="{E77FBC8F-874E-4E14-A379-065322034142}"/>
              </a:ext>
            </a:extLst>
          </p:cNvPr>
          <p:cNvSpPr/>
          <p:nvPr/>
        </p:nvSpPr>
        <p:spPr>
          <a:xfrm>
            <a:off x="11209" y="-11406"/>
            <a:ext cx="12180791" cy="70258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a:extLst>
              <a:ext uri="{FF2B5EF4-FFF2-40B4-BE49-F238E27FC236}">
                <a16:creationId xmlns:a16="http://schemas.microsoft.com/office/drawing/2014/main" id="{9B067B8A-63FE-4464-B60A-BB834EDAE271}"/>
              </a:ext>
            </a:extLst>
          </p:cNvPr>
          <p:cNvSpPr txBox="1"/>
          <p:nvPr/>
        </p:nvSpPr>
        <p:spPr>
          <a:xfrm>
            <a:off x="1557556" y="-67733"/>
            <a:ext cx="9076888" cy="523220"/>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Evaluating the Relationship Between Seismicity and Crustal Uplift Rates Across the Southeastern Sector of the Laurentide Ice Sheet</a:t>
            </a:r>
          </a:p>
        </p:txBody>
      </p:sp>
      <p:sp>
        <p:nvSpPr>
          <p:cNvPr id="116" name="TextBox 115">
            <a:extLst>
              <a:ext uri="{FF2B5EF4-FFF2-40B4-BE49-F238E27FC236}">
                <a16:creationId xmlns:a16="http://schemas.microsoft.com/office/drawing/2014/main" id="{2325EA36-CC80-4787-9178-E15D896E33A6}"/>
              </a:ext>
            </a:extLst>
          </p:cNvPr>
          <p:cNvSpPr txBox="1"/>
          <p:nvPr/>
        </p:nvSpPr>
        <p:spPr>
          <a:xfrm>
            <a:off x="4895405" y="325682"/>
            <a:ext cx="2637510" cy="261610"/>
          </a:xfrm>
          <a:prstGeom prst="rect">
            <a:avLst/>
          </a:prstGeom>
          <a:noFill/>
        </p:spPr>
        <p:txBody>
          <a:bodyPr wrap="square" rtlCol="0">
            <a:spAutoFit/>
          </a:bodyPr>
          <a:lstStyle/>
          <a:p>
            <a:r>
              <a:rPr lang="en-US" sz="1050" dirty="0">
                <a:solidFill>
                  <a:schemeClr val="bg2">
                    <a:lumMod val="25000"/>
                  </a:schemeClr>
                </a:solidFill>
                <a:latin typeface="Times New Roman" panose="02020603050405020304" pitchFamily="18" charset="0"/>
                <a:cs typeface="Times New Roman" panose="02020603050405020304" pitchFamily="18" charset="0"/>
              </a:rPr>
              <a:t>Laura Spring, Joel Johnson, Joseph Licciardi </a:t>
            </a:r>
          </a:p>
        </p:txBody>
      </p:sp>
      <p:sp>
        <p:nvSpPr>
          <p:cNvPr id="117" name="TextBox 116">
            <a:extLst>
              <a:ext uri="{FF2B5EF4-FFF2-40B4-BE49-F238E27FC236}">
                <a16:creationId xmlns:a16="http://schemas.microsoft.com/office/drawing/2014/main" id="{CB95BF8C-089B-4D06-9FF3-AD8ED80D76F8}"/>
              </a:ext>
            </a:extLst>
          </p:cNvPr>
          <p:cNvSpPr txBox="1"/>
          <p:nvPr/>
        </p:nvSpPr>
        <p:spPr>
          <a:xfrm>
            <a:off x="3954679" y="476079"/>
            <a:ext cx="4722661" cy="230832"/>
          </a:xfrm>
          <a:prstGeom prst="rect">
            <a:avLst/>
          </a:prstGeom>
          <a:noFill/>
        </p:spPr>
        <p:txBody>
          <a:bodyPr wrap="square" rtlCol="0">
            <a:spAutoFit/>
          </a:bodyPr>
          <a:lstStyle/>
          <a:p>
            <a:r>
              <a:rPr lang="en-US" sz="900" dirty="0">
                <a:solidFill>
                  <a:schemeClr val="bg2">
                    <a:lumMod val="25000"/>
                  </a:schemeClr>
                </a:solidFill>
                <a:latin typeface="Times New Roman" panose="02020603050405020304" pitchFamily="18" charset="0"/>
                <a:cs typeface="Times New Roman" panose="02020603050405020304" pitchFamily="18" charset="0"/>
              </a:rPr>
              <a:t>Department of Earth Sciences, University of New Hampshire, 56 College Rd., Durham, NH 03824</a:t>
            </a:r>
          </a:p>
        </p:txBody>
      </p:sp>
      <p:pic>
        <p:nvPicPr>
          <p:cNvPr id="118" name="Picture 117" descr="A close up of a sign&#10;&#10;Description automatically generated">
            <a:extLst>
              <a:ext uri="{FF2B5EF4-FFF2-40B4-BE49-F238E27FC236}">
                <a16:creationId xmlns:a16="http://schemas.microsoft.com/office/drawing/2014/main" id="{04FC02C3-2D2E-45F3-923B-72147C7AC22A}"/>
              </a:ext>
            </a:extLst>
          </p:cNvPr>
          <p:cNvPicPr>
            <a:picLocks noChangeAspect="1"/>
          </p:cNvPicPr>
          <p:nvPr/>
        </p:nvPicPr>
        <p:blipFill>
          <a:blip r:embed="rId13"/>
          <a:stretch>
            <a:fillRect/>
          </a:stretch>
        </p:blipFill>
        <p:spPr>
          <a:xfrm>
            <a:off x="277741" y="-202322"/>
            <a:ext cx="1123630" cy="1159211"/>
          </a:xfrm>
          <a:prstGeom prst="rect">
            <a:avLst/>
          </a:prstGeom>
        </p:spPr>
      </p:pic>
      <p:pic>
        <p:nvPicPr>
          <p:cNvPr id="119" name="Picture 118">
            <a:extLst>
              <a:ext uri="{FF2B5EF4-FFF2-40B4-BE49-F238E27FC236}">
                <a16:creationId xmlns:a16="http://schemas.microsoft.com/office/drawing/2014/main" id="{28CFD4FA-13B1-4F13-ABE0-8C12F6927270}"/>
              </a:ext>
            </a:extLst>
          </p:cNvPr>
          <p:cNvPicPr>
            <a:picLocks noChangeAspect="1"/>
          </p:cNvPicPr>
          <p:nvPr/>
        </p:nvPicPr>
        <p:blipFill>
          <a:blip r:embed="rId14"/>
          <a:stretch>
            <a:fillRect/>
          </a:stretch>
        </p:blipFill>
        <p:spPr>
          <a:xfrm>
            <a:off x="11158266" y="11143"/>
            <a:ext cx="649962" cy="667294"/>
          </a:xfrm>
          <a:prstGeom prst="rect">
            <a:avLst/>
          </a:prstGeom>
        </p:spPr>
      </p:pic>
      <p:sp>
        <p:nvSpPr>
          <p:cNvPr id="96" name="TextBox 95">
            <a:extLst>
              <a:ext uri="{FF2B5EF4-FFF2-40B4-BE49-F238E27FC236}">
                <a16:creationId xmlns:a16="http://schemas.microsoft.com/office/drawing/2014/main" id="{FFC209AE-9C80-46AF-982E-32B5590C21CE}"/>
              </a:ext>
            </a:extLst>
          </p:cNvPr>
          <p:cNvSpPr txBox="1"/>
          <p:nvPr/>
        </p:nvSpPr>
        <p:spPr>
          <a:xfrm>
            <a:off x="10465179" y="978413"/>
            <a:ext cx="416362" cy="200055"/>
          </a:xfrm>
          <a:prstGeom prst="rect">
            <a:avLst/>
          </a:prstGeom>
          <a:noFill/>
        </p:spPr>
        <p:txBody>
          <a:bodyPr wrap="square" rtlCol="0">
            <a:spAutoFit/>
          </a:bodyPr>
          <a:lstStyle/>
          <a:p>
            <a:r>
              <a:rPr lang="en-US" sz="700" dirty="0">
                <a:latin typeface="Times New Roman" panose="02020603050405020304" pitchFamily="18" charset="0"/>
                <a:cs typeface="Times New Roman" panose="02020603050405020304" pitchFamily="18" charset="0"/>
              </a:rPr>
              <a:t>W90°</a:t>
            </a:r>
          </a:p>
        </p:txBody>
      </p:sp>
      <p:cxnSp>
        <p:nvCxnSpPr>
          <p:cNvPr id="100" name="Straight Connector 99">
            <a:extLst>
              <a:ext uri="{FF2B5EF4-FFF2-40B4-BE49-F238E27FC236}">
                <a16:creationId xmlns:a16="http://schemas.microsoft.com/office/drawing/2014/main" id="{9E132C98-68F1-4295-98EB-D96E6A098D28}"/>
              </a:ext>
            </a:extLst>
          </p:cNvPr>
          <p:cNvCxnSpPr>
            <a:cxnSpLocks/>
          </p:cNvCxnSpPr>
          <p:nvPr/>
        </p:nvCxnSpPr>
        <p:spPr>
          <a:xfrm flipV="1">
            <a:off x="4468841" y="1011099"/>
            <a:ext cx="0" cy="153590"/>
          </a:xfrm>
          <a:prstGeom prst="line">
            <a:avLst/>
          </a:prstGeom>
        </p:spPr>
        <p:style>
          <a:lnRef idx="1">
            <a:schemeClr val="dk1"/>
          </a:lnRef>
          <a:fillRef idx="0">
            <a:schemeClr val="dk1"/>
          </a:fillRef>
          <a:effectRef idx="0">
            <a:schemeClr val="dk1"/>
          </a:effectRef>
          <a:fontRef idx="minor">
            <a:schemeClr val="tx1"/>
          </a:fontRef>
        </p:style>
      </p:cxnSp>
      <p:sp>
        <p:nvSpPr>
          <p:cNvPr id="120" name="TextBox 119">
            <a:extLst>
              <a:ext uri="{FF2B5EF4-FFF2-40B4-BE49-F238E27FC236}">
                <a16:creationId xmlns:a16="http://schemas.microsoft.com/office/drawing/2014/main" id="{326F940C-7360-4E91-A5EC-097965706EE1}"/>
              </a:ext>
            </a:extLst>
          </p:cNvPr>
          <p:cNvSpPr txBox="1"/>
          <p:nvPr/>
        </p:nvSpPr>
        <p:spPr>
          <a:xfrm>
            <a:off x="4383517" y="966933"/>
            <a:ext cx="509797" cy="200055"/>
          </a:xfrm>
          <a:prstGeom prst="rect">
            <a:avLst/>
          </a:prstGeom>
          <a:noFill/>
        </p:spPr>
        <p:txBody>
          <a:bodyPr wrap="square" rtlCol="0">
            <a:spAutoFit/>
          </a:bodyPr>
          <a:lstStyle/>
          <a:p>
            <a:r>
              <a:rPr lang="en-US" sz="700" dirty="0">
                <a:latin typeface="Times New Roman" panose="02020603050405020304" pitchFamily="18" charset="0"/>
                <a:cs typeface="Times New Roman" panose="02020603050405020304" pitchFamily="18" charset="0"/>
              </a:rPr>
              <a:t>W100°</a:t>
            </a:r>
          </a:p>
        </p:txBody>
      </p:sp>
      <p:cxnSp>
        <p:nvCxnSpPr>
          <p:cNvPr id="122" name="Straight Connector 121">
            <a:extLst>
              <a:ext uri="{FF2B5EF4-FFF2-40B4-BE49-F238E27FC236}">
                <a16:creationId xmlns:a16="http://schemas.microsoft.com/office/drawing/2014/main" id="{759F4C0C-E0F8-4F79-9D76-A98EBB7536C3}"/>
              </a:ext>
            </a:extLst>
          </p:cNvPr>
          <p:cNvCxnSpPr>
            <a:cxnSpLocks/>
          </p:cNvCxnSpPr>
          <p:nvPr/>
        </p:nvCxnSpPr>
        <p:spPr>
          <a:xfrm flipV="1">
            <a:off x="4896230" y="1006717"/>
            <a:ext cx="0" cy="153590"/>
          </a:xfrm>
          <a:prstGeom prst="line">
            <a:avLst/>
          </a:prstGeom>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911B751A-6020-4C91-9D46-31BE1D65AC05}"/>
              </a:ext>
            </a:extLst>
          </p:cNvPr>
          <p:cNvCxnSpPr>
            <a:cxnSpLocks/>
          </p:cNvCxnSpPr>
          <p:nvPr/>
        </p:nvCxnSpPr>
        <p:spPr>
          <a:xfrm flipV="1">
            <a:off x="5319246" y="1006717"/>
            <a:ext cx="0" cy="153590"/>
          </a:xfrm>
          <a:prstGeom prst="line">
            <a:avLst/>
          </a:prstGeom>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3A9F38FA-F4D1-4697-98E1-DC2AC181AB04}"/>
              </a:ext>
            </a:extLst>
          </p:cNvPr>
          <p:cNvCxnSpPr>
            <a:cxnSpLocks/>
          </p:cNvCxnSpPr>
          <p:nvPr/>
        </p:nvCxnSpPr>
        <p:spPr>
          <a:xfrm flipV="1">
            <a:off x="5741629" y="1008736"/>
            <a:ext cx="0" cy="153590"/>
          </a:xfrm>
          <a:prstGeom prst="line">
            <a:avLst/>
          </a:prstGeom>
        </p:spPr>
        <p:style>
          <a:lnRef idx="1">
            <a:schemeClr val="dk1"/>
          </a:lnRef>
          <a:fillRef idx="0">
            <a:schemeClr val="dk1"/>
          </a:fillRef>
          <a:effectRef idx="0">
            <a:schemeClr val="dk1"/>
          </a:effectRef>
          <a:fontRef idx="minor">
            <a:schemeClr val="tx1"/>
          </a:fontRef>
        </p:style>
      </p:cxnSp>
      <p:sp>
        <p:nvSpPr>
          <p:cNvPr id="125" name="TextBox 124">
            <a:extLst>
              <a:ext uri="{FF2B5EF4-FFF2-40B4-BE49-F238E27FC236}">
                <a16:creationId xmlns:a16="http://schemas.microsoft.com/office/drawing/2014/main" id="{7D1259CA-B483-4EEF-9989-9F5BB6C5184A}"/>
              </a:ext>
            </a:extLst>
          </p:cNvPr>
          <p:cNvSpPr txBox="1"/>
          <p:nvPr/>
        </p:nvSpPr>
        <p:spPr>
          <a:xfrm>
            <a:off x="4827830" y="960252"/>
            <a:ext cx="416362" cy="200055"/>
          </a:xfrm>
          <a:prstGeom prst="rect">
            <a:avLst/>
          </a:prstGeom>
          <a:noFill/>
        </p:spPr>
        <p:txBody>
          <a:bodyPr wrap="square" rtlCol="0">
            <a:spAutoFit/>
          </a:bodyPr>
          <a:lstStyle/>
          <a:p>
            <a:r>
              <a:rPr lang="en-US" sz="700" dirty="0">
                <a:latin typeface="Times New Roman" panose="02020603050405020304" pitchFamily="18" charset="0"/>
                <a:cs typeface="Times New Roman" panose="02020603050405020304" pitchFamily="18" charset="0"/>
              </a:rPr>
              <a:t>W90°</a:t>
            </a:r>
          </a:p>
        </p:txBody>
      </p:sp>
      <p:sp>
        <p:nvSpPr>
          <p:cNvPr id="126" name="TextBox 125">
            <a:extLst>
              <a:ext uri="{FF2B5EF4-FFF2-40B4-BE49-F238E27FC236}">
                <a16:creationId xmlns:a16="http://schemas.microsoft.com/office/drawing/2014/main" id="{A6BA89A3-2EEF-4CC1-8DEC-E2CBEA601AE8}"/>
              </a:ext>
            </a:extLst>
          </p:cNvPr>
          <p:cNvSpPr txBox="1"/>
          <p:nvPr/>
        </p:nvSpPr>
        <p:spPr>
          <a:xfrm>
            <a:off x="5244838" y="962339"/>
            <a:ext cx="416362" cy="200055"/>
          </a:xfrm>
          <a:prstGeom prst="rect">
            <a:avLst/>
          </a:prstGeom>
          <a:noFill/>
        </p:spPr>
        <p:txBody>
          <a:bodyPr wrap="square" rtlCol="0">
            <a:spAutoFit/>
          </a:bodyPr>
          <a:lstStyle/>
          <a:p>
            <a:r>
              <a:rPr lang="en-US" sz="700" dirty="0">
                <a:latin typeface="Times New Roman" panose="02020603050405020304" pitchFamily="18" charset="0"/>
                <a:cs typeface="Times New Roman" panose="02020603050405020304" pitchFamily="18" charset="0"/>
              </a:rPr>
              <a:t>W80°</a:t>
            </a:r>
          </a:p>
        </p:txBody>
      </p:sp>
      <p:sp>
        <p:nvSpPr>
          <p:cNvPr id="127" name="TextBox 126">
            <a:extLst>
              <a:ext uri="{FF2B5EF4-FFF2-40B4-BE49-F238E27FC236}">
                <a16:creationId xmlns:a16="http://schemas.microsoft.com/office/drawing/2014/main" id="{ADDA3211-02DD-4C2E-8467-28D064739F3E}"/>
              </a:ext>
            </a:extLst>
          </p:cNvPr>
          <p:cNvSpPr txBox="1"/>
          <p:nvPr/>
        </p:nvSpPr>
        <p:spPr>
          <a:xfrm>
            <a:off x="5665705" y="973311"/>
            <a:ext cx="416362" cy="200055"/>
          </a:xfrm>
          <a:prstGeom prst="rect">
            <a:avLst/>
          </a:prstGeom>
          <a:noFill/>
        </p:spPr>
        <p:txBody>
          <a:bodyPr wrap="square" rtlCol="0">
            <a:spAutoFit/>
          </a:bodyPr>
          <a:lstStyle/>
          <a:p>
            <a:r>
              <a:rPr lang="en-US" sz="700" dirty="0">
                <a:latin typeface="Times New Roman" panose="02020603050405020304" pitchFamily="18" charset="0"/>
                <a:cs typeface="Times New Roman" panose="02020603050405020304" pitchFamily="18" charset="0"/>
              </a:rPr>
              <a:t>W70°</a:t>
            </a:r>
          </a:p>
        </p:txBody>
      </p:sp>
      <p:sp>
        <p:nvSpPr>
          <p:cNvPr id="129" name="TextBox 128">
            <a:extLst>
              <a:ext uri="{FF2B5EF4-FFF2-40B4-BE49-F238E27FC236}">
                <a16:creationId xmlns:a16="http://schemas.microsoft.com/office/drawing/2014/main" id="{F50D15C2-30BD-4658-ACA6-9BFBC1668EB4}"/>
              </a:ext>
            </a:extLst>
          </p:cNvPr>
          <p:cNvSpPr txBox="1"/>
          <p:nvPr/>
        </p:nvSpPr>
        <p:spPr>
          <a:xfrm>
            <a:off x="4048810" y="1431726"/>
            <a:ext cx="416362" cy="200055"/>
          </a:xfrm>
          <a:prstGeom prst="rect">
            <a:avLst/>
          </a:prstGeom>
          <a:noFill/>
        </p:spPr>
        <p:txBody>
          <a:bodyPr wrap="square" rtlCol="0">
            <a:spAutoFit/>
          </a:bodyPr>
          <a:lstStyle/>
          <a:p>
            <a:r>
              <a:rPr lang="en-US" sz="700" dirty="0">
                <a:latin typeface="Times New Roman" panose="02020603050405020304" pitchFamily="18" charset="0"/>
                <a:cs typeface="Times New Roman" panose="02020603050405020304" pitchFamily="18" charset="0"/>
              </a:rPr>
              <a:t>N60°</a:t>
            </a:r>
          </a:p>
        </p:txBody>
      </p:sp>
      <p:cxnSp>
        <p:nvCxnSpPr>
          <p:cNvPr id="130" name="Straight Connector 129">
            <a:extLst>
              <a:ext uri="{FF2B5EF4-FFF2-40B4-BE49-F238E27FC236}">
                <a16:creationId xmlns:a16="http://schemas.microsoft.com/office/drawing/2014/main" id="{110BEAD1-8C13-4512-A558-043E50324283}"/>
              </a:ext>
            </a:extLst>
          </p:cNvPr>
          <p:cNvCxnSpPr>
            <a:cxnSpLocks/>
          </p:cNvCxnSpPr>
          <p:nvPr/>
        </p:nvCxnSpPr>
        <p:spPr>
          <a:xfrm>
            <a:off x="4132738" y="1590152"/>
            <a:ext cx="179874" cy="0"/>
          </a:xfrm>
          <a:prstGeom prst="line">
            <a:avLst/>
          </a:prstGeom>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3E81B967-5F64-464D-A082-9365443FBEBF}"/>
              </a:ext>
            </a:extLst>
          </p:cNvPr>
          <p:cNvCxnSpPr>
            <a:cxnSpLocks/>
          </p:cNvCxnSpPr>
          <p:nvPr/>
        </p:nvCxnSpPr>
        <p:spPr>
          <a:xfrm>
            <a:off x="4132738" y="1179349"/>
            <a:ext cx="179874" cy="0"/>
          </a:xfrm>
          <a:prstGeom prst="line">
            <a:avLst/>
          </a:prstGeom>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BD85E7F4-16A8-4468-9D10-4C7FBC8E3F3B}"/>
              </a:ext>
            </a:extLst>
          </p:cNvPr>
          <p:cNvCxnSpPr>
            <a:cxnSpLocks/>
          </p:cNvCxnSpPr>
          <p:nvPr/>
        </p:nvCxnSpPr>
        <p:spPr>
          <a:xfrm>
            <a:off x="4132738" y="1996920"/>
            <a:ext cx="179874" cy="0"/>
          </a:xfrm>
          <a:prstGeom prst="line">
            <a:avLst/>
          </a:prstGeom>
        </p:spPr>
        <p:style>
          <a:lnRef idx="1">
            <a:schemeClr val="dk1"/>
          </a:lnRef>
          <a:fillRef idx="0">
            <a:schemeClr val="dk1"/>
          </a:fillRef>
          <a:effectRef idx="0">
            <a:schemeClr val="dk1"/>
          </a:effectRef>
          <a:fontRef idx="minor">
            <a:schemeClr val="tx1"/>
          </a:fontRef>
        </p:style>
      </p:cxnSp>
      <p:sp>
        <p:nvSpPr>
          <p:cNvPr id="133" name="TextBox 132">
            <a:extLst>
              <a:ext uri="{FF2B5EF4-FFF2-40B4-BE49-F238E27FC236}">
                <a16:creationId xmlns:a16="http://schemas.microsoft.com/office/drawing/2014/main" id="{920F4336-5BAA-4CF9-9791-04124E8800BC}"/>
              </a:ext>
            </a:extLst>
          </p:cNvPr>
          <p:cNvSpPr txBox="1"/>
          <p:nvPr/>
        </p:nvSpPr>
        <p:spPr>
          <a:xfrm>
            <a:off x="4056470" y="1025718"/>
            <a:ext cx="416362" cy="200055"/>
          </a:xfrm>
          <a:prstGeom prst="rect">
            <a:avLst/>
          </a:prstGeom>
          <a:noFill/>
        </p:spPr>
        <p:txBody>
          <a:bodyPr wrap="square" rtlCol="0">
            <a:spAutoFit/>
          </a:bodyPr>
          <a:lstStyle/>
          <a:p>
            <a:r>
              <a:rPr lang="en-US" sz="700" dirty="0">
                <a:latin typeface="Times New Roman" panose="02020603050405020304" pitchFamily="18" charset="0"/>
                <a:cs typeface="Times New Roman" panose="02020603050405020304" pitchFamily="18" charset="0"/>
              </a:rPr>
              <a:t>N70°</a:t>
            </a:r>
          </a:p>
        </p:txBody>
      </p:sp>
      <p:sp>
        <p:nvSpPr>
          <p:cNvPr id="134" name="TextBox 133">
            <a:extLst>
              <a:ext uri="{FF2B5EF4-FFF2-40B4-BE49-F238E27FC236}">
                <a16:creationId xmlns:a16="http://schemas.microsoft.com/office/drawing/2014/main" id="{F57B0D3E-35EC-4767-94D7-90CBBC83420D}"/>
              </a:ext>
            </a:extLst>
          </p:cNvPr>
          <p:cNvSpPr txBox="1"/>
          <p:nvPr/>
        </p:nvSpPr>
        <p:spPr>
          <a:xfrm>
            <a:off x="4044727" y="1853024"/>
            <a:ext cx="416362" cy="200055"/>
          </a:xfrm>
          <a:prstGeom prst="rect">
            <a:avLst/>
          </a:prstGeom>
          <a:noFill/>
        </p:spPr>
        <p:txBody>
          <a:bodyPr wrap="square" rtlCol="0">
            <a:spAutoFit/>
          </a:bodyPr>
          <a:lstStyle/>
          <a:p>
            <a:r>
              <a:rPr lang="en-US" sz="700" dirty="0">
                <a:latin typeface="Times New Roman" panose="02020603050405020304" pitchFamily="18" charset="0"/>
                <a:cs typeface="Times New Roman" panose="02020603050405020304" pitchFamily="18" charset="0"/>
              </a:rPr>
              <a:t>N50°</a:t>
            </a:r>
          </a:p>
        </p:txBody>
      </p:sp>
      <p:sp>
        <p:nvSpPr>
          <p:cNvPr id="135" name="TextBox 134">
            <a:extLst>
              <a:ext uri="{FF2B5EF4-FFF2-40B4-BE49-F238E27FC236}">
                <a16:creationId xmlns:a16="http://schemas.microsoft.com/office/drawing/2014/main" id="{A0B51483-97B3-4795-828B-8F3DC5AD8FC4}"/>
              </a:ext>
            </a:extLst>
          </p:cNvPr>
          <p:cNvSpPr txBox="1"/>
          <p:nvPr/>
        </p:nvSpPr>
        <p:spPr>
          <a:xfrm>
            <a:off x="5179956" y="3448447"/>
            <a:ext cx="416362" cy="200055"/>
          </a:xfrm>
          <a:prstGeom prst="rect">
            <a:avLst/>
          </a:prstGeom>
          <a:noFill/>
        </p:spPr>
        <p:txBody>
          <a:bodyPr wrap="square" rtlCol="0">
            <a:spAutoFit/>
          </a:bodyPr>
          <a:lstStyle/>
          <a:p>
            <a:r>
              <a:rPr lang="en-US" sz="700" dirty="0">
                <a:latin typeface="Times New Roman" panose="02020603050405020304" pitchFamily="18" charset="0"/>
                <a:cs typeface="Times New Roman" panose="02020603050405020304" pitchFamily="18" charset="0"/>
              </a:rPr>
              <a:t>W80°</a:t>
            </a:r>
          </a:p>
        </p:txBody>
      </p:sp>
      <p:sp>
        <p:nvSpPr>
          <p:cNvPr id="137" name="TextBox 136">
            <a:extLst>
              <a:ext uri="{FF2B5EF4-FFF2-40B4-BE49-F238E27FC236}">
                <a16:creationId xmlns:a16="http://schemas.microsoft.com/office/drawing/2014/main" id="{B7319B11-704E-4785-A97E-083C96883D77}"/>
              </a:ext>
            </a:extLst>
          </p:cNvPr>
          <p:cNvSpPr txBox="1"/>
          <p:nvPr/>
        </p:nvSpPr>
        <p:spPr>
          <a:xfrm>
            <a:off x="4018565" y="3487300"/>
            <a:ext cx="416362" cy="200055"/>
          </a:xfrm>
          <a:prstGeom prst="rect">
            <a:avLst/>
          </a:prstGeom>
          <a:noFill/>
        </p:spPr>
        <p:txBody>
          <a:bodyPr wrap="square" rtlCol="0">
            <a:spAutoFit/>
          </a:bodyPr>
          <a:lstStyle/>
          <a:p>
            <a:r>
              <a:rPr lang="en-US" sz="700" dirty="0">
                <a:latin typeface="Times New Roman" panose="02020603050405020304" pitchFamily="18" charset="0"/>
                <a:cs typeface="Times New Roman" panose="02020603050405020304" pitchFamily="18" charset="0"/>
              </a:rPr>
              <a:t>N70°</a:t>
            </a:r>
          </a:p>
        </p:txBody>
      </p:sp>
      <p:cxnSp>
        <p:nvCxnSpPr>
          <p:cNvPr id="138" name="Straight Connector 137">
            <a:extLst>
              <a:ext uri="{FF2B5EF4-FFF2-40B4-BE49-F238E27FC236}">
                <a16:creationId xmlns:a16="http://schemas.microsoft.com/office/drawing/2014/main" id="{7A71A8F1-5C31-4A14-809E-B2A6F8EBDC55}"/>
              </a:ext>
            </a:extLst>
          </p:cNvPr>
          <p:cNvCxnSpPr>
            <a:cxnSpLocks/>
          </p:cNvCxnSpPr>
          <p:nvPr/>
        </p:nvCxnSpPr>
        <p:spPr>
          <a:xfrm>
            <a:off x="4100942" y="4079851"/>
            <a:ext cx="179874" cy="0"/>
          </a:xfrm>
          <a:prstGeom prst="line">
            <a:avLst/>
          </a:prstGeom>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D476976A-BB93-41F5-9D83-13794FC4ECE1}"/>
              </a:ext>
            </a:extLst>
          </p:cNvPr>
          <p:cNvCxnSpPr>
            <a:cxnSpLocks/>
          </p:cNvCxnSpPr>
          <p:nvPr/>
        </p:nvCxnSpPr>
        <p:spPr>
          <a:xfrm flipV="1">
            <a:off x="4492337" y="3496955"/>
            <a:ext cx="0" cy="153590"/>
          </a:xfrm>
          <a:prstGeom prst="line">
            <a:avLst/>
          </a:prstGeom>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308C2D10-FFDC-446A-97CC-2301BD515C6E}"/>
              </a:ext>
            </a:extLst>
          </p:cNvPr>
          <p:cNvCxnSpPr>
            <a:cxnSpLocks/>
          </p:cNvCxnSpPr>
          <p:nvPr/>
        </p:nvCxnSpPr>
        <p:spPr>
          <a:xfrm flipV="1">
            <a:off x="4871423" y="3501822"/>
            <a:ext cx="0" cy="153590"/>
          </a:xfrm>
          <a:prstGeom prst="line">
            <a:avLst/>
          </a:prstGeom>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a16="http://schemas.microsoft.com/office/drawing/2014/main" id="{594F58DD-E02F-4A50-9F20-E94D8B853D4D}"/>
              </a:ext>
            </a:extLst>
          </p:cNvPr>
          <p:cNvCxnSpPr>
            <a:cxnSpLocks/>
          </p:cNvCxnSpPr>
          <p:nvPr/>
        </p:nvCxnSpPr>
        <p:spPr>
          <a:xfrm flipV="1">
            <a:off x="5244838" y="3496955"/>
            <a:ext cx="0" cy="153590"/>
          </a:xfrm>
          <a:prstGeom prst="line">
            <a:avLst/>
          </a:prstGeom>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867EBA3F-AFE0-4114-8A6E-77477172747F}"/>
              </a:ext>
            </a:extLst>
          </p:cNvPr>
          <p:cNvCxnSpPr>
            <a:cxnSpLocks/>
          </p:cNvCxnSpPr>
          <p:nvPr/>
        </p:nvCxnSpPr>
        <p:spPr>
          <a:xfrm flipV="1">
            <a:off x="5658239" y="3499084"/>
            <a:ext cx="0" cy="153590"/>
          </a:xfrm>
          <a:prstGeom prst="line">
            <a:avLst/>
          </a:prstGeom>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E0E620E1-D5E7-4BD5-9B50-D2730689DF9C}"/>
              </a:ext>
            </a:extLst>
          </p:cNvPr>
          <p:cNvCxnSpPr>
            <a:cxnSpLocks/>
          </p:cNvCxnSpPr>
          <p:nvPr/>
        </p:nvCxnSpPr>
        <p:spPr>
          <a:xfrm>
            <a:off x="4100942" y="3644293"/>
            <a:ext cx="179874" cy="0"/>
          </a:xfrm>
          <a:prstGeom prst="line">
            <a:avLst/>
          </a:prstGeom>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9B96D675-2A60-4513-BB50-E311275A5424}"/>
              </a:ext>
            </a:extLst>
          </p:cNvPr>
          <p:cNvCxnSpPr>
            <a:cxnSpLocks/>
          </p:cNvCxnSpPr>
          <p:nvPr/>
        </p:nvCxnSpPr>
        <p:spPr>
          <a:xfrm>
            <a:off x="4108704" y="4463831"/>
            <a:ext cx="179874" cy="0"/>
          </a:xfrm>
          <a:prstGeom prst="line">
            <a:avLst/>
          </a:prstGeom>
        </p:spPr>
        <p:style>
          <a:lnRef idx="1">
            <a:schemeClr val="dk1"/>
          </a:lnRef>
          <a:fillRef idx="0">
            <a:schemeClr val="dk1"/>
          </a:fillRef>
          <a:effectRef idx="0">
            <a:schemeClr val="dk1"/>
          </a:effectRef>
          <a:fontRef idx="minor">
            <a:schemeClr val="tx1"/>
          </a:fontRef>
        </p:style>
      </p:cxnSp>
      <p:sp>
        <p:nvSpPr>
          <p:cNvPr id="146" name="TextBox 145">
            <a:extLst>
              <a:ext uri="{FF2B5EF4-FFF2-40B4-BE49-F238E27FC236}">
                <a16:creationId xmlns:a16="http://schemas.microsoft.com/office/drawing/2014/main" id="{AE5751CF-278D-4353-98D8-40B57047261C}"/>
              </a:ext>
            </a:extLst>
          </p:cNvPr>
          <p:cNvSpPr txBox="1"/>
          <p:nvPr/>
        </p:nvSpPr>
        <p:spPr>
          <a:xfrm>
            <a:off x="4813801" y="3444801"/>
            <a:ext cx="416362" cy="200055"/>
          </a:xfrm>
          <a:prstGeom prst="rect">
            <a:avLst/>
          </a:prstGeom>
          <a:noFill/>
        </p:spPr>
        <p:txBody>
          <a:bodyPr wrap="square" rtlCol="0">
            <a:spAutoFit/>
          </a:bodyPr>
          <a:lstStyle/>
          <a:p>
            <a:r>
              <a:rPr lang="en-US" sz="700" dirty="0">
                <a:latin typeface="Times New Roman" panose="02020603050405020304" pitchFamily="18" charset="0"/>
                <a:cs typeface="Times New Roman" panose="02020603050405020304" pitchFamily="18" charset="0"/>
              </a:rPr>
              <a:t>W90°</a:t>
            </a:r>
          </a:p>
        </p:txBody>
      </p:sp>
      <p:sp>
        <p:nvSpPr>
          <p:cNvPr id="147" name="TextBox 146">
            <a:extLst>
              <a:ext uri="{FF2B5EF4-FFF2-40B4-BE49-F238E27FC236}">
                <a16:creationId xmlns:a16="http://schemas.microsoft.com/office/drawing/2014/main" id="{FF98573B-02B5-4832-87D6-8DD4D9CFEC8C}"/>
              </a:ext>
            </a:extLst>
          </p:cNvPr>
          <p:cNvSpPr txBox="1"/>
          <p:nvPr/>
        </p:nvSpPr>
        <p:spPr>
          <a:xfrm>
            <a:off x="5593545" y="3449358"/>
            <a:ext cx="416362" cy="200055"/>
          </a:xfrm>
          <a:prstGeom prst="rect">
            <a:avLst/>
          </a:prstGeom>
          <a:noFill/>
        </p:spPr>
        <p:txBody>
          <a:bodyPr wrap="square" rtlCol="0">
            <a:spAutoFit/>
          </a:bodyPr>
          <a:lstStyle/>
          <a:p>
            <a:r>
              <a:rPr lang="en-US" sz="700" dirty="0">
                <a:latin typeface="Times New Roman" panose="02020603050405020304" pitchFamily="18" charset="0"/>
                <a:cs typeface="Times New Roman" panose="02020603050405020304" pitchFamily="18" charset="0"/>
              </a:rPr>
              <a:t>W70°</a:t>
            </a:r>
          </a:p>
        </p:txBody>
      </p:sp>
      <p:sp>
        <p:nvSpPr>
          <p:cNvPr id="148" name="TextBox 147">
            <a:extLst>
              <a:ext uri="{FF2B5EF4-FFF2-40B4-BE49-F238E27FC236}">
                <a16:creationId xmlns:a16="http://schemas.microsoft.com/office/drawing/2014/main" id="{172A553A-963F-4A09-B882-3B14E6F236BB}"/>
              </a:ext>
            </a:extLst>
          </p:cNvPr>
          <p:cNvSpPr txBox="1"/>
          <p:nvPr/>
        </p:nvSpPr>
        <p:spPr>
          <a:xfrm>
            <a:off x="4425429" y="3444238"/>
            <a:ext cx="478410" cy="200055"/>
          </a:xfrm>
          <a:prstGeom prst="rect">
            <a:avLst/>
          </a:prstGeom>
          <a:noFill/>
        </p:spPr>
        <p:txBody>
          <a:bodyPr wrap="square" rtlCol="0">
            <a:spAutoFit/>
          </a:bodyPr>
          <a:lstStyle/>
          <a:p>
            <a:r>
              <a:rPr lang="en-US" sz="700" dirty="0">
                <a:latin typeface="Times New Roman" panose="02020603050405020304" pitchFamily="18" charset="0"/>
                <a:cs typeface="Times New Roman" panose="02020603050405020304" pitchFamily="18" charset="0"/>
              </a:rPr>
              <a:t>W100°</a:t>
            </a:r>
          </a:p>
        </p:txBody>
      </p:sp>
      <p:sp>
        <p:nvSpPr>
          <p:cNvPr id="150" name="TextBox 149">
            <a:extLst>
              <a:ext uri="{FF2B5EF4-FFF2-40B4-BE49-F238E27FC236}">
                <a16:creationId xmlns:a16="http://schemas.microsoft.com/office/drawing/2014/main" id="{207B79FE-C130-4766-9A31-25D388723279}"/>
              </a:ext>
            </a:extLst>
          </p:cNvPr>
          <p:cNvSpPr txBox="1"/>
          <p:nvPr/>
        </p:nvSpPr>
        <p:spPr>
          <a:xfrm>
            <a:off x="4031601" y="3902775"/>
            <a:ext cx="416362" cy="200055"/>
          </a:xfrm>
          <a:prstGeom prst="rect">
            <a:avLst/>
          </a:prstGeom>
          <a:noFill/>
        </p:spPr>
        <p:txBody>
          <a:bodyPr wrap="square" rtlCol="0">
            <a:spAutoFit/>
          </a:bodyPr>
          <a:lstStyle/>
          <a:p>
            <a:r>
              <a:rPr lang="en-US" sz="700" dirty="0">
                <a:latin typeface="Times New Roman" panose="02020603050405020304" pitchFamily="18" charset="0"/>
                <a:cs typeface="Times New Roman" panose="02020603050405020304" pitchFamily="18" charset="0"/>
              </a:rPr>
              <a:t>N60°</a:t>
            </a:r>
          </a:p>
        </p:txBody>
      </p:sp>
      <p:sp>
        <p:nvSpPr>
          <p:cNvPr id="151" name="TextBox 150">
            <a:extLst>
              <a:ext uri="{FF2B5EF4-FFF2-40B4-BE49-F238E27FC236}">
                <a16:creationId xmlns:a16="http://schemas.microsoft.com/office/drawing/2014/main" id="{049F2582-138A-4DDB-A287-3250DB4EC583}"/>
              </a:ext>
            </a:extLst>
          </p:cNvPr>
          <p:cNvSpPr txBox="1"/>
          <p:nvPr/>
        </p:nvSpPr>
        <p:spPr>
          <a:xfrm>
            <a:off x="4030101" y="4309818"/>
            <a:ext cx="416362" cy="200055"/>
          </a:xfrm>
          <a:prstGeom prst="rect">
            <a:avLst/>
          </a:prstGeom>
          <a:noFill/>
        </p:spPr>
        <p:txBody>
          <a:bodyPr wrap="square" rtlCol="0">
            <a:spAutoFit/>
          </a:bodyPr>
          <a:lstStyle/>
          <a:p>
            <a:r>
              <a:rPr lang="en-US" sz="700" dirty="0">
                <a:latin typeface="Times New Roman" panose="02020603050405020304" pitchFamily="18" charset="0"/>
                <a:cs typeface="Times New Roman" panose="02020603050405020304" pitchFamily="18" charset="0"/>
              </a:rPr>
              <a:t>N50°</a:t>
            </a:r>
          </a:p>
        </p:txBody>
      </p:sp>
      <p:sp>
        <p:nvSpPr>
          <p:cNvPr id="46" name="Oval 45">
            <a:extLst>
              <a:ext uri="{FF2B5EF4-FFF2-40B4-BE49-F238E27FC236}">
                <a16:creationId xmlns:a16="http://schemas.microsoft.com/office/drawing/2014/main" id="{6610376B-AFB7-4D74-9586-1E3BE7F2B20F}"/>
              </a:ext>
            </a:extLst>
          </p:cNvPr>
          <p:cNvSpPr/>
          <p:nvPr/>
        </p:nvSpPr>
        <p:spPr>
          <a:xfrm rot="1049310">
            <a:off x="5039002" y="2883241"/>
            <a:ext cx="497762" cy="197718"/>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Rectangle 151">
            <a:extLst>
              <a:ext uri="{FF2B5EF4-FFF2-40B4-BE49-F238E27FC236}">
                <a16:creationId xmlns:a16="http://schemas.microsoft.com/office/drawing/2014/main" id="{F82953F1-617B-47AC-89B2-3F8F6868B233}"/>
              </a:ext>
            </a:extLst>
          </p:cNvPr>
          <p:cNvSpPr/>
          <p:nvPr/>
        </p:nvSpPr>
        <p:spPr>
          <a:xfrm rot="776256">
            <a:off x="10219620" y="4018928"/>
            <a:ext cx="1663157" cy="2281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a:extLst>
              <a:ext uri="{FF2B5EF4-FFF2-40B4-BE49-F238E27FC236}">
                <a16:creationId xmlns:a16="http://schemas.microsoft.com/office/drawing/2014/main" id="{AFD68342-64B5-4EAE-8495-9D771646C607}"/>
              </a:ext>
            </a:extLst>
          </p:cNvPr>
          <p:cNvSpPr/>
          <p:nvPr/>
        </p:nvSpPr>
        <p:spPr>
          <a:xfrm rot="20394692">
            <a:off x="10888198" y="1837268"/>
            <a:ext cx="935087" cy="326363"/>
          </a:xfrm>
          <a:prstGeom prst="rect">
            <a:avLst/>
          </a:prstGeom>
          <a:no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a:extLst>
              <a:ext uri="{FF2B5EF4-FFF2-40B4-BE49-F238E27FC236}">
                <a16:creationId xmlns:a16="http://schemas.microsoft.com/office/drawing/2014/main" id="{C2E018C8-7147-4BF5-9469-9A4F12240336}"/>
              </a:ext>
            </a:extLst>
          </p:cNvPr>
          <p:cNvCxnSpPr>
            <a:cxnSpLocks/>
          </p:cNvCxnSpPr>
          <p:nvPr/>
        </p:nvCxnSpPr>
        <p:spPr>
          <a:xfrm flipH="1">
            <a:off x="5548222" y="4449191"/>
            <a:ext cx="386814" cy="18144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9EA407A-0163-4777-82A4-A584C2A7D3D4}"/>
              </a:ext>
            </a:extLst>
          </p:cNvPr>
          <p:cNvSpPr txBox="1"/>
          <p:nvPr/>
        </p:nvSpPr>
        <p:spPr>
          <a:xfrm>
            <a:off x="4029459" y="4870336"/>
            <a:ext cx="1999391" cy="153888"/>
          </a:xfrm>
          <a:prstGeom prst="rect">
            <a:avLst/>
          </a:prstGeom>
          <a:noFill/>
        </p:spPr>
        <p:txBody>
          <a:bodyPr wrap="square" rtlCol="0">
            <a:spAutoFit/>
          </a:bodyPr>
          <a:lstStyle/>
          <a:p>
            <a:r>
              <a:rPr lang="en-US" sz="400" dirty="0">
                <a:latin typeface="Times New Roman" panose="02020603050405020304" pitchFamily="18" charset="0"/>
                <a:cs typeface="Times New Roman" panose="02020603050405020304" pitchFamily="18" charset="0"/>
              </a:rPr>
              <a:t>St. Lawrence River and Ottawa Graben shown by red line</a:t>
            </a:r>
          </a:p>
        </p:txBody>
      </p:sp>
      <p:cxnSp>
        <p:nvCxnSpPr>
          <p:cNvPr id="161" name="Straight Connector 160">
            <a:extLst>
              <a:ext uri="{FF2B5EF4-FFF2-40B4-BE49-F238E27FC236}">
                <a16:creationId xmlns:a16="http://schemas.microsoft.com/office/drawing/2014/main" id="{9EDEEAC9-2DDC-4E37-81DF-9C872036FF45}"/>
              </a:ext>
            </a:extLst>
          </p:cNvPr>
          <p:cNvCxnSpPr>
            <a:cxnSpLocks/>
          </p:cNvCxnSpPr>
          <p:nvPr/>
        </p:nvCxnSpPr>
        <p:spPr>
          <a:xfrm flipH="1" flipV="1">
            <a:off x="5399872" y="4585027"/>
            <a:ext cx="152799" cy="4560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38A59CCE-2139-490F-A220-3835CE2CF718}"/>
              </a:ext>
            </a:extLst>
          </p:cNvPr>
          <p:cNvSpPr/>
          <p:nvPr/>
        </p:nvSpPr>
        <p:spPr>
          <a:xfrm rot="822685">
            <a:off x="11956400" y="1305373"/>
            <a:ext cx="129600" cy="13423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Times New Roman" panose="02020603050405020304" pitchFamily="18" charset="0"/>
                <a:cs typeface="Times New Roman" panose="02020603050405020304" pitchFamily="18" charset="0"/>
              </a:rPr>
              <a:t>A</a:t>
            </a:r>
          </a:p>
        </p:txBody>
      </p:sp>
      <p:sp>
        <p:nvSpPr>
          <p:cNvPr id="162" name="Rectangle 161">
            <a:extLst>
              <a:ext uri="{FF2B5EF4-FFF2-40B4-BE49-F238E27FC236}">
                <a16:creationId xmlns:a16="http://schemas.microsoft.com/office/drawing/2014/main" id="{332A2162-8741-49D4-8C0C-47B842BD1629}"/>
              </a:ext>
            </a:extLst>
          </p:cNvPr>
          <p:cNvSpPr/>
          <p:nvPr/>
        </p:nvSpPr>
        <p:spPr>
          <a:xfrm rot="634424">
            <a:off x="11931652" y="2692928"/>
            <a:ext cx="129600" cy="13423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Times New Roman" panose="02020603050405020304" pitchFamily="18" charset="0"/>
                <a:cs typeface="Times New Roman" panose="02020603050405020304" pitchFamily="18" charset="0"/>
              </a:rPr>
              <a:t>A</a:t>
            </a:r>
          </a:p>
        </p:txBody>
      </p:sp>
      <p:sp>
        <p:nvSpPr>
          <p:cNvPr id="163" name="Rectangle 162">
            <a:extLst>
              <a:ext uri="{FF2B5EF4-FFF2-40B4-BE49-F238E27FC236}">
                <a16:creationId xmlns:a16="http://schemas.microsoft.com/office/drawing/2014/main" id="{51BE44F2-8F4E-484F-A98E-CB57EDD8B01B}"/>
              </a:ext>
            </a:extLst>
          </p:cNvPr>
          <p:cNvSpPr/>
          <p:nvPr/>
        </p:nvSpPr>
        <p:spPr>
          <a:xfrm rot="634424">
            <a:off x="11743429" y="4027088"/>
            <a:ext cx="129600" cy="13423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Times New Roman" panose="02020603050405020304" pitchFamily="18" charset="0"/>
                <a:cs typeface="Times New Roman" panose="02020603050405020304" pitchFamily="18" charset="0"/>
              </a:rPr>
              <a:t>A</a:t>
            </a:r>
          </a:p>
        </p:txBody>
      </p:sp>
      <p:sp>
        <p:nvSpPr>
          <p:cNvPr id="164" name="Rectangle 163">
            <a:extLst>
              <a:ext uri="{FF2B5EF4-FFF2-40B4-BE49-F238E27FC236}">
                <a16:creationId xmlns:a16="http://schemas.microsoft.com/office/drawing/2014/main" id="{7894FCF5-F440-46E5-B530-885301DBA1B7}"/>
              </a:ext>
            </a:extLst>
          </p:cNvPr>
          <p:cNvSpPr/>
          <p:nvPr/>
        </p:nvSpPr>
        <p:spPr>
          <a:xfrm rot="20442417">
            <a:off x="11855636" y="1824622"/>
            <a:ext cx="129600" cy="134231"/>
          </a:xfrm>
          <a:prstGeom prst="rect">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Times New Roman" panose="02020603050405020304" pitchFamily="18" charset="0"/>
                <a:cs typeface="Times New Roman" panose="02020603050405020304" pitchFamily="18" charset="0"/>
              </a:rPr>
              <a:t>B</a:t>
            </a:r>
          </a:p>
        </p:txBody>
      </p:sp>
      <p:sp>
        <p:nvSpPr>
          <p:cNvPr id="165" name="Rectangle 164">
            <a:extLst>
              <a:ext uri="{FF2B5EF4-FFF2-40B4-BE49-F238E27FC236}">
                <a16:creationId xmlns:a16="http://schemas.microsoft.com/office/drawing/2014/main" id="{D1C782D8-A36D-4249-86F9-7DA3C2ED01E5}"/>
              </a:ext>
            </a:extLst>
          </p:cNvPr>
          <p:cNvSpPr/>
          <p:nvPr/>
        </p:nvSpPr>
        <p:spPr>
          <a:xfrm rot="20373046">
            <a:off x="11824889" y="3202481"/>
            <a:ext cx="129600" cy="134231"/>
          </a:xfrm>
          <a:prstGeom prst="rect">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Times New Roman" panose="02020603050405020304" pitchFamily="18" charset="0"/>
                <a:cs typeface="Times New Roman" panose="02020603050405020304" pitchFamily="18" charset="0"/>
              </a:rPr>
              <a:t>B</a:t>
            </a:r>
          </a:p>
        </p:txBody>
      </p:sp>
      <p:sp>
        <p:nvSpPr>
          <p:cNvPr id="166" name="Rectangle 165">
            <a:extLst>
              <a:ext uri="{FF2B5EF4-FFF2-40B4-BE49-F238E27FC236}">
                <a16:creationId xmlns:a16="http://schemas.microsoft.com/office/drawing/2014/main" id="{2C1124FA-5A8A-458D-9484-A2A799A91DBF}"/>
              </a:ext>
            </a:extLst>
          </p:cNvPr>
          <p:cNvSpPr/>
          <p:nvPr/>
        </p:nvSpPr>
        <p:spPr>
          <a:xfrm rot="20511544">
            <a:off x="11774973" y="4504783"/>
            <a:ext cx="129600" cy="134231"/>
          </a:xfrm>
          <a:prstGeom prst="rect">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Times New Roman" panose="02020603050405020304" pitchFamily="18" charset="0"/>
                <a:cs typeface="Times New Roman" panose="02020603050405020304" pitchFamily="18" charset="0"/>
              </a:rPr>
              <a:t>B</a:t>
            </a:r>
          </a:p>
        </p:txBody>
      </p:sp>
      <p:sp>
        <p:nvSpPr>
          <p:cNvPr id="167" name="Arrow: Down 166">
            <a:extLst>
              <a:ext uri="{FF2B5EF4-FFF2-40B4-BE49-F238E27FC236}">
                <a16:creationId xmlns:a16="http://schemas.microsoft.com/office/drawing/2014/main" id="{FC08B60A-D885-48AC-AFE5-E2F03D537517}"/>
              </a:ext>
            </a:extLst>
          </p:cNvPr>
          <p:cNvSpPr/>
          <p:nvPr/>
        </p:nvSpPr>
        <p:spPr>
          <a:xfrm>
            <a:off x="8462944" y="2185731"/>
            <a:ext cx="319753" cy="4288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1" name="Straight Connector 50">
            <a:extLst>
              <a:ext uri="{FF2B5EF4-FFF2-40B4-BE49-F238E27FC236}">
                <a16:creationId xmlns:a16="http://schemas.microsoft.com/office/drawing/2014/main" id="{BDB3D077-F7E7-4294-93CE-D6990B8FADDC}"/>
              </a:ext>
            </a:extLst>
          </p:cNvPr>
          <p:cNvCxnSpPr>
            <a:cxnSpLocks/>
          </p:cNvCxnSpPr>
          <p:nvPr/>
        </p:nvCxnSpPr>
        <p:spPr>
          <a:xfrm flipH="1">
            <a:off x="7667769" y="1003614"/>
            <a:ext cx="1" cy="3974341"/>
          </a:xfrm>
          <a:prstGeom prst="line">
            <a:avLst/>
          </a:prstGeom>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id="{875AFBF3-EC1A-4795-A7D7-22C75EE695E5}"/>
              </a:ext>
            </a:extLst>
          </p:cNvPr>
          <p:cNvPicPr>
            <a:picLocks noChangeAspect="1"/>
          </p:cNvPicPr>
          <p:nvPr/>
        </p:nvPicPr>
        <p:blipFill>
          <a:blip r:embed="rId15"/>
          <a:stretch>
            <a:fillRect/>
          </a:stretch>
        </p:blipFill>
        <p:spPr>
          <a:xfrm>
            <a:off x="9413268" y="2343377"/>
            <a:ext cx="644995" cy="1442568"/>
          </a:xfrm>
          <a:prstGeom prst="rect">
            <a:avLst/>
          </a:prstGeom>
        </p:spPr>
      </p:pic>
      <p:pic>
        <p:nvPicPr>
          <p:cNvPr id="1026" name="Picture 2" descr="Glacial Map">
            <a:extLst>
              <a:ext uri="{FF2B5EF4-FFF2-40B4-BE49-F238E27FC236}">
                <a16:creationId xmlns:a16="http://schemas.microsoft.com/office/drawing/2014/main" id="{A6A3D464-FA1B-4772-91D5-936F3F8D566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58939" y="1022046"/>
            <a:ext cx="1763665" cy="165784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C0257AE-C0FA-4C6D-B4B0-8095CD5B5C86}"/>
              </a:ext>
            </a:extLst>
          </p:cNvPr>
          <p:cNvSpPr/>
          <p:nvPr/>
        </p:nvSpPr>
        <p:spPr>
          <a:xfrm>
            <a:off x="3061237" y="1669626"/>
            <a:ext cx="760761" cy="4845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 name="Arrow: Down 1">
            <a:extLst>
              <a:ext uri="{FF2B5EF4-FFF2-40B4-BE49-F238E27FC236}">
                <a16:creationId xmlns:a16="http://schemas.microsoft.com/office/drawing/2014/main" id="{BE949FEF-18F9-48E0-AB2B-6E1BA50EC37E}"/>
              </a:ext>
            </a:extLst>
          </p:cNvPr>
          <p:cNvSpPr/>
          <p:nvPr/>
        </p:nvSpPr>
        <p:spPr>
          <a:xfrm>
            <a:off x="3443232" y="2197882"/>
            <a:ext cx="163579" cy="441357"/>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3F4BB6EA-B1CF-4696-B958-62C368A12C98}"/>
              </a:ext>
            </a:extLst>
          </p:cNvPr>
          <p:cNvSpPr/>
          <p:nvPr/>
        </p:nvSpPr>
        <p:spPr>
          <a:xfrm>
            <a:off x="2131956" y="2532120"/>
            <a:ext cx="1506193" cy="174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latin typeface="Times New Roman" panose="02020603050405020304" pitchFamily="18" charset="0"/>
                <a:cs typeface="Times New Roman" panose="02020603050405020304" pitchFamily="18" charset="0"/>
              </a:rPr>
              <a:t>Cosmographic Research Institute, 2009</a:t>
            </a:r>
          </a:p>
        </p:txBody>
      </p:sp>
      <p:sp>
        <p:nvSpPr>
          <p:cNvPr id="170" name="Rectangle 169">
            <a:extLst>
              <a:ext uri="{FF2B5EF4-FFF2-40B4-BE49-F238E27FC236}">
                <a16:creationId xmlns:a16="http://schemas.microsoft.com/office/drawing/2014/main" id="{C9082954-AD2F-4B42-B45E-B9010DF76F5A}"/>
              </a:ext>
            </a:extLst>
          </p:cNvPr>
          <p:cNvSpPr/>
          <p:nvPr/>
        </p:nvSpPr>
        <p:spPr>
          <a:xfrm>
            <a:off x="2356578" y="2873595"/>
            <a:ext cx="1506193" cy="174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latin typeface="Times New Roman" panose="02020603050405020304" pitchFamily="18" charset="0"/>
                <a:cs typeface="Times New Roman" panose="02020603050405020304" pitchFamily="18" charset="0"/>
              </a:rPr>
              <a:t>UNAVCO Velocity Viewer, 2021</a:t>
            </a:r>
          </a:p>
        </p:txBody>
      </p:sp>
      <p:sp>
        <p:nvSpPr>
          <p:cNvPr id="171" name="Rectangle 170">
            <a:extLst>
              <a:ext uri="{FF2B5EF4-FFF2-40B4-BE49-F238E27FC236}">
                <a16:creationId xmlns:a16="http://schemas.microsoft.com/office/drawing/2014/main" id="{B919B980-8790-4817-ABE2-3C0EB6469577}"/>
              </a:ext>
            </a:extLst>
          </p:cNvPr>
          <p:cNvSpPr/>
          <p:nvPr/>
        </p:nvSpPr>
        <p:spPr>
          <a:xfrm>
            <a:off x="-46268" y="4256542"/>
            <a:ext cx="1506193" cy="174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latin typeface="Times New Roman" panose="02020603050405020304" pitchFamily="18" charset="0"/>
              <a:cs typeface="Times New Roman" panose="02020603050405020304" pitchFamily="18" charset="0"/>
            </a:endParaRPr>
          </a:p>
        </p:txBody>
      </p:sp>
      <p:sp>
        <p:nvSpPr>
          <p:cNvPr id="172" name="Rectangle 171">
            <a:extLst>
              <a:ext uri="{FF2B5EF4-FFF2-40B4-BE49-F238E27FC236}">
                <a16:creationId xmlns:a16="http://schemas.microsoft.com/office/drawing/2014/main" id="{E7B33235-EDAD-4119-887E-F38404245230}"/>
              </a:ext>
            </a:extLst>
          </p:cNvPr>
          <p:cNvSpPr/>
          <p:nvPr/>
        </p:nvSpPr>
        <p:spPr>
          <a:xfrm>
            <a:off x="3732259" y="3326743"/>
            <a:ext cx="1506193" cy="174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latin typeface="Times New Roman" panose="02020603050405020304" pitchFamily="18" charset="0"/>
                <a:cs typeface="Times New Roman" panose="02020603050405020304" pitchFamily="18" charset="0"/>
              </a:rPr>
              <a:t>Roy and Peltier, 2015</a:t>
            </a:r>
          </a:p>
        </p:txBody>
      </p:sp>
      <p:sp>
        <p:nvSpPr>
          <p:cNvPr id="13" name="TextBox 12">
            <a:extLst>
              <a:ext uri="{FF2B5EF4-FFF2-40B4-BE49-F238E27FC236}">
                <a16:creationId xmlns:a16="http://schemas.microsoft.com/office/drawing/2014/main" id="{CF1F77D9-E6A6-4276-B992-415D39579BFD}"/>
              </a:ext>
            </a:extLst>
          </p:cNvPr>
          <p:cNvSpPr txBox="1"/>
          <p:nvPr/>
        </p:nvSpPr>
        <p:spPr>
          <a:xfrm>
            <a:off x="31831" y="4197223"/>
            <a:ext cx="4010686" cy="784830"/>
          </a:xfrm>
          <a:prstGeom prst="rect">
            <a:avLst/>
          </a:prstGeom>
          <a:noFill/>
          <a:ln>
            <a:solidFill>
              <a:schemeClr val="accent1"/>
            </a:solidFill>
          </a:ln>
        </p:spPr>
        <p:txBody>
          <a:bodyPr wrap="square" rtlCol="0">
            <a:spAutoFit/>
          </a:bodyPr>
          <a:lstStyle/>
          <a:p>
            <a:endParaRPr lang="en-US" dirty="0"/>
          </a:p>
          <a:p>
            <a:pPr marL="171450" indent="-171450">
              <a:buFont typeface="Arial" panose="020B0604020202020204" pitchFamily="34" charset="0"/>
              <a:buChar char="•"/>
            </a:pPr>
            <a:r>
              <a:rPr lang="en-US" sz="900" dirty="0">
                <a:latin typeface="Times New Roman" panose="02020603050405020304" pitchFamily="18" charset="0"/>
                <a:cs typeface="Times New Roman" panose="02020603050405020304" pitchFamily="18" charset="0"/>
              </a:rPr>
              <a:t>Is the seismicity through Canada into New England due to the isostatic rebound following glaciation or far field tectonic stress? </a:t>
            </a:r>
          </a:p>
          <a:p>
            <a:pPr marL="171450" indent="-171450">
              <a:buFont typeface="Arial" panose="020B0604020202020204" pitchFamily="34" charset="0"/>
              <a:buChar char="•"/>
            </a:pPr>
            <a:r>
              <a:rPr lang="en-US" sz="900" dirty="0">
                <a:latin typeface="Times New Roman" panose="02020603050405020304" pitchFamily="18" charset="0"/>
                <a:cs typeface="Times New Roman" panose="02020603050405020304" pitchFamily="18" charset="0"/>
              </a:rPr>
              <a:t>What is the importance in deriving the origin of seismicity in this region?</a:t>
            </a:r>
          </a:p>
        </p:txBody>
      </p:sp>
      <p:sp>
        <p:nvSpPr>
          <p:cNvPr id="15" name="TextBox 14">
            <a:extLst>
              <a:ext uri="{FF2B5EF4-FFF2-40B4-BE49-F238E27FC236}">
                <a16:creationId xmlns:a16="http://schemas.microsoft.com/office/drawing/2014/main" id="{D9F2A7D3-353D-4C32-B088-81D1CA1BCEF2}"/>
              </a:ext>
            </a:extLst>
          </p:cNvPr>
          <p:cNvSpPr txBox="1"/>
          <p:nvPr/>
        </p:nvSpPr>
        <p:spPr>
          <a:xfrm>
            <a:off x="37940" y="5052839"/>
            <a:ext cx="4003135" cy="1754326"/>
          </a:xfrm>
          <a:prstGeom prst="rect">
            <a:avLst/>
          </a:prstGeom>
          <a:noFill/>
          <a:ln>
            <a:solidFill>
              <a:schemeClr val="accent1"/>
            </a:solidFill>
          </a:ln>
        </p:spPr>
        <p:txBody>
          <a:bodyPr wrap="square" rtlCol="0">
            <a:spAutoFit/>
          </a:bodyPr>
          <a:lstStyle/>
          <a:p>
            <a:endParaRPr lang="en-US" dirty="0">
              <a:latin typeface="Times New Roman" panose="02020603050405020304" pitchFamily="18" charset="0"/>
              <a:cs typeface="Times New Roman" panose="02020603050405020304" pitchFamily="18" charset="0"/>
            </a:endParaRPr>
          </a:p>
          <a:p>
            <a:pPr algn="ctr"/>
            <a:r>
              <a:rPr lang="en-US" sz="900" b="1" dirty="0">
                <a:latin typeface="Times New Roman" panose="02020603050405020304" pitchFamily="18" charset="0"/>
                <a:cs typeface="Times New Roman" panose="02020603050405020304" pitchFamily="18" charset="0"/>
              </a:rPr>
              <a:t>Characterizing Modern Strain Field</a:t>
            </a:r>
          </a:p>
          <a:p>
            <a:pPr marL="171450" indent="-171450">
              <a:buFont typeface="Arial" panose="020B0604020202020204" pitchFamily="34" charset="0"/>
              <a:buChar char="•"/>
            </a:pPr>
            <a:r>
              <a:rPr lang="en-US" sz="900" dirty="0">
                <a:latin typeface="Times New Roman" panose="02020603050405020304" pitchFamily="18" charset="0"/>
                <a:cs typeface="Times New Roman" panose="02020603050405020304" pitchFamily="18" charset="0"/>
              </a:rPr>
              <a:t>In order to understand recent crustal motion, permanent and campaign GPS station location data ranging from 1984-2021 are compiled.[2]  </a:t>
            </a:r>
          </a:p>
          <a:p>
            <a:pPr algn="ctr"/>
            <a:r>
              <a:rPr lang="en-US" sz="900" b="1" dirty="0">
                <a:latin typeface="Times New Roman" panose="02020603050405020304" pitchFamily="18" charset="0"/>
                <a:cs typeface="Times New Roman" panose="02020603050405020304" pitchFamily="18" charset="0"/>
              </a:rPr>
              <a:t>Mapping and Compiling the Spatial Distribution of Earthquakes </a:t>
            </a:r>
          </a:p>
          <a:p>
            <a:pPr marL="171450" indent="-171450">
              <a:buFont typeface="Arial" panose="020B0604020202020204" pitchFamily="34" charset="0"/>
              <a:buChar char="•"/>
            </a:pPr>
            <a:r>
              <a:rPr lang="en-US" sz="900" dirty="0">
                <a:latin typeface="Times New Roman" panose="02020603050405020304" pitchFamily="18" charset="0"/>
                <a:cs typeface="Times New Roman" panose="02020603050405020304" pitchFamily="18" charset="0"/>
              </a:rPr>
              <a:t>To examine seismic trends through a 30-year time series, a data set of 94499 earthquakes are imported into Google Earth, ArcGIS, and QGIS. [3]</a:t>
            </a:r>
          </a:p>
          <a:p>
            <a:pPr algn="ctr"/>
            <a:r>
              <a:rPr lang="en-US" sz="900" b="1" dirty="0">
                <a:latin typeface="Times New Roman" panose="02020603050405020304" pitchFamily="18" charset="0"/>
                <a:cs typeface="Times New Roman" panose="02020603050405020304" pitchFamily="18" charset="0"/>
              </a:rPr>
              <a:t>Evaluating Uplift Rates and Ice Sheet Thickness</a:t>
            </a:r>
          </a:p>
          <a:p>
            <a:pPr marL="171450" indent="-171450">
              <a:buFont typeface="Arial" panose="020B0604020202020204" pitchFamily="34" charset="0"/>
              <a:buChar char="•"/>
            </a:pPr>
            <a:r>
              <a:rPr lang="en-US" sz="900" dirty="0">
                <a:latin typeface="Times New Roman" panose="02020603050405020304" pitchFamily="18" charset="0"/>
                <a:cs typeface="Times New Roman" panose="02020603050405020304" pitchFamily="18" charset="0"/>
              </a:rPr>
              <a:t>For the purpose of evaluating the relationship between seismicity and crustal uplift rates caused by isostatic rebound, ice thickness from the center of ice to the ice margin is compared to seismic and uplift trends [4].</a:t>
            </a:r>
          </a:p>
        </p:txBody>
      </p:sp>
      <p:sp>
        <p:nvSpPr>
          <p:cNvPr id="111" name="TextBox 110">
            <a:extLst>
              <a:ext uri="{FF2B5EF4-FFF2-40B4-BE49-F238E27FC236}">
                <a16:creationId xmlns:a16="http://schemas.microsoft.com/office/drawing/2014/main" id="{2783B060-B257-48F3-B246-FCDA527A435D}"/>
              </a:ext>
            </a:extLst>
          </p:cNvPr>
          <p:cNvSpPr txBox="1"/>
          <p:nvPr/>
        </p:nvSpPr>
        <p:spPr>
          <a:xfrm>
            <a:off x="4076886" y="5227725"/>
            <a:ext cx="3598824" cy="1615827"/>
          </a:xfrm>
          <a:prstGeom prst="rect">
            <a:avLst/>
          </a:prstGeom>
          <a:noFill/>
        </p:spPr>
        <p:txBody>
          <a:bodyPr wrap="square" rtlCol="0">
            <a:spAutoFit/>
          </a:bodyPr>
          <a:lstStyle/>
          <a:p>
            <a:endParaRPr lang="en-US" sz="900" dirty="0">
              <a:latin typeface="Times New Roman" panose="02020603050405020304" pitchFamily="18" charset="0"/>
              <a:cs typeface="Times New Roman" panose="02020603050405020304" pitchFamily="18" charset="0"/>
            </a:endParaRPr>
          </a:p>
          <a:p>
            <a:r>
              <a:rPr lang="en-US" sz="900" dirty="0">
                <a:latin typeface="Times New Roman" panose="02020603050405020304" pitchFamily="18" charset="0"/>
                <a:cs typeface="Times New Roman" panose="02020603050405020304" pitchFamily="18" charset="0"/>
              </a:rPr>
              <a:t>Trend A’s earthquake depths are thought to be triggered by far field tectonic stress [5]. The change in depth in Trend B’s earthquakes could be the result of isostatic rebound response along the former ice margin in New England [7]. The timescale of this study (30 years) would need to be increased in order to distinguish between the potential causes for seismicity in this region. </a:t>
            </a:r>
          </a:p>
          <a:p>
            <a:r>
              <a:rPr lang="en-US" sz="900" dirty="0">
                <a:latin typeface="Times New Roman" panose="02020603050405020304" pitchFamily="18" charset="0"/>
                <a:cs typeface="Times New Roman" panose="02020603050405020304" pitchFamily="18" charset="0"/>
              </a:rPr>
              <a:t>The seismic trends appear to follow the shape of the region experiencing isostatic rebound indicating that the two may be correlated. However, as seen by previous work, the Ottawa Graben’s seismicity is the result of far field tectonic stress reactivating pre-existing structures [8]</a:t>
            </a:r>
          </a:p>
        </p:txBody>
      </p:sp>
      <p:sp>
        <p:nvSpPr>
          <p:cNvPr id="20" name="TextBox 19">
            <a:extLst>
              <a:ext uri="{FF2B5EF4-FFF2-40B4-BE49-F238E27FC236}">
                <a16:creationId xmlns:a16="http://schemas.microsoft.com/office/drawing/2014/main" id="{95A07FDA-2DD6-4419-913D-5966554847BB}"/>
              </a:ext>
            </a:extLst>
          </p:cNvPr>
          <p:cNvSpPr txBox="1"/>
          <p:nvPr/>
        </p:nvSpPr>
        <p:spPr>
          <a:xfrm>
            <a:off x="4088608" y="5052839"/>
            <a:ext cx="3523900" cy="1754326"/>
          </a:xfrm>
          <a:prstGeom prst="rect">
            <a:avLst/>
          </a:prstGeom>
          <a:noFill/>
          <a:ln>
            <a:solidFill>
              <a:schemeClr val="accent1"/>
            </a:solidFill>
          </a:ln>
        </p:spPr>
        <p:txBody>
          <a:bodyPr wrap="square" rtlCol="0">
            <a:spAutoFit/>
          </a:bodyPr>
          <a:lstStyle/>
          <a:p>
            <a:endParaRPr lang="en-US" sz="900" dirty="0">
              <a:latin typeface="Times New Roman" panose="02020603050405020304" pitchFamily="18" charset="0"/>
              <a:cs typeface="Times New Roman" panose="02020603050405020304" pitchFamily="18" charset="0"/>
            </a:endParaRPr>
          </a:p>
          <a:p>
            <a:endParaRPr lang="en-US" sz="900" dirty="0">
              <a:latin typeface="Times New Roman" panose="02020603050405020304" pitchFamily="18" charset="0"/>
              <a:cs typeface="Times New Roman" panose="02020603050405020304" pitchFamily="18" charset="0"/>
            </a:endParaRPr>
          </a:p>
          <a:p>
            <a:endParaRPr lang="en-US" sz="900" dirty="0">
              <a:latin typeface="Times New Roman" panose="02020603050405020304" pitchFamily="18" charset="0"/>
              <a:cs typeface="Times New Roman" panose="02020603050405020304" pitchFamily="18" charset="0"/>
            </a:endParaRPr>
          </a:p>
          <a:p>
            <a:endParaRPr lang="en-US" sz="900" dirty="0">
              <a:latin typeface="Times New Roman" panose="02020603050405020304" pitchFamily="18" charset="0"/>
              <a:cs typeface="Times New Roman" panose="02020603050405020304" pitchFamily="18" charset="0"/>
            </a:endParaRPr>
          </a:p>
          <a:p>
            <a:endParaRPr lang="en-US" sz="900" dirty="0">
              <a:latin typeface="Times New Roman" panose="02020603050405020304" pitchFamily="18" charset="0"/>
              <a:cs typeface="Times New Roman" panose="02020603050405020304" pitchFamily="18" charset="0"/>
            </a:endParaRPr>
          </a:p>
          <a:p>
            <a:endParaRPr lang="en-US" sz="900" dirty="0">
              <a:latin typeface="Times New Roman" panose="02020603050405020304" pitchFamily="18" charset="0"/>
              <a:cs typeface="Times New Roman" panose="02020603050405020304" pitchFamily="18" charset="0"/>
            </a:endParaRPr>
          </a:p>
          <a:p>
            <a:endParaRPr lang="en-US" sz="900" dirty="0">
              <a:latin typeface="Times New Roman" panose="02020603050405020304" pitchFamily="18" charset="0"/>
              <a:cs typeface="Times New Roman" panose="02020603050405020304" pitchFamily="18" charset="0"/>
            </a:endParaRPr>
          </a:p>
          <a:p>
            <a:endParaRPr lang="en-US" sz="900" dirty="0">
              <a:latin typeface="Times New Roman" panose="02020603050405020304" pitchFamily="18" charset="0"/>
              <a:cs typeface="Times New Roman" panose="02020603050405020304" pitchFamily="18" charset="0"/>
            </a:endParaRPr>
          </a:p>
          <a:p>
            <a:endParaRPr lang="en-US" sz="900" dirty="0">
              <a:latin typeface="Times New Roman" panose="02020603050405020304" pitchFamily="18" charset="0"/>
              <a:cs typeface="Times New Roman" panose="02020603050405020304" pitchFamily="18" charset="0"/>
            </a:endParaRPr>
          </a:p>
          <a:p>
            <a:endParaRPr lang="en-US" sz="900" dirty="0">
              <a:latin typeface="Times New Roman" panose="02020603050405020304" pitchFamily="18" charset="0"/>
              <a:cs typeface="Times New Roman" panose="02020603050405020304" pitchFamily="18" charset="0"/>
            </a:endParaRPr>
          </a:p>
          <a:p>
            <a:endParaRPr lang="en-US" sz="900" dirty="0">
              <a:latin typeface="Times New Roman" panose="02020603050405020304" pitchFamily="18" charset="0"/>
              <a:cs typeface="Times New Roman" panose="02020603050405020304" pitchFamily="18" charset="0"/>
            </a:endParaRPr>
          </a:p>
          <a:p>
            <a:endParaRPr lang="en-US" sz="9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2387D0C-DBE1-437A-A0B5-F8E0935CDB1E}"/>
              </a:ext>
            </a:extLst>
          </p:cNvPr>
          <p:cNvSpPr txBox="1"/>
          <p:nvPr/>
        </p:nvSpPr>
        <p:spPr>
          <a:xfrm>
            <a:off x="40801" y="726025"/>
            <a:ext cx="4002914" cy="3416320"/>
          </a:xfrm>
          <a:prstGeom prst="rect">
            <a:avLst/>
          </a:prstGeom>
          <a:noFill/>
          <a:ln>
            <a:solidFill>
              <a:schemeClr val="accent1"/>
            </a:solidFill>
          </a:ln>
        </p:spPr>
        <p:txBody>
          <a:bodyPr wrap="square" rtlCol="0">
            <a:spAutoFit/>
          </a:bodyPr>
          <a:lstStyle/>
          <a:p>
            <a:endParaRPr lang="en-US" dirty="0"/>
          </a:p>
          <a:p>
            <a:endParaRPr lang="en-US" sz="900" dirty="0">
              <a:latin typeface="Times New Roman" panose="02020603050405020304" pitchFamily="18" charset="0"/>
              <a:cs typeface="Times New Roman" panose="02020603050405020304" pitchFamily="18" charset="0"/>
            </a:endParaRPr>
          </a:p>
          <a:p>
            <a:endParaRPr lang="en-US" sz="900" dirty="0">
              <a:latin typeface="Times New Roman" panose="02020603050405020304" pitchFamily="18" charset="0"/>
              <a:cs typeface="Times New Roman" panose="02020603050405020304" pitchFamily="18" charset="0"/>
            </a:endParaRPr>
          </a:p>
          <a:p>
            <a:endParaRPr lang="en-US" sz="900" dirty="0">
              <a:latin typeface="Times New Roman" panose="02020603050405020304" pitchFamily="18" charset="0"/>
              <a:cs typeface="Times New Roman" panose="02020603050405020304" pitchFamily="18" charset="0"/>
            </a:endParaRPr>
          </a:p>
          <a:p>
            <a:endParaRPr lang="en-US" sz="900" dirty="0">
              <a:latin typeface="Times New Roman" panose="02020603050405020304" pitchFamily="18" charset="0"/>
              <a:cs typeface="Times New Roman" panose="02020603050405020304" pitchFamily="18" charset="0"/>
            </a:endParaRPr>
          </a:p>
          <a:p>
            <a:endParaRPr lang="en-US" sz="900" dirty="0">
              <a:latin typeface="Times New Roman" panose="02020603050405020304" pitchFamily="18" charset="0"/>
              <a:cs typeface="Times New Roman" panose="02020603050405020304" pitchFamily="18" charset="0"/>
            </a:endParaRPr>
          </a:p>
          <a:p>
            <a:endParaRPr lang="en-US" sz="900" dirty="0">
              <a:latin typeface="Times New Roman" panose="02020603050405020304" pitchFamily="18" charset="0"/>
              <a:cs typeface="Times New Roman" panose="02020603050405020304" pitchFamily="18" charset="0"/>
            </a:endParaRPr>
          </a:p>
          <a:p>
            <a:endParaRPr lang="en-US" sz="900" dirty="0">
              <a:latin typeface="Times New Roman" panose="02020603050405020304" pitchFamily="18" charset="0"/>
              <a:cs typeface="Times New Roman" panose="02020603050405020304" pitchFamily="18" charset="0"/>
            </a:endParaRPr>
          </a:p>
          <a:p>
            <a:endParaRPr lang="en-US" sz="900" dirty="0">
              <a:latin typeface="Times New Roman" panose="02020603050405020304" pitchFamily="18" charset="0"/>
              <a:cs typeface="Times New Roman" panose="02020603050405020304" pitchFamily="18" charset="0"/>
            </a:endParaRPr>
          </a:p>
          <a:p>
            <a:endParaRPr lang="en-US" sz="900" dirty="0">
              <a:latin typeface="Times New Roman" panose="02020603050405020304" pitchFamily="18" charset="0"/>
              <a:cs typeface="Times New Roman" panose="02020603050405020304" pitchFamily="18" charset="0"/>
            </a:endParaRPr>
          </a:p>
          <a:p>
            <a:endParaRPr lang="en-US" sz="900" dirty="0">
              <a:latin typeface="Times New Roman" panose="02020603050405020304" pitchFamily="18" charset="0"/>
              <a:cs typeface="Times New Roman" panose="02020603050405020304" pitchFamily="18" charset="0"/>
            </a:endParaRPr>
          </a:p>
          <a:p>
            <a:endParaRPr lang="en-US" sz="900" dirty="0">
              <a:latin typeface="Times New Roman" panose="02020603050405020304" pitchFamily="18" charset="0"/>
              <a:cs typeface="Times New Roman" panose="02020603050405020304" pitchFamily="18" charset="0"/>
            </a:endParaRPr>
          </a:p>
          <a:p>
            <a:endParaRPr lang="en-US" sz="900" dirty="0">
              <a:latin typeface="Times New Roman" panose="02020603050405020304" pitchFamily="18" charset="0"/>
              <a:cs typeface="Times New Roman" panose="02020603050405020304" pitchFamily="18" charset="0"/>
            </a:endParaRPr>
          </a:p>
          <a:p>
            <a:endParaRPr lang="en-US" sz="900" dirty="0">
              <a:latin typeface="Times New Roman" panose="02020603050405020304" pitchFamily="18" charset="0"/>
              <a:cs typeface="Times New Roman" panose="02020603050405020304" pitchFamily="18" charset="0"/>
            </a:endParaRPr>
          </a:p>
          <a:p>
            <a:endParaRPr lang="en-US" sz="900" dirty="0">
              <a:latin typeface="Times New Roman" panose="02020603050405020304" pitchFamily="18" charset="0"/>
              <a:cs typeface="Times New Roman" panose="02020603050405020304" pitchFamily="18" charset="0"/>
            </a:endParaRPr>
          </a:p>
          <a:p>
            <a:endParaRPr lang="en-US" sz="900" dirty="0">
              <a:latin typeface="Times New Roman" panose="02020603050405020304" pitchFamily="18" charset="0"/>
              <a:cs typeface="Times New Roman" panose="02020603050405020304" pitchFamily="18" charset="0"/>
            </a:endParaRPr>
          </a:p>
          <a:p>
            <a:endParaRPr lang="en-US" sz="9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9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9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9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9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9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900" dirty="0">
              <a:latin typeface="Times New Roman" panose="02020603050405020304" pitchFamily="18" charset="0"/>
              <a:cs typeface="Times New Roman" panose="02020603050405020304" pitchFamily="18" charset="0"/>
            </a:endParaRPr>
          </a:p>
        </p:txBody>
      </p:sp>
      <p:sp>
        <p:nvSpPr>
          <p:cNvPr id="53" name="TextBox 52">
            <a:extLst>
              <a:ext uri="{FF2B5EF4-FFF2-40B4-BE49-F238E27FC236}">
                <a16:creationId xmlns:a16="http://schemas.microsoft.com/office/drawing/2014/main" id="{58053479-F858-4BCC-A923-DEB754183935}"/>
              </a:ext>
            </a:extLst>
          </p:cNvPr>
          <p:cNvSpPr txBox="1"/>
          <p:nvPr/>
        </p:nvSpPr>
        <p:spPr>
          <a:xfrm>
            <a:off x="7666834" y="6350238"/>
            <a:ext cx="4462688" cy="461665"/>
          </a:xfrm>
          <a:prstGeom prst="rect">
            <a:avLst/>
          </a:prstGeom>
          <a:noFill/>
          <a:ln>
            <a:solidFill>
              <a:schemeClr val="accent1"/>
            </a:solidFill>
          </a:ln>
        </p:spPr>
        <p:txBody>
          <a:bodyPr wrap="square" rtlCol="0">
            <a:spAutoFit/>
          </a:bodyPr>
          <a:lstStyle/>
          <a:p>
            <a:endParaRPr lang="en-US" sz="500" dirty="0"/>
          </a:p>
          <a:p>
            <a:endParaRPr lang="en-US" sz="500" dirty="0"/>
          </a:p>
          <a:p>
            <a:endParaRPr lang="en-US" sz="500" dirty="0"/>
          </a:p>
          <a:p>
            <a:endParaRPr lang="en-US" sz="500" dirty="0"/>
          </a:p>
          <a:p>
            <a:endParaRPr lang="en-US" sz="400" dirty="0"/>
          </a:p>
        </p:txBody>
      </p:sp>
      <p:sp>
        <p:nvSpPr>
          <p:cNvPr id="19" name="TextBox 18">
            <a:extLst>
              <a:ext uri="{FF2B5EF4-FFF2-40B4-BE49-F238E27FC236}">
                <a16:creationId xmlns:a16="http://schemas.microsoft.com/office/drawing/2014/main" id="{C178666C-4D2B-4693-A1D9-3E06E07B6EF0}"/>
              </a:ext>
            </a:extLst>
          </p:cNvPr>
          <p:cNvSpPr txBox="1"/>
          <p:nvPr/>
        </p:nvSpPr>
        <p:spPr>
          <a:xfrm>
            <a:off x="7670885" y="5046918"/>
            <a:ext cx="4462688" cy="276999"/>
          </a:xfrm>
          <a:prstGeom prst="rect">
            <a:avLst/>
          </a:prstGeom>
          <a:solidFill>
            <a:schemeClr val="bg2"/>
          </a:solidFill>
          <a:ln>
            <a:solidFill>
              <a:schemeClr val="bg2"/>
            </a:solidFill>
          </a:ln>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References</a:t>
            </a:r>
          </a:p>
        </p:txBody>
      </p:sp>
      <p:sp>
        <p:nvSpPr>
          <p:cNvPr id="21" name="TextBox 20">
            <a:extLst>
              <a:ext uri="{FF2B5EF4-FFF2-40B4-BE49-F238E27FC236}">
                <a16:creationId xmlns:a16="http://schemas.microsoft.com/office/drawing/2014/main" id="{55C12EB5-00B9-486D-B930-03E49D71792D}"/>
              </a:ext>
            </a:extLst>
          </p:cNvPr>
          <p:cNvSpPr txBox="1"/>
          <p:nvPr/>
        </p:nvSpPr>
        <p:spPr>
          <a:xfrm>
            <a:off x="7681408" y="5043009"/>
            <a:ext cx="4462688" cy="1246495"/>
          </a:xfrm>
          <a:prstGeom prst="rect">
            <a:avLst/>
          </a:prstGeom>
          <a:noFill/>
          <a:ln>
            <a:solidFill>
              <a:schemeClr val="accent1"/>
            </a:solidFill>
          </a:ln>
        </p:spPr>
        <p:txBody>
          <a:bodyPr wrap="square" rtlCol="0">
            <a:spAutoFit/>
          </a:bodyPr>
          <a:lstStyle/>
          <a:p>
            <a:endParaRPr lang="en-US" sz="500" dirty="0">
              <a:latin typeface="Times New Roman" panose="02020603050405020304" pitchFamily="18" charset="0"/>
              <a:cs typeface="Times New Roman" panose="02020603050405020304" pitchFamily="18" charset="0"/>
            </a:endParaRPr>
          </a:p>
          <a:p>
            <a:endParaRPr lang="en-US" sz="500" dirty="0">
              <a:latin typeface="Times New Roman" panose="02020603050405020304" pitchFamily="18" charset="0"/>
              <a:cs typeface="Times New Roman" panose="02020603050405020304" pitchFamily="18" charset="0"/>
            </a:endParaRPr>
          </a:p>
          <a:p>
            <a:endParaRPr lang="en-US" sz="500" dirty="0">
              <a:latin typeface="Times New Roman" panose="02020603050405020304" pitchFamily="18" charset="0"/>
              <a:cs typeface="Times New Roman" panose="02020603050405020304" pitchFamily="18" charset="0"/>
            </a:endParaRPr>
          </a:p>
          <a:p>
            <a:endParaRPr lang="en-US" sz="500" dirty="0">
              <a:latin typeface="Times New Roman" panose="02020603050405020304" pitchFamily="18" charset="0"/>
              <a:cs typeface="Times New Roman" panose="02020603050405020304" pitchFamily="18" charset="0"/>
            </a:endParaRPr>
          </a:p>
          <a:p>
            <a:endParaRPr lang="en-US" sz="500" dirty="0">
              <a:latin typeface="Times New Roman" panose="02020603050405020304" pitchFamily="18" charset="0"/>
              <a:cs typeface="Times New Roman" panose="02020603050405020304" pitchFamily="18" charset="0"/>
            </a:endParaRPr>
          </a:p>
          <a:p>
            <a:endParaRPr lang="en-US" sz="500" dirty="0">
              <a:latin typeface="Times New Roman" panose="02020603050405020304" pitchFamily="18" charset="0"/>
              <a:cs typeface="Times New Roman" panose="02020603050405020304" pitchFamily="18" charset="0"/>
            </a:endParaRPr>
          </a:p>
          <a:p>
            <a:endParaRPr lang="en-US" sz="500" dirty="0">
              <a:latin typeface="Times New Roman" panose="02020603050405020304" pitchFamily="18" charset="0"/>
              <a:cs typeface="Times New Roman" panose="02020603050405020304" pitchFamily="18" charset="0"/>
            </a:endParaRPr>
          </a:p>
          <a:p>
            <a:endParaRPr lang="en-US" sz="500" dirty="0">
              <a:latin typeface="Times New Roman" panose="02020603050405020304" pitchFamily="18" charset="0"/>
              <a:cs typeface="Times New Roman" panose="02020603050405020304" pitchFamily="18" charset="0"/>
            </a:endParaRPr>
          </a:p>
          <a:p>
            <a:endParaRPr lang="en-US" sz="500" dirty="0">
              <a:latin typeface="Times New Roman" panose="02020603050405020304" pitchFamily="18" charset="0"/>
              <a:cs typeface="Times New Roman" panose="02020603050405020304" pitchFamily="18" charset="0"/>
            </a:endParaRPr>
          </a:p>
          <a:p>
            <a:endParaRPr lang="en-US" sz="500" dirty="0">
              <a:latin typeface="Times New Roman" panose="02020603050405020304" pitchFamily="18" charset="0"/>
              <a:cs typeface="Times New Roman" panose="02020603050405020304" pitchFamily="18" charset="0"/>
            </a:endParaRPr>
          </a:p>
          <a:p>
            <a:endParaRPr lang="en-US" sz="500" dirty="0">
              <a:latin typeface="Times New Roman" panose="02020603050405020304" pitchFamily="18" charset="0"/>
              <a:cs typeface="Times New Roman" panose="02020603050405020304" pitchFamily="18" charset="0"/>
            </a:endParaRPr>
          </a:p>
          <a:p>
            <a:endParaRPr lang="en-US" sz="500" dirty="0">
              <a:latin typeface="Times New Roman" panose="02020603050405020304" pitchFamily="18" charset="0"/>
              <a:cs typeface="Times New Roman" panose="02020603050405020304" pitchFamily="18" charset="0"/>
            </a:endParaRPr>
          </a:p>
          <a:p>
            <a:endParaRPr lang="en-US" sz="500" dirty="0">
              <a:latin typeface="Times New Roman" panose="02020603050405020304" pitchFamily="18" charset="0"/>
              <a:cs typeface="Times New Roman" panose="02020603050405020304" pitchFamily="18" charset="0"/>
            </a:endParaRPr>
          </a:p>
          <a:p>
            <a:endParaRPr lang="en-US" sz="500" dirty="0">
              <a:latin typeface="Times New Roman" panose="02020603050405020304" pitchFamily="18" charset="0"/>
              <a:cs typeface="Times New Roman" panose="02020603050405020304" pitchFamily="18" charset="0"/>
            </a:endParaRPr>
          </a:p>
          <a:p>
            <a:endParaRPr lang="en-US" sz="500" dirty="0">
              <a:latin typeface="Times New Roman" panose="02020603050405020304" pitchFamily="18" charset="0"/>
              <a:cs typeface="Times New Roman" panose="02020603050405020304" pitchFamily="18" charset="0"/>
            </a:endParaRPr>
          </a:p>
        </p:txBody>
      </p:sp>
      <p:cxnSp>
        <p:nvCxnSpPr>
          <p:cNvPr id="154" name="Straight Connector 153">
            <a:extLst>
              <a:ext uri="{FF2B5EF4-FFF2-40B4-BE49-F238E27FC236}">
                <a16:creationId xmlns:a16="http://schemas.microsoft.com/office/drawing/2014/main" id="{D8BCF52D-BE13-4A67-B926-7E261F6BC1D6}"/>
              </a:ext>
            </a:extLst>
          </p:cNvPr>
          <p:cNvCxnSpPr>
            <a:cxnSpLocks/>
          </p:cNvCxnSpPr>
          <p:nvPr/>
        </p:nvCxnSpPr>
        <p:spPr>
          <a:xfrm flipH="1">
            <a:off x="11143835" y="4611095"/>
            <a:ext cx="386814" cy="18144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B97B8246-D885-4D62-B59D-DEEE4274E0AA}"/>
              </a:ext>
            </a:extLst>
          </p:cNvPr>
          <p:cNvCxnSpPr>
            <a:cxnSpLocks/>
          </p:cNvCxnSpPr>
          <p:nvPr/>
        </p:nvCxnSpPr>
        <p:spPr>
          <a:xfrm flipH="1" flipV="1">
            <a:off x="10937630" y="4764056"/>
            <a:ext cx="196076" cy="3502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2CE4DA5-7A69-43F4-BF2D-ACA49AF4B623}"/>
              </a:ext>
            </a:extLst>
          </p:cNvPr>
          <p:cNvSpPr/>
          <p:nvPr/>
        </p:nvSpPr>
        <p:spPr>
          <a:xfrm>
            <a:off x="4479000" y="2402227"/>
            <a:ext cx="435484" cy="77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ysClr val="windowText" lastClr="000000"/>
                </a:solidFill>
                <a:latin typeface="+mj-lt"/>
              </a:rPr>
              <a:t>W110</a:t>
            </a:r>
            <a:r>
              <a:rPr lang="en-US" sz="700" dirty="0">
                <a:solidFill>
                  <a:sysClr val="windowText" lastClr="000000"/>
                </a:solidFill>
                <a:latin typeface="+mj-lt"/>
              </a:rPr>
              <a:t>°</a:t>
            </a:r>
          </a:p>
        </p:txBody>
      </p:sp>
      <p:sp>
        <p:nvSpPr>
          <p:cNvPr id="157" name="Rectangle 156">
            <a:extLst>
              <a:ext uri="{FF2B5EF4-FFF2-40B4-BE49-F238E27FC236}">
                <a16:creationId xmlns:a16="http://schemas.microsoft.com/office/drawing/2014/main" id="{21AEF40A-39B6-4608-9CCE-2BE67A77A34D}"/>
              </a:ext>
            </a:extLst>
          </p:cNvPr>
          <p:cNvSpPr/>
          <p:nvPr/>
        </p:nvSpPr>
        <p:spPr>
          <a:xfrm>
            <a:off x="5372330" y="2394596"/>
            <a:ext cx="370526" cy="77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ysClr val="windowText" lastClr="000000"/>
                </a:solidFill>
                <a:latin typeface="+mj-lt"/>
              </a:rPr>
              <a:t>W70</a:t>
            </a:r>
            <a:r>
              <a:rPr lang="en-US" sz="700" dirty="0">
                <a:solidFill>
                  <a:sysClr val="windowText" lastClr="000000"/>
                </a:solidFill>
                <a:latin typeface="+mj-lt"/>
              </a:rPr>
              <a:t>°</a:t>
            </a:r>
          </a:p>
        </p:txBody>
      </p:sp>
      <p:sp>
        <p:nvSpPr>
          <p:cNvPr id="173" name="Rectangle 172">
            <a:extLst>
              <a:ext uri="{FF2B5EF4-FFF2-40B4-BE49-F238E27FC236}">
                <a16:creationId xmlns:a16="http://schemas.microsoft.com/office/drawing/2014/main" id="{8E28A317-9527-4C60-A252-63934E3A1C43}"/>
              </a:ext>
            </a:extLst>
          </p:cNvPr>
          <p:cNvSpPr/>
          <p:nvPr/>
        </p:nvSpPr>
        <p:spPr>
          <a:xfrm>
            <a:off x="4895348" y="2402227"/>
            <a:ext cx="435484" cy="77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ysClr val="windowText" lastClr="000000"/>
                </a:solidFill>
                <a:latin typeface="+mj-lt"/>
              </a:rPr>
              <a:t>W90</a:t>
            </a:r>
            <a:r>
              <a:rPr lang="en-US" sz="700" dirty="0">
                <a:solidFill>
                  <a:sysClr val="windowText" lastClr="000000"/>
                </a:solidFill>
                <a:latin typeface="+mj-lt"/>
              </a:rPr>
              <a:t>°</a:t>
            </a:r>
          </a:p>
        </p:txBody>
      </p:sp>
      <p:sp>
        <p:nvSpPr>
          <p:cNvPr id="174" name="Rectangle 173">
            <a:extLst>
              <a:ext uri="{FF2B5EF4-FFF2-40B4-BE49-F238E27FC236}">
                <a16:creationId xmlns:a16="http://schemas.microsoft.com/office/drawing/2014/main" id="{5FEC1923-FC56-49EC-9CF6-F920A3FA6FF0}"/>
              </a:ext>
            </a:extLst>
          </p:cNvPr>
          <p:cNvSpPr/>
          <p:nvPr/>
        </p:nvSpPr>
        <p:spPr>
          <a:xfrm>
            <a:off x="4014537" y="2719799"/>
            <a:ext cx="435484" cy="77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ysClr val="windowText" lastClr="000000"/>
                </a:solidFill>
                <a:latin typeface="+mj-lt"/>
              </a:rPr>
              <a:t>N60°</a:t>
            </a:r>
          </a:p>
        </p:txBody>
      </p:sp>
      <p:sp>
        <p:nvSpPr>
          <p:cNvPr id="175" name="Rectangle 174">
            <a:extLst>
              <a:ext uri="{FF2B5EF4-FFF2-40B4-BE49-F238E27FC236}">
                <a16:creationId xmlns:a16="http://schemas.microsoft.com/office/drawing/2014/main" id="{E03D94D0-0050-4A49-AF87-71D63DBA6B6C}"/>
              </a:ext>
            </a:extLst>
          </p:cNvPr>
          <p:cNvSpPr/>
          <p:nvPr/>
        </p:nvSpPr>
        <p:spPr>
          <a:xfrm>
            <a:off x="4020560" y="3192009"/>
            <a:ext cx="435484" cy="77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ysClr val="windowText" lastClr="000000"/>
                </a:solidFill>
                <a:latin typeface="+mj-lt"/>
              </a:rPr>
              <a:t>N50°</a:t>
            </a:r>
          </a:p>
        </p:txBody>
      </p:sp>
      <p:sp>
        <p:nvSpPr>
          <p:cNvPr id="176" name="TextBox 175">
            <a:extLst>
              <a:ext uri="{FF2B5EF4-FFF2-40B4-BE49-F238E27FC236}">
                <a16:creationId xmlns:a16="http://schemas.microsoft.com/office/drawing/2014/main" id="{6D1950C0-DA22-4C1E-A127-3616512B03D1}"/>
              </a:ext>
            </a:extLst>
          </p:cNvPr>
          <p:cNvSpPr txBox="1"/>
          <p:nvPr/>
        </p:nvSpPr>
        <p:spPr>
          <a:xfrm>
            <a:off x="11624957" y="2354526"/>
            <a:ext cx="416362" cy="200055"/>
          </a:xfrm>
          <a:prstGeom prst="rect">
            <a:avLst/>
          </a:prstGeom>
          <a:noFill/>
        </p:spPr>
        <p:txBody>
          <a:bodyPr wrap="square" rtlCol="0">
            <a:spAutoFit/>
          </a:bodyPr>
          <a:lstStyle/>
          <a:p>
            <a:r>
              <a:rPr lang="en-US" sz="700" dirty="0">
                <a:latin typeface="Times New Roman" panose="02020603050405020304" pitchFamily="18" charset="0"/>
                <a:cs typeface="Times New Roman" panose="02020603050405020304" pitchFamily="18" charset="0"/>
              </a:rPr>
              <a:t>W60°</a:t>
            </a:r>
          </a:p>
        </p:txBody>
      </p:sp>
      <p:sp>
        <p:nvSpPr>
          <p:cNvPr id="178" name="TextBox 177">
            <a:extLst>
              <a:ext uri="{FF2B5EF4-FFF2-40B4-BE49-F238E27FC236}">
                <a16:creationId xmlns:a16="http://schemas.microsoft.com/office/drawing/2014/main" id="{D960CA19-26BE-4508-877D-05E7A4827240}"/>
              </a:ext>
            </a:extLst>
          </p:cNvPr>
          <p:cNvSpPr txBox="1"/>
          <p:nvPr/>
        </p:nvSpPr>
        <p:spPr>
          <a:xfrm>
            <a:off x="10338369" y="3742752"/>
            <a:ext cx="416362" cy="200055"/>
          </a:xfrm>
          <a:prstGeom prst="rect">
            <a:avLst/>
          </a:prstGeom>
          <a:noFill/>
        </p:spPr>
        <p:txBody>
          <a:bodyPr wrap="square" rtlCol="0">
            <a:spAutoFit/>
          </a:bodyPr>
          <a:lstStyle/>
          <a:p>
            <a:r>
              <a:rPr lang="en-US" sz="700" dirty="0">
                <a:latin typeface="Times New Roman" panose="02020603050405020304" pitchFamily="18" charset="0"/>
                <a:cs typeface="Times New Roman" panose="02020603050405020304" pitchFamily="18" charset="0"/>
              </a:rPr>
              <a:t>W90°</a:t>
            </a:r>
          </a:p>
        </p:txBody>
      </p:sp>
      <p:sp>
        <p:nvSpPr>
          <p:cNvPr id="179" name="TextBox 178">
            <a:extLst>
              <a:ext uri="{FF2B5EF4-FFF2-40B4-BE49-F238E27FC236}">
                <a16:creationId xmlns:a16="http://schemas.microsoft.com/office/drawing/2014/main" id="{694208BB-7A43-4CF1-ABCF-D44F4B348E3F}"/>
              </a:ext>
            </a:extLst>
          </p:cNvPr>
          <p:cNvSpPr txBox="1"/>
          <p:nvPr/>
        </p:nvSpPr>
        <p:spPr>
          <a:xfrm>
            <a:off x="9971198" y="4379578"/>
            <a:ext cx="416362" cy="200055"/>
          </a:xfrm>
          <a:prstGeom prst="rect">
            <a:avLst/>
          </a:prstGeom>
          <a:noFill/>
        </p:spPr>
        <p:txBody>
          <a:bodyPr wrap="square" rtlCol="0">
            <a:spAutoFit/>
          </a:bodyPr>
          <a:lstStyle/>
          <a:p>
            <a:r>
              <a:rPr lang="en-US" sz="700" dirty="0">
                <a:latin typeface="Times New Roman" panose="02020603050405020304" pitchFamily="18" charset="0"/>
                <a:cs typeface="Times New Roman" panose="02020603050405020304" pitchFamily="18" charset="0"/>
              </a:rPr>
              <a:t>N50°</a:t>
            </a:r>
          </a:p>
        </p:txBody>
      </p:sp>
      <p:cxnSp>
        <p:nvCxnSpPr>
          <p:cNvPr id="180" name="Straight Connector 179">
            <a:extLst>
              <a:ext uri="{FF2B5EF4-FFF2-40B4-BE49-F238E27FC236}">
                <a16:creationId xmlns:a16="http://schemas.microsoft.com/office/drawing/2014/main" id="{6123E1EF-1123-4773-8B7E-B9BFF8A855B9}"/>
              </a:ext>
            </a:extLst>
          </p:cNvPr>
          <p:cNvCxnSpPr>
            <a:cxnSpLocks/>
          </p:cNvCxnSpPr>
          <p:nvPr/>
        </p:nvCxnSpPr>
        <p:spPr>
          <a:xfrm>
            <a:off x="10057545" y="3951461"/>
            <a:ext cx="179874" cy="0"/>
          </a:xfrm>
          <a:prstGeom prst="line">
            <a:avLst/>
          </a:prstGeom>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C4846793-5AED-41F1-8E5D-D92B4B200635}"/>
              </a:ext>
            </a:extLst>
          </p:cNvPr>
          <p:cNvCxnSpPr>
            <a:cxnSpLocks/>
          </p:cNvCxnSpPr>
          <p:nvPr/>
        </p:nvCxnSpPr>
        <p:spPr>
          <a:xfrm flipV="1">
            <a:off x="10423417" y="3790999"/>
            <a:ext cx="0" cy="153590"/>
          </a:xfrm>
          <a:prstGeom prst="line">
            <a:avLst/>
          </a:prstGeom>
        </p:spPr>
        <p:style>
          <a:lnRef idx="1">
            <a:schemeClr val="dk1"/>
          </a:lnRef>
          <a:fillRef idx="0">
            <a:schemeClr val="dk1"/>
          </a:fillRef>
          <a:effectRef idx="0">
            <a:schemeClr val="dk1"/>
          </a:effectRef>
          <a:fontRef idx="minor">
            <a:schemeClr val="tx1"/>
          </a:fontRef>
        </p:style>
      </p:cxnSp>
      <p:cxnSp>
        <p:nvCxnSpPr>
          <p:cNvPr id="182" name="Straight Connector 181">
            <a:extLst>
              <a:ext uri="{FF2B5EF4-FFF2-40B4-BE49-F238E27FC236}">
                <a16:creationId xmlns:a16="http://schemas.microsoft.com/office/drawing/2014/main" id="{C80D300F-9869-44A4-921A-C158C8CDA11D}"/>
              </a:ext>
            </a:extLst>
          </p:cNvPr>
          <p:cNvCxnSpPr>
            <a:cxnSpLocks/>
          </p:cNvCxnSpPr>
          <p:nvPr/>
        </p:nvCxnSpPr>
        <p:spPr>
          <a:xfrm flipV="1">
            <a:off x="10827487" y="3790999"/>
            <a:ext cx="0" cy="153590"/>
          </a:xfrm>
          <a:prstGeom prst="line">
            <a:avLst/>
          </a:prstGeom>
        </p:spPr>
        <p:style>
          <a:lnRef idx="1">
            <a:schemeClr val="dk1"/>
          </a:lnRef>
          <a:fillRef idx="0">
            <a:schemeClr val="dk1"/>
          </a:fillRef>
          <a:effectRef idx="0">
            <a:schemeClr val="dk1"/>
          </a:effectRef>
          <a:fontRef idx="minor">
            <a:schemeClr val="tx1"/>
          </a:fontRef>
        </p:style>
      </p:cxnSp>
      <p:cxnSp>
        <p:nvCxnSpPr>
          <p:cNvPr id="183" name="Straight Connector 182">
            <a:extLst>
              <a:ext uri="{FF2B5EF4-FFF2-40B4-BE49-F238E27FC236}">
                <a16:creationId xmlns:a16="http://schemas.microsoft.com/office/drawing/2014/main" id="{78DDE6E2-AC26-41B4-A906-53CFFCD8AA30}"/>
              </a:ext>
            </a:extLst>
          </p:cNvPr>
          <p:cNvCxnSpPr>
            <a:cxnSpLocks/>
          </p:cNvCxnSpPr>
          <p:nvPr/>
        </p:nvCxnSpPr>
        <p:spPr>
          <a:xfrm flipV="1">
            <a:off x="11232121" y="3797871"/>
            <a:ext cx="0" cy="153590"/>
          </a:xfrm>
          <a:prstGeom prst="line">
            <a:avLst/>
          </a:prstGeom>
        </p:spPr>
        <p:style>
          <a:lnRef idx="1">
            <a:schemeClr val="dk1"/>
          </a:lnRef>
          <a:fillRef idx="0">
            <a:schemeClr val="dk1"/>
          </a:fillRef>
          <a:effectRef idx="0">
            <a:schemeClr val="dk1"/>
          </a:effectRef>
          <a:fontRef idx="minor">
            <a:schemeClr val="tx1"/>
          </a:fontRef>
        </p:style>
      </p:cxnSp>
      <p:sp>
        <p:nvSpPr>
          <p:cNvPr id="98" name="Arrow: Down 97">
            <a:extLst>
              <a:ext uri="{FF2B5EF4-FFF2-40B4-BE49-F238E27FC236}">
                <a16:creationId xmlns:a16="http://schemas.microsoft.com/office/drawing/2014/main" id="{7910F6A7-324D-4518-9D7A-6DBD141FD6D2}"/>
              </a:ext>
            </a:extLst>
          </p:cNvPr>
          <p:cNvSpPr/>
          <p:nvPr/>
        </p:nvSpPr>
        <p:spPr>
          <a:xfrm>
            <a:off x="11170717" y="3664589"/>
            <a:ext cx="114491" cy="155247"/>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4" name="Straight Connector 183">
            <a:extLst>
              <a:ext uri="{FF2B5EF4-FFF2-40B4-BE49-F238E27FC236}">
                <a16:creationId xmlns:a16="http://schemas.microsoft.com/office/drawing/2014/main" id="{A7D98E8A-22D6-42CB-8AC9-F92F2C7D85DB}"/>
              </a:ext>
            </a:extLst>
          </p:cNvPr>
          <p:cNvCxnSpPr>
            <a:cxnSpLocks/>
          </p:cNvCxnSpPr>
          <p:nvPr/>
        </p:nvCxnSpPr>
        <p:spPr>
          <a:xfrm flipV="1">
            <a:off x="11635034" y="3782820"/>
            <a:ext cx="0" cy="153590"/>
          </a:xfrm>
          <a:prstGeom prst="line">
            <a:avLst/>
          </a:prstGeom>
        </p:spPr>
        <p:style>
          <a:lnRef idx="1">
            <a:schemeClr val="dk1"/>
          </a:lnRef>
          <a:fillRef idx="0">
            <a:schemeClr val="dk1"/>
          </a:fillRef>
          <a:effectRef idx="0">
            <a:schemeClr val="dk1"/>
          </a:effectRef>
          <a:fontRef idx="minor">
            <a:schemeClr val="tx1"/>
          </a:fontRef>
        </p:style>
      </p:cxnSp>
      <p:sp>
        <p:nvSpPr>
          <p:cNvPr id="185" name="TextBox 184">
            <a:extLst>
              <a:ext uri="{FF2B5EF4-FFF2-40B4-BE49-F238E27FC236}">
                <a16:creationId xmlns:a16="http://schemas.microsoft.com/office/drawing/2014/main" id="{51E63CF8-BF7E-48D8-B131-6766BE5ADC72}"/>
              </a:ext>
            </a:extLst>
          </p:cNvPr>
          <p:cNvSpPr txBox="1"/>
          <p:nvPr/>
        </p:nvSpPr>
        <p:spPr>
          <a:xfrm>
            <a:off x="10745115" y="3739753"/>
            <a:ext cx="416362" cy="200055"/>
          </a:xfrm>
          <a:prstGeom prst="rect">
            <a:avLst/>
          </a:prstGeom>
          <a:noFill/>
        </p:spPr>
        <p:txBody>
          <a:bodyPr wrap="square" rtlCol="0">
            <a:spAutoFit/>
          </a:bodyPr>
          <a:lstStyle/>
          <a:p>
            <a:r>
              <a:rPr lang="en-US" sz="700" dirty="0">
                <a:latin typeface="Times New Roman" panose="02020603050405020304" pitchFamily="18" charset="0"/>
                <a:cs typeface="Times New Roman" panose="02020603050405020304" pitchFamily="18" charset="0"/>
              </a:rPr>
              <a:t>W80°</a:t>
            </a:r>
          </a:p>
        </p:txBody>
      </p:sp>
      <p:sp>
        <p:nvSpPr>
          <p:cNvPr id="186" name="TextBox 185">
            <a:extLst>
              <a:ext uri="{FF2B5EF4-FFF2-40B4-BE49-F238E27FC236}">
                <a16:creationId xmlns:a16="http://schemas.microsoft.com/office/drawing/2014/main" id="{C759BABB-32DB-4531-9A0E-AB79A2D880DA}"/>
              </a:ext>
            </a:extLst>
          </p:cNvPr>
          <p:cNvSpPr txBox="1"/>
          <p:nvPr/>
        </p:nvSpPr>
        <p:spPr>
          <a:xfrm>
            <a:off x="11173800" y="3735146"/>
            <a:ext cx="416362" cy="200055"/>
          </a:xfrm>
          <a:prstGeom prst="rect">
            <a:avLst/>
          </a:prstGeom>
          <a:noFill/>
        </p:spPr>
        <p:txBody>
          <a:bodyPr wrap="square" rtlCol="0">
            <a:spAutoFit/>
          </a:bodyPr>
          <a:lstStyle/>
          <a:p>
            <a:r>
              <a:rPr lang="en-US" sz="700" dirty="0">
                <a:latin typeface="Times New Roman" panose="02020603050405020304" pitchFamily="18" charset="0"/>
                <a:cs typeface="Times New Roman" panose="02020603050405020304" pitchFamily="18" charset="0"/>
              </a:rPr>
              <a:t>W70°</a:t>
            </a:r>
          </a:p>
        </p:txBody>
      </p:sp>
      <p:sp>
        <p:nvSpPr>
          <p:cNvPr id="187" name="TextBox 186">
            <a:extLst>
              <a:ext uri="{FF2B5EF4-FFF2-40B4-BE49-F238E27FC236}">
                <a16:creationId xmlns:a16="http://schemas.microsoft.com/office/drawing/2014/main" id="{3BF8187E-1111-41ED-9DF6-DC62281A0F39}"/>
              </a:ext>
            </a:extLst>
          </p:cNvPr>
          <p:cNvSpPr txBox="1"/>
          <p:nvPr/>
        </p:nvSpPr>
        <p:spPr>
          <a:xfrm>
            <a:off x="11549737" y="3736033"/>
            <a:ext cx="416362" cy="200055"/>
          </a:xfrm>
          <a:prstGeom prst="rect">
            <a:avLst/>
          </a:prstGeom>
          <a:noFill/>
        </p:spPr>
        <p:txBody>
          <a:bodyPr wrap="square" rtlCol="0">
            <a:spAutoFit/>
          </a:bodyPr>
          <a:lstStyle/>
          <a:p>
            <a:r>
              <a:rPr lang="en-US" sz="700" dirty="0">
                <a:latin typeface="Times New Roman" panose="02020603050405020304" pitchFamily="18" charset="0"/>
                <a:cs typeface="Times New Roman" panose="02020603050405020304" pitchFamily="18" charset="0"/>
              </a:rPr>
              <a:t>W60°</a:t>
            </a:r>
          </a:p>
        </p:txBody>
      </p:sp>
      <p:cxnSp>
        <p:nvCxnSpPr>
          <p:cNvPr id="188" name="Straight Connector 187">
            <a:extLst>
              <a:ext uri="{FF2B5EF4-FFF2-40B4-BE49-F238E27FC236}">
                <a16:creationId xmlns:a16="http://schemas.microsoft.com/office/drawing/2014/main" id="{86B2C290-267A-4AB8-8180-0A658BC6797C}"/>
              </a:ext>
            </a:extLst>
          </p:cNvPr>
          <p:cNvCxnSpPr>
            <a:cxnSpLocks/>
          </p:cNvCxnSpPr>
          <p:nvPr/>
        </p:nvCxnSpPr>
        <p:spPr>
          <a:xfrm>
            <a:off x="10064070" y="4231607"/>
            <a:ext cx="179874" cy="0"/>
          </a:xfrm>
          <a:prstGeom prst="line">
            <a:avLst/>
          </a:prstGeom>
        </p:spPr>
        <p:style>
          <a:lnRef idx="1">
            <a:schemeClr val="dk1"/>
          </a:lnRef>
          <a:fillRef idx="0">
            <a:schemeClr val="dk1"/>
          </a:fillRef>
          <a:effectRef idx="0">
            <a:schemeClr val="dk1"/>
          </a:effectRef>
          <a:fontRef idx="minor">
            <a:schemeClr val="tx1"/>
          </a:fontRef>
        </p:style>
      </p:cxnSp>
      <p:cxnSp>
        <p:nvCxnSpPr>
          <p:cNvPr id="189" name="Straight Connector 188">
            <a:extLst>
              <a:ext uri="{FF2B5EF4-FFF2-40B4-BE49-F238E27FC236}">
                <a16:creationId xmlns:a16="http://schemas.microsoft.com/office/drawing/2014/main" id="{D0F46AC1-E846-41C5-BC6C-5A709E5ED9E4}"/>
              </a:ext>
            </a:extLst>
          </p:cNvPr>
          <p:cNvCxnSpPr>
            <a:cxnSpLocks/>
          </p:cNvCxnSpPr>
          <p:nvPr/>
        </p:nvCxnSpPr>
        <p:spPr>
          <a:xfrm>
            <a:off x="10057545" y="4536833"/>
            <a:ext cx="179874" cy="0"/>
          </a:xfrm>
          <a:prstGeom prst="line">
            <a:avLst/>
          </a:prstGeom>
        </p:spPr>
        <p:style>
          <a:lnRef idx="1">
            <a:schemeClr val="dk1"/>
          </a:lnRef>
          <a:fillRef idx="0">
            <a:schemeClr val="dk1"/>
          </a:fillRef>
          <a:effectRef idx="0">
            <a:schemeClr val="dk1"/>
          </a:effectRef>
          <a:fontRef idx="minor">
            <a:schemeClr val="tx1"/>
          </a:fontRef>
        </p:style>
      </p:cxnSp>
      <p:sp>
        <p:nvSpPr>
          <p:cNvPr id="190" name="TextBox 189">
            <a:extLst>
              <a:ext uri="{FF2B5EF4-FFF2-40B4-BE49-F238E27FC236}">
                <a16:creationId xmlns:a16="http://schemas.microsoft.com/office/drawing/2014/main" id="{1703C3C6-3C75-4EE4-9F78-AB7257E89295}"/>
              </a:ext>
            </a:extLst>
          </p:cNvPr>
          <p:cNvSpPr txBox="1"/>
          <p:nvPr/>
        </p:nvSpPr>
        <p:spPr>
          <a:xfrm>
            <a:off x="9979446" y="4064928"/>
            <a:ext cx="416362" cy="200055"/>
          </a:xfrm>
          <a:prstGeom prst="rect">
            <a:avLst/>
          </a:prstGeom>
          <a:noFill/>
        </p:spPr>
        <p:txBody>
          <a:bodyPr wrap="square" rtlCol="0">
            <a:spAutoFit/>
          </a:bodyPr>
          <a:lstStyle/>
          <a:p>
            <a:r>
              <a:rPr lang="en-US" sz="700" dirty="0">
                <a:latin typeface="Times New Roman" panose="02020603050405020304" pitchFamily="18" charset="0"/>
                <a:cs typeface="Times New Roman" panose="02020603050405020304" pitchFamily="18" charset="0"/>
              </a:rPr>
              <a:t>N60°</a:t>
            </a:r>
          </a:p>
        </p:txBody>
      </p:sp>
      <p:sp>
        <p:nvSpPr>
          <p:cNvPr id="191" name="TextBox 190">
            <a:extLst>
              <a:ext uri="{FF2B5EF4-FFF2-40B4-BE49-F238E27FC236}">
                <a16:creationId xmlns:a16="http://schemas.microsoft.com/office/drawing/2014/main" id="{B0F08AEC-077F-4CE1-929C-F8A49785BA24}"/>
              </a:ext>
            </a:extLst>
          </p:cNvPr>
          <p:cNvSpPr txBox="1"/>
          <p:nvPr/>
        </p:nvSpPr>
        <p:spPr>
          <a:xfrm>
            <a:off x="9977330" y="3800349"/>
            <a:ext cx="416362" cy="200055"/>
          </a:xfrm>
          <a:prstGeom prst="rect">
            <a:avLst/>
          </a:prstGeom>
          <a:noFill/>
        </p:spPr>
        <p:txBody>
          <a:bodyPr wrap="square" rtlCol="0">
            <a:spAutoFit/>
          </a:bodyPr>
          <a:lstStyle/>
          <a:p>
            <a:r>
              <a:rPr lang="en-US" sz="700" dirty="0">
                <a:latin typeface="Times New Roman" panose="02020603050405020304" pitchFamily="18" charset="0"/>
                <a:cs typeface="Times New Roman" panose="02020603050405020304" pitchFamily="18" charset="0"/>
              </a:rPr>
              <a:t>N70°</a:t>
            </a:r>
          </a:p>
        </p:txBody>
      </p:sp>
      <p:sp>
        <p:nvSpPr>
          <p:cNvPr id="39" name="Rectangle 38">
            <a:extLst>
              <a:ext uri="{FF2B5EF4-FFF2-40B4-BE49-F238E27FC236}">
                <a16:creationId xmlns:a16="http://schemas.microsoft.com/office/drawing/2014/main" id="{5DF7079D-2016-48BE-A67D-59FAE14E8BAF}"/>
              </a:ext>
            </a:extLst>
          </p:cNvPr>
          <p:cNvSpPr/>
          <p:nvPr/>
        </p:nvSpPr>
        <p:spPr>
          <a:xfrm>
            <a:off x="4088608" y="726025"/>
            <a:ext cx="8045277" cy="4266184"/>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46158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3037</TotalTime>
  <Words>1236</Words>
  <Application>Microsoft Office PowerPoint</Application>
  <PresentationFormat>Widescreen</PresentationFormat>
  <Paragraphs>142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Spring</dc:creator>
  <cp:lastModifiedBy>Laura Spring</cp:lastModifiedBy>
  <cp:revision>416</cp:revision>
  <dcterms:created xsi:type="dcterms:W3CDTF">2021-04-10T18:47:25Z</dcterms:created>
  <dcterms:modified xsi:type="dcterms:W3CDTF">2021-04-28T00:22:39Z</dcterms:modified>
</cp:coreProperties>
</file>