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 id="2147483720" r:id="rId4"/>
  </p:sldMasterIdLst>
  <p:sldIdLst>
    <p:sldId id="256" r:id="rId5"/>
  </p:sldIdLst>
  <p:sldSz cx="32918400" cy="21945600"/>
  <p:notesSz cx="9144000" cy="6858000"/>
  <p:defaultTextStyle>
    <a:defPPr>
      <a:defRPr lang="en-US"/>
    </a:defPPr>
    <a:lvl1pPr marL="0" algn="l" defTabSz="2804742" rtl="0" eaLnBrk="1" latinLnBrk="0" hangingPunct="1">
      <a:defRPr sz="5500" kern="1200">
        <a:solidFill>
          <a:schemeClr val="tx1"/>
        </a:solidFill>
        <a:latin typeface="+mn-lt"/>
        <a:ea typeface="+mn-ea"/>
        <a:cs typeface="+mn-cs"/>
      </a:defRPr>
    </a:lvl1pPr>
    <a:lvl2pPr marL="1402370" algn="l" defTabSz="2804742" rtl="0" eaLnBrk="1" latinLnBrk="0" hangingPunct="1">
      <a:defRPr sz="5500" kern="1200">
        <a:solidFill>
          <a:schemeClr val="tx1"/>
        </a:solidFill>
        <a:latin typeface="+mn-lt"/>
        <a:ea typeface="+mn-ea"/>
        <a:cs typeface="+mn-cs"/>
      </a:defRPr>
    </a:lvl2pPr>
    <a:lvl3pPr marL="2804742" algn="l" defTabSz="2804742" rtl="0" eaLnBrk="1" latinLnBrk="0" hangingPunct="1">
      <a:defRPr sz="5500" kern="1200">
        <a:solidFill>
          <a:schemeClr val="tx1"/>
        </a:solidFill>
        <a:latin typeface="+mn-lt"/>
        <a:ea typeface="+mn-ea"/>
        <a:cs typeface="+mn-cs"/>
      </a:defRPr>
    </a:lvl3pPr>
    <a:lvl4pPr marL="4207112" algn="l" defTabSz="2804742" rtl="0" eaLnBrk="1" latinLnBrk="0" hangingPunct="1">
      <a:defRPr sz="5500" kern="1200">
        <a:solidFill>
          <a:schemeClr val="tx1"/>
        </a:solidFill>
        <a:latin typeface="+mn-lt"/>
        <a:ea typeface="+mn-ea"/>
        <a:cs typeface="+mn-cs"/>
      </a:defRPr>
    </a:lvl4pPr>
    <a:lvl5pPr marL="5609484" algn="l" defTabSz="2804742" rtl="0" eaLnBrk="1" latinLnBrk="0" hangingPunct="1">
      <a:defRPr sz="5500" kern="1200">
        <a:solidFill>
          <a:schemeClr val="tx1"/>
        </a:solidFill>
        <a:latin typeface="+mn-lt"/>
        <a:ea typeface="+mn-ea"/>
        <a:cs typeface="+mn-cs"/>
      </a:defRPr>
    </a:lvl5pPr>
    <a:lvl6pPr marL="7011855" algn="l" defTabSz="2804742" rtl="0" eaLnBrk="1" latinLnBrk="0" hangingPunct="1">
      <a:defRPr sz="5500" kern="1200">
        <a:solidFill>
          <a:schemeClr val="tx1"/>
        </a:solidFill>
        <a:latin typeface="+mn-lt"/>
        <a:ea typeface="+mn-ea"/>
        <a:cs typeface="+mn-cs"/>
      </a:defRPr>
    </a:lvl6pPr>
    <a:lvl7pPr marL="8414226" algn="l" defTabSz="2804742" rtl="0" eaLnBrk="1" latinLnBrk="0" hangingPunct="1">
      <a:defRPr sz="5500" kern="1200">
        <a:solidFill>
          <a:schemeClr val="tx1"/>
        </a:solidFill>
        <a:latin typeface="+mn-lt"/>
        <a:ea typeface="+mn-ea"/>
        <a:cs typeface="+mn-cs"/>
      </a:defRPr>
    </a:lvl7pPr>
    <a:lvl8pPr marL="9816597" algn="l" defTabSz="2804742" rtl="0" eaLnBrk="1" latinLnBrk="0" hangingPunct="1">
      <a:defRPr sz="5500" kern="1200">
        <a:solidFill>
          <a:schemeClr val="tx1"/>
        </a:solidFill>
        <a:latin typeface="+mn-lt"/>
        <a:ea typeface="+mn-ea"/>
        <a:cs typeface="+mn-cs"/>
      </a:defRPr>
    </a:lvl8pPr>
    <a:lvl9pPr marL="11218968" algn="l" defTabSz="2804742"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iline Maina" initials="JM" lastIdx="1" clrIdx="0">
    <p:extLst>
      <p:ext uri="{19B8F6BF-5375-455C-9EA6-DF929625EA0E}">
        <p15:presenceInfo xmlns:p15="http://schemas.microsoft.com/office/powerpoint/2012/main" userId="3fffe6e917f759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3B0"/>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7" autoAdjust="0"/>
    <p:restoredTop sz="94434" autoAdjust="0"/>
  </p:normalViewPr>
  <p:slideViewPr>
    <p:cSldViewPr snapToGrid="0">
      <p:cViewPr varScale="1">
        <p:scale>
          <a:sx n="24" d="100"/>
          <a:sy n="24" d="100"/>
        </p:scale>
        <p:origin x="1248" y="13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4222" y="3848672"/>
            <a:ext cx="27980640" cy="7640320"/>
          </a:xfrm>
        </p:spPr>
        <p:txBody>
          <a:bodyPr anchor="b"/>
          <a:lstStyle>
            <a:lvl1pPr algn="ctr">
              <a:defRPr sz="19200"/>
            </a:lvl1pPr>
          </a:lstStyle>
          <a:p>
            <a:r>
              <a:rPr lang="en-US" dirty="0"/>
              <a:t>Click to edit Master title style</a:t>
            </a:r>
          </a:p>
        </p:txBody>
      </p:sp>
      <p:sp>
        <p:nvSpPr>
          <p:cNvPr id="3" name="Subtitle 2"/>
          <p:cNvSpPr>
            <a:spLocks noGrp="1"/>
          </p:cNvSpPr>
          <p:nvPr>
            <p:ph type="subTitle" idx="1"/>
          </p:nvPr>
        </p:nvSpPr>
        <p:spPr>
          <a:xfrm>
            <a:off x="4114800" y="11526523"/>
            <a:ext cx="24688800" cy="5298438"/>
          </a:xfrm>
        </p:spPr>
        <p:txBody>
          <a:bodyPr/>
          <a:lstStyle>
            <a:lvl1pPr marL="0" indent="0" algn="ctr">
              <a:buNone/>
              <a:defRPr sz="7700"/>
            </a:lvl1pPr>
            <a:lvl2pPr marL="1460803" indent="0" algn="ctr">
              <a:buNone/>
              <a:defRPr sz="6400"/>
            </a:lvl2pPr>
            <a:lvl3pPr marL="2921606" indent="0" algn="ctr">
              <a:buNone/>
              <a:defRPr sz="5700"/>
            </a:lvl3pPr>
            <a:lvl4pPr marL="4382409" indent="0" algn="ctr">
              <a:buNone/>
              <a:defRPr sz="5100"/>
            </a:lvl4pPr>
            <a:lvl5pPr marL="5843212" indent="0" algn="ctr">
              <a:buNone/>
              <a:defRPr sz="5100"/>
            </a:lvl5pPr>
            <a:lvl6pPr marL="7304016" indent="0" algn="ctr">
              <a:buNone/>
              <a:defRPr sz="5100"/>
            </a:lvl6pPr>
            <a:lvl7pPr marL="8764819" indent="0" algn="ctr">
              <a:buNone/>
              <a:defRPr sz="5100"/>
            </a:lvl7pPr>
            <a:lvl8pPr marL="10225622" indent="0" algn="ctr">
              <a:buNone/>
              <a:defRPr sz="5100"/>
            </a:lvl8pPr>
            <a:lvl9pPr marL="11686425" indent="0" algn="ctr">
              <a:buNone/>
              <a:defRPr sz="5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1" y="1168401"/>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1" y="1168401"/>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EC7F7-583C-4C51-9951-5B33C2824B02}"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5029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37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EC7F7-583C-4C51-9951-5B33C2824B02}"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401456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EC7F7-583C-4C51-9951-5B33C2824B02}"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897122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EC7F7-583C-4C51-9951-5B33C2824B02}"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50749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EC7F7-583C-4C51-9951-5B33C2824B02}"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23801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C7F7-583C-4C51-9951-5B33C2824B02}"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78782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85806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2961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62991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98390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6" y="5471168"/>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6" y="14686288"/>
            <a:ext cx="28392120" cy="4800598"/>
          </a:xfrm>
        </p:spPr>
        <p:txBody>
          <a:bodyPr/>
          <a:lstStyle>
            <a:lvl1pPr marL="0" indent="0">
              <a:buNone/>
              <a:defRPr sz="7700">
                <a:solidFill>
                  <a:schemeClr val="tx1"/>
                </a:solidFill>
              </a:defRPr>
            </a:lvl1pPr>
            <a:lvl2pPr marL="1460803" indent="0">
              <a:buNone/>
              <a:defRPr sz="6400">
                <a:solidFill>
                  <a:schemeClr val="tx1">
                    <a:tint val="75000"/>
                  </a:schemeClr>
                </a:solidFill>
              </a:defRPr>
            </a:lvl2pPr>
            <a:lvl3pPr marL="2921606" indent="0">
              <a:buNone/>
              <a:defRPr sz="5700">
                <a:solidFill>
                  <a:schemeClr val="tx1">
                    <a:tint val="75000"/>
                  </a:schemeClr>
                </a:solidFill>
              </a:defRPr>
            </a:lvl3pPr>
            <a:lvl4pPr marL="4382409" indent="0">
              <a:buNone/>
              <a:defRPr sz="5100">
                <a:solidFill>
                  <a:schemeClr val="tx1">
                    <a:tint val="75000"/>
                  </a:schemeClr>
                </a:solidFill>
              </a:defRPr>
            </a:lvl4pPr>
            <a:lvl5pPr marL="5843212" indent="0">
              <a:buNone/>
              <a:defRPr sz="5100">
                <a:solidFill>
                  <a:schemeClr val="tx1">
                    <a:tint val="75000"/>
                  </a:schemeClr>
                </a:solidFill>
              </a:defRPr>
            </a:lvl5pPr>
            <a:lvl6pPr marL="7304016" indent="0">
              <a:buNone/>
              <a:defRPr sz="5100">
                <a:solidFill>
                  <a:schemeClr val="tx1">
                    <a:tint val="75000"/>
                  </a:schemeClr>
                </a:solidFill>
              </a:defRPr>
            </a:lvl6pPr>
            <a:lvl7pPr marL="8764819" indent="0">
              <a:buNone/>
              <a:defRPr sz="5100">
                <a:solidFill>
                  <a:schemeClr val="tx1">
                    <a:tint val="75000"/>
                  </a:schemeClr>
                </a:solidFill>
              </a:defRPr>
            </a:lvl7pPr>
            <a:lvl8pPr marL="10225622" indent="0">
              <a:buNone/>
              <a:defRPr sz="5100">
                <a:solidFill>
                  <a:schemeClr val="tx1">
                    <a:tint val="75000"/>
                  </a:schemeClr>
                </a:solidFill>
              </a:defRPr>
            </a:lvl8pPr>
            <a:lvl9pPr marL="11686425"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2" y="5379724"/>
            <a:ext cx="13926024"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4"/>
            <a:ext cx="13994608"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00"/>
            </a:lvl1pPr>
            <a:lvl2pPr>
              <a:defRPr sz="89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00"/>
            </a:lvl1pPr>
            <a:lvl2pPr marL="1460803" indent="0">
              <a:buNone/>
              <a:defRPr sz="8900"/>
            </a:lvl2pPr>
            <a:lvl3pPr marL="2921606" indent="0">
              <a:buNone/>
              <a:defRPr sz="7700"/>
            </a:lvl3pPr>
            <a:lvl4pPr marL="4382409" indent="0">
              <a:buNone/>
              <a:defRPr sz="6400"/>
            </a:lvl4pPr>
            <a:lvl5pPr marL="5843212" indent="0">
              <a:buNone/>
              <a:defRPr sz="6400"/>
            </a:lvl5pPr>
            <a:lvl6pPr marL="7304016" indent="0">
              <a:buNone/>
              <a:defRPr sz="6400"/>
            </a:lvl6pPr>
            <a:lvl7pPr marL="8764819" indent="0">
              <a:buNone/>
              <a:defRPr sz="6400"/>
            </a:lvl7pPr>
            <a:lvl8pPr marL="10225622" indent="0">
              <a:buNone/>
              <a:defRPr sz="6400"/>
            </a:lvl8pPr>
            <a:lvl9pPr marL="11686425"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69562" tIns="34781" rIns="69562" bIns="3478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1"/>
            <a:ext cx="28392120" cy="13924282"/>
          </a:xfrm>
          <a:prstGeom prst="rect">
            <a:avLst/>
          </a:prstGeom>
        </p:spPr>
        <p:txBody>
          <a:bodyPr vert="horz" lIns="69562" tIns="34781" rIns="69562" bIns="34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69562" tIns="34781" rIns="69562" bIns="34781" rtlCol="0" anchor="ctr"/>
          <a:lstStyle>
            <a:lvl1pPr algn="l">
              <a:defRPr sz="3800">
                <a:solidFill>
                  <a:schemeClr val="tx1">
                    <a:tint val="75000"/>
                  </a:schemeClr>
                </a:solidFill>
              </a:defRPr>
            </a:lvl1pPr>
          </a:lstStyle>
          <a:p>
            <a:fld id="{08E81BC7-D5A5-445F-BF4D-797F02B50EB4}" type="datetimeFigureOut">
              <a:rPr lang="en-US" smtClean="0"/>
              <a:t>4/25/2021</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69562" tIns="34781" rIns="69562" bIns="34781"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69562" tIns="34781" rIns="69562" bIns="34781" rtlCol="0" anchor="ctr"/>
          <a:lstStyle>
            <a:lvl1pPr algn="r">
              <a:defRPr sz="38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921606" rtl="0" eaLnBrk="1" latinLnBrk="0" hangingPunct="1">
        <a:lnSpc>
          <a:spcPct val="90000"/>
        </a:lnSpc>
        <a:spcBef>
          <a:spcPct val="0"/>
        </a:spcBef>
        <a:buNone/>
        <a:defRPr sz="14100" kern="1200">
          <a:solidFill>
            <a:schemeClr val="tx1"/>
          </a:solidFill>
          <a:latin typeface="+mj-lt"/>
          <a:ea typeface="+mj-ea"/>
          <a:cs typeface="+mj-cs"/>
        </a:defRPr>
      </a:lvl1pPr>
    </p:titleStyle>
    <p:bodyStyle>
      <a:lvl1pPr marL="730402" indent="-730402" algn="l" defTabSz="2921606" rtl="0" eaLnBrk="1" latinLnBrk="0" hangingPunct="1">
        <a:lnSpc>
          <a:spcPct val="90000"/>
        </a:lnSpc>
        <a:spcBef>
          <a:spcPts val="3195"/>
        </a:spcBef>
        <a:buFont typeface="Arial" panose="020B0604020202020204" pitchFamily="34" charset="0"/>
        <a:buChar char="•"/>
        <a:defRPr sz="8900" kern="1200">
          <a:solidFill>
            <a:schemeClr val="tx1"/>
          </a:solidFill>
          <a:latin typeface="+mn-lt"/>
          <a:ea typeface="+mn-ea"/>
          <a:cs typeface="+mn-cs"/>
        </a:defRPr>
      </a:lvl1pPr>
      <a:lvl2pPr marL="2191205" indent="-730402" algn="l" defTabSz="2921606" rtl="0" eaLnBrk="1" latinLnBrk="0" hangingPunct="1">
        <a:lnSpc>
          <a:spcPct val="90000"/>
        </a:lnSpc>
        <a:spcBef>
          <a:spcPts val="1598"/>
        </a:spcBef>
        <a:buFont typeface="Arial" panose="020B0604020202020204" pitchFamily="34" charset="0"/>
        <a:buChar char="•"/>
        <a:defRPr sz="7700" kern="1200">
          <a:solidFill>
            <a:schemeClr val="tx1"/>
          </a:solidFill>
          <a:latin typeface="+mn-lt"/>
          <a:ea typeface="+mn-ea"/>
          <a:cs typeface="+mn-cs"/>
        </a:defRPr>
      </a:lvl2pPr>
      <a:lvl3pPr marL="3652008" indent="-730402" algn="l" defTabSz="2921606" rtl="0" eaLnBrk="1" latinLnBrk="0" hangingPunct="1">
        <a:lnSpc>
          <a:spcPct val="90000"/>
        </a:lnSpc>
        <a:spcBef>
          <a:spcPts val="1598"/>
        </a:spcBef>
        <a:buFont typeface="Arial" panose="020B0604020202020204" pitchFamily="34" charset="0"/>
        <a:buChar char="•"/>
        <a:defRPr sz="6400" kern="1200">
          <a:solidFill>
            <a:schemeClr val="tx1"/>
          </a:solidFill>
          <a:latin typeface="+mn-lt"/>
          <a:ea typeface="+mn-ea"/>
          <a:cs typeface="+mn-cs"/>
        </a:defRPr>
      </a:lvl3pPr>
      <a:lvl4pPr marL="5112811"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4pPr>
      <a:lvl5pPr marL="6573614"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5pPr>
      <a:lvl6pPr marL="803441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6pPr>
      <a:lvl7pPr marL="9495220"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7pPr>
      <a:lvl8pPr marL="10956023"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8pPr>
      <a:lvl9pPr marL="1241682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9pPr>
    </p:bodyStyle>
    <p:otherStyle>
      <a:defPPr>
        <a:defRPr lang="en-US"/>
      </a:defPPr>
      <a:lvl1pPr marL="0" algn="l" defTabSz="2921606" rtl="0" eaLnBrk="1" latinLnBrk="0" hangingPunct="1">
        <a:defRPr sz="5700" kern="1200">
          <a:solidFill>
            <a:schemeClr val="tx1"/>
          </a:solidFill>
          <a:latin typeface="+mn-lt"/>
          <a:ea typeface="+mn-ea"/>
          <a:cs typeface="+mn-cs"/>
        </a:defRPr>
      </a:lvl1pPr>
      <a:lvl2pPr marL="1460803" algn="l" defTabSz="2921606" rtl="0" eaLnBrk="1" latinLnBrk="0" hangingPunct="1">
        <a:defRPr sz="5700" kern="1200">
          <a:solidFill>
            <a:schemeClr val="tx1"/>
          </a:solidFill>
          <a:latin typeface="+mn-lt"/>
          <a:ea typeface="+mn-ea"/>
          <a:cs typeface="+mn-cs"/>
        </a:defRPr>
      </a:lvl2pPr>
      <a:lvl3pPr marL="2921606" algn="l" defTabSz="2921606" rtl="0" eaLnBrk="1" latinLnBrk="0" hangingPunct="1">
        <a:defRPr sz="5700" kern="1200">
          <a:solidFill>
            <a:schemeClr val="tx1"/>
          </a:solidFill>
          <a:latin typeface="+mn-lt"/>
          <a:ea typeface="+mn-ea"/>
          <a:cs typeface="+mn-cs"/>
        </a:defRPr>
      </a:lvl3pPr>
      <a:lvl4pPr marL="4382409" algn="l" defTabSz="2921606" rtl="0" eaLnBrk="1" latinLnBrk="0" hangingPunct="1">
        <a:defRPr sz="5700" kern="1200">
          <a:solidFill>
            <a:schemeClr val="tx1"/>
          </a:solidFill>
          <a:latin typeface="+mn-lt"/>
          <a:ea typeface="+mn-ea"/>
          <a:cs typeface="+mn-cs"/>
        </a:defRPr>
      </a:lvl4pPr>
      <a:lvl5pPr marL="5843212" algn="l" defTabSz="2921606" rtl="0" eaLnBrk="1" latinLnBrk="0" hangingPunct="1">
        <a:defRPr sz="5700" kern="1200">
          <a:solidFill>
            <a:schemeClr val="tx1"/>
          </a:solidFill>
          <a:latin typeface="+mn-lt"/>
          <a:ea typeface="+mn-ea"/>
          <a:cs typeface="+mn-cs"/>
        </a:defRPr>
      </a:lvl5pPr>
      <a:lvl6pPr marL="7304016" algn="l" defTabSz="2921606" rtl="0" eaLnBrk="1" latinLnBrk="0" hangingPunct="1">
        <a:defRPr sz="5700" kern="1200">
          <a:solidFill>
            <a:schemeClr val="tx1"/>
          </a:solidFill>
          <a:latin typeface="+mn-lt"/>
          <a:ea typeface="+mn-ea"/>
          <a:cs typeface="+mn-cs"/>
        </a:defRPr>
      </a:lvl6pPr>
      <a:lvl7pPr marL="8764819" algn="l" defTabSz="2921606" rtl="0" eaLnBrk="1" latinLnBrk="0" hangingPunct="1">
        <a:defRPr sz="5700" kern="1200">
          <a:solidFill>
            <a:schemeClr val="tx1"/>
          </a:solidFill>
          <a:latin typeface="+mn-lt"/>
          <a:ea typeface="+mn-ea"/>
          <a:cs typeface="+mn-cs"/>
        </a:defRPr>
      </a:lvl7pPr>
      <a:lvl8pPr marL="10225622" algn="l" defTabSz="2921606" rtl="0" eaLnBrk="1" latinLnBrk="0" hangingPunct="1">
        <a:defRPr sz="5700" kern="1200">
          <a:solidFill>
            <a:schemeClr val="tx1"/>
          </a:solidFill>
          <a:latin typeface="+mn-lt"/>
          <a:ea typeface="+mn-ea"/>
          <a:cs typeface="+mn-cs"/>
        </a:defRPr>
      </a:lvl8pPr>
      <a:lvl9pPr marL="11686425" algn="l" defTabSz="2921606" rtl="0" eaLnBrk="1" latinLnBrk="0" hangingPunct="1">
        <a:defRPr sz="5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879475"/>
            <a:ext cx="29625925" cy="3657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46238" y="5121275"/>
            <a:ext cx="29625925" cy="14482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20340638"/>
            <a:ext cx="7680325" cy="1168400"/>
          </a:xfrm>
          <a:prstGeom prst="rect">
            <a:avLst/>
          </a:prstGeom>
        </p:spPr>
        <p:txBody>
          <a:bodyPr vert="horz" lIns="91440" tIns="45720" rIns="91440" bIns="45720" rtlCol="0" anchor="ctr"/>
          <a:lstStyle>
            <a:lvl1pPr algn="l">
              <a:defRPr sz="1200">
                <a:solidFill>
                  <a:schemeClr val="tx1">
                    <a:tint val="75000"/>
                  </a:schemeClr>
                </a:solidFill>
              </a:defRPr>
            </a:lvl1pPr>
          </a:lstStyle>
          <a:p>
            <a:fld id="{2E3EC7F7-583C-4C51-9951-5B33C2824B02}" type="datetimeFigureOut">
              <a:rPr lang="en-US" smtClean="0"/>
              <a:t>4/25/2021</a:t>
            </a:fld>
            <a:endParaRPr lang="en-US"/>
          </a:p>
        </p:txBody>
      </p:sp>
      <p:sp>
        <p:nvSpPr>
          <p:cNvPr id="5" name="Footer Placeholder 4"/>
          <p:cNvSpPr>
            <a:spLocks noGrp="1"/>
          </p:cNvSpPr>
          <p:nvPr>
            <p:ph type="ftr" sz="quarter" idx="3"/>
          </p:nvPr>
        </p:nvSpPr>
        <p:spPr>
          <a:xfrm>
            <a:off x="11247438" y="20340638"/>
            <a:ext cx="10423525" cy="1168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20340638"/>
            <a:ext cx="7680325" cy="1168400"/>
          </a:xfrm>
          <a:prstGeom prst="rect">
            <a:avLst/>
          </a:prstGeom>
        </p:spPr>
        <p:txBody>
          <a:bodyPr vert="horz" lIns="91440" tIns="45720" rIns="91440" bIns="45720" rtlCol="0" anchor="ctr"/>
          <a:lstStyle>
            <a:lvl1pPr algn="r">
              <a:defRPr sz="1200">
                <a:solidFill>
                  <a:schemeClr val="tx1">
                    <a:tint val="75000"/>
                  </a:schemeClr>
                </a:solidFill>
              </a:defRPr>
            </a:lvl1pPr>
          </a:lstStyle>
          <a:p>
            <a:fld id="{F52F629F-173E-4706-B78F-263E068BD715}" type="slidenum">
              <a:rPr lang="en-US" smtClean="0"/>
              <a:t>‹#›</a:t>
            </a:fld>
            <a:endParaRPr lang="en-US"/>
          </a:p>
        </p:txBody>
      </p:sp>
    </p:spTree>
    <p:extLst>
      <p:ext uri="{BB962C8B-B14F-4D97-AF65-F5344CB8AC3E}">
        <p14:creationId xmlns:p14="http://schemas.microsoft.com/office/powerpoint/2010/main" val="8092787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98" y="43543"/>
            <a:ext cx="32453739" cy="2631924"/>
          </a:xfrm>
          <a:solidFill>
            <a:schemeClr val="accent6">
              <a:lumMod val="60000"/>
              <a:lumOff val="40000"/>
            </a:schemeClr>
          </a:solidFill>
          <a:ln w="1016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4000" dirty="0">
                <a:solidFill>
                  <a:schemeClr val="tx1"/>
                </a:solidFill>
              </a:rPr>
              <a:t>Rehoboth Bay, DE Water Quality Variation in Relation to Potential Eastern Oyster (</a:t>
            </a:r>
            <a:r>
              <a:rPr lang="en-US" sz="4000" i="1" dirty="0">
                <a:solidFill>
                  <a:schemeClr val="tx1"/>
                </a:solidFill>
              </a:rPr>
              <a:t>Crassostrea virginica</a:t>
            </a:r>
            <a:r>
              <a:rPr lang="en-US" sz="4000" dirty="0">
                <a:solidFill>
                  <a:schemeClr val="tx1"/>
                </a:solidFill>
              </a:rPr>
              <a:t>) Viability</a:t>
            </a:r>
            <a:br>
              <a:rPr lang="en-US" sz="4000" dirty="0">
                <a:solidFill>
                  <a:schemeClr val="tx1"/>
                </a:solidFill>
                <a:latin typeface="Cambria" panose="02040503050406030204" pitchFamily="18" charset="0"/>
                <a:cs typeface="Arial" panose="020B0604020202020204" pitchFamily="34" charset="0"/>
              </a:rPr>
            </a:br>
            <a:r>
              <a:rPr lang="en-US" sz="4000" b="1">
                <a:solidFill>
                  <a:schemeClr val="tx1"/>
                </a:solidFill>
                <a:latin typeface="Cambria" panose="02040503050406030204" pitchFamily="18" charset="0"/>
                <a:cs typeface="Arial" panose="020B0604020202020204" pitchFamily="34" charset="0"/>
              </a:rPr>
              <a:t>Elisha Bunch </a:t>
            </a:r>
            <a:r>
              <a:rPr lang="en-US" sz="4000" b="1" dirty="0">
                <a:solidFill>
                  <a:schemeClr val="tx1"/>
                </a:solidFill>
                <a:latin typeface="Cambria" panose="02040503050406030204" pitchFamily="18" charset="0"/>
                <a:cs typeface="Arial" panose="020B0604020202020204" pitchFamily="34" charset="0"/>
              </a:rPr>
              <a:t>* </a:t>
            </a:r>
            <a:r>
              <a:rPr lang="en-US" sz="4000" dirty="0" err="1">
                <a:solidFill>
                  <a:schemeClr val="tx1"/>
                </a:solidFill>
                <a:latin typeface="Cambria" panose="02040503050406030204" pitchFamily="18" charset="0"/>
                <a:cs typeface="Arial" panose="020B0604020202020204" pitchFamily="34" charset="0"/>
              </a:rPr>
              <a:t>Gulnihal</a:t>
            </a:r>
            <a:r>
              <a:rPr lang="en-US" sz="4000" dirty="0">
                <a:solidFill>
                  <a:schemeClr val="tx1"/>
                </a:solidFill>
                <a:latin typeface="Cambria" panose="02040503050406030204" pitchFamily="18" charset="0"/>
                <a:cs typeface="Arial" panose="020B0604020202020204" pitchFamily="34" charset="0"/>
              </a:rPr>
              <a:t> </a:t>
            </a:r>
            <a:r>
              <a:rPr lang="en-US" sz="4000" dirty="0" err="1">
                <a:solidFill>
                  <a:schemeClr val="tx1"/>
                </a:solidFill>
                <a:latin typeface="Cambria" panose="02040503050406030204" pitchFamily="18" charset="0"/>
                <a:cs typeface="Arial" panose="020B0604020202020204" pitchFamily="34" charset="0"/>
              </a:rPr>
              <a:t>Ozbay</a:t>
            </a:r>
            <a:r>
              <a:rPr lang="en-US" sz="4000" dirty="0">
                <a:solidFill>
                  <a:schemeClr val="tx1"/>
                </a:solidFill>
                <a:latin typeface="Cambria" panose="02040503050406030204" pitchFamily="18" charset="0"/>
                <a:cs typeface="Arial" panose="020B0604020202020204" pitchFamily="34" charset="0"/>
              </a:rPr>
              <a:t>  PhD</a:t>
            </a:r>
            <a:br>
              <a:rPr lang="en-US" sz="3700" dirty="0">
                <a:solidFill>
                  <a:schemeClr val="tx1"/>
                </a:solidFill>
                <a:latin typeface="Cambria" panose="02040503050406030204" pitchFamily="18" charset="0"/>
                <a:cs typeface="Arial" panose="020B0604020202020204" pitchFamily="34" charset="0"/>
              </a:rPr>
            </a:br>
            <a:r>
              <a:rPr lang="en-US" sz="3700" i="1" dirty="0">
                <a:solidFill>
                  <a:schemeClr val="tx1"/>
                </a:solidFill>
                <a:latin typeface="Cambria" panose="02040503050406030204" pitchFamily="18" charset="0"/>
                <a:cs typeface="Arial" panose="020B0604020202020204" pitchFamily="34" charset="0"/>
              </a:rPr>
              <a:t>Department of Agriculture and Natural Resources ,Delaware State University</a:t>
            </a:r>
            <a:endParaRPr lang="en-US" sz="6100" i="1" dirty="0">
              <a:solidFill>
                <a:schemeClr val="tx1"/>
              </a:solidFill>
              <a:latin typeface="Cambria" panose="02040503050406030204" pitchFamily="18" charset="0"/>
              <a:cs typeface="Arial" panose="020B0604020202020204" pitchFamily="34" charset="0"/>
            </a:endParaRPr>
          </a:p>
        </p:txBody>
      </p:sp>
      <p:sp>
        <p:nvSpPr>
          <p:cNvPr id="7" name="Subtitle 2"/>
          <p:cNvSpPr txBox="1">
            <a:spLocks/>
          </p:cNvSpPr>
          <p:nvPr/>
        </p:nvSpPr>
        <p:spPr>
          <a:xfrm>
            <a:off x="277199" y="9185251"/>
            <a:ext cx="8186057" cy="608772"/>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dirty="0">
                <a:latin typeface="Cambria" panose="02040503050406030204" pitchFamily="18" charset="0"/>
              </a:rPr>
              <a:t>Objectives and Hypotheses</a:t>
            </a:r>
            <a:endParaRPr lang="en-US" sz="3800" dirty="0">
              <a:latin typeface="Cambria" panose="02040503050406030204" pitchFamily="18" charset="0"/>
            </a:endParaRPr>
          </a:p>
        </p:txBody>
      </p:sp>
      <p:sp>
        <p:nvSpPr>
          <p:cNvPr id="8" name="Subtitle 2"/>
          <p:cNvSpPr txBox="1">
            <a:spLocks/>
          </p:cNvSpPr>
          <p:nvPr/>
        </p:nvSpPr>
        <p:spPr>
          <a:xfrm>
            <a:off x="277199" y="14703650"/>
            <a:ext cx="8108861" cy="6710270"/>
          </a:xfrm>
          <a:prstGeom prst="rect">
            <a:avLst/>
          </a:prstGeom>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just">
              <a:spcBef>
                <a:spcPts val="0"/>
              </a:spcBef>
              <a:buFont typeface="Arial" panose="020B0604020202020204" pitchFamily="34" charset="0"/>
              <a:buChar char="•"/>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p:txBody>
      </p:sp>
      <p:sp>
        <p:nvSpPr>
          <p:cNvPr id="9" name="Subtitle 2"/>
          <p:cNvSpPr txBox="1">
            <a:spLocks/>
          </p:cNvSpPr>
          <p:nvPr/>
        </p:nvSpPr>
        <p:spPr>
          <a:xfrm>
            <a:off x="8981773" y="3250385"/>
            <a:ext cx="14731336" cy="539294"/>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0" dirty="0">
                <a:latin typeface="Cambria" panose="02040503050406030204" pitchFamily="18" charset="0"/>
              </a:rPr>
              <a:t>Methodology</a:t>
            </a:r>
            <a:r>
              <a:rPr lang="en-US" sz="3300" dirty="0">
                <a:solidFill>
                  <a:schemeClr val="bg1"/>
                </a:solidFill>
                <a:latin typeface="Cambria" panose="02040503050406030204" pitchFamily="18" charset="0"/>
              </a:rPr>
              <a:t> </a:t>
            </a:r>
          </a:p>
        </p:txBody>
      </p:sp>
      <p:sp>
        <p:nvSpPr>
          <p:cNvPr id="12" name="Subtitle 2"/>
          <p:cNvSpPr txBox="1">
            <a:spLocks/>
          </p:cNvSpPr>
          <p:nvPr/>
        </p:nvSpPr>
        <p:spPr>
          <a:xfrm>
            <a:off x="24429073" y="11361644"/>
            <a:ext cx="8212128" cy="3439801"/>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Times New Roman" panose="02020603050405020304" pitchFamily="18" charset="0"/>
                <a:cs typeface="Times New Roman" panose="02020603050405020304" pitchFamily="18" charset="0"/>
              </a:rPr>
              <a:t>My findings show that there are location that can be perceived as optimal for oyster placement in relation to the others, although in the grand scheme of the bay and possible water qualities these parameters readings do not greatly differ and may all be suitable for oyster </a:t>
            </a:r>
            <a:r>
              <a:rPr lang="en-US" sz="2400" dirty="0" err="1">
                <a:latin typeface="Times New Roman" panose="02020603050405020304" pitchFamily="18" charset="0"/>
                <a:cs typeface="Times New Roman" panose="02020603050405020304" pitchFamily="18" charset="0"/>
              </a:rPr>
              <a:t>growth.n</a:t>
            </a:r>
            <a:r>
              <a:rPr lang="en-US" sz="2400" dirty="0">
                <a:latin typeface="Times New Roman" panose="02020603050405020304" pitchFamily="18" charset="0"/>
                <a:cs typeface="Times New Roman" panose="02020603050405020304" pitchFamily="18" charset="0"/>
              </a:rPr>
              <a:t> It is also to be noted  that not all parameters are equal and some may be more influential to Oysters in different stages of there development as well as being more or less helpful overall </a:t>
            </a:r>
            <a:r>
              <a:rPr lang="en-US" sz="2400" dirty="0" err="1">
                <a:latin typeface="Times New Roman" panose="02020603050405020304" pitchFamily="18" charset="0"/>
                <a:cs typeface="Times New Roman" panose="02020603050405020304" pitchFamily="18" charset="0"/>
              </a:rPr>
              <a:t>thourghout</a:t>
            </a:r>
            <a:r>
              <a:rPr lang="en-US" sz="2400" dirty="0">
                <a:latin typeface="Times New Roman" panose="02020603050405020304" pitchFamily="18" charset="0"/>
                <a:cs typeface="Times New Roman" panose="02020603050405020304" pitchFamily="18" charset="0"/>
              </a:rPr>
              <a:t> the lifespan of the </a:t>
            </a:r>
            <a:r>
              <a:rPr lang="en-US" sz="2400" dirty="0" err="1">
                <a:latin typeface="Times New Roman" panose="02020603050405020304" pitchFamily="18" charset="0"/>
                <a:cs typeface="Times New Roman" panose="02020603050405020304" pitchFamily="18" charset="0"/>
              </a:rPr>
              <a:t>yster</a:t>
            </a:r>
            <a:r>
              <a:rPr lang="en-US" sz="2400" dirty="0">
                <a:latin typeface="Times New Roman" panose="02020603050405020304" pitchFamily="18" charset="0"/>
                <a:cs typeface="Times New Roman" panose="02020603050405020304" pitchFamily="18" charset="0"/>
              </a:rPr>
              <a:t> compared to others</a:t>
            </a:r>
          </a:p>
        </p:txBody>
      </p:sp>
      <p:sp>
        <p:nvSpPr>
          <p:cNvPr id="13" name="Subtitle 2"/>
          <p:cNvSpPr txBox="1">
            <a:spLocks/>
          </p:cNvSpPr>
          <p:nvPr/>
        </p:nvSpPr>
        <p:spPr>
          <a:xfrm>
            <a:off x="302526" y="3145618"/>
            <a:ext cx="8186057" cy="608772"/>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latin typeface="Cambria" panose="02040503050406030204" pitchFamily="18" charset="0"/>
              </a:rPr>
              <a:t>Introduction</a:t>
            </a:r>
          </a:p>
        </p:txBody>
      </p:sp>
      <p:sp>
        <p:nvSpPr>
          <p:cNvPr id="15" name="Subtitle 2"/>
          <p:cNvSpPr txBox="1">
            <a:spLocks/>
          </p:cNvSpPr>
          <p:nvPr/>
        </p:nvSpPr>
        <p:spPr>
          <a:xfrm>
            <a:off x="24443588" y="3285082"/>
            <a:ext cx="8186057" cy="608772"/>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latin typeface="Cambria" panose="02040503050406030204" pitchFamily="18" charset="0"/>
              </a:rPr>
              <a:t>Results</a:t>
            </a:r>
          </a:p>
        </p:txBody>
      </p:sp>
      <p:sp>
        <p:nvSpPr>
          <p:cNvPr id="16" name="Subtitle 2"/>
          <p:cNvSpPr txBox="1">
            <a:spLocks/>
          </p:cNvSpPr>
          <p:nvPr/>
        </p:nvSpPr>
        <p:spPr>
          <a:xfrm>
            <a:off x="9225445" y="4000048"/>
            <a:ext cx="14486524" cy="4788641"/>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sp>
        <p:nvSpPr>
          <p:cNvPr id="18" name="Subtitle 2"/>
          <p:cNvSpPr txBox="1">
            <a:spLocks/>
          </p:cNvSpPr>
          <p:nvPr/>
        </p:nvSpPr>
        <p:spPr>
          <a:xfrm>
            <a:off x="24443588" y="15035360"/>
            <a:ext cx="8186057" cy="422417"/>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100" b="1" dirty="0">
                <a:latin typeface="Cambria" panose="02040503050406030204" pitchFamily="18" charset="0"/>
              </a:rPr>
              <a:t>Acknowledgement</a:t>
            </a:r>
            <a:r>
              <a:rPr lang="en-US" sz="3100" dirty="0">
                <a:latin typeface="Cambria" panose="02040503050406030204" pitchFamily="18" charset="0"/>
              </a:rPr>
              <a:t>s</a:t>
            </a:r>
          </a:p>
        </p:txBody>
      </p:sp>
      <p:sp>
        <p:nvSpPr>
          <p:cNvPr id="19" name="Subtitle 2"/>
          <p:cNvSpPr txBox="1">
            <a:spLocks/>
          </p:cNvSpPr>
          <p:nvPr/>
        </p:nvSpPr>
        <p:spPr>
          <a:xfrm>
            <a:off x="24485844" y="3946645"/>
            <a:ext cx="8186057" cy="6507616"/>
          </a:xfrm>
          <a:prstGeom prst="rect">
            <a:avLst/>
          </a:prstGeom>
          <a:noFill/>
          <a:ln>
            <a:solidFill>
              <a:srgbClr val="002060"/>
            </a:solidFill>
          </a:ln>
        </p:spPr>
        <p:txBody>
          <a:bodyPr vert="horz" lIns="69562" tIns="34781" rIns="69562" bIns="3478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Chlorophyll was highest C-6</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TSS was highest at C-1</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DO was highest at C-4</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Turbidity was highest at C-3</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(Peaks were gathered from Data Averages)</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C-3, C-4, and RBOC were found to be most suitable</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Although, there was a lot of variations across the different habitat types this was only a one day sampling, therefore we expect the values to change with continuous sampling.</a:t>
            </a:r>
          </a:p>
        </p:txBody>
      </p:sp>
      <p:sp>
        <p:nvSpPr>
          <p:cNvPr id="30" name="Subtitle 2"/>
          <p:cNvSpPr txBox="1">
            <a:spLocks/>
          </p:cNvSpPr>
          <p:nvPr/>
        </p:nvSpPr>
        <p:spPr>
          <a:xfrm>
            <a:off x="9094080" y="9073767"/>
            <a:ext cx="14731336" cy="690371"/>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latin typeface="Cambria" panose="02040503050406030204" pitchFamily="18" charset="0"/>
              </a:rPr>
              <a:t>Results</a:t>
            </a:r>
            <a:r>
              <a:rPr lang="en-US" sz="3300" dirty="0">
                <a:solidFill>
                  <a:schemeClr val="bg1"/>
                </a:solidFill>
                <a:latin typeface="Cambria" panose="02040503050406030204" pitchFamily="18" charset="0"/>
              </a:rPr>
              <a:t> </a:t>
            </a:r>
          </a:p>
        </p:txBody>
      </p:sp>
      <p:cxnSp>
        <p:nvCxnSpPr>
          <p:cNvPr id="50" name="Straight Connector 49"/>
          <p:cNvCxnSpPr>
            <a:cxnSpLocks/>
          </p:cNvCxnSpPr>
          <p:nvPr/>
        </p:nvCxnSpPr>
        <p:spPr>
          <a:xfrm>
            <a:off x="16638040" y="4318651"/>
            <a:ext cx="0" cy="438281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a:off x="16459748" y="16396186"/>
            <a:ext cx="0" cy="4410843"/>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31" name="Subtitle 2"/>
          <p:cNvSpPr txBox="1">
            <a:spLocks/>
          </p:cNvSpPr>
          <p:nvPr/>
        </p:nvSpPr>
        <p:spPr>
          <a:xfrm>
            <a:off x="8974855" y="9835082"/>
            <a:ext cx="14731336" cy="11308821"/>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cxnSp>
        <p:nvCxnSpPr>
          <p:cNvPr id="159" name="Straight Connector 158"/>
          <p:cNvCxnSpPr/>
          <p:nvPr/>
        </p:nvCxnSpPr>
        <p:spPr>
          <a:xfrm flipH="1">
            <a:off x="16344832" y="10153159"/>
            <a:ext cx="5219" cy="4818376"/>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85" name="Subtitle 2"/>
          <p:cNvSpPr txBox="1">
            <a:spLocks/>
          </p:cNvSpPr>
          <p:nvPr/>
        </p:nvSpPr>
        <p:spPr>
          <a:xfrm>
            <a:off x="24414253" y="18601607"/>
            <a:ext cx="8186057" cy="2792777"/>
          </a:xfrm>
          <a:prstGeom prst="rect">
            <a:avLst/>
          </a:prstGeom>
          <a:noFill/>
          <a:ln>
            <a:solidFill>
              <a:srgbClr val="002060"/>
            </a:solidFill>
          </a:ln>
        </p:spPr>
        <p:txBody>
          <a:bodyPr vert="horz" lIns="69562" tIns="34781" rIns="69562" bIns="3478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Times New Roman" panose="02020603050405020304" pitchFamily="18" charset="0"/>
                <a:cs typeface="Times New Roman" panose="02020603050405020304" pitchFamily="18" charset="0"/>
              </a:rPr>
              <a:t>Center for Inland Bays, 2017. Special Inland Bays Oyster Gardening Program Message. https://www.inlandbays.org/projects-and-issues/all/oyster-gardening/</a:t>
            </a:r>
          </a:p>
          <a:p>
            <a:pPr algn="l">
              <a:spcBef>
                <a:spcPts val="0"/>
              </a:spcBef>
            </a:pPr>
            <a:r>
              <a:rPr lang="en-US" sz="2400" dirty="0">
                <a:latin typeface="Times New Roman" panose="02020603050405020304" pitchFamily="18" charset="0"/>
                <a:cs typeface="Times New Roman" panose="02020603050405020304" pitchFamily="18" charset="0"/>
              </a:rPr>
              <a:t>DREC, State of Delaware Division of Fish &amp; Wildlife,2020. 2019 Delaware Inland Bays Shellfish Aquaculture Report Planting, harvest, and survey of participants. </a:t>
            </a:r>
          </a:p>
          <a:p>
            <a:pPr algn="l">
              <a:spcBef>
                <a:spcPts val="0"/>
              </a:spcBef>
            </a:pPr>
            <a:r>
              <a:rPr lang="en-US" sz="2400" dirty="0">
                <a:latin typeface="Times New Roman" panose="02020603050405020304" pitchFamily="18" charset="0"/>
                <a:cs typeface="Times New Roman" panose="02020603050405020304" pitchFamily="18" charset="0"/>
              </a:rPr>
              <a:t>http://www.dnrec.delaware.gov/fw/Fisheries/Documents/2019-Inland-Bays-shellfish-aquaculture-summary.pdf</a:t>
            </a:r>
          </a:p>
          <a:p>
            <a:pPr algn="l">
              <a:spcBef>
                <a:spcPts val="0"/>
              </a:spcBef>
            </a:pPr>
            <a:endParaRPr lang="en-US" sz="2400" dirty="0">
              <a:latin typeface="Times New Roman" panose="02020603050405020304" pitchFamily="18" charset="0"/>
              <a:cs typeface="Times New Roman" panose="02020603050405020304" pitchFamily="18" charset="0"/>
            </a:endParaRPr>
          </a:p>
          <a:p>
            <a:pPr algn="l">
              <a:spcBef>
                <a:spcPts val="0"/>
              </a:spcBef>
            </a:pPr>
            <a:endParaRPr lang="en-US" sz="2400" dirty="0">
              <a:latin typeface="Times New Roman" panose="02020603050405020304" pitchFamily="18" charset="0"/>
              <a:cs typeface="Times New Roman" panose="02020603050405020304" pitchFamily="18" charset="0"/>
            </a:endParaRPr>
          </a:p>
        </p:txBody>
      </p:sp>
      <p:sp>
        <p:nvSpPr>
          <p:cNvPr id="93" name="Subtitle 2"/>
          <p:cNvSpPr txBox="1">
            <a:spLocks/>
          </p:cNvSpPr>
          <p:nvPr/>
        </p:nvSpPr>
        <p:spPr>
          <a:xfrm>
            <a:off x="24443588" y="17851830"/>
            <a:ext cx="8186057" cy="422417"/>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100" dirty="0">
                <a:solidFill>
                  <a:schemeClr val="bg1"/>
                </a:solidFill>
                <a:latin typeface="Cambria" panose="02040503050406030204" pitchFamily="18" charset="0"/>
              </a:rPr>
              <a:t>References</a:t>
            </a:r>
          </a:p>
        </p:txBody>
      </p:sp>
      <p:sp>
        <p:nvSpPr>
          <p:cNvPr id="4" name="TextBox 3"/>
          <p:cNvSpPr txBox="1"/>
          <p:nvPr/>
        </p:nvSpPr>
        <p:spPr>
          <a:xfrm>
            <a:off x="24738690" y="8144572"/>
            <a:ext cx="4243051" cy="369328"/>
          </a:xfrm>
          <a:prstGeom prst="rect">
            <a:avLst/>
          </a:prstGeom>
          <a:noFill/>
        </p:spPr>
        <p:txBody>
          <a:bodyPr wrap="square" lIns="69562" tIns="34781" rIns="69562" bIns="34781" rtlCol="0">
            <a:spAutoFit/>
          </a:bodyPr>
          <a:lstStyle/>
          <a:p>
            <a:endParaRPr lang="en-US" sz="1900" dirty="0">
              <a:latin typeface="Cambria" panose="02040503050406030204" pitchFamily="18" charset="0"/>
            </a:endParaRPr>
          </a:p>
        </p:txBody>
      </p:sp>
      <p:sp>
        <p:nvSpPr>
          <p:cNvPr id="98" name="Subtitle 2"/>
          <p:cNvSpPr txBox="1">
            <a:spLocks/>
          </p:cNvSpPr>
          <p:nvPr/>
        </p:nvSpPr>
        <p:spPr>
          <a:xfrm>
            <a:off x="179336" y="13986121"/>
            <a:ext cx="8186057" cy="608772"/>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dirty="0">
                <a:latin typeface="Cambria" panose="02040503050406030204" pitchFamily="18" charset="0"/>
              </a:rPr>
              <a:t>Study site</a:t>
            </a:r>
            <a:endParaRPr lang="en-US" sz="3800" dirty="0">
              <a:latin typeface="Cambria" panose="02040503050406030204" pitchFamily="18" charset="0"/>
            </a:endParaRPr>
          </a:p>
        </p:txBody>
      </p:sp>
      <p:sp>
        <p:nvSpPr>
          <p:cNvPr id="99" name="Subtitle 2"/>
          <p:cNvSpPr txBox="1">
            <a:spLocks/>
          </p:cNvSpPr>
          <p:nvPr/>
        </p:nvSpPr>
        <p:spPr>
          <a:xfrm>
            <a:off x="277199" y="9794023"/>
            <a:ext cx="8186057" cy="4083342"/>
          </a:xfrm>
          <a:prstGeom prst="rect">
            <a:avLst/>
          </a:prstGeom>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p:txBody>
      </p:sp>
      <p:sp>
        <p:nvSpPr>
          <p:cNvPr id="101" name="TextBox 100"/>
          <p:cNvSpPr txBox="1"/>
          <p:nvPr/>
        </p:nvSpPr>
        <p:spPr>
          <a:xfrm>
            <a:off x="17038337" y="14127905"/>
            <a:ext cx="6309801" cy="378018"/>
          </a:xfrm>
          <a:prstGeom prst="rect">
            <a:avLst/>
          </a:prstGeom>
          <a:noFill/>
        </p:spPr>
        <p:txBody>
          <a:bodyPr wrap="square" lIns="69562" tIns="34781" rIns="69562" bIns="34781" rtlCol="0">
            <a:spAutoFit/>
          </a:bodyPr>
          <a:lstStyle/>
          <a:p>
            <a:r>
              <a:rPr lang="en-US" sz="2000" dirty="0">
                <a:latin typeface="Cambria" panose="02040503050406030204" pitchFamily="18" charset="0"/>
              </a:rPr>
              <a:t>Chart #2 Caption Here</a:t>
            </a:r>
          </a:p>
        </p:txBody>
      </p:sp>
      <p:sp>
        <p:nvSpPr>
          <p:cNvPr id="108" name="Subtitle 2"/>
          <p:cNvSpPr txBox="1">
            <a:spLocks/>
          </p:cNvSpPr>
          <p:nvPr/>
        </p:nvSpPr>
        <p:spPr>
          <a:xfrm>
            <a:off x="24544880" y="15772571"/>
            <a:ext cx="8186057" cy="1846244"/>
          </a:xfrm>
          <a:prstGeom prst="rect">
            <a:avLst/>
          </a:prstGeom>
          <a:noFill/>
          <a:ln>
            <a:solidFill>
              <a:srgbClr val="002060"/>
            </a:solidFill>
          </a:ln>
        </p:spPr>
        <p:txBody>
          <a:bodyPr vert="horz" lIns="69562" tIns="34781" rIns="69562" bIns="34781" rtlCol="0" anchor="t">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Cambria" panose="02040503050406030204" pitchFamily="18" charset="0"/>
              </a:rPr>
              <a:t>NSF and Delaware </a:t>
            </a:r>
            <a:r>
              <a:rPr lang="en-US" sz="2400" dirty="0" err="1">
                <a:latin typeface="Cambria" panose="02040503050406030204" pitchFamily="18" charset="0"/>
              </a:rPr>
              <a:t>EPSCoR</a:t>
            </a:r>
            <a:r>
              <a:rPr lang="en-US" sz="2400" dirty="0">
                <a:latin typeface="Cambria" panose="02040503050406030204" pitchFamily="18" charset="0"/>
              </a:rPr>
              <a:t> program for funding NSF-1801420</a:t>
            </a:r>
          </a:p>
          <a:p>
            <a:pPr algn="l">
              <a:spcBef>
                <a:spcPts val="0"/>
              </a:spcBef>
            </a:pPr>
            <a:r>
              <a:rPr lang="en-US" sz="2400" dirty="0">
                <a:latin typeface="Cambria" panose="02040503050406030204" pitchFamily="18" charset="0"/>
              </a:rPr>
              <a:t>CLOSES GAP Team 2020</a:t>
            </a:r>
          </a:p>
          <a:p>
            <a:pPr algn="l">
              <a:spcBef>
                <a:spcPts val="0"/>
              </a:spcBef>
            </a:pPr>
            <a:r>
              <a:rPr lang="en-US" sz="2400" dirty="0">
                <a:latin typeface="Cambria" panose="02040503050406030204" pitchFamily="18" charset="0"/>
              </a:rPr>
              <a:t> Dr. </a:t>
            </a:r>
            <a:r>
              <a:rPr lang="en-US" sz="2400" dirty="0" err="1">
                <a:latin typeface="Cambria" panose="02040503050406030204" pitchFamily="18" charset="0"/>
              </a:rPr>
              <a:t>Gulnihal</a:t>
            </a:r>
            <a:r>
              <a:rPr lang="en-US" sz="2400" dirty="0">
                <a:latin typeface="Cambria" panose="02040503050406030204" pitchFamily="18" charset="0"/>
              </a:rPr>
              <a:t> Ozbay</a:t>
            </a:r>
          </a:p>
          <a:p>
            <a:pPr algn="l">
              <a:spcBef>
                <a:spcPts val="0"/>
              </a:spcBef>
            </a:pPr>
            <a:r>
              <a:rPr lang="en-US" sz="2400" dirty="0">
                <a:latin typeface="Cambria" panose="02040503050406030204" pitchFamily="18" charset="0"/>
              </a:rPr>
              <a:t>, </a:t>
            </a:r>
            <a:r>
              <a:rPr lang="en-US" sz="2400" dirty="0" err="1">
                <a:latin typeface="Cambria" panose="02040503050406030204" pitchFamily="18" charset="0"/>
              </a:rPr>
              <a:t>Jaquiline</a:t>
            </a:r>
            <a:r>
              <a:rPr lang="en-US" sz="2400" dirty="0">
                <a:latin typeface="Cambria" panose="02040503050406030204" pitchFamily="18" charset="0"/>
              </a:rPr>
              <a:t> </a:t>
            </a:r>
            <a:r>
              <a:rPr lang="en-US" sz="2400" dirty="0" err="1">
                <a:latin typeface="Cambria" panose="02040503050406030204" pitchFamily="18" charset="0"/>
              </a:rPr>
              <a:t>Maina</a:t>
            </a:r>
            <a:r>
              <a:rPr lang="en-US" sz="2400" dirty="0">
                <a:latin typeface="Cambria" panose="02040503050406030204" pitchFamily="18" charset="0"/>
              </a:rPr>
              <a:t>, </a:t>
            </a:r>
            <a:r>
              <a:rPr lang="en-US" sz="2400" dirty="0" err="1">
                <a:latin typeface="Cambria" panose="02040503050406030204" pitchFamily="18" charset="0"/>
              </a:rPr>
              <a:t>Mhanna</a:t>
            </a:r>
            <a:r>
              <a:rPr lang="en-US" sz="2400" dirty="0">
                <a:latin typeface="Cambria" panose="02040503050406030204" pitchFamily="18" charset="0"/>
              </a:rPr>
              <a:t> </a:t>
            </a:r>
            <a:r>
              <a:rPr lang="en-US" sz="2400" dirty="0" err="1">
                <a:latin typeface="Cambria" panose="02040503050406030204" pitchFamily="18" charset="0"/>
              </a:rPr>
              <a:t>Gadde</a:t>
            </a:r>
            <a:r>
              <a:rPr lang="en-US" sz="2400" dirty="0">
                <a:latin typeface="Cambria" panose="02040503050406030204" pitchFamily="18" charset="0"/>
              </a:rPr>
              <a:t>, Memory Nakazwe and Aaron Bland of the Aquatic Sciences Lab at DSU</a:t>
            </a:r>
          </a:p>
          <a:p>
            <a:pPr algn="l">
              <a:spcBef>
                <a:spcPts val="0"/>
              </a:spcBef>
            </a:pPr>
            <a:r>
              <a:rPr lang="en-US" sz="2400" dirty="0">
                <a:latin typeface="Cambria" panose="02040503050406030204" pitchFamily="18" charset="0"/>
              </a:rPr>
              <a:t>QGIS instructor Emma </a:t>
            </a:r>
            <a:r>
              <a:rPr lang="en-US" sz="2400" dirty="0" err="1">
                <a:latin typeface="Cambria" panose="02040503050406030204" pitchFamily="18" charset="0"/>
              </a:rPr>
              <a:t>Burkkett</a:t>
            </a:r>
            <a:endParaRPr lang="en-US" sz="2400" dirty="0">
              <a:latin typeface="Cambria" panose="02040503050406030204" pitchFamily="18" charset="0"/>
            </a:endParaRPr>
          </a:p>
          <a:p>
            <a:pPr algn="l">
              <a:spcBef>
                <a:spcPts val="0"/>
              </a:spcBef>
            </a:pPr>
            <a:r>
              <a:rPr lang="en-US" sz="2400" dirty="0">
                <a:latin typeface="Cambria" panose="02040503050406030204" pitchFamily="18" charset="0"/>
              </a:rPr>
              <a:t>R instructor Clarice Perryman</a:t>
            </a:r>
          </a:p>
          <a:p>
            <a:pPr algn="l">
              <a:spcBef>
                <a:spcPts val="0"/>
              </a:spcBef>
            </a:pPr>
            <a:endParaRPr lang="en-US" sz="2400" dirty="0">
              <a:latin typeface="Cambria" panose="02040503050406030204" pitchFamily="18" charset="0"/>
            </a:endParaRPr>
          </a:p>
          <a:p>
            <a:pPr algn="l">
              <a:spcBef>
                <a:spcPts val="0"/>
              </a:spcBef>
            </a:pPr>
            <a:endParaRPr lang="en-US" sz="2400" dirty="0">
              <a:latin typeface="Cambria" panose="02040503050406030204" pitchFamily="18" charset="0"/>
            </a:endParaRPr>
          </a:p>
          <a:p>
            <a:pPr algn="l"/>
            <a:endParaRPr lang="en-US" sz="2400" dirty="0">
              <a:latin typeface="Cambria" panose="02040503050406030204" pitchFamily="18" charset="0"/>
            </a:endParaRPr>
          </a:p>
        </p:txBody>
      </p:sp>
      <p:pic>
        <p:nvPicPr>
          <p:cNvPr id="14" name="Picture 13">
            <a:extLst>
              <a:ext uri="{FF2B5EF4-FFF2-40B4-BE49-F238E27FC236}">
                <a16:creationId xmlns:a16="http://schemas.microsoft.com/office/drawing/2014/main" id="{1CF70558-94A2-4AA4-BF8A-C570B5FD71CE}"/>
              </a:ext>
            </a:extLst>
          </p:cNvPr>
          <p:cNvPicPr>
            <a:picLocks noChangeAspect="1"/>
          </p:cNvPicPr>
          <p:nvPr/>
        </p:nvPicPr>
        <p:blipFill>
          <a:blip r:embed="rId2"/>
          <a:stretch>
            <a:fillRect/>
          </a:stretch>
        </p:blipFill>
        <p:spPr>
          <a:xfrm>
            <a:off x="28231324" y="878323"/>
            <a:ext cx="1500834" cy="1496407"/>
          </a:xfrm>
          <a:prstGeom prst="rect">
            <a:avLst/>
          </a:prstGeom>
        </p:spPr>
      </p:pic>
      <p:pic>
        <p:nvPicPr>
          <p:cNvPr id="66" name="Picture 6" descr="YSI 556 MPS Multiprobe System | ysi.com">
            <a:extLst>
              <a:ext uri="{FF2B5EF4-FFF2-40B4-BE49-F238E27FC236}">
                <a16:creationId xmlns:a16="http://schemas.microsoft.com/office/drawing/2014/main" id="{CDCF6B23-0881-46CA-9072-6CDE257930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74" r="-1" b="-1"/>
          <a:stretch/>
        </p:blipFill>
        <p:spPr bwMode="auto">
          <a:xfrm>
            <a:off x="12080890" y="5051457"/>
            <a:ext cx="2901515" cy="342839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8FCE0C1-E5FF-4C4B-86A2-A765627A5919}"/>
              </a:ext>
            </a:extLst>
          </p:cNvPr>
          <p:cNvSpPr txBox="1"/>
          <p:nvPr/>
        </p:nvSpPr>
        <p:spPr>
          <a:xfrm>
            <a:off x="404178" y="9855301"/>
            <a:ext cx="7932097" cy="1308050"/>
          </a:xfrm>
          <a:prstGeom prst="rect">
            <a:avLst/>
          </a:prstGeom>
          <a:noFill/>
        </p:spPr>
        <p:txBody>
          <a:bodyPr wrap="square" rtlCol="0">
            <a:spAutoFit/>
          </a:bodyPr>
          <a:lstStyle/>
          <a:p>
            <a:endParaRPr lang="en-US" sz="2400" dirty="0"/>
          </a:p>
          <a:p>
            <a:endParaRPr lang="en-US" dirty="0"/>
          </a:p>
        </p:txBody>
      </p:sp>
      <p:sp>
        <p:nvSpPr>
          <p:cNvPr id="51" name="Subtitle 2">
            <a:extLst>
              <a:ext uri="{FF2B5EF4-FFF2-40B4-BE49-F238E27FC236}">
                <a16:creationId xmlns:a16="http://schemas.microsoft.com/office/drawing/2014/main" id="{5A3492C5-0BAB-394B-AAE5-62E13947BFF9}"/>
              </a:ext>
            </a:extLst>
          </p:cNvPr>
          <p:cNvSpPr txBox="1">
            <a:spLocks/>
          </p:cNvSpPr>
          <p:nvPr/>
        </p:nvSpPr>
        <p:spPr>
          <a:xfrm>
            <a:off x="24455144" y="10603567"/>
            <a:ext cx="8186057" cy="608772"/>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b="1" dirty="0">
                <a:latin typeface="Cambria" panose="02040503050406030204" pitchFamily="18" charset="0"/>
              </a:rPr>
              <a:t>Discussion</a:t>
            </a:r>
          </a:p>
        </p:txBody>
      </p:sp>
      <p:pic>
        <p:nvPicPr>
          <p:cNvPr id="54" name="Picture 53">
            <a:extLst>
              <a:ext uri="{FF2B5EF4-FFF2-40B4-BE49-F238E27FC236}">
                <a16:creationId xmlns:a16="http://schemas.microsoft.com/office/drawing/2014/main" id="{909298F1-8ACA-644A-8D91-9794F6E76AFA}"/>
              </a:ext>
            </a:extLst>
          </p:cNvPr>
          <p:cNvPicPr>
            <a:picLocks noChangeAspect="1"/>
          </p:cNvPicPr>
          <p:nvPr/>
        </p:nvPicPr>
        <p:blipFill>
          <a:blip r:embed="rId4"/>
          <a:stretch>
            <a:fillRect/>
          </a:stretch>
        </p:blipFill>
        <p:spPr>
          <a:xfrm>
            <a:off x="30210693" y="702250"/>
            <a:ext cx="1866459" cy="1877523"/>
          </a:xfrm>
          <a:prstGeom prst="rect">
            <a:avLst/>
          </a:prstGeom>
        </p:spPr>
      </p:pic>
      <p:pic>
        <p:nvPicPr>
          <p:cNvPr id="49" name="Picture 2">
            <a:extLst>
              <a:ext uri="{FF2B5EF4-FFF2-40B4-BE49-F238E27FC236}">
                <a16:creationId xmlns:a16="http://schemas.microsoft.com/office/drawing/2014/main" id="{069E8169-41E9-7A40-8085-FF53F4028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182" y="945981"/>
            <a:ext cx="2070100" cy="901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C3E0145-6845-F443-A92C-AEC675520B8B}"/>
              </a:ext>
            </a:extLst>
          </p:cNvPr>
          <p:cNvSpPr txBox="1"/>
          <p:nvPr/>
        </p:nvSpPr>
        <p:spPr>
          <a:xfrm flipH="1">
            <a:off x="302526" y="3946646"/>
            <a:ext cx="8083534" cy="710963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Delaware Inland Bays consist of three interconnected water bodies such as Rehoboth Bay, Indian River Bay  and Little Assawoman Bay</a:t>
            </a:r>
          </a:p>
          <a:p>
            <a:pPr algn="just"/>
            <a:r>
              <a:rPr lang="en-US" sz="2400" dirty="0">
                <a:latin typeface="Times New Roman" panose="02020603050405020304" pitchFamily="18" charset="0"/>
                <a:cs typeface="Times New Roman" panose="02020603050405020304" pitchFamily="18" charset="0"/>
              </a:rPr>
              <a:t>Rehoboth Bay is a typical shallow estuary that </a:t>
            </a:r>
          </a:p>
          <a:p>
            <a:pPr algn="just" fontAlgn="base"/>
            <a:r>
              <a:rPr lang="en-US" sz="2400" dirty="0">
                <a:latin typeface="Times New Roman" panose="02020603050405020304" pitchFamily="18" charset="0"/>
                <a:cs typeface="Times New Roman" panose="02020603050405020304" pitchFamily="18" charset="0"/>
              </a:rPr>
              <a:t>plays a significant ecological and recreational role </a:t>
            </a:r>
          </a:p>
          <a:p>
            <a:pPr algn="just" fontAlgn="base"/>
            <a:r>
              <a:rPr lang="en-US" sz="2400" dirty="0">
                <a:latin typeface="Times New Roman" panose="02020603050405020304" pitchFamily="18" charset="0"/>
                <a:cs typeface="Times New Roman" panose="02020603050405020304" pitchFamily="18" charset="0"/>
              </a:rPr>
              <a:t>Contributes to DE eco-tourism and coastal economy</a:t>
            </a:r>
          </a:p>
          <a:p>
            <a:pPr algn="just"/>
            <a:r>
              <a:rPr lang="en-US" sz="2400" dirty="0">
                <a:latin typeface="Times New Roman" panose="02020603050405020304" pitchFamily="18" charset="0"/>
                <a:cs typeface="Times New Roman" panose="02020603050405020304" pitchFamily="18" charset="0"/>
              </a:rPr>
              <a:t>However, the Bay is now  highly polluted and is  recorded to have the highest concentration of total nitrogen, phosphorus . </a:t>
            </a:r>
          </a:p>
          <a:p>
            <a:pPr algn="just"/>
            <a:r>
              <a:rPr lang="en-US" sz="2400" dirty="0">
                <a:latin typeface="Times New Roman" panose="02020603050405020304" pitchFamily="18" charset="0"/>
                <a:cs typeface="Times New Roman" panose="02020603050405020304" pitchFamily="18" charset="0"/>
              </a:rPr>
              <a:t>Degradation of  water quality in Rehoboth Bay  has been attributed to:</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Expansive coastal development</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Stormwater runoff</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Wastewater sewage  </a:t>
            </a:r>
          </a:p>
          <a:p>
            <a:pPr marL="342900" indent="-342900" algn="just" fontAlgn="base">
              <a:buFont typeface="Arial" panose="020B0604020202020204" pitchFamily="34" charset="0"/>
              <a:buChar char="•"/>
            </a:pPr>
            <a:r>
              <a:rPr lang="en-US" sz="2400" dirty="0"/>
              <a:t>Agricultural runoff </a:t>
            </a:r>
          </a:p>
          <a:p>
            <a:pPr fontAlgn="base"/>
            <a:endParaRPr lang="en-US" sz="2400" dirty="0"/>
          </a:p>
          <a:p>
            <a:pPr fontAlgn="base"/>
            <a:endParaRPr lang="en-US" sz="2400" dirty="0"/>
          </a:p>
          <a:p>
            <a:pPr fontAlgn="base"/>
            <a:endParaRPr lang="en-US" sz="2400" dirty="0"/>
          </a:p>
          <a:p>
            <a:pPr fontAlgn="base"/>
            <a:endParaRPr lang="en-US" sz="2400" dirty="0"/>
          </a:p>
          <a:p>
            <a:pPr fontAlgn="base"/>
            <a:endParaRPr lang="en-US" sz="2400" dirty="0"/>
          </a:p>
        </p:txBody>
      </p:sp>
      <p:pic>
        <p:nvPicPr>
          <p:cNvPr id="1028" name="Picture 4">
            <a:extLst>
              <a:ext uri="{FF2B5EF4-FFF2-40B4-BE49-F238E27FC236}">
                <a16:creationId xmlns:a16="http://schemas.microsoft.com/office/drawing/2014/main" id="{FE07360A-7735-4A45-A4D1-5FDEC2A1E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995" y="14852994"/>
            <a:ext cx="5111964" cy="36135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8201EE4-0484-6748-98DD-5601D3EBAD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0639" y="15085420"/>
            <a:ext cx="3003195" cy="338888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FE2ABD3-DE76-E441-9C18-D730876A81F0}"/>
              </a:ext>
            </a:extLst>
          </p:cNvPr>
          <p:cNvSpPr/>
          <p:nvPr/>
        </p:nvSpPr>
        <p:spPr>
          <a:xfrm>
            <a:off x="453700" y="18799478"/>
            <a:ext cx="6605467" cy="1200329"/>
          </a:xfrm>
          <a:prstGeom prst="rect">
            <a:avLst/>
          </a:prstGeom>
        </p:spPr>
        <p:txBody>
          <a:bodyPr wrap="square">
            <a:spAutoFit/>
          </a:bodyPr>
          <a:lstStyle/>
          <a:p>
            <a:r>
              <a:rPr lang="en-US" sz="2400" b="1"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My observed sites around the bay included eight control sites, two Oyster Reef sites, and two Aquaculture locations.</a:t>
            </a:r>
            <a:endParaRPr lang="en-US" sz="2400" dirty="0">
              <a:solidFill>
                <a:srgbClr val="FF0000"/>
              </a:solidFill>
            </a:endParaRPr>
          </a:p>
        </p:txBody>
      </p:sp>
      <p:sp>
        <p:nvSpPr>
          <p:cNvPr id="21" name="Rectangle 20">
            <a:extLst>
              <a:ext uri="{FF2B5EF4-FFF2-40B4-BE49-F238E27FC236}">
                <a16:creationId xmlns:a16="http://schemas.microsoft.com/office/drawing/2014/main" id="{862F68C8-AC92-3846-969C-430CA89BEBD9}"/>
              </a:ext>
            </a:extLst>
          </p:cNvPr>
          <p:cNvSpPr/>
          <p:nvPr/>
        </p:nvSpPr>
        <p:spPr>
          <a:xfrm>
            <a:off x="16880386" y="4068073"/>
            <a:ext cx="6461403" cy="461665"/>
          </a:xfrm>
          <a:prstGeom prst="rect">
            <a:avLst/>
          </a:prstGeom>
        </p:spPr>
        <p:txBody>
          <a:bodyPr wrap="square">
            <a:spAutoFit/>
          </a:bodyPr>
          <a:lstStyle/>
          <a:p>
            <a:r>
              <a:rPr lang="en-US" sz="2400" b="1" dirty="0"/>
              <a:t>Methodology: Water quality laboratory</a:t>
            </a:r>
            <a:endParaRPr lang="en-US" sz="2400" dirty="0"/>
          </a:p>
        </p:txBody>
      </p:sp>
      <p:sp>
        <p:nvSpPr>
          <p:cNvPr id="22" name="Rectangle 21">
            <a:extLst>
              <a:ext uri="{FF2B5EF4-FFF2-40B4-BE49-F238E27FC236}">
                <a16:creationId xmlns:a16="http://schemas.microsoft.com/office/drawing/2014/main" id="{7E8595DB-1563-A246-A072-46A729C83B82}"/>
              </a:ext>
            </a:extLst>
          </p:cNvPr>
          <p:cNvSpPr/>
          <p:nvPr/>
        </p:nvSpPr>
        <p:spPr>
          <a:xfrm>
            <a:off x="9436542" y="4832509"/>
            <a:ext cx="3835302" cy="3036729"/>
          </a:xfrm>
          <a:prstGeom prst="rect">
            <a:avLst/>
          </a:prstGeom>
        </p:spPr>
        <p:txBody>
          <a:bodyPr wrap="square">
            <a:spAutoFit/>
          </a:bodyPr>
          <a:lstStyle/>
          <a:p>
            <a:pPr>
              <a:spcAft>
                <a:spcPts val="1400"/>
              </a:spcAft>
            </a:pPr>
            <a:r>
              <a:rPr lang="en-US" sz="2400" dirty="0">
                <a:latin typeface="Times New Roman" panose="02020603050405020304" pitchFamily="18" charset="0"/>
              </a:rPr>
              <a:t>Parameters measured:</a:t>
            </a:r>
            <a:endParaRPr lang="en-US" sz="2400" dirty="0"/>
          </a:p>
          <a:p>
            <a:pPr marL="38100" fontAlgn="base">
              <a:buFont typeface="Arial" panose="020B0604020202020204" pitchFamily="34" charset="0"/>
              <a:buChar char="•"/>
            </a:pPr>
            <a:r>
              <a:rPr lang="en-US" sz="2400" dirty="0">
                <a:latin typeface="Times New Roman" panose="02020603050405020304" pitchFamily="18" charset="0"/>
              </a:rPr>
              <a:t>DO (Dissolved Oxygen) </a:t>
            </a:r>
          </a:p>
          <a:p>
            <a:pPr marL="38100" fontAlgn="base">
              <a:buFont typeface="Arial" panose="020B0604020202020204" pitchFamily="34" charset="0"/>
              <a:buChar char="•"/>
            </a:pPr>
            <a:r>
              <a:rPr lang="en-US" sz="2400" dirty="0">
                <a:latin typeface="Times New Roman" panose="02020603050405020304" pitchFamily="18" charset="0"/>
              </a:rPr>
              <a:t>TDS (Total Dissolved Solids) </a:t>
            </a:r>
          </a:p>
          <a:p>
            <a:pPr marL="38100" fontAlgn="base">
              <a:buFont typeface="Arial" panose="020B0604020202020204" pitchFamily="34" charset="0"/>
              <a:buChar char="•"/>
            </a:pPr>
            <a:r>
              <a:rPr lang="en-US" sz="2400" dirty="0">
                <a:latin typeface="Times New Roman" panose="02020603050405020304" pitchFamily="18" charset="0"/>
              </a:rPr>
              <a:t>pH</a:t>
            </a:r>
          </a:p>
          <a:p>
            <a:pPr marL="38100" fontAlgn="base">
              <a:spcAft>
                <a:spcPts val="1400"/>
              </a:spcAft>
              <a:buFont typeface="Arial" panose="020B0604020202020204" pitchFamily="34" charset="0"/>
              <a:buChar char="•"/>
            </a:pPr>
            <a:r>
              <a:rPr lang="en-US" sz="2400" dirty="0">
                <a:latin typeface="Times New Roman" panose="02020603050405020304" pitchFamily="18" charset="0"/>
              </a:rPr>
              <a:t>Salinity</a:t>
            </a:r>
          </a:p>
          <a:p>
            <a:pPr marL="38100" fontAlgn="base">
              <a:spcAft>
                <a:spcPts val="1400"/>
              </a:spcAft>
              <a:buFont typeface="Arial" panose="020B0604020202020204" pitchFamily="34" charset="0"/>
              <a:buChar char="•"/>
            </a:pPr>
            <a:r>
              <a:rPr lang="en-US" sz="2400" dirty="0">
                <a:latin typeface="Times New Roman" panose="02020603050405020304" pitchFamily="18" charset="0"/>
              </a:rPr>
              <a:t>Conductivity </a:t>
            </a:r>
            <a:endParaRPr lang="en-US" sz="2400" b="0" i="0" u="none" strike="noStrike" dirty="0">
              <a:effectLst/>
              <a:latin typeface="Times New Roman" panose="02020603050405020304" pitchFamily="18" charset="0"/>
            </a:endParaRPr>
          </a:p>
        </p:txBody>
      </p:sp>
      <p:pic>
        <p:nvPicPr>
          <p:cNvPr id="1032" name="Picture 8">
            <a:extLst>
              <a:ext uri="{FF2B5EF4-FFF2-40B4-BE49-F238E27FC236}">
                <a16:creationId xmlns:a16="http://schemas.microsoft.com/office/drawing/2014/main" id="{DC2E0108-CCF8-3B4F-87C8-F9AEB27FBA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62797" y="4543928"/>
            <a:ext cx="1623581" cy="19350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7B6BD72-A8B4-F443-BD77-08D5C928A2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12053" y="6764095"/>
            <a:ext cx="1714580" cy="1956070"/>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FD7F4858-BCDE-5A44-856C-57781DECF79D}"/>
              </a:ext>
            </a:extLst>
          </p:cNvPr>
          <p:cNvSpPr/>
          <p:nvPr/>
        </p:nvSpPr>
        <p:spPr>
          <a:xfrm>
            <a:off x="9436542" y="3978247"/>
            <a:ext cx="16459200" cy="461665"/>
          </a:xfrm>
          <a:prstGeom prst="rect">
            <a:avLst/>
          </a:prstGeom>
        </p:spPr>
        <p:txBody>
          <a:bodyPr>
            <a:spAutoFit/>
          </a:bodyPr>
          <a:lstStyle/>
          <a:p>
            <a:r>
              <a:rPr lang="en-US" sz="2400" b="1" dirty="0"/>
              <a:t>Methodology: Water quality ln the field </a:t>
            </a:r>
            <a:endParaRPr lang="en-US" sz="2400" dirty="0"/>
          </a:p>
        </p:txBody>
      </p:sp>
      <p:sp>
        <p:nvSpPr>
          <p:cNvPr id="25" name="Rectangle 24">
            <a:extLst>
              <a:ext uri="{FF2B5EF4-FFF2-40B4-BE49-F238E27FC236}">
                <a16:creationId xmlns:a16="http://schemas.microsoft.com/office/drawing/2014/main" id="{4B9D42AD-A678-994E-97EB-B1927633B308}"/>
              </a:ext>
            </a:extLst>
          </p:cNvPr>
          <p:cNvSpPr/>
          <p:nvPr/>
        </p:nvSpPr>
        <p:spPr>
          <a:xfrm>
            <a:off x="17000508" y="4525956"/>
            <a:ext cx="4836246" cy="4134465"/>
          </a:xfrm>
          <a:prstGeom prst="rect">
            <a:avLst/>
          </a:prstGeom>
        </p:spPr>
        <p:txBody>
          <a:bodyPr wrap="square">
            <a:spAutoFit/>
          </a:bodyPr>
          <a:lstStyle/>
          <a:p>
            <a:pPr>
              <a:spcAft>
                <a:spcPts val="1400"/>
              </a:spcAft>
            </a:pPr>
            <a:r>
              <a:rPr lang="en-US" sz="2400" b="1" dirty="0">
                <a:latin typeface="Times New Roman" panose="02020603050405020304" pitchFamily="18" charset="0"/>
              </a:rPr>
              <a:t>Nutrient analysis:</a:t>
            </a:r>
            <a:endParaRPr lang="en-US" sz="2400" dirty="0"/>
          </a:p>
          <a:p>
            <a:pPr marL="38100" fontAlgn="base">
              <a:buFont typeface="Arial" panose="020B0604020202020204" pitchFamily="34" charset="0"/>
              <a:buChar char="•"/>
            </a:pPr>
            <a:r>
              <a:rPr lang="en-US" sz="2400" dirty="0">
                <a:latin typeface="Times New Roman" panose="02020603050405020304" pitchFamily="18" charset="0"/>
              </a:rPr>
              <a:t>Orthophosphate mg/L</a:t>
            </a:r>
          </a:p>
          <a:p>
            <a:pPr marL="38100" fontAlgn="base">
              <a:buFont typeface="Arial" panose="020B0604020202020204" pitchFamily="34" charset="0"/>
              <a:buChar char="•"/>
            </a:pPr>
            <a:r>
              <a:rPr lang="en-US" sz="2400" dirty="0">
                <a:latin typeface="Times New Roman" panose="02020603050405020304" pitchFamily="18" charset="0"/>
              </a:rPr>
              <a:t>Nitrite mg/L</a:t>
            </a:r>
          </a:p>
          <a:p>
            <a:pPr marL="38100" fontAlgn="base">
              <a:buFont typeface="Arial" panose="020B0604020202020204" pitchFamily="34" charset="0"/>
              <a:buChar char="•"/>
            </a:pPr>
            <a:r>
              <a:rPr lang="en-US" sz="2400" dirty="0">
                <a:latin typeface="Times New Roman" panose="02020603050405020304" pitchFamily="18" charset="0"/>
              </a:rPr>
              <a:t>Nitrate mg/L</a:t>
            </a:r>
          </a:p>
          <a:p>
            <a:pPr marL="38100" fontAlgn="base">
              <a:spcAft>
                <a:spcPts val="1400"/>
              </a:spcAft>
              <a:buFont typeface="Arial" panose="020B0604020202020204" pitchFamily="34" charset="0"/>
              <a:buChar char="•"/>
            </a:pPr>
            <a:r>
              <a:rPr lang="en-US" sz="2400" dirty="0">
                <a:latin typeface="Times New Roman" panose="02020603050405020304" pitchFamily="18" charset="0"/>
              </a:rPr>
              <a:t>Ammonia mg/L</a:t>
            </a:r>
          </a:p>
          <a:p>
            <a:pPr>
              <a:spcAft>
                <a:spcPts val="1400"/>
              </a:spcAft>
            </a:pPr>
            <a:r>
              <a:rPr lang="en-US" sz="2400" b="1" dirty="0">
                <a:latin typeface="Times New Roman" panose="02020603050405020304" pitchFamily="18" charset="0"/>
              </a:rPr>
              <a:t>Non- Nutrient Analysis:</a:t>
            </a:r>
            <a:endParaRPr lang="en-US" sz="2400" dirty="0"/>
          </a:p>
          <a:p>
            <a:pPr marL="38100" fontAlgn="base">
              <a:buFont typeface="Arial" panose="020B0604020202020204" pitchFamily="34" charset="0"/>
              <a:buChar char="•"/>
            </a:pPr>
            <a:r>
              <a:rPr lang="en-US" sz="2400" dirty="0">
                <a:latin typeface="Times New Roman" panose="02020603050405020304" pitchFamily="18" charset="0"/>
              </a:rPr>
              <a:t>Alkalinity mg/L</a:t>
            </a:r>
          </a:p>
          <a:p>
            <a:pPr marL="38100" fontAlgn="base">
              <a:spcAft>
                <a:spcPts val="1400"/>
              </a:spcAft>
              <a:buFont typeface="Arial" panose="020B0604020202020204" pitchFamily="34" charset="0"/>
              <a:buChar char="•"/>
            </a:pPr>
            <a:r>
              <a:rPr lang="en-US" sz="2400" dirty="0">
                <a:latin typeface="Times New Roman" panose="02020603050405020304" pitchFamily="18" charset="0"/>
              </a:rPr>
              <a:t>Calcium hardness  mg/L</a:t>
            </a:r>
          </a:p>
          <a:p>
            <a:pPr marL="38100" fontAlgn="base">
              <a:spcAft>
                <a:spcPts val="1400"/>
              </a:spcAft>
              <a:buFont typeface="Arial" panose="020B0604020202020204" pitchFamily="34" charset="0"/>
              <a:buChar char="•"/>
            </a:pPr>
            <a:r>
              <a:rPr lang="en-US" sz="2400" dirty="0">
                <a:latin typeface="Times New Roman" panose="02020603050405020304" pitchFamily="18" charset="0"/>
              </a:rPr>
              <a:t>TSS(Total suspended solids) mg</a:t>
            </a:r>
            <a:r>
              <a:rPr lang="en-US" sz="2400" dirty="0">
                <a:solidFill>
                  <a:srgbClr val="434343"/>
                </a:solidFill>
                <a:latin typeface="Times New Roman" panose="02020603050405020304" pitchFamily="18" charset="0"/>
              </a:rPr>
              <a:t>/</a:t>
            </a:r>
            <a:endParaRPr lang="en-US" sz="2400" b="0" i="0" u="none" strike="noStrike" dirty="0">
              <a:solidFill>
                <a:srgbClr val="434343"/>
              </a:solidFill>
              <a:effectLst/>
              <a:latin typeface="Times New Roman" panose="02020603050405020304" pitchFamily="18" charset="0"/>
            </a:endParaRPr>
          </a:p>
        </p:txBody>
      </p:sp>
      <p:pic>
        <p:nvPicPr>
          <p:cNvPr id="1036" name="Picture 12">
            <a:extLst>
              <a:ext uri="{FF2B5EF4-FFF2-40B4-BE49-F238E27FC236}">
                <a16:creationId xmlns:a16="http://schemas.microsoft.com/office/drawing/2014/main" id="{E5914C39-9A67-684E-8B85-D1621AA03C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60724" y="4647747"/>
            <a:ext cx="2188355" cy="32542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70285E2-7E05-6947-A971-61EF1CF1F5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2234" y="10594155"/>
            <a:ext cx="6502400" cy="40132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2FC163D2-F515-D94E-8560-6260C5EAE79A}"/>
              </a:ext>
            </a:extLst>
          </p:cNvPr>
          <p:cNvSpPr txBox="1"/>
          <p:nvPr/>
        </p:nvSpPr>
        <p:spPr>
          <a:xfrm>
            <a:off x="17148785" y="10052485"/>
            <a:ext cx="4096290" cy="482179"/>
          </a:xfrm>
          <a:prstGeom prst="rect">
            <a:avLst/>
          </a:prstGeom>
          <a:noFill/>
        </p:spPr>
        <p:txBody>
          <a:bodyPr wrap="square" lIns="69562" tIns="34781" rIns="69562" bIns="34781" rtlCol="0">
            <a:spAutoFit/>
          </a:bodyPr>
          <a:lstStyle/>
          <a:p>
            <a:r>
              <a:rPr lang="en-US" sz="2600" dirty="0">
                <a:solidFill>
                  <a:srgbClr val="FF0000"/>
                </a:solidFill>
                <a:latin typeface="Cambria" panose="02040503050406030204" pitchFamily="18" charset="0"/>
              </a:rPr>
              <a:t> </a:t>
            </a:r>
          </a:p>
        </p:txBody>
      </p:sp>
      <p:pic>
        <p:nvPicPr>
          <p:cNvPr id="1040" name="Picture 16">
            <a:extLst>
              <a:ext uri="{FF2B5EF4-FFF2-40B4-BE49-F238E27FC236}">
                <a16:creationId xmlns:a16="http://schemas.microsoft.com/office/drawing/2014/main" id="{0EA0D5EF-4E1D-3D48-BA35-3E88E8BDB1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39389" y="10783707"/>
            <a:ext cx="6502400" cy="4013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668620D4-D378-1F44-BAEB-66671EA4C0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86327" y="16467702"/>
            <a:ext cx="6502400" cy="4013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577E3DF1-5D4D-DA4C-A231-1A664F5EBEF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463963" y="16131467"/>
            <a:ext cx="6685116" cy="412597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AAFBA56F-9E1C-6A41-A3E2-B3465DFF82A3}"/>
              </a:ext>
            </a:extLst>
          </p:cNvPr>
          <p:cNvSpPr/>
          <p:nvPr/>
        </p:nvSpPr>
        <p:spPr>
          <a:xfrm>
            <a:off x="404178" y="9855301"/>
            <a:ext cx="7932097" cy="3416320"/>
          </a:xfrm>
          <a:prstGeom prst="rect">
            <a:avLst/>
          </a:prstGeom>
        </p:spPr>
        <p:txBody>
          <a:bodyPr wrap="square">
            <a:spAutoFit/>
          </a:bodyPr>
          <a:lstStyle/>
          <a:p>
            <a:pPr marL="38100" fontAlgn="base"/>
            <a:r>
              <a:rPr lang="en-US" sz="2400" b="1" dirty="0">
                <a:latin typeface="Times New Roman" panose="02020603050405020304" pitchFamily="18" charset="0"/>
              </a:rPr>
              <a:t>Objective</a:t>
            </a:r>
          </a:p>
          <a:p>
            <a:pPr marL="381000" indent="-342900" fontAlgn="base">
              <a:buFont typeface="Wingdings" pitchFamily="2" charset="2"/>
              <a:buChar char="§"/>
            </a:pPr>
            <a:r>
              <a:rPr lang="en-US" sz="2400" dirty="0">
                <a:latin typeface="Times New Roman" panose="02020603050405020304" pitchFamily="18" charset="0"/>
              </a:rPr>
              <a:t>To monitor Turbidity, Chlorophyll , DO, and TSS at various sites around Rehoboth Bay.</a:t>
            </a:r>
          </a:p>
          <a:p>
            <a:pPr marL="381000" indent="-342900" fontAlgn="base">
              <a:buFont typeface="Wingdings" pitchFamily="2" charset="2"/>
              <a:buChar char="§"/>
            </a:pPr>
            <a:r>
              <a:rPr lang="en-US" sz="2400" dirty="0">
                <a:latin typeface="Times New Roman" panose="02020603050405020304" pitchFamily="18" charset="0"/>
              </a:rPr>
              <a:t>To evaluate  and compare locations for future oyster activity success</a:t>
            </a:r>
          </a:p>
          <a:p>
            <a:pPr marL="38100" fontAlgn="base"/>
            <a:r>
              <a:rPr lang="en-US" sz="2400" b="1" i="0" u="none" strike="noStrike" dirty="0">
                <a:effectLst/>
                <a:latin typeface="Times New Roman" panose="02020603050405020304" pitchFamily="18" charset="0"/>
              </a:rPr>
              <a:t>Hypotheses </a:t>
            </a:r>
          </a:p>
          <a:p>
            <a:pPr marL="381000" indent="-342900" fontAlgn="base">
              <a:buFont typeface="Arial" panose="020B0604020202020204" pitchFamily="34" charset="0"/>
              <a:buChar char="•"/>
            </a:pPr>
            <a:r>
              <a:rPr lang="en-US" sz="2400" dirty="0">
                <a:latin typeface="Times New Roman" panose="02020603050405020304" pitchFamily="18" charset="0"/>
              </a:rPr>
              <a:t>There will be a difference in water quality parameters across Aquaculture sites, Oyster Reefs and control sites in the Rehoboth  Bay</a:t>
            </a:r>
            <a:endParaRPr lang="en-US" sz="2400" i="0" u="none" strike="noStrike" dirty="0">
              <a:effectLst/>
              <a:latin typeface="Times New Roman" panose="02020603050405020304" pitchFamily="18" charset="0"/>
            </a:endParaRPr>
          </a:p>
        </p:txBody>
      </p:sp>
      <p:sp>
        <p:nvSpPr>
          <p:cNvPr id="52" name="TextBox 51">
            <a:extLst>
              <a:ext uri="{FF2B5EF4-FFF2-40B4-BE49-F238E27FC236}">
                <a16:creationId xmlns:a16="http://schemas.microsoft.com/office/drawing/2014/main" id="{A993BD53-45FA-6E45-A92C-96CAB69A92A1}"/>
              </a:ext>
            </a:extLst>
          </p:cNvPr>
          <p:cNvSpPr txBox="1"/>
          <p:nvPr/>
        </p:nvSpPr>
        <p:spPr>
          <a:xfrm>
            <a:off x="9906000" y="10168007"/>
            <a:ext cx="4096290" cy="482179"/>
          </a:xfrm>
          <a:prstGeom prst="rect">
            <a:avLst/>
          </a:prstGeom>
          <a:noFill/>
        </p:spPr>
        <p:txBody>
          <a:bodyPr wrap="square" lIns="69562" tIns="34781" rIns="69562" bIns="34781" rtlCol="0">
            <a:spAutoFit/>
          </a:bodyPr>
          <a:lstStyle/>
          <a:p>
            <a:r>
              <a:rPr lang="en-US" sz="2600" dirty="0">
                <a:solidFill>
                  <a:srgbClr val="FF0000"/>
                </a:solidFill>
                <a:latin typeface="Cambria" panose="02040503050406030204" pitchFamily="18" charset="0"/>
              </a:rPr>
              <a:t>  </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5771</TotalTime>
  <Words>571</Words>
  <Application>Microsoft Office PowerPoint</Application>
  <PresentationFormat>Custom</PresentationFormat>
  <Paragraphs>112</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Cambria</vt:lpstr>
      <vt:lpstr>Times New Roman</vt:lpstr>
      <vt:lpstr>Wingdings</vt:lpstr>
      <vt:lpstr>Office Theme</vt:lpstr>
      <vt:lpstr>Custom Design</vt:lpstr>
      <vt:lpstr>Rehoboth Bay, DE Water Quality Variation in Relation to Potential Eastern Oyster (Crassostrea virginica) Viability Elisha Bunch * Gulnihal Ozbay  PhD Department of Agriculture and Natural Resources ,Delaware State University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Elisha Bunch</cp:lastModifiedBy>
  <cp:revision>184</cp:revision>
  <dcterms:created xsi:type="dcterms:W3CDTF">2016-03-05T16:55:12Z</dcterms:created>
  <dcterms:modified xsi:type="dcterms:W3CDTF">2021-04-27T22:23:08Z</dcterms:modified>
</cp:coreProperties>
</file>