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3"/>
  </p:sldMasterIdLst>
  <p:notesMasterIdLst>
    <p:notesMasterId r:id="rId5"/>
  </p:notesMasterIdLst>
  <p:sldIdLst>
    <p:sldId id="267" r:id="rId4"/>
  </p:sldIdLst>
  <p:sldSz cx="51206400" cy="38404800"/>
  <p:notesSz cx="9144000" cy="6858000"/>
  <p:defaultTextStyle>
    <a:defPPr>
      <a:defRPr lang="en-US"/>
    </a:defPPr>
    <a:lvl1pPr marL="0" algn="l" defTabSz="4301092" rtl="0" eaLnBrk="1" latinLnBrk="0" hangingPunct="1">
      <a:defRPr sz="8500" kern="1200">
        <a:solidFill>
          <a:schemeClr val="tx1"/>
        </a:solidFill>
        <a:latin typeface="+mn-lt"/>
        <a:ea typeface="+mn-ea"/>
        <a:cs typeface="+mn-cs"/>
      </a:defRPr>
    </a:lvl1pPr>
    <a:lvl2pPr marL="2150545" algn="l" defTabSz="4301092" rtl="0" eaLnBrk="1" latinLnBrk="0" hangingPunct="1">
      <a:defRPr sz="8500" kern="1200">
        <a:solidFill>
          <a:schemeClr val="tx1"/>
        </a:solidFill>
        <a:latin typeface="+mn-lt"/>
        <a:ea typeface="+mn-ea"/>
        <a:cs typeface="+mn-cs"/>
      </a:defRPr>
    </a:lvl2pPr>
    <a:lvl3pPr marL="4301092" algn="l" defTabSz="4301092" rtl="0" eaLnBrk="1" latinLnBrk="0" hangingPunct="1">
      <a:defRPr sz="8500" kern="1200">
        <a:solidFill>
          <a:schemeClr val="tx1"/>
        </a:solidFill>
        <a:latin typeface="+mn-lt"/>
        <a:ea typeface="+mn-ea"/>
        <a:cs typeface="+mn-cs"/>
      </a:defRPr>
    </a:lvl3pPr>
    <a:lvl4pPr marL="6451637" algn="l" defTabSz="4301092" rtl="0" eaLnBrk="1" latinLnBrk="0" hangingPunct="1">
      <a:defRPr sz="8500" kern="1200">
        <a:solidFill>
          <a:schemeClr val="tx1"/>
        </a:solidFill>
        <a:latin typeface="+mn-lt"/>
        <a:ea typeface="+mn-ea"/>
        <a:cs typeface="+mn-cs"/>
      </a:defRPr>
    </a:lvl4pPr>
    <a:lvl5pPr marL="8602184" algn="l" defTabSz="4301092" rtl="0" eaLnBrk="1" latinLnBrk="0" hangingPunct="1">
      <a:defRPr sz="8500" kern="1200">
        <a:solidFill>
          <a:schemeClr val="tx1"/>
        </a:solidFill>
        <a:latin typeface="+mn-lt"/>
        <a:ea typeface="+mn-ea"/>
        <a:cs typeface="+mn-cs"/>
      </a:defRPr>
    </a:lvl5pPr>
    <a:lvl6pPr marL="10752730" algn="l" defTabSz="4301092" rtl="0" eaLnBrk="1" latinLnBrk="0" hangingPunct="1">
      <a:defRPr sz="8500" kern="1200">
        <a:solidFill>
          <a:schemeClr val="tx1"/>
        </a:solidFill>
        <a:latin typeface="+mn-lt"/>
        <a:ea typeface="+mn-ea"/>
        <a:cs typeface="+mn-cs"/>
      </a:defRPr>
    </a:lvl6pPr>
    <a:lvl7pPr marL="12903275" algn="l" defTabSz="4301092" rtl="0" eaLnBrk="1" latinLnBrk="0" hangingPunct="1">
      <a:defRPr sz="8500" kern="1200">
        <a:solidFill>
          <a:schemeClr val="tx1"/>
        </a:solidFill>
        <a:latin typeface="+mn-lt"/>
        <a:ea typeface="+mn-ea"/>
        <a:cs typeface="+mn-cs"/>
      </a:defRPr>
    </a:lvl7pPr>
    <a:lvl8pPr marL="15053822" algn="l" defTabSz="4301092" rtl="0" eaLnBrk="1" latinLnBrk="0" hangingPunct="1">
      <a:defRPr sz="8500" kern="1200">
        <a:solidFill>
          <a:schemeClr val="tx1"/>
        </a:solidFill>
        <a:latin typeface="+mn-lt"/>
        <a:ea typeface="+mn-ea"/>
        <a:cs typeface="+mn-cs"/>
      </a:defRPr>
    </a:lvl8pPr>
    <a:lvl9pPr marL="17204367" algn="l" defTabSz="4301092" rtl="0" eaLnBrk="1" latinLnBrk="0" hangingPunct="1">
      <a:defRPr sz="8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494" userDrawn="1">
          <p15:clr>
            <a:srgbClr val="A4A3A4"/>
          </p15:clr>
        </p15:guide>
        <p15:guide id="2" pos="16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berle, Romy" initials="ER" lastIdx="1" clrIdx="0">
    <p:extLst>
      <p:ext uri="{19B8F6BF-5375-455C-9EA6-DF929625EA0E}">
        <p15:presenceInfo xmlns:p15="http://schemas.microsoft.com/office/powerpoint/2012/main" userId="S::ree1010@unh.edu::2e56a4c2-ce93-4aa1-9508-ef95aa41db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2060"/>
    <a:srgbClr val="003591"/>
    <a:srgbClr val="0044BB"/>
    <a:srgbClr val="2E0957"/>
    <a:srgbClr val="FFC9C9"/>
    <a:srgbClr val="DEC8EE"/>
    <a:srgbClr val="9ED1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63" autoAdjust="0"/>
    <p:restoredTop sz="79742" autoAdjust="0"/>
  </p:normalViewPr>
  <p:slideViewPr>
    <p:cSldViewPr snapToGrid="0">
      <p:cViewPr varScale="1">
        <p:scale>
          <a:sx n="12" d="100"/>
          <a:sy n="12" d="100"/>
        </p:scale>
        <p:origin x="2448" y="384"/>
      </p:cViewPr>
      <p:guideLst>
        <p:guide orient="horz" pos="6494"/>
        <p:guide pos="16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Master" Target="slideMasters/slideMaster1.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Users\graces\Box\LEND%20Leadership%20Project%20-%20Food%20Insecurity\DHJ%20submission\Original%20submission\DHJ%20Excel%20file%20of%20tables%20and%20figure.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3.2395345696495013E-2"/>
          <c:y val="6.3625245639694433E-2"/>
          <c:w val="0.95347884316836351"/>
          <c:h val="0.73046094701095665"/>
        </c:manualLayout>
      </c:layout>
      <c:barChart>
        <c:barDir val="col"/>
        <c:grouping val="clustered"/>
        <c:varyColors val="0"/>
        <c:ser>
          <c:idx val="0"/>
          <c:order val="0"/>
          <c:tx>
            <c:strRef>
              <c:f>'Fig 1 - adj est'!$M$6</c:f>
              <c:strCache>
                <c:ptCount val="1"/>
                <c:pt idx="0">
                  <c:v>Disability</c:v>
                </c:pt>
              </c:strCache>
            </c:strRef>
          </c:tx>
          <c:spPr>
            <a:solidFill>
              <a:schemeClr val="accent1">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3600" b="0" i="0" u="none" strike="noStrike" kern="1200" baseline="0">
                    <a:solidFill>
                      <a:srgbClr val="000000"/>
                    </a:solidFill>
                    <a:latin typeface="+mn-lt"/>
                    <a:ea typeface="+mn-ea"/>
                    <a:cs typeface="+mn-cs"/>
                  </a:defRPr>
                </a:pPr>
                <a:endParaRPr lang="en-N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 1 - adj est'!$N$3:$O$5</c:f>
              <c:strCache>
                <c:ptCount val="2"/>
                <c:pt idx="0">
                  <c:v>Pre-COVID </c:v>
                </c:pt>
                <c:pt idx="1">
                  <c:v>During COVID</c:v>
                </c:pt>
              </c:strCache>
            </c:strRef>
          </c:cat>
          <c:val>
            <c:numRef>
              <c:f>'Fig 1 - adj est'!$N$6:$O$6</c:f>
              <c:numCache>
                <c:formatCode>0.00</c:formatCode>
                <c:ptCount val="2"/>
                <c:pt idx="0">
                  <c:v>64.67</c:v>
                </c:pt>
                <c:pt idx="1">
                  <c:v>56.75</c:v>
                </c:pt>
              </c:numCache>
            </c:numRef>
          </c:val>
          <c:extLst>
            <c:ext xmlns:c16="http://schemas.microsoft.com/office/drawing/2014/chart" uri="{C3380CC4-5D6E-409C-BE32-E72D297353CC}">
              <c16:uniqueId val="{00000000-3FA4-6642-8D2A-D151E063BA53}"/>
            </c:ext>
          </c:extLst>
        </c:ser>
        <c:ser>
          <c:idx val="1"/>
          <c:order val="1"/>
          <c:tx>
            <c:strRef>
              <c:f>'Fig 1 - adj est'!$M$7</c:f>
              <c:strCache>
                <c:ptCount val="1"/>
                <c:pt idx="0">
                  <c:v>No disability</c:v>
                </c:pt>
              </c:strCache>
            </c:strRef>
          </c:tx>
          <c:spPr>
            <a:solidFill>
              <a:schemeClr val="accent1">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3600" b="0" i="0" u="none" strike="noStrike" kern="1200" baseline="0">
                    <a:solidFill>
                      <a:srgbClr val="000000"/>
                    </a:solidFill>
                    <a:latin typeface="+mn-lt"/>
                    <a:ea typeface="+mn-ea"/>
                    <a:cs typeface="+mn-cs"/>
                  </a:defRPr>
                </a:pPr>
                <a:endParaRPr lang="en-N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 1 - adj est'!$N$3:$O$5</c:f>
              <c:strCache>
                <c:ptCount val="2"/>
                <c:pt idx="0">
                  <c:v>Pre-COVID </c:v>
                </c:pt>
                <c:pt idx="1">
                  <c:v>During COVID</c:v>
                </c:pt>
              </c:strCache>
            </c:strRef>
          </c:cat>
          <c:val>
            <c:numRef>
              <c:f>'Fig 1 - adj est'!$N$7:$O$7</c:f>
              <c:numCache>
                <c:formatCode>0.00</c:formatCode>
                <c:ptCount val="2"/>
                <c:pt idx="0">
                  <c:v>78.13</c:v>
                </c:pt>
                <c:pt idx="1">
                  <c:v>72.930000000000007</c:v>
                </c:pt>
              </c:numCache>
            </c:numRef>
          </c:val>
          <c:extLst>
            <c:ext xmlns:c16="http://schemas.microsoft.com/office/drawing/2014/chart" uri="{C3380CC4-5D6E-409C-BE32-E72D297353CC}">
              <c16:uniqueId val="{00000001-3FA4-6642-8D2A-D151E063BA53}"/>
            </c:ext>
          </c:extLst>
        </c:ser>
        <c:dLbls>
          <c:dLblPos val="outEnd"/>
          <c:showLegendKey val="0"/>
          <c:showVal val="1"/>
          <c:showCatName val="0"/>
          <c:showSerName val="0"/>
          <c:showPercent val="0"/>
          <c:showBubbleSize val="0"/>
        </c:dLbls>
        <c:gapWidth val="219"/>
        <c:overlap val="-27"/>
        <c:axId val="743726071"/>
        <c:axId val="978122520"/>
      </c:barChart>
      <c:catAx>
        <c:axId val="7437260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400" b="0" i="0" u="none" strike="noStrike" kern="1200" baseline="0">
                <a:solidFill>
                  <a:srgbClr val="000000"/>
                </a:solidFill>
                <a:latin typeface="+mn-lt"/>
                <a:ea typeface="+mn-ea"/>
                <a:cs typeface="+mn-cs"/>
              </a:defRPr>
            </a:pPr>
            <a:endParaRPr lang="en-NP"/>
          </a:p>
        </c:txPr>
        <c:crossAx val="978122520"/>
        <c:crosses val="autoZero"/>
        <c:auto val="1"/>
        <c:lblAlgn val="ctr"/>
        <c:lblOffset val="100"/>
        <c:noMultiLvlLbl val="0"/>
      </c:catAx>
      <c:valAx>
        <c:axId val="978122520"/>
        <c:scaling>
          <c:orientation val="minMax"/>
          <c:max val="90"/>
        </c:scaling>
        <c:delete val="1"/>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crossAx val="743726071"/>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4400" b="0" i="0" u="none" strike="noStrike" kern="1200" baseline="0">
                <a:solidFill>
                  <a:srgbClr val="000000"/>
                </a:solidFill>
                <a:latin typeface="+mn-lt"/>
                <a:ea typeface="+mn-ea"/>
                <a:cs typeface="+mn-cs"/>
              </a:defRPr>
            </a:pPr>
            <a:endParaRPr lang="en-NP"/>
          </a:p>
        </c:txPr>
      </c:legendEntry>
      <c:legendEntry>
        <c:idx val="1"/>
        <c:txPr>
          <a:bodyPr rot="0" spcFirstLastPara="1" vertOverflow="ellipsis" vert="horz" wrap="square" anchor="ctr" anchorCtr="1"/>
          <a:lstStyle/>
          <a:p>
            <a:pPr>
              <a:defRPr sz="4400" b="0" i="0" u="none" strike="noStrike" kern="1200" baseline="0">
                <a:solidFill>
                  <a:srgbClr val="000000"/>
                </a:solidFill>
                <a:latin typeface="+mn-lt"/>
                <a:ea typeface="+mn-ea"/>
                <a:cs typeface="+mn-cs"/>
              </a:defRPr>
            </a:pPr>
            <a:endParaRPr lang="en-NP"/>
          </a:p>
        </c:txPr>
      </c:legendEntry>
      <c:layout>
        <c:manualLayout>
          <c:xMode val="edge"/>
          <c:yMode val="edge"/>
          <c:x val="0.30067736790665489"/>
          <c:y val="0.91236362752394207"/>
          <c:w val="0.4267958776705929"/>
          <c:h val="5.0839558656567439E-2"/>
        </c:manualLayout>
      </c:layout>
      <c:overlay val="0"/>
      <c:spPr>
        <a:noFill/>
        <a:ln>
          <a:noFill/>
        </a:ln>
        <a:effectLst/>
      </c:spPr>
      <c:txPr>
        <a:bodyPr rot="0" spcFirstLastPara="1" vertOverflow="ellipsis" vert="horz" wrap="square" anchor="ctr" anchorCtr="1"/>
        <a:lstStyle/>
        <a:p>
          <a:pPr>
            <a:defRPr sz="4400" b="0" i="0" u="none" strike="noStrike" kern="1200" baseline="0">
              <a:solidFill>
                <a:srgbClr val="000000"/>
              </a:solidFill>
              <a:latin typeface="+mn-lt"/>
              <a:ea typeface="+mn-ea"/>
              <a:cs typeface="+mn-cs"/>
            </a:defRPr>
          </a:pPr>
          <a:endParaRPr lang="en-NP"/>
        </a:p>
      </c:txPr>
    </c:legend>
    <c:plotVisOnly val="1"/>
    <c:dispBlanksAs val="gap"/>
    <c:showDLblsOverMax val="0"/>
  </c:chart>
  <c:spPr>
    <a:noFill/>
    <a:ln>
      <a:noFill/>
    </a:ln>
    <a:effectLst/>
  </c:spPr>
  <c:txPr>
    <a:bodyPr/>
    <a:lstStyle/>
    <a:p>
      <a:pPr>
        <a:defRPr/>
      </a:pPr>
      <a:endParaRPr lang="en-NP"/>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NP"/>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72F315A1-B419-4540-93B7-D32CA533FDE5}" type="datetimeFigureOut">
              <a:rPr lang="en-NP" smtClean="0"/>
              <a:t>27/04/2021</a:t>
            </a:fld>
            <a:endParaRPr lang="en-NP"/>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NP"/>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P"/>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NP"/>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DF600819-1A07-394D-B081-9B42480985D6}" type="slidenum">
              <a:rPr lang="en-NP" smtClean="0"/>
              <a:t>‹#›</a:t>
            </a:fld>
            <a:endParaRPr lang="en-NP"/>
          </a:p>
        </p:txBody>
      </p:sp>
    </p:spTree>
    <p:extLst>
      <p:ext uri="{BB962C8B-B14F-4D97-AF65-F5344CB8AC3E}">
        <p14:creationId xmlns:p14="http://schemas.microsoft.com/office/powerpoint/2010/main" val="2859888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New Hampshire-Maine Leadership Education in Neurodevelopmental Disabilities Program (NH-ME LEND) is a collaboration between the Institute on Disability/UCED at the University of New Hampshire, the Center for Community Inclusion and Disability Studies/UCED at the University of Maine and Dartmouth Hitchcock Medical Center.</a:t>
            </a:r>
            <a:endParaRPr lang="en-US"/>
          </a:p>
          <a:p>
            <a:r>
              <a:rPr lang="en-US" dirty="0"/>
              <a:t>F</a:t>
            </a:r>
            <a:r>
              <a:rPr lang="en-NP" dirty="0"/>
              <a:t>ood insecurity: lack of consistent access to enough food to live an active and healthy life and it is measured yearly regarding a hourseholds expreine with FI in the last year </a:t>
            </a:r>
          </a:p>
          <a:p>
            <a:endParaRPr lang="en-NP" dirty="0"/>
          </a:p>
          <a:p>
            <a:r>
              <a:rPr lang="en-NP" dirty="0"/>
              <a:t>US census has been running HPS weekly since April 2020 which has tracked among other things, changes in food sufficiency for americans during the pandemic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t>
            </a:r>
            <a:r>
              <a:rPr lang="en-NP" dirty="0"/>
              <a:t>ood insufficiency: term in Household Pulse Survey and measures food sufficiency in the last 5 days; it is a narrower measure of food security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a:t>
            </a:r>
            <a:r>
              <a:rPr lang="en-NP" dirty="0"/>
              <a:t>hile food insecurity includes indivudals who are concerned about food inadequacy, food sufficiency only measures individuals who are experiencing food inadequacy </a:t>
            </a:r>
          </a:p>
          <a:p>
            <a:endParaRPr lang="en-NP" dirty="0"/>
          </a:p>
          <a:p>
            <a:r>
              <a:rPr lang="en-US" dirty="0"/>
              <a:t>P</a:t>
            </a:r>
            <a:r>
              <a:rPr lang="en-NP" dirty="0"/>
              <a:t>ersons with disabilities are an economically vulnerable population who are more likely to live in food insecure households. This population may experience more individual or structural level barriers to accessing food </a:t>
            </a:r>
          </a:p>
          <a:p>
            <a:endParaRPr lang="en-NP" dirty="0"/>
          </a:p>
          <a:p>
            <a:r>
              <a:rPr lang="en-NP" dirty="0"/>
              <a:t>29% had a disability</a:t>
            </a:r>
          </a:p>
        </p:txBody>
      </p:sp>
      <p:sp>
        <p:nvSpPr>
          <p:cNvPr id="4" name="Slide Number Placeholder 3"/>
          <p:cNvSpPr>
            <a:spLocks noGrp="1"/>
          </p:cNvSpPr>
          <p:nvPr>
            <p:ph type="sldNum" sz="quarter" idx="5"/>
          </p:nvPr>
        </p:nvSpPr>
        <p:spPr/>
        <p:txBody>
          <a:bodyPr/>
          <a:lstStyle/>
          <a:p>
            <a:fld id="{DF600819-1A07-394D-B081-9B42480985D6}" type="slidenum">
              <a:rPr lang="en-NP" smtClean="0"/>
              <a:t>1</a:t>
            </a:fld>
            <a:endParaRPr lang="en-NP"/>
          </a:p>
        </p:txBody>
      </p:sp>
    </p:spTree>
    <p:extLst>
      <p:ext uri="{BB962C8B-B14F-4D97-AF65-F5344CB8AC3E}">
        <p14:creationId xmlns:p14="http://schemas.microsoft.com/office/powerpoint/2010/main" val="2920462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 Col. LayoutwGraphics">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844C22C2-0175-4738-9627-BAF0A82CB4E0}"/>
              </a:ext>
            </a:extLst>
          </p:cNvPr>
          <p:cNvSpPr>
            <a:spLocks noGrp="1"/>
          </p:cNvSpPr>
          <p:nvPr>
            <p:ph type="title" hasCustomPrompt="1"/>
          </p:nvPr>
        </p:nvSpPr>
        <p:spPr>
          <a:xfrm>
            <a:off x="1143000" y="1347919"/>
            <a:ext cx="44165520" cy="777557"/>
          </a:xfrm>
        </p:spPr>
        <p:txBody>
          <a:bodyPr>
            <a:noAutofit/>
          </a:bodyPr>
          <a:lstStyle>
            <a:lvl1pPr>
              <a:defRPr sz="12500">
                <a:solidFill>
                  <a:schemeClr val="bg1"/>
                </a:solidFill>
              </a:defRPr>
            </a:lvl1pPr>
          </a:lstStyle>
          <a:p>
            <a:r>
              <a:rPr lang="en-US" dirty="0"/>
              <a:t>Click to add poster title</a:t>
            </a:r>
          </a:p>
        </p:txBody>
      </p:sp>
      <p:sp>
        <p:nvSpPr>
          <p:cNvPr id="16" name="Text Placeholder 15">
            <a:extLst>
              <a:ext uri="{FF2B5EF4-FFF2-40B4-BE49-F238E27FC236}">
                <a16:creationId xmlns:a16="http://schemas.microsoft.com/office/drawing/2014/main" id="{41776752-92DC-4443-8EA3-D91E06CA382D}"/>
              </a:ext>
            </a:extLst>
          </p:cNvPr>
          <p:cNvSpPr>
            <a:spLocks noGrp="1"/>
          </p:cNvSpPr>
          <p:nvPr>
            <p:ph type="body" sz="quarter" idx="13" hasCustomPrompt="1"/>
          </p:nvPr>
        </p:nvSpPr>
        <p:spPr>
          <a:xfrm>
            <a:off x="1143000" y="2674620"/>
            <a:ext cx="23453725" cy="777557"/>
          </a:xfrm>
        </p:spPr>
        <p:txBody>
          <a:bodyPr>
            <a:noAutofit/>
          </a:bodyPr>
          <a:lstStyle>
            <a:lvl1pPr marL="0" indent="0">
              <a:buNone/>
              <a:defRPr sz="6600">
                <a:solidFill>
                  <a:schemeClr val="bg1"/>
                </a:solidFill>
              </a:defRPr>
            </a:lvl1pPr>
            <a:lvl2pPr marL="2240152" indent="0">
              <a:buNone/>
              <a:defRPr sz="7200">
                <a:solidFill>
                  <a:schemeClr val="bg1"/>
                </a:solidFill>
              </a:defRPr>
            </a:lvl2pPr>
            <a:lvl3pPr marL="4480304" indent="0">
              <a:buNone/>
              <a:defRPr sz="6600">
                <a:solidFill>
                  <a:schemeClr val="bg1"/>
                </a:solidFill>
              </a:defRPr>
            </a:lvl3pPr>
            <a:lvl4pPr marL="6720456" indent="0">
              <a:buNone/>
              <a:defRPr sz="5400">
                <a:solidFill>
                  <a:schemeClr val="bg1"/>
                </a:solidFill>
              </a:defRPr>
            </a:lvl4pPr>
            <a:lvl5pPr marL="8960608" indent="0">
              <a:buNone/>
              <a:defRPr sz="5400">
                <a:solidFill>
                  <a:schemeClr val="bg1"/>
                </a:solidFill>
              </a:defRPr>
            </a:lvl5pPr>
          </a:lstStyle>
          <a:p>
            <a:pPr lvl="0"/>
            <a:r>
              <a:rPr lang="en-US" dirty="0"/>
              <a:t>Click to Add Authors</a:t>
            </a:r>
          </a:p>
        </p:txBody>
      </p:sp>
      <p:sp>
        <p:nvSpPr>
          <p:cNvPr id="18" name="Text Placeholder 17">
            <a:extLst>
              <a:ext uri="{FF2B5EF4-FFF2-40B4-BE49-F238E27FC236}">
                <a16:creationId xmlns:a16="http://schemas.microsoft.com/office/drawing/2014/main" id="{6DED9357-F131-42AC-ACD1-E2AB0C9CD46B}"/>
              </a:ext>
            </a:extLst>
          </p:cNvPr>
          <p:cNvSpPr>
            <a:spLocks noGrp="1"/>
          </p:cNvSpPr>
          <p:nvPr>
            <p:ph type="body" sz="quarter" idx="14" hasCustomPrompt="1"/>
          </p:nvPr>
        </p:nvSpPr>
        <p:spPr>
          <a:xfrm>
            <a:off x="1143000" y="3774767"/>
            <a:ext cx="23453725" cy="777875"/>
          </a:xfrm>
        </p:spPr>
        <p:txBody>
          <a:bodyPr>
            <a:noAutofit/>
          </a:bodyPr>
          <a:lstStyle>
            <a:lvl1pPr marL="0" indent="0">
              <a:buNone/>
              <a:defRPr sz="6000">
                <a:solidFill>
                  <a:schemeClr val="bg1"/>
                </a:solidFill>
              </a:defRPr>
            </a:lvl1pPr>
            <a:lvl2pPr marL="2240152" indent="0">
              <a:buNone/>
              <a:defRPr sz="6000">
                <a:solidFill>
                  <a:schemeClr val="bg1"/>
                </a:solidFill>
              </a:defRPr>
            </a:lvl2pPr>
            <a:lvl3pPr marL="4480304" indent="0">
              <a:buNone/>
              <a:defRPr sz="5400">
                <a:solidFill>
                  <a:schemeClr val="bg1"/>
                </a:solidFill>
              </a:defRPr>
            </a:lvl3pPr>
            <a:lvl4pPr marL="6720456" indent="0">
              <a:buNone/>
              <a:defRPr sz="4400">
                <a:solidFill>
                  <a:schemeClr val="bg1"/>
                </a:solidFill>
              </a:defRPr>
            </a:lvl4pPr>
            <a:lvl5pPr marL="8960608" indent="0">
              <a:buNone/>
              <a:defRPr sz="4400">
                <a:solidFill>
                  <a:schemeClr val="bg1"/>
                </a:solidFill>
              </a:defRPr>
            </a:lvl5pPr>
          </a:lstStyle>
          <a:p>
            <a:pPr lvl="0"/>
            <a:r>
              <a:rPr lang="en-US" dirty="0"/>
              <a:t>NH-ME LEND, Institute on Disability, University of New Hampshire</a:t>
            </a:r>
          </a:p>
        </p:txBody>
      </p:sp>
      <p:cxnSp>
        <p:nvCxnSpPr>
          <p:cNvPr id="22" name="Straight Connector 21">
            <a:extLst>
              <a:ext uri="{FF2B5EF4-FFF2-40B4-BE49-F238E27FC236}">
                <a16:creationId xmlns:a16="http://schemas.microsoft.com/office/drawing/2014/main" id="{A71F523E-6844-4196-B1BF-276691DCAA33}"/>
              </a:ext>
            </a:extLst>
          </p:cNvPr>
          <p:cNvCxnSpPr>
            <a:cxnSpLocks/>
          </p:cNvCxnSpPr>
          <p:nvPr userDrawn="1"/>
        </p:nvCxnSpPr>
        <p:spPr>
          <a:xfrm>
            <a:off x="17068800" y="6629400"/>
            <a:ext cx="0" cy="29626560"/>
          </a:xfrm>
          <a:prstGeom prst="line">
            <a:avLst/>
          </a:prstGeom>
          <a:ln w="111125">
            <a:solidFill>
              <a:schemeClr val="bg1">
                <a:lumMod val="65000"/>
                <a:alpha val="13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99AEAD5-0AB7-4011-A07A-974DEC4B3534}"/>
              </a:ext>
            </a:extLst>
          </p:cNvPr>
          <p:cNvCxnSpPr>
            <a:cxnSpLocks/>
          </p:cNvCxnSpPr>
          <p:nvPr userDrawn="1"/>
        </p:nvCxnSpPr>
        <p:spPr>
          <a:xfrm>
            <a:off x="34137600" y="6629400"/>
            <a:ext cx="0" cy="29626560"/>
          </a:xfrm>
          <a:prstGeom prst="line">
            <a:avLst/>
          </a:prstGeom>
          <a:ln w="111125">
            <a:solidFill>
              <a:schemeClr val="bg1">
                <a:lumMod val="65000"/>
                <a:alpha val="13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6" name="Text Placeholder 24">
            <a:extLst>
              <a:ext uri="{FF2B5EF4-FFF2-40B4-BE49-F238E27FC236}">
                <a16:creationId xmlns:a16="http://schemas.microsoft.com/office/drawing/2014/main" id="{E7FD4349-FBF5-485C-B163-66C1C3AD3CD3}"/>
              </a:ext>
            </a:extLst>
          </p:cNvPr>
          <p:cNvSpPr>
            <a:spLocks noGrp="1"/>
          </p:cNvSpPr>
          <p:nvPr>
            <p:ph type="body" sz="quarter" idx="16" hasCustomPrompt="1"/>
          </p:nvPr>
        </p:nvSpPr>
        <p:spPr>
          <a:xfrm>
            <a:off x="1143000" y="7131685"/>
            <a:ext cx="8549640" cy="777875"/>
          </a:xfrm>
        </p:spPr>
        <p:txBody>
          <a:bodyPr>
            <a:noAutofit/>
          </a:bodyPr>
          <a:lstStyle>
            <a:lvl1pPr marL="0" indent="0">
              <a:buNone/>
              <a:defRPr sz="6000" b="1">
                <a:latin typeface="+mj-lt"/>
              </a:defRPr>
            </a:lvl1pPr>
            <a:lvl2pPr marL="2240152" indent="0">
              <a:buNone/>
              <a:defRPr/>
            </a:lvl2pPr>
            <a:lvl3pPr marL="4480304" indent="0">
              <a:buNone/>
              <a:defRPr/>
            </a:lvl3pPr>
            <a:lvl4pPr marL="6720456" indent="0">
              <a:buNone/>
              <a:defRPr/>
            </a:lvl4pPr>
            <a:lvl5pPr marL="8960608" indent="0">
              <a:buNone/>
              <a:defRPr/>
            </a:lvl5pPr>
          </a:lstStyle>
          <a:p>
            <a:pPr lvl="0"/>
            <a:r>
              <a:rPr lang="en-US" dirty="0"/>
              <a:t>Introduction</a:t>
            </a:r>
          </a:p>
        </p:txBody>
      </p:sp>
      <p:sp>
        <p:nvSpPr>
          <p:cNvPr id="27" name="Text Placeholder 24">
            <a:extLst>
              <a:ext uri="{FF2B5EF4-FFF2-40B4-BE49-F238E27FC236}">
                <a16:creationId xmlns:a16="http://schemas.microsoft.com/office/drawing/2014/main" id="{0982BCBE-AFE8-41EB-BFA4-BFBDD6B55E45}"/>
              </a:ext>
            </a:extLst>
          </p:cNvPr>
          <p:cNvSpPr>
            <a:spLocks noGrp="1"/>
          </p:cNvSpPr>
          <p:nvPr>
            <p:ph type="body" sz="quarter" idx="17" hasCustomPrompt="1"/>
          </p:nvPr>
        </p:nvSpPr>
        <p:spPr>
          <a:xfrm>
            <a:off x="1143000" y="15833725"/>
            <a:ext cx="8549640" cy="777875"/>
          </a:xfrm>
        </p:spPr>
        <p:txBody>
          <a:bodyPr>
            <a:noAutofit/>
          </a:bodyPr>
          <a:lstStyle>
            <a:lvl1pPr marL="0" indent="0">
              <a:buNone/>
              <a:defRPr sz="6000" b="1">
                <a:latin typeface="+mj-lt"/>
              </a:defRPr>
            </a:lvl1pPr>
            <a:lvl2pPr marL="2240152" indent="0">
              <a:buNone/>
              <a:defRPr/>
            </a:lvl2pPr>
            <a:lvl3pPr marL="4480304" indent="0">
              <a:buNone/>
              <a:defRPr/>
            </a:lvl3pPr>
            <a:lvl4pPr marL="6720456" indent="0">
              <a:buNone/>
              <a:defRPr/>
            </a:lvl4pPr>
            <a:lvl5pPr marL="8960608" indent="0">
              <a:buNone/>
              <a:defRPr/>
            </a:lvl5pPr>
          </a:lstStyle>
          <a:p>
            <a:pPr lvl="0"/>
            <a:r>
              <a:rPr lang="en-US" dirty="0"/>
              <a:t>Methods</a:t>
            </a:r>
          </a:p>
        </p:txBody>
      </p:sp>
      <p:sp>
        <p:nvSpPr>
          <p:cNvPr id="28" name="Text Placeholder 24">
            <a:extLst>
              <a:ext uri="{FF2B5EF4-FFF2-40B4-BE49-F238E27FC236}">
                <a16:creationId xmlns:a16="http://schemas.microsoft.com/office/drawing/2014/main" id="{DB3F42E8-246D-4224-AD03-CB2245340057}"/>
              </a:ext>
            </a:extLst>
          </p:cNvPr>
          <p:cNvSpPr>
            <a:spLocks noGrp="1"/>
          </p:cNvSpPr>
          <p:nvPr>
            <p:ph type="body" sz="quarter" idx="18" hasCustomPrompt="1"/>
          </p:nvPr>
        </p:nvSpPr>
        <p:spPr>
          <a:xfrm>
            <a:off x="17525999" y="7131683"/>
            <a:ext cx="8549640" cy="777875"/>
          </a:xfrm>
        </p:spPr>
        <p:txBody>
          <a:bodyPr>
            <a:noAutofit/>
          </a:bodyPr>
          <a:lstStyle>
            <a:lvl1pPr marL="0" indent="0">
              <a:buNone/>
              <a:defRPr sz="6000" b="1">
                <a:latin typeface="+mj-lt"/>
              </a:defRPr>
            </a:lvl1pPr>
            <a:lvl2pPr marL="2240152" indent="0">
              <a:buNone/>
              <a:defRPr/>
            </a:lvl2pPr>
            <a:lvl3pPr marL="4480304" indent="0">
              <a:buNone/>
              <a:defRPr/>
            </a:lvl3pPr>
            <a:lvl4pPr marL="6720456" indent="0">
              <a:buNone/>
              <a:defRPr/>
            </a:lvl4pPr>
            <a:lvl5pPr marL="8960608" indent="0">
              <a:buNone/>
              <a:defRPr/>
            </a:lvl5pPr>
          </a:lstStyle>
          <a:p>
            <a:pPr lvl="0"/>
            <a:r>
              <a:rPr lang="en-US" dirty="0"/>
              <a:t>Data Analysis</a:t>
            </a:r>
          </a:p>
        </p:txBody>
      </p:sp>
      <p:sp>
        <p:nvSpPr>
          <p:cNvPr id="29" name="Text Placeholder 24">
            <a:extLst>
              <a:ext uri="{FF2B5EF4-FFF2-40B4-BE49-F238E27FC236}">
                <a16:creationId xmlns:a16="http://schemas.microsoft.com/office/drawing/2014/main" id="{8A61EC1D-ECDA-4EBA-8DAF-47715AE183FD}"/>
              </a:ext>
            </a:extLst>
          </p:cNvPr>
          <p:cNvSpPr>
            <a:spLocks noGrp="1"/>
          </p:cNvSpPr>
          <p:nvPr>
            <p:ph type="body" sz="quarter" idx="19" hasCustomPrompt="1"/>
          </p:nvPr>
        </p:nvSpPr>
        <p:spPr>
          <a:xfrm>
            <a:off x="34594799" y="7131683"/>
            <a:ext cx="8549640" cy="777875"/>
          </a:xfrm>
        </p:spPr>
        <p:txBody>
          <a:bodyPr>
            <a:noAutofit/>
          </a:bodyPr>
          <a:lstStyle>
            <a:lvl1pPr marL="0" indent="0">
              <a:buNone/>
              <a:defRPr sz="6000" b="1">
                <a:latin typeface="+mj-lt"/>
              </a:defRPr>
            </a:lvl1pPr>
            <a:lvl2pPr marL="2240152" indent="0">
              <a:buNone/>
              <a:defRPr/>
            </a:lvl2pPr>
            <a:lvl3pPr marL="4480304" indent="0">
              <a:buNone/>
              <a:defRPr/>
            </a:lvl3pPr>
            <a:lvl4pPr marL="6720456" indent="0">
              <a:buNone/>
              <a:defRPr/>
            </a:lvl4pPr>
            <a:lvl5pPr marL="8960608" indent="0">
              <a:buNone/>
              <a:defRPr/>
            </a:lvl5pPr>
          </a:lstStyle>
          <a:p>
            <a:pPr lvl="0"/>
            <a:r>
              <a:rPr lang="en-US" dirty="0"/>
              <a:t>Conclusions</a:t>
            </a:r>
          </a:p>
        </p:txBody>
      </p:sp>
      <p:sp>
        <p:nvSpPr>
          <p:cNvPr id="30" name="Text Placeholder 24">
            <a:extLst>
              <a:ext uri="{FF2B5EF4-FFF2-40B4-BE49-F238E27FC236}">
                <a16:creationId xmlns:a16="http://schemas.microsoft.com/office/drawing/2014/main" id="{F5DCBA4E-B872-499F-A879-6FBFC6716958}"/>
              </a:ext>
            </a:extLst>
          </p:cNvPr>
          <p:cNvSpPr>
            <a:spLocks noGrp="1"/>
          </p:cNvSpPr>
          <p:nvPr>
            <p:ph type="body" sz="quarter" idx="20" hasCustomPrompt="1"/>
          </p:nvPr>
        </p:nvSpPr>
        <p:spPr>
          <a:xfrm>
            <a:off x="17525999" y="27567903"/>
            <a:ext cx="8549640" cy="777875"/>
          </a:xfrm>
        </p:spPr>
        <p:txBody>
          <a:bodyPr>
            <a:noAutofit/>
          </a:bodyPr>
          <a:lstStyle>
            <a:lvl1pPr marL="0" indent="0">
              <a:buNone/>
              <a:defRPr sz="6000" b="1">
                <a:latin typeface="+mj-lt"/>
              </a:defRPr>
            </a:lvl1pPr>
            <a:lvl2pPr marL="2240152" indent="0">
              <a:buNone/>
              <a:defRPr/>
            </a:lvl2pPr>
            <a:lvl3pPr marL="4480304" indent="0">
              <a:buNone/>
              <a:defRPr/>
            </a:lvl3pPr>
            <a:lvl4pPr marL="6720456" indent="0">
              <a:buNone/>
              <a:defRPr/>
            </a:lvl4pPr>
            <a:lvl5pPr marL="8960608" indent="0">
              <a:buNone/>
              <a:defRPr/>
            </a:lvl5pPr>
          </a:lstStyle>
          <a:p>
            <a:pPr lvl="0"/>
            <a:r>
              <a:rPr lang="en-US" dirty="0"/>
              <a:t>Results</a:t>
            </a:r>
          </a:p>
        </p:txBody>
      </p:sp>
      <p:sp>
        <p:nvSpPr>
          <p:cNvPr id="31" name="Text Placeholder 24">
            <a:extLst>
              <a:ext uri="{FF2B5EF4-FFF2-40B4-BE49-F238E27FC236}">
                <a16:creationId xmlns:a16="http://schemas.microsoft.com/office/drawing/2014/main" id="{802E50DF-1161-44B5-9287-7FC1C132487D}"/>
              </a:ext>
            </a:extLst>
          </p:cNvPr>
          <p:cNvSpPr>
            <a:spLocks noGrp="1"/>
          </p:cNvSpPr>
          <p:nvPr>
            <p:ph type="body" sz="quarter" idx="21" hasCustomPrompt="1"/>
          </p:nvPr>
        </p:nvSpPr>
        <p:spPr>
          <a:xfrm>
            <a:off x="34533840" y="26684604"/>
            <a:ext cx="8549640" cy="777875"/>
          </a:xfrm>
        </p:spPr>
        <p:txBody>
          <a:bodyPr>
            <a:noAutofit/>
          </a:bodyPr>
          <a:lstStyle>
            <a:lvl1pPr marL="0" indent="0">
              <a:buNone/>
              <a:defRPr sz="6000" b="1">
                <a:latin typeface="+mj-lt"/>
              </a:defRPr>
            </a:lvl1pPr>
            <a:lvl2pPr marL="2240152" indent="0">
              <a:buNone/>
              <a:defRPr/>
            </a:lvl2pPr>
            <a:lvl3pPr marL="4480304" indent="0">
              <a:buNone/>
              <a:defRPr/>
            </a:lvl3pPr>
            <a:lvl4pPr marL="6720456" indent="0">
              <a:buNone/>
              <a:defRPr/>
            </a:lvl4pPr>
            <a:lvl5pPr marL="8960608" indent="0">
              <a:buNone/>
              <a:defRPr/>
            </a:lvl5pPr>
          </a:lstStyle>
          <a:p>
            <a:pPr lvl="0"/>
            <a:r>
              <a:rPr lang="en-US" dirty="0"/>
              <a:t>References</a:t>
            </a:r>
          </a:p>
        </p:txBody>
      </p:sp>
      <p:sp>
        <p:nvSpPr>
          <p:cNvPr id="33" name="Text Placeholder 32">
            <a:extLst>
              <a:ext uri="{FF2B5EF4-FFF2-40B4-BE49-F238E27FC236}">
                <a16:creationId xmlns:a16="http://schemas.microsoft.com/office/drawing/2014/main" id="{EB3740D2-AC41-4077-AC0F-7F503C9DB7E6}"/>
              </a:ext>
            </a:extLst>
          </p:cNvPr>
          <p:cNvSpPr>
            <a:spLocks noGrp="1"/>
          </p:cNvSpPr>
          <p:nvPr>
            <p:ph type="body" sz="quarter" idx="22"/>
          </p:nvPr>
        </p:nvSpPr>
        <p:spPr>
          <a:xfrm>
            <a:off x="1127125" y="8686800"/>
            <a:ext cx="15255875" cy="6072838"/>
          </a:xfrm>
        </p:spPr>
        <p:txBody>
          <a:bodyPr>
            <a:normAutofit/>
          </a:bodyPr>
          <a:lstStyle>
            <a:lvl1pPr marL="0" indent="0" algn="l">
              <a:buNone/>
              <a:defRPr sz="4000">
                <a:solidFill>
                  <a:srgbClr val="000000"/>
                </a:solidFill>
                <a:latin typeface="+mj-lt"/>
              </a:defRPr>
            </a:lvl1pPr>
            <a:lvl2pPr marL="2925952" indent="-685800" algn="l">
              <a:buFont typeface="Arial" panose="020B0604020202020204" pitchFamily="34" charset="0"/>
              <a:buChar char="•"/>
              <a:defRPr sz="4000">
                <a:solidFill>
                  <a:srgbClr val="000000"/>
                </a:solidFill>
                <a:latin typeface="+mj-lt"/>
              </a:defRPr>
            </a:lvl2pPr>
            <a:lvl3pPr marL="5166104" indent="-685800" algn="l">
              <a:buFont typeface="Arial" panose="020B0604020202020204" pitchFamily="34" charset="0"/>
              <a:buChar char="•"/>
              <a:defRPr sz="4000">
                <a:solidFill>
                  <a:srgbClr val="000000"/>
                </a:solidFill>
                <a:latin typeface="+mj-lt"/>
              </a:defRPr>
            </a:lvl3pPr>
            <a:lvl4pPr marL="7291956" indent="-571500" algn="l">
              <a:buFont typeface="Arial" panose="020B0604020202020204" pitchFamily="34" charset="0"/>
              <a:buChar char="•"/>
              <a:defRPr sz="4000">
                <a:solidFill>
                  <a:srgbClr val="000000"/>
                </a:solidFill>
                <a:latin typeface="+mj-lt"/>
              </a:defRPr>
            </a:lvl4pPr>
            <a:lvl5pPr marL="9532108" indent="-571500" algn="l">
              <a:buFont typeface="Arial" panose="020B0604020202020204" pitchFamily="34" charset="0"/>
              <a:buChar char="•"/>
              <a:defRPr sz="4000">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ext Placeholder 32">
            <a:extLst>
              <a:ext uri="{FF2B5EF4-FFF2-40B4-BE49-F238E27FC236}">
                <a16:creationId xmlns:a16="http://schemas.microsoft.com/office/drawing/2014/main" id="{78747FA0-5496-4ED0-A864-0E0D987631DF}"/>
              </a:ext>
            </a:extLst>
          </p:cNvPr>
          <p:cNvSpPr>
            <a:spLocks noGrp="1"/>
          </p:cNvSpPr>
          <p:nvPr>
            <p:ph type="body" sz="quarter" idx="23"/>
          </p:nvPr>
        </p:nvSpPr>
        <p:spPr>
          <a:xfrm>
            <a:off x="34594799" y="8686800"/>
            <a:ext cx="15255875" cy="6072838"/>
          </a:xfrm>
        </p:spPr>
        <p:txBody>
          <a:bodyPr>
            <a:normAutofit/>
          </a:bodyPr>
          <a:lstStyle>
            <a:lvl1pPr marL="0" indent="0" algn="l">
              <a:buNone/>
              <a:defRPr sz="4000">
                <a:solidFill>
                  <a:srgbClr val="000000"/>
                </a:solidFill>
                <a:latin typeface="+mj-lt"/>
              </a:defRPr>
            </a:lvl1pPr>
            <a:lvl2pPr marL="2925952" indent="-685800" algn="l">
              <a:buFont typeface="Arial" panose="020B0604020202020204" pitchFamily="34" charset="0"/>
              <a:buChar char="•"/>
              <a:defRPr sz="4000">
                <a:solidFill>
                  <a:srgbClr val="000000"/>
                </a:solidFill>
                <a:latin typeface="+mj-lt"/>
              </a:defRPr>
            </a:lvl2pPr>
            <a:lvl3pPr marL="5166104" indent="-685800" algn="l">
              <a:buFont typeface="Arial" panose="020B0604020202020204" pitchFamily="34" charset="0"/>
              <a:buChar char="•"/>
              <a:defRPr sz="4000">
                <a:solidFill>
                  <a:srgbClr val="000000"/>
                </a:solidFill>
                <a:latin typeface="+mj-lt"/>
              </a:defRPr>
            </a:lvl3pPr>
            <a:lvl4pPr marL="7291956" indent="-571500" algn="l">
              <a:buFont typeface="Arial" panose="020B0604020202020204" pitchFamily="34" charset="0"/>
              <a:buChar char="•"/>
              <a:defRPr sz="4000">
                <a:solidFill>
                  <a:srgbClr val="000000"/>
                </a:solidFill>
                <a:latin typeface="+mj-lt"/>
              </a:defRPr>
            </a:lvl4pPr>
            <a:lvl5pPr marL="9532108" indent="-571500" algn="l">
              <a:buFont typeface="Arial" panose="020B0604020202020204" pitchFamily="34" charset="0"/>
              <a:buChar char="•"/>
              <a:defRPr sz="4000">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7" name="SmartArt Placeholder 36">
            <a:extLst>
              <a:ext uri="{FF2B5EF4-FFF2-40B4-BE49-F238E27FC236}">
                <a16:creationId xmlns:a16="http://schemas.microsoft.com/office/drawing/2014/main" id="{D4E5B714-5556-47FD-ADF1-8FCD0BA6B7F7}"/>
              </a:ext>
            </a:extLst>
          </p:cNvPr>
          <p:cNvSpPr>
            <a:spLocks noGrp="1"/>
          </p:cNvSpPr>
          <p:nvPr>
            <p:ph type="dgm" sz="quarter" idx="25"/>
          </p:nvPr>
        </p:nvSpPr>
        <p:spPr>
          <a:xfrm>
            <a:off x="17525999" y="9794575"/>
            <a:ext cx="15255875" cy="7803500"/>
          </a:xfrm>
        </p:spPr>
        <p:txBody>
          <a:bodyPr>
            <a:normAutofit/>
          </a:bodyPr>
          <a:lstStyle>
            <a:lvl1pPr marL="0" indent="0">
              <a:buNone/>
              <a:defRPr sz="4800">
                <a:solidFill>
                  <a:srgbClr val="000000"/>
                </a:solidFill>
                <a:latin typeface="+mn-lt"/>
              </a:defRPr>
            </a:lvl1pPr>
          </a:lstStyle>
          <a:p>
            <a:endParaRPr lang="en-US" dirty="0"/>
          </a:p>
        </p:txBody>
      </p:sp>
      <p:sp>
        <p:nvSpPr>
          <p:cNvPr id="38" name="Text Placeholder 32">
            <a:extLst>
              <a:ext uri="{FF2B5EF4-FFF2-40B4-BE49-F238E27FC236}">
                <a16:creationId xmlns:a16="http://schemas.microsoft.com/office/drawing/2014/main" id="{D59C50AB-C35B-4268-BB6E-2D6FF5E4099D}"/>
              </a:ext>
            </a:extLst>
          </p:cNvPr>
          <p:cNvSpPr>
            <a:spLocks noGrp="1"/>
          </p:cNvSpPr>
          <p:nvPr>
            <p:ph type="body" sz="quarter" idx="26" hasCustomPrompt="1"/>
          </p:nvPr>
        </p:nvSpPr>
        <p:spPr>
          <a:xfrm>
            <a:off x="17525999" y="8747141"/>
            <a:ext cx="15255875" cy="442580"/>
          </a:xfrm>
        </p:spPr>
        <p:txBody>
          <a:bodyPr>
            <a:noAutofit/>
          </a:bodyPr>
          <a:lstStyle>
            <a:lvl1pPr marL="0" indent="0" algn="ctr">
              <a:buNone/>
              <a:defRPr sz="4400" b="0">
                <a:solidFill>
                  <a:srgbClr val="000000"/>
                </a:solidFill>
                <a:latin typeface="+mj-lt"/>
              </a:defRPr>
            </a:lvl1pPr>
            <a:lvl2pPr marL="2925952" indent="-685800" algn="l">
              <a:buFont typeface="Arial" panose="020B0604020202020204" pitchFamily="34" charset="0"/>
              <a:buChar char="•"/>
              <a:defRPr sz="5400">
                <a:solidFill>
                  <a:srgbClr val="000000"/>
                </a:solidFill>
                <a:latin typeface="+mj-lt"/>
              </a:defRPr>
            </a:lvl2pPr>
            <a:lvl3pPr marL="5166104" indent="-685800" algn="l">
              <a:buFont typeface="Arial" panose="020B0604020202020204" pitchFamily="34" charset="0"/>
              <a:buChar char="•"/>
              <a:defRPr sz="4800">
                <a:solidFill>
                  <a:srgbClr val="000000"/>
                </a:solidFill>
                <a:latin typeface="+mj-lt"/>
              </a:defRPr>
            </a:lvl3pPr>
            <a:lvl4pPr marL="7291956" indent="-571500" algn="l">
              <a:buFont typeface="Arial" panose="020B0604020202020204" pitchFamily="34" charset="0"/>
              <a:buChar char="•"/>
              <a:defRPr sz="4000">
                <a:solidFill>
                  <a:srgbClr val="000000"/>
                </a:solidFill>
                <a:latin typeface="+mj-lt"/>
              </a:defRPr>
            </a:lvl4pPr>
            <a:lvl5pPr marL="9532108" indent="-571500" algn="l">
              <a:buFont typeface="Arial" panose="020B0604020202020204" pitchFamily="34" charset="0"/>
              <a:buChar char="•"/>
              <a:defRPr sz="4000">
                <a:solidFill>
                  <a:srgbClr val="000000"/>
                </a:solidFill>
                <a:latin typeface="+mj-lt"/>
              </a:defRPr>
            </a:lvl5pPr>
          </a:lstStyle>
          <a:p>
            <a:r>
              <a:rPr lang="en-US" dirty="0">
                <a:solidFill>
                  <a:srgbClr val="000000"/>
                </a:solidFill>
              </a:rPr>
              <a:t>CHART NAME</a:t>
            </a:r>
          </a:p>
        </p:txBody>
      </p:sp>
      <p:sp>
        <p:nvSpPr>
          <p:cNvPr id="39" name="SmartArt Placeholder 36">
            <a:extLst>
              <a:ext uri="{FF2B5EF4-FFF2-40B4-BE49-F238E27FC236}">
                <a16:creationId xmlns:a16="http://schemas.microsoft.com/office/drawing/2014/main" id="{6C4EF26D-0435-4FE0-BFA0-8B6169AE2858}"/>
              </a:ext>
            </a:extLst>
          </p:cNvPr>
          <p:cNvSpPr>
            <a:spLocks noGrp="1"/>
          </p:cNvSpPr>
          <p:nvPr>
            <p:ph type="dgm" sz="quarter" idx="27"/>
          </p:nvPr>
        </p:nvSpPr>
        <p:spPr>
          <a:xfrm>
            <a:off x="17525999" y="19159549"/>
            <a:ext cx="15255875" cy="7803500"/>
          </a:xfrm>
        </p:spPr>
        <p:txBody>
          <a:bodyPr>
            <a:normAutofit/>
          </a:bodyPr>
          <a:lstStyle>
            <a:lvl1pPr marL="0" indent="0">
              <a:buNone/>
              <a:defRPr sz="4800">
                <a:solidFill>
                  <a:srgbClr val="000000"/>
                </a:solidFill>
                <a:latin typeface="+mn-lt"/>
              </a:defRPr>
            </a:lvl1pPr>
          </a:lstStyle>
          <a:p>
            <a:endParaRPr lang="en-US" dirty="0"/>
          </a:p>
        </p:txBody>
      </p:sp>
      <p:sp>
        <p:nvSpPr>
          <p:cNvPr id="40" name="Text Placeholder 32">
            <a:extLst>
              <a:ext uri="{FF2B5EF4-FFF2-40B4-BE49-F238E27FC236}">
                <a16:creationId xmlns:a16="http://schemas.microsoft.com/office/drawing/2014/main" id="{88649020-F558-430C-8D5E-555E113B140B}"/>
              </a:ext>
            </a:extLst>
          </p:cNvPr>
          <p:cNvSpPr>
            <a:spLocks noGrp="1"/>
          </p:cNvSpPr>
          <p:nvPr>
            <p:ph type="body" sz="quarter" idx="28" hasCustomPrompt="1"/>
          </p:nvPr>
        </p:nvSpPr>
        <p:spPr>
          <a:xfrm>
            <a:off x="17525999" y="18112115"/>
            <a:ext cx="15255875" cy="442580"/>
          </a:xfrm>
        </p:spPr>
        <p:txBody>
          <a:bodyPr>
            <a:noAutofit/>
          </a:bodyPr>
          <a:lstStyle>
            <a:lvl1pPr marL="0" indent="0" algn="ctr">
              <a:buNone/>
              <a:defRPr sz="4400" b="0">
                <a:solidFill>
                  <a:srgbClr val="000000"/>
                </a:solidFill>
                <a:latin typeface="+mj-lt"/>
              </a:defRPr>
            </a:lvl1pPr>
            <a:lvl2pPr marL="2925952" indent="-685800" algn="l">
              <a:buFont typeface="Arial" panose="020B0604020202020204" pitchFamily="34" charset="0"/>
              <a:buChar char="•"/>
              <a:defRPr sz="5400">
                <a:solidFill>
                  <a:srgbClr val="000000"/>
                </a:solidFill>
                <a:latin typeface="+mj-lt"/>
              </a:defRPr>
            </a:lvl2pPr>
            <a:lvl3pPr marL="5166104" indent="-685800" algn="l">
              <a:buFont typeface="Arial" panose="020B0604020202020204" pitchFamily="34" charset="0"/>
              <a:buChar char="•"/>
              <a:defRPr sz="4800">
                <a:solidFill>
                  <a:srgbClr val="000000"/>
                </a:solidFill>
                <a:latin typeface="+mj-lt"/>
              </a:defRPr>
            </a:lvl3pPr>
            <a:lvl4pPr marL="7291956" indent="-571500" algn="l">
              <a:buFont typeface="Arial" panose="020B0604020202020204" pitchFamily="34" charset="0"/>
              <a:buChar char="•"/>
              <a:defRPr sz="4000">
                <a:solidFill>
                  <a:srgbClr val="000000"/>
                </a:solidFill>
                <a:latin typeface="+mj-lt"/>
              </a:defRPr>
            </a:lvl4pPr>
            <a:lvl5pPr marL="9532108" indent="-571500" algn="l">
              <a:buFont typeface="Arial" panose="020B0604020202020204" pitchFamily="34" charset="0"/>
              <a:buChar char="•"/>
              <a:defRPr sz="4000">
                <a:solidFill>
                  <a:srgbClr val="000000"/>
                </a:solidFill>
                <a:latin typeface="+mj-lt"/>
              </a:defRPr>
            </a:lvl5pPr>
          </a:lstStyle>
          <a:p>
            <a:r>
              <a:rPr lang="en-US" dirty="0">
                <a:solidFill>
                  <a:srgbClr val="000000"/>
                </a:solidFill>
              </a:rPr>
              <a:t>CHART NAME</a:t>
            </a:r>
          </a:p>
        </p:txBody>
      </p:sp>
      <p:sp>
        <p:nvSpPr>
          <p:cNvPr id="41" name="Text Placeholder 32">
            <a:extLst>
              <a:ext uri="{FF2B5EF4-FFF2-40B4-BE49-F238E27FC236}">
                <a16:creationId xmlns:a16="http://schemas.microsoft.com/office/drawing/2014/main" id="{4197A8BD-EA93-4A17-A7F7-B06ACAE121F8}"/>
              </a:ext>
            </a:extLst>
          </p:cNvPr>
          <p:cNvSpPr>
            <a:spLocks noGrp="1"/>
          </p:cNvSpPr>
          <p:nvPr>
            <p:ph type="body" sz="quarter" idx="29"/>
          </p:nvPr>
        </p:nvSpPr>
        <p:spPr>
          <a:xfrm>
            <a:off x="34533840" y="28050230"/>
            <a:ext cx="15255875" cy="6072838"/>
          </a:xfrm>
        </p:spPr>
        <p:txBody>
          <a:bodyPr>
            <a:normAutofit/>
          </a:bodyPr>
          <a:lstStyle>
            <a:lvl1pPr marL="685800" indent="-685800" algn="l">
              <a:buFont typeface="Arial" panose="020B0604020202020204" pitchFamily="34" charset="0"/>
              <a:buChar char="•"/>
              <a:defRPr sz="4000">
                <a:solidFill>
                  <a:srgbClr val="000000"/>
                </a:solidFill>
                <a:latin typeface="+mj-lt"/>
              </a:defRPr>
            </a:lvl1pPr>
            <a:lvl2pPr marL="2925952" indent="-685800" algn="l">
              <a:buFont typeface="Arial" panose="020B0604020202020204" pitchFamily="34" charset="0"/>
              <a:buChar char="•"/>
              <a:defRPr sz="4000">
                <a:solidFill>
                  <a:srgbClr val="000000"/>
                </a:solidFill>
                <a:latin typeface="+mj-lt"/>
              </a:defRPr>
            </a:lvl2pPr>
            <a:lvl3pPr marL="5166104" indent="-685800" algn="l">
              <a:buFont typeface="Arial" panose="020B0604020202020204" pitchFamily="34" charset="0"/>
              <a:buChar char="•"/>
              <a:defRPr sz="4000">
                <a:solidFill>
                  <a:srgbClr val="000000"/>
                </a:solidFill>
                <a:latin typeface="+mj-lt"/>
              </a:defRPr>
            </a:lvl3pPr>
            <a:lvl4pPr marL="7291956" indent="-571500" algn="l">
              <a:buFont typeface="Arial" panose="020B0604020202020204" pitchFamily="34" charset="0"/>
              <a:buChar char="•"/>
              <a:defRPr sz="4000">
                <a:solidFill>
                  <a:srgbClr val="000000"/>
                </a:solidFill>
                <a:latin typeface="+mj-lt"/>
              </a:defRPr>
            </a:lvl4pPr>
            <a:lvl5pPr marL="9532108" indent="-571500" algn="l">
              <a:buFont typeface="Arial" panose="020B0604020202020204" pitchFamily="34" charset="0"/>
              <a:buChar char="•"/>
              <a:defRPr sz="4000">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2" name="Text Placeholder 32">
            <a:extLst>
              <a:ext uri="{FF2B5EF4-FFF2-40B4-BE49-F238E27FC236}">
                <a16:creationId xmlns:a16="http://schemas.microsoft.com/office/drawing/2014/main" id="{7B51564D-3ACB-4399-8604-517C5E9F0278}"/>
              </a:ext>
            </a:extLst>
          </p:cNvPr>
          <p:cNvSpPr>
            <a:spLocks noGrp="1"/>
          </p:cNvSpPr>
          <p:nvPr>
            <p:ph type="body" sz="quarter" idx="30"/>
          </p:nvPr>
        </p:nvSpPr>
        <p:spPr>
          <a:xfrm>
            <a:off x="17525999" y="28950632"/>
            <a:ext cx="15255875" cy="6072838"/>
          </a:xfrm>
        </p:spPr>
        <p:txBody>
          <a:bodyPr>
            <a:normAutofit/>
          </a:bodyPr>
          <a:lstStyle>
            <a:lvl1pPr marL="0" indent="0" algn="l">
              <a:buNone/>
              <a:defRPr sz="4000">
                <a:solidFill>
                  <a:srgbClr val="000000"/>
                </a:solidFill>
                <a:latin typeface="+mj-lt"/>
              </a:defRPr>
            </a:lvl1pPr>
            <a:lvl2pPr marL="2925952" indent="-685800" algn="l">
              <a:buFont typeface="Arial" panose="020B0604020202020204" pitchFamily="34" charset="0"/>
              <a:buChar char="•"/>
              <a:defRPr sz="4000">
                <a:solidFill>
                  <a:srgbClr val="000000"/>
                </a:solidFill>
                <a:latin typeface="+mj-lt"/>
              </a:defRPr>
            </a:lvl2pPr>
            <a:lvl3pPr marL="5166104" indent="-685800" algn="l">
              <a:buFont typeface="Arial" panose="020B0604020202020204" pitchFamily="34" charset="0"/>
              <a:buChar char="•"/>
              <a:defRPr sz="4000">
                <a:solidFill>
                  <a:srgbClr val="000000"/>
                </a:solidFill>
                <a:latin typeface="+mj-lt"/>
              </a:defRPr>
            </a:lvl3pPr>
            <a:lvl4pPr marL="7291956" indent="-571500" algn="l">
              <a:buFont typeface="Arial" panose="020B0604020202020204" pitchFamily="34" charset="0"/>
              <a:buChar char="•"/>
              <a:defRPr sz="4000">
                <a:solidFill>
                  <a:srgbClr val="000000"/>
                </a:solidFill>
                <a:latin typeface="+mj-lt"/>
              </a:defRPr>
            </a:lvl4pPr>
            <a:lvl5pPr marL="9532108" indent="-571500" algn="l">
              <a:buFont typeface="Arial" panose="020B0604020202020204" pitchFamily="34" charset="0"/>
              <a:buChar char="•"/>
              <a:defRPr sz="4000">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3" name="Text Placeholder 32">
            <a:extLst>
              <a:ext uri="{FF2B5EF4-FFF2-40B4-BE49-F238E27FC236}">
                <a16:creationId xmlns:a16="http://schemas.microsoft.com/office/drawing/2014/main" id="{DC7DAC54-3985-4757-A505-128505FF56D9}"/>
              </a:ext>
            </a:extLst>
          </p:cNvPr>
          <p:cNvSpPr>
            <a:spLocks noGrp="1"/>
          </p:cNvSpPr>
          <p:nvPr>
            <p:ph type="body" sz="quarter" idx="31"/>
          </p:nvPr>
        </p:nvSpPr>
        <p:spPr>
          <a:xfrm>
            <a:off x="1127124" y="17449198"/>
            <a:ext cx="15255875" cy="6072838"/>
          </a:xfrm>
        </p:spPr>
        <p:txBody>
          <a:bodyPr>
            <a:normAutofit/>
          </a:bodyPr>
          <a:lstStyle>
            <a:lvl1pPr marL="0" indent="0" algn="l">
              <a:buNone/>
              <a:defRPr sz="4000">
                <a:solidFill>
                  <a:srgbClr val="000000"/>
                </a:solidFill>
                <a:latin typeface="+mj-lt"/>
              </a:defRPr>
            </a:lvl1pPr>
            <a:lvl2pPr marL="2925952" indent="-685800" algn="l">
              <a:buFont typeface="Arial" panose="020B0604020202020204" pitchFamily="34" charset="0"/>
              <a:buChar char="•"/>
              <a:defRPr sz="4000">
                <a:solidFill>
                  <a:srgbClr val="000000"/>
                </a:solidFill>
                <a:latin typeface="+mj-lt"/>
              </a:defRPr>
            </a:lvl2pPr>
            <a:lvl3pPr marL="5166104" indent="-685800" algn="l">
              <a:buFont typeface="Arial" panose="020B0604020202020204" pitchFamily="34" charset="0"/>
              <a:buChar char="•"/>
              <a:defRPr sz="4000">
                <a:solidFill>
                  <a:srgbClr val="000000"/>
                </a:solidFill>
                <a:latin typeface="+mj-lt"/>
              </a:defRPr>
            </a:lvl3pPr>
            <a:lvl4pPr marL="7291956" indent="-571500" algn="l">
              <a:buFont typeface="Arial" panose="020B0604020202020204" pitchFamily="34" charset="0"/>
              <a:buChar char="•"/>
              <a:defRPr sz="4000">
                <a:solidFill>
                  <a:srgbClr val="000000"/>
                </a:solidFill>
                <a:latin typeface="+mj-lt"/>
              </a:defRPr>
            </a:lvl4pPr>
            <a:lvl5pPr marL="9532108" indent="-571500" algn="l">
              <a:buFont typeface="Arial" panose="020B0604020202020204" pitchFamily="34" charset="0"/>
              <a:buChar char="•"/>
              <a:defRPr sz="4000">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5" name="Text Placeholder 24">
            <a:extLst>
              <a:ext uri="{FF2B5EF4-FFF2-40B4-BE49-F238E27FC236}">
                <a16:creationId xmlns:a16="http://schemas.microsoft.com/office/drawing/2014/main" id="{8A5FD83F-9CEC-4766-B689-6D0213F39600}"/>
              </a:ext>
            </a:extLst>
          </p:cNvPr>
          <p:cNvSpPr>
            <a:spLocks noGrp="1"/>
          </p:cNvSpPr>
          <p:nvPr>
            <p:ph type="body" sz="quarter" idx="32" hasCustomPrompt="1"/>
          </p:nvPr>
        </p:nvSpPr>
        <p:spPr>
          <a:xfrm>
            <a:off x="1143000" y="24359634"/>
            <a:ext cx="8549640" cy="777875"/>
          </a:xfrm>
        </p:spPr>
        <p:txBody>
          <a:bodyPr>
            <a:noAutofit/>
          </a:bodyPr>
          <a:lstStyle>
            <a:lvl1pPr marL="0" indent="0">
              <a:buNone/>
              <a:defRPr sz="4400" b="0">
                <a:solidFill>
                  <a:srgbClr val="000000"/>
                </a:solidFill>
                <a:latin typeface="+mj-lt"/>
              </a:defRPr>
            </a:lvl1pPr>
            <a:lvl2pPr marL="2240152" indent="0">
              <a:buNone/>
              <a:defRPr/>
            </a:lvl2pPr>
            <a:lvl3pPr marL="4480304" indent="0">
              <a:buNone/>
              <a:defRPr/>
            </a:lvl3pPr>
            <a:lvl4pPr marL="6720456" indent="0">
              <a:buNone/>
              <a:defRPr/>
            </a:lvl4pPr>
            <a:lvl5pPr marL="8960608" indent="0">
              <a:buNone/>
              <a:defRPr/>
            </a:lvl5pPr>
          </a:lstStyle>
          <a:p>
            <a:pPr lvl="0"/>
            <a:r>
              <a:rPr lang="en-US" dirty="0"/>
              <a:t>SUBHEADING </a:t>
            </a:r>
          </a:p>
        </p:txBody>
      </p:sp>
      <p:sp>
        <p:nvSpPr>
          <p:cNvPr id="46" name="Text Placeholder 32">
            <a:extLst>
              <a:ext uri="{FF2B5EF4-FFF2-40B4-BE49-F238E27FC236}">
                <a16:creationId xmlns:a16="http://schemas.microsoft.com/office/drawing/2014/main" id="{83687E18-E83F-4F7A-8CBD-5B5FD9D67672}"/>
              </a:ext>
            </a:extLst>
          </p:cNvPr>
          <p:cNvSpPr>
            <a:spLocks noGrp="1"/>
          </p:cNvSpPr>
          <p:nvPr>
            <p:ph type="body" sz="quarter" idx="33"/>
          </p:nvPr>
        </p:nvSpPr>
        <p:spPr>
          <a:xfrm>
            <a:off x="1127124" y="25405113"/>
            <a:ext cx="15355253" cy="4952967"/>
          </a:xfrm>
        </p:spPr>
        <p:txBody>
          <a:bodyPr>
            <a:normAutofit/>
          </a:bodyPr>
          <a:lstStyle>
            <a:lvl1pPr marL="685800" indent="-685800" algn="l">
              <a:buFont typeface="Arial" panose="020B0604020202020204" pitchFamily="34" charset="0"/>
              <a:buChar char="•"/>
              <a:defRPr sz="4000">
                <a:solidFill>
                  <a:srgbClr val="000000"/>
                </a:solidFill>
                <a:latin typeface="+mj-lt"/>
              </a:defRPr>
            </a:lvl1pPr>
            <a:lvl2pPr marL="2925952" indent="-685800" algn="l">
              <a:buFont typeface="Arial" panose="020B0604020202020204" pitchFamily="34" charset="0"/>
              <a:buChar char="•"/>
              <a:defRPr sz="4000">
                <a:solidFill>
                  <a:srgbClr val="000000"/>
                </a:solidFill>
                <a:latin typeface="+mj-lt"/>
              </a:defRPr>
            </a:lvl2pPr>
            <a:lvl3pPr marL="5166104" indent="-685800" algn="l">
              <a:buFont typeface="Arial" panose="020B0604020202020204" pitchFamily="34" charset="0"/>
              <a:buChar char="•"/>
              <a:defRPr sz="4000">
                <a:solidFill>
                  <a:srgbClr val="000000"/>
                </a:solidFill>
                <a:latin typeface="+mj-lt"/>
              </a:defRPr>
            </a:lvl3pPr>
            <a:lvl4pPr marL="7291956" indent="-571500" algn="l">
              <a:buFont typeface="Arial" panose="020B0604020202020204" pitchFamily="34" charset="0"/>
              <a:buChar char="•"/>
              <a:defRPr sz="4000">
                <a:solidFill>
                  <a:srgbClr val="000000"/>
                </a:solidFill>
                <a:latin typeface="+mj-lt"/>
              </a:defRPr>
            </a:lvl4pPr>
            <a:lvl5pPr marL="9532108" indent="-571500" algn="l">
              <a:buFont typeface="Arial" panose="020B0604020202020204" pitchFamily="34" charset="0"/>
              <a:buChar char="•"/>
              <a:defRPr sz="4000">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8" name="Table Placeholder 47">
            <a:extLst>
              <a:ext uri="{FF2B5EF4-FFF2-40B4-BE49-F238E27FC236}">
                <a16:creationId xmlns:a16="http://schemas.microsoft.com/office/drawing/2014/main" id="{6644D896-4DFD-44FC-8F1A-9555270A4AEC}"/>
              </a:ext>
            </a:extLst>
          </p:cNvPr>
          <p:cNvSpPr>
            <a:spLocks noGrp="1"/>
          </p:cNvSpPr>
          <p:nvPr>
            <p:ph type="tbl" sz="quarter" idx="34" hasCustomPrompt="1"/>
          </p:nvPr>
        </p:nvSpPr>
        <p:spPr>
          <a:xfrm>
            <a:off x="34594800" y="15833725"/>
            <a:ext cx="15255876" cy="9571038"/>
          </a:xfrm>
        </p:spPr>
        <p:txBody>
          <a:bodyPr>
            <a:normAutofit/>
          </a:bodyPr>
          <a:lstStyle>
            <a:lvl1pPr marL="0" indent="0">
              <a:buNone/>
              <a:defRPr sz="4400" b="0">
                <a:solidFill>
                  <a:srgbClr val="000000"/>
                </a:solidFill>
              </a:defRPr>
            </a:lvl1pPr>
          </a:lstStyle>
          <a:p>
            <a:r>
              <a:rPr lang="en-US" dirty="0"/>
              <a:t>Table Graphic</a:t>
            </a:r>
          </a:p>
        </p:txBody>
      </p:sp>
      <p:sp>
        <p:nvSpPr>
          <p:cNvPr id="50" name="Picture Placeholder 49">
            <a:extLst>
              <a:ext uri="{FF2B5EF4-FFF2-40B4-BE49-F238E27FC236}">
                <a16:creationId xmlns:a16="http://schemas.microsoft.com/office/drawing/2014/main" id="{67B96688-53FC-4DD8-A4D1-751C3FDE97BD}"/>
              </a:ext>
            </a:extLst>
          </p:cNvPr>
          <p:cNvSpPr>
            <a:spLocks noGrp="1"/>
          </p:cNvSpPr>
          <p:nvPr>
            <p:ph type="pic" sz="quarter" idx="35"/>
          </p:nvPr>
        </p:nvSpPr>
        <p:spPr>
          <a:xfrm>
            <a:off x="1143000" y="31273750"/>
            <a:ext cx="15255875" cy="4338359"/>
          </a:xfrm>
        </p:spPr>
        <p:txBody>
          <a:bodyPr>
            <a:normAutofit/>
          </a:bodyPr>
          <a:lstStyle>
            <a:lvl1pPr marL="0" indent="0">
              <a:buNone/>
              <a:defRPr sz="4800"/>
            </a:lvl1pPr>
          </a:lstStyle>
          <a:p>
            <a:endParaRPr lang="en-US" dirty="0"/>
          </a:p>
        </p:txBody>
      </p:sp>
    </p:spTree>
    <p:extLst>
      <p:ext uri="{BB962C8B-B14F-4D97-AF65-F5344CB8AC3E}">
        <p14:creationId xmlns:p14="http://schemas.microsoft.com/office/powerpoint/2010/main" val="476911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o Graphics">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844C22C2-0175-4738-9627-BAF0A82CB4E0}"/>
              </a:ext>
            </a:extLst>
          </p:cNvPr>
          <p:cNvSpPr>
            <a:spLocks noGrp="1"/>
          </p:cNvSpPr>
          <p:nvPr>
            <p:ph type="title" hasCustomPrompt="1"/>
          </p:nvPr>
        </p:nvSpPr>
        <p:spPr>
          <a:xfrm>
            <a:off x="1143000" y="1347919"/>
            <a:ext cx="44165520" cy="777557"/>
          </a:xfrm>
        </p:spPr>
        <p:txBody>
          <a:bodyPr>
            <a:noAutofit/>
          </a:bodyPr>
          <a:lstStyle>
            <a:lvl1pPr>
              <a:defRPr sz="12500">
                <a:solidFill>
                  <a:schemeClr val="bg1"/>
                </a:solidFill>
              </a:defRPr>
            </a:lvl1pPr>
          </a:lstStyle>
          <a:p>
            <a:r>
              <a:rPr lang="en-US" dirty="0"/>
              <a:t>Click to add poster title</a:t>
            </a:r>
          </a:p>
        </p:txBody>
      </p:sp>
      <p:sp>
        <p:nvSpPr>
          <p:cNvPr id="16" name="Text Placeholder 15">
            <a:extLst>
              <a:ext uri="{FF2B5EF4-FFF2-40B4-BE49-F238E27FC236}">
                <a16:creationId xmlns:a16="http://schemas.microsoft.com/office/drawing/2014/main" id="{41776752-92DC-4443-8EA3-D91E06CA382D}"/>
              </a:ext>
            </a:extLst>
          </p:cNvPr>
          <p:cNvSpPr>
            <a:spLocks noGrp="1"/>
          </p:cNvSpPr>
          <p:nvPr>
            <p:ph type="body" sz="quarter" idx="13" hasCustomPrompt="1"/>
          </p:nvPr>
        </p:nvSpPr>
        <p:spPr>
          <a:xfrm>
            <a:off x="1143000" y="2674620"/>
            <a:ext cx="23453725" cy="777557"/>
          </a:xfrm>
        </p:spPr>
        <p:txBody>
          <a:bodyPr>
            <a:noAutofit/>
          </a:bodyPr>
          <a:lstStyle>
            <a:lvl1pPr marL="0" indent="0">
              <a:buNone/>
              <a:defRPr sz="6600">
                <a:solidFill>
                  <a:schemeClr val="bg1"/>
                </a:solidFill>
              </a:defRPr>
            </a:lvl1pPr>
            <a:lvl2pPr marL="2240152" indent="0">
              <a:buNone/>
              <a:defRPr sz="7200">
                <a:solidFill>
                  <a:schemeClr val="bg1"/>
                </a:solidFill>
              </a:defRPr>
            </a:lvl2pPr>
            <a:lvl3pPr marL="4480304" indent="0">
              <a:buNone/>
              <a:defRPr sz="6600">
                <a:solidFill>
                  <a:schemeClr val="bg1"/>
                </a:solidFill>
              </a:defRPr>
            </a:lvl3pPr>
            <a:lvl4pPr marL="6720456" indent="0">
              <a:buNone/>
              <a:defRPr sz="5400">
                <a:solidFill>
                  <a:schemeClr val="bg1"/>
                </a:solidFill>
              </a:defRPr>
            </a:lvl4pPr>
            <a:lvl5pPr marL="8960608" indent="0">
              <a:buNone/>
              <a:defRPr sz="5400">
                <a:solidFill>
                  <a:schemeClr val="bg1"/>
                </a:solidFill>
              </a:defRPr>
            </a:lvl5pPr>
          </a:lstStyle>
          <a:p>
            <a:pPr lvl="0"/>
            <a:r>
              <a:rPr lang="en-US" dirty="0"/>
              <a:t>Click to Add Authors</a:t>
            </a:r>
          </a:p>
        </p:txBody>
      </p:sp>
      <p:sp>
        <p:nvSpPr>
          <p:cNvPr id="18" name="Text Placeholder 17">
            <a:extLst>
              <a:ext uri="{FF2B5EF4-FFF2-40B4-BE49-F238E27FC236}">
                <a16:creationId xmlns:a16="http://schemas.microsoft.com/office/drawing/2014/main" id="{6DED9357-F131-42AC-ACD1-E2AB0C9CD46B}"/>
              </a:ext>
            </a:extLst>
          </p:cNvPr>
          <p:cNvSpPr>
            <a:spLocks noGrp="1"/>
          </p:cNvSpPr>
          <p:nvPr>
            <p:ph type="body" sz="quarter" idx="14" hasCustomPrompt="1"/>
          </p:nvPr>
        </p:nvSpPr>
        <p:spPr>
          <a:xfrm>
            <a:off x="1143000" y="3774767"/>
            <a:ext cx="23453725" cy="777875"/>
          </a:xfrm>
        </p:spPr>
        <p:txBody>
          <a:bodyPr>
            <a:noAutofit/>
          </a:bodyPr>
          <a:lstStyle>
            <a:lvl1pPr marL="0" indent="0">
              <a:buNone/>
              <a:defRPr sz="6000">
                <a:solidFill>
                  <a:schemeClr val="bg1"/>
                </a:solidFill>
              </a:defRPr>
            </a:lvl1pPr>
            <a:lvl2pPr marL="2240152" indent="0">
              <a:buNone/>
              <a:defRPr sz="6000">
                <a:solidFill>
                  <a:schemeClr val="bg1"/>
                </a:solidFill>
              </a:defRPr>
            </a:lvl2pPr>
            <a:lvl3pPr marL="4480304" indent="0">
              <a:buNone/>
              <a:defRPr sz="5400">
                <a:solidFill>
                  <a:schemeClr val="bg1"/>
                </a:solidFill>
              </a:defRPr>
            </a:lvl3pPr>
            <a:lvl4pPr marL="6720456" indent="0">
              <a:buNone/>
              <a:defRPr sz="4400">
                <a:solidFill>
                  <a:schemeClr val="bg1"/>
                </a:solidFill>
              </a:defRPr>
            </a:lvl4pPr>
            <a:lvl5pPr marL="8960608" indent="0">
              <a:buNone/>
              <a:defRPr sz="4400">
                <a:solidFill>
                  <a:schemeClr val="bg1"/>
                </a:solidFill>
              </a:defRPr>
            </a:lvl5pPr>
          </a:lstStyle>
          <a:p>
            <a:pPr lvl="0"/>
            <a:r>
              <a:rPr lang="en-US" dirty="0"/>
              <a:t>NH-ME LEND, Institute on Disability, University of New Hampshire</a:t>
            </a:r>
          </a:p>
        </p:txBody>
      </p:sp>
      <p:cxnSp>
        <p:nvCxnSpPr>
          <p:cNvPr id="22" name="Straight Connector 21">
            <a:extLst>
              <a:ext uri="{FF2B5EF4-FFF2-40B4-BE49-F238E27FC236}">
                <a16:creationId xmlns:a16="http://schemas.microsoft.com/office/drawing/2014/main" id="{A71F523E-6844-4196-B1BF-276691DCAA33}"/>
              </a:ext>
            </a:extLst>
          </p:cNvPr>
          <p:cNvCxnSpPr>
            <a:cxnSpLocks/>
          </p:cNvCxnSpPr>
          <p:nvPr userDrawn="1"/>
        </p:nvCxnSpPr>
        <p:spPr>
          <a:xfrm>
            <a:off x="17068800" y="6629400"/>
            <a:ext cx="0" cy="29626560"/>
          </a:xfrm>
          <a:prstGeom prst="line">
            <a:avLst/>
          </a:prstGeom>
          <a:ln w="111125">
            <a:solidFill>
              <a:schemeClr val="bg1">
                <a:lumMod val="65000"/>
                <a:alpha val="13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99AEAD5-0AB7-4011-A07A-974DEC4B3534}"/>
              </a:ext>
            </a:extLst>
          </p:cNvPr>
          <p:cNvCxnSpPr>
            <a:cxnSpLocks/>
          </p:cNvCxnSpPr>
          <p:nvPr userDrawn="1"/>
        </p:nvCxnSpPr>
        <p:spPr>
          <a:xfrm>
            <a:off x="34137600" y="6629400"/>
            <a:ext cx="0" cy="29626560"/>
          </a:xfrm>
          <a:prstGeom prst="line">
            <a:avLst/>
          </a:prstGeom>
          <a:ln w="111125">
            <a:solidFill>
              <a:schemeClr val="bg1">
                <a:lumMod val="65000"/>
                <a:alpha val="13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6" name="Text Placeholder 24">
            <a:extLst>
              <a:ext uri="{FF2B5EF4-FFF2-40B4-BE49-F238E27FC236}">
                <a16:creationId xmlns:a16="http://schemas.microsoft.com/office/drawing/2014/main" id="{E7FD4349-FBF5-485C-B163-66C1C3AD3CD3}"/>
              </a:ext>
            </a:extLst>
          </p:cNvPr>
          <p:cNvSpPr>
            <a:spLocks noGrp="1"/>
          </p:cNvSpPr>
          <p:nvPr>
            <p:ph type="body" sz="quarter" idx="16" hasCustomPrompt="1"/>
          </p:nvPr>
        </p:nvSpPr>
        <p:spPr>
          <a:xfrm>
            <a:off x="1143000" y="7131685"/>
            <a:ext cx="8549640" cy="777875"/>
          </a:xfrm>
        </p:spPr>
        <p:txBody>
          <a:bodyPr>
            <a:noAutofit/>
          </a:bodyPr>
          <a:lstStyle>
            <a:lvl1pPr marL="0" indent="0">
              <a:buNone/>
              <a:defRPr sz="6000" b="1">
                <a:latin typeface="+mj-lt"/>
              </a:defRPr>
            </a:lvl1pPr>
            <a:lvl2pPr marL="2240152" indent="0">
              <a:buNone/>
              <a:defRPr/>
            </a:lvl2pPr>
            <a:lvl3pPr marL="4480304" indent="0">
              <a:buNone/>
              <a:defRPr/>
            </a:lvl3pPr>
            <a:lvl4pPr marL="6720456" indent="0">
              <a:buNone/>
              <a:defRPr/>
            </a:lvl4pPr>
            <a:lvl5pPr marL="8960608" indent="0">
              <a:buNone/>
              <a:defRPr/>
            </a:lvl5pPr>
          </a:lstStyle>
          <a:p>
            <a:pPr lvl="0"/>
            <a:r>
              <a:rPr lang="en-US" dirty="0"/>
              <a:t>Introduction</a:t>
            </a:r>
          </a:p>
        </p:txBody>
      </p:sp>
      <p:sp>
        <p:nvSpPr>
          <p:cNvPr id="27" name="Text Placeholder 24">
            <a:extLst>
              <a:ext uri="{FF2B5EF4-FFF2-40B4-BE49-F238E27FC236}">
                <a16:creationId xmlns:a16="http://schemas.microsoft.com/office/drawing/2014/main" id="{0982BCBE-AFE8-41EB-BFA4-BFBDD6B55E45}"/>
              </a:ext>
            </a:extLst>
          </p:cNvPr>
          <p:cNvSpPr>
            <a:spLocks noGrp="1"/>
          </p:cNvSpPr>
          <p:nvPr>
            <p:ph type="body" sz="quarter" idx="17" hasCustomPrompt="1"/>
          </p:nvPr>
        </p:nvSpPr>
        <p:spPr>
          <a:xfrm>
            <a:off x="1143000" y="15833725"/>
            <a:ext cx="8549640" cy="777875"/>
          </a:xfrm>
        </p:spPr>
        <p:txBody>
          <a:bodyPr>
            <a:noAutofit/>
          </a:bodyPr>
          <a:lstStyle>
            <a:lvl1pPr marL="0" indent="0">
              <a:buNone/>
              <a:defRPr sz="6000" b="1">
                <a:latin typeface="+mj-lt"/>
              </a:defRPr>
            </a:lvl1pPr>
            <a:lvl2pPr marL="2240152" indent="0">
              <a:buNone/>
              <a:defRPr/>
            </a:lvl2pPr>
            <a:lvl3pPr marL="4480304" indent="0">
              <a:buNone/>
              <a:defRPr/>
            </a:lvl3pPr>
            <a:lvl4pPr marL="6720456" indent="0">
              <a:buNone/>
              <a:defRPr/>
            </a:lvl4pPr>
            <a:lvl5pPr marL="8960608" indent="0">
              <a:buNone/>
              <a:defRPr/>
            </a:lvl5pPr>
          </a:lstStyle>
          <a:p>
            <a:pPr lvl="0"/>
            <a:r>
              <a:rPr lang="en-US" dirty="0"/>
              <a:t>Methods</a:t>
            </a:r>
          </a:p>
        </p:txBody>
      </p:sp>
      <p:sp>
        <p:nvSpPr>
          <p:cNvPr id="28" name="Text Placeholder 24">
            <a:extLst>
              <a:ext uri="{FF2B5EF4-FFF2-40B4-BE49-F238E27FC236}">
                <a16:creationId xmlns:a16="http://schemas.microsoft.com/office/drawing/2014/main" id="{DB3F42E8-246D-4224-AD03-CB2245340057}"/>
              </a:ext>
            </a:extLst>
          </p:cNvPr>
          <p:cNvSpPr>
            <a:spLocks noGrp="1"/>
          </p:cNvSpPr>
          <p:nvPr>
            <p:ph type="body" sz="quarter" idx="18" hasCustomPrompt="1"/>
          </p:nvPr>
        </p:nvSpPr>
        <p:spPr>
          <a:xfrm>
            <a:off x="17525999" y="7131683"/>
            <a:ext cx="8549640" cy="777875"/>
          </a:xfrm>
        </p:spPr>
        <p:txBody>
          <a:bodyPr>
            <a:noAutofit/>
          </a:bodyPr>
          <a:lstStyle>
            <a:lvl1pPr marL="0" indent="0">
              <a:buNone/>
              <a:defRPr sz="6000" b="1">
                <a:latin typeface="+mj-lt"/>
              </a:defRPr>
            </a:lvl1pPr>
            <a:lvl2pPr marL="2240152" indent="0">
              <a:buNone/>
              <a:defRPr/>
            </a:lvl2pPr>
            <a:lvl3pPr marL="4480304" indent="0">
              <a:buNone/>
              <a:defRPr/>
            </a:lvl3pPr>
            <a:lvl4pPr marL="6720456" indent="0">
              <a:buNone/>
              <a:defRPr/>
            </a:lvl4pPr>
            <a:lvl5pPr marL="8960608" indent="0">
              <a:buNone/>
              <a:defRPr/>
            </a:lvl5pPr>
          </a:lstStyle>
          <a:p>
            <a:pPr lvl="0"/>
            <a:r>
              <a:rPr lang="en-US" dirty="0"/>
              <a:t>Data Analysis</a:t>
            </a:r>
          </a:p>
        </p:txBody>
      </p:sp>
      <p:sp>
        <p:nvSpPr>
          <p:cNvPr id="29" name="Text Placeholder 24">
            <a:extLst>
              <a:ext uri="{FF2B5EF4-FFF2-40B4-BE49-F238E27FC236}">
                <a16:creationId xmlns:a16="http://schemas.microsoft.com/office/drawing/2014/main" id="{8A61EC1D-ECDA-4EBA-8DAF-47715AE183FD}"/>
              </a:ext>
            </a:extLst>
          </p:cNvPr>
          <p:cNvSpPr>
            <a:spLocks noGrp="1"/>
          </p:cNvSpPr>
          <p:nvPr>
            <p:ph type="body" sz="quarter" idx="19" hasCustomPrompt="1"/>
          </p:nvPr>
        </p:nvSpPr>
        <p:spPr>
          <a:xfrm>
            <a:off x="34594799" y="7131683"/>
            <a:ext cx="8549640" cy="777875"/>
          </a:xfrm>
        </p:spPr>
        <p:txBody>
          <a:bodyPr>
            <a:noAutofit/>
          </a:bodyPr>
          <a:lstStyle>
            <a:lvl1pPr marL="0" indent="0">
              <a:buNone/>
              <a:defRPr sz="6000" b="1">
                <a:latin typeface="+mj-lt"/>
              </a:defRPr>
            </a:lvl1pPr>
            <a:lvl2pPr marL="2240152" indent="0">
              <a:buNone/>
              <a:defRPr/>
            </a:lvl2pPr>
            <a:lvl3pPr marL="4480304" indent="0">
              <a:buNone/>
              <a:defRPr/>
            </a:lvl3pPr>
            <a:lvl4pPr marL="6720456" indent="0">
              <a:buNone/>
              <a:defRPr/>
            </a:lvl4pPr>
            <a:lvl5pPr marL="8960608" indent="0">
              <a:buNone/>
              <a:defRPr/>
            </a:lvl5pPr>
          </a:lstStyle>
          <a:p>
            <a:pPr lvl="0"/>
            <a:r>
              <a:rPr lang="en-US" dirty="0"/>
              <a:t>Conclusions</a:t>
            </a:r>
          </a:p>
        </p:txBody>
      </p:sp>
      <p:sp>
        <p:nvSpPr>
          <p:cNvPr id="30" name="Text Placeholder 24">
            <a:extLst>
              <a:ext uri="{FF2B5EF4-FFF2-40B4-BE49-F238E27FC236}">
                <a16:creationId xmlns:a16="http://schemas.microsoft.com/office/drawing/2014/main" id="{F5DCBA4E-B872-499F-A879-6FBFC6716958}"/>
              </a:ext>
            </a:extLst>
          </p:cNvPr>
          <p:cNvSpPr>
            <a:spLocks noGrp="1"/>
          </p:cNvSpPr>
          <p:nvPr>
            <p:ph type="body" sz="quarter" idx="20" hasCustomPrompt="1"/>
          </p:nvPr>
        </p:nvSpPr>
        <p:spPr>
          <a:xfrm>
            <a:off x="17525999" y="27567903"/>
            <a:ext cx="8549640" cy="777875"/>
          </a:xfrm>
        </p:spPr>
        <p:txBody>
          <a:bodyPr>
            <a:noAutofit/>
          </a:bodyPr>
          <a:lstStyle>
            <a:lvl1pPr marL="0" indent="0">
              <a:buNone/>
              <a:defRPr sz="6000" b="1">
                <a:latin typeface="+mj-lt"/>
              </a:defRPr>
            </a:lvl1pPr>
            <a:lvl2pPr marL="2240152" indent="0">
              <a:buNone/>
              <a:defRPr/>
            </a:lvl2pPr>
            <a:lvl3pPr marL="4480304" indent="0">
              <a:buNone/>
              <a:defRPr/>
            </a:lvl3pPr>
            <a:lvl4pPr marL="6720456" indent="0">
              <a:buNone/>
              <a:defRPr/>
            </a:lvl4pPr>
            <a:lvl5pPr marL="8960608" indent="0">
              <a:buNone/>
              <a:defRPr/>
            </a:lvl5pPr>
          </a:lstStyle>
          <a:p>
            <a:pPr lvl="0"/>
            <a:r>
              <a:rPr lang="en-US" dirty="0"/>
              <a:t>Results</a:t>
            </a:r>
          </a:p>
        </p:txBody>
      </p:sp>
      <p:sp>
        <p:nvSpPr>
          <p:cNvPr id="31" name="Text Placeholder 24">
            <a:extLst>
              <a:ext uri="{FF2B5EF4-FFF2-40B4-BE49-F238E27FC236}">
                <a16:creationId xmlns:a16="http://schemas.microsoft.com/office/drawing/2014/main" id="{802E50DF-1161-44B5-9287-7FC1C132487D}"/>
              </a:ext>
            </a:extLst>
          </p:cNvPr>
          <p:cNvSpPr>
            <a:spLocks noGrp="1"/>
          </p:cNvSpPr>
          <p:nvPr>
            <p:ph type="body" sz="quarter" idx="21" hasCustomPrompt="1"/>
          </p:nvPr>
        </p:nvSpPr>
        <p:spPr>
          <a:xfrm>
            <a:off x="34533840" y="26684604"/>
            <a:ext cx="8549640" cy="777875"/>
          </a:xfrm>
        </p:spPr>
        <p:txBody>
          <a:bodyPr>
            <a:noAutofit/>
          </a:bodyPr>
          <a:lstStyle>
            <a:lvl1pPr marL="0" indent="0">
              <a:buNone/>
              <a:defRPr sz="6000" b="1">
                <a:latin typeface="+mj-lt"/>
              </a:defRPr>
            </a:lvl1pPr>
            <a:lvl2pPr marL="2240152" indent="0">
              <a:buNone/>
              <a:defRPr/>
            </a:lvl2pPr>
            <a:lvl3pPr marL="4480304" indent="0">
              <a:buNone/>
              <a:defRPr/>
            </a:lvl3pPr>
            <a:lvl4pPr marL="6720456" indent="0">
              <a:buNone/>
              <a:defRPr/>
            </a:lvl4pPr>
            <a:lvl5pPr marL="8960608" indent="0">
              <a:buNone/>
              <a:defRPr/>
            </a:lvl5pPr>
          </a:lstStyle>
          <a:p>
            <a:pPr lvl="0"/>
            <a:r>
              <a:rPr lang="en-US" dirty="0"/>
              <a:t>References</a:t>
            </a:r>
          </a:p>
        </p:txBody>
      </p:sp>
      <p:sp>
        <p:nvSpPr>
          <p:cNvPr id="33" name="Text Placeholder 32">
            <a:extLst>
              <a:ext uri="{FF2B5EF4-FFF2-40B4-BE49-F238E27FC236}">
                <a16:creationId xmlns:a16="http://schemas.microsoft.com/office/drawing/2014/main" id="{EB3740D2-AC41-4077-AC0F-7F503C9DB7E6}"/>
              </a:ext>
            </a:extLst>
          </p:cNvPr>
          <p:cNvSpPr>
            <a:spLocks noGrp="1"/>
          </p:cNvSpPr>
          <p:nvPr>
            <p:ph type="body" sz="quarter" idx="22"/>
          </p:nvPr>
        </p:nvSpPr>
        <p:spPr>
          <a:xfrm>
            <a:off x="1127125" y="8686800"/>
            <a:ext cx="15255875" cy="6072838"/>
          </a:xfrm>
        </p:spPr>
        <p:txBody>
          <a:bodyPr>
            <a:normAutofit/>
          </a:bodyPr>
          <a:lstStyle>
            <a:lvl1pPr marL="0" indent="0" algn="l">
              <a:buNone/>
              <a:defRPr sz="4000">
                <a:solidFill>
                  <a:srgbClr val="000000"/>
                </a:solidFill>
                <a:latin typeface="+mj-lt"/>
              </a:defRPr>
            </a:lvl1pPr>
            <a:lvl2pPr marL="2925952" indent="-685800" algn="l">
              <a:buFont typeface="Arial" panose="020B0604020202020204" pitchFamily="34" charset="0"/>
              <a:buChar char="•"/>
              <a:defRPr sz="4000">
                <a:solidFill>
                  <a:srgbClr val="000000"/>
                </a:solidFill>
                <a:latin typeface="+mj-lt"/>
              </a:defRPr>
            </a:lvl2pPr>
            <a:lvl3pPr marL="5166104" indent="-685800" algn="l">
              <a:buFont typeface="Arial" panose="020B0604020202020204" pitchFamily="34" charset="0"/>
              <a:buChar char="•"/>
              <a:defRPr sz="4000">
                <a:solidFill>
                  <a:srgbClr val="000000"/>
                </a:solidFill>
                <a:latin typeface="+mj-lt"/>
              </a:defRPr>
            </a:lvl3pPr>
            <a:lvl4pPr marL="7291956" indent="-571500" algn="l">
              <a:buFont typeface="Arial" panose="020B0604020202020204" pitchFamily="34" charset="0"/>
              <a:buChar char="•"/>
              <a:defRPr sz="4000">
                <a:solidFill>
                  <a:srgbClr val="000000"/>
                </a:solidFill>
                <a:latin typeface="+mj-lt"/>
              </a:defRPr>
            </a:lvl4pPr>
            <a:lvl5pPr marL="9532108" indent="-571500" algn="l">
              <a:buFont typeface="Arial" panose="020B0604020202020204" pitchFamily="34" charset="0"/>
              <a:buChar char="•"/>
              <a:defRPr sz="4000">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ext Placeholder 32">
            <a:extLst>
              <a:ext uri="{FF2B5EF4-FFF2-40B4-BE49-F238E27FC236}">
                <a16:creationId xmlns:a16="http://schemas.microsoft.com/office/drawing/2014/main" id="{78747FA0-5496-4ED0-A864-0E0D987631DF}"/>
              </a:ext>
            </a:extLst>
          </p:cNvPr>
          <p:cNvSpPr>
            <a:spLocks noGrp="1"/>
          </p:cNvSpPr>
          <p:nvPr>
            <p:ph type="body" sz="quarter" idx="23"/>
          </p:nvPr>
        </p:nvSpPr>
        <p:spPr>
          <a:xfrm>
            <a:off x="34594799" y="8686799"/>
            <a:ext cx="15255875" cy="16718313"/>
          </a:xfrm>
        </p:spPr>
        <p:txBody>
          <a:bodyPr>
            <a:normAutofit/>
          </a:bodyPr>
          <a:lstStyle>
            <a:lvl1pPr marL="0" indent="0" algn="l">
              <a:buNone/>
              <a:defRPr sz="4000">
                <a:solidFill>
                  <a:srgbClr val="000000"/>
                </a:solidFill>
                <a:latin typeface="+mj-lt"/>
              </a:defRPr>
            </a:lvl1pPr>
            <a:lvl2pPr marL="2925952" indent="-685800" algn="l">
              <a:buFont typeface="Arial" panose="020B0604020202020204" pitchFamily="34" charset="0"/>
              <a:buChar char="•"/>
              <a:defRPr sz="4000">
                <a:solidFill>
                  <a:srgbClr val="000000"/>
                </a:solidFill>
                <a:latin typeface="+mj-lt"/>
              </a:defRPr>
            </a:lvl2pPr>
            <a:lvl3pPr marL="5166104" indent="-685800" algn="l">
              <a:buFont typeface="Arial" panose="020B0604020202020204" pitchFamily="34" charset="0"/>
              <a:buChar char="•"/>
              <a:defRPr sz="4000">
                <a:solidFill>
                  <a:srgbClr val="000000"/>
                </a:solidFill>
                <a:latin typeface="+mj-lt"/>
              </a:defRPr>
            </a:lvl3pPr>
            <a:lvl4pPr marL="7291956" indent="-571500" algn="l">
              <a:buFont typeface="Arial" panose="020B0604020202020204" pitchFamily="34" charset="0"/>
              <a:buChar char="•"/>
              <a:defRPr sz="4000">
                <a:solidFill>
                  <a:srgbClr val="000000"/>
                </a:solidFill>
                <a:latin typeface="+mj-lt"/>
              </a:defRPr>
            </a:lvl4pPr>
            <a:lvl5pPr marL="9532108" indent="-571500" algn="l">
              <a:buFont typeface="Arial" panose="020B0604020202020204" pitchFamily="34" charset="0"/>
              <a:buChar char="•"/>
              <a:defRPr sz="4000">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1" name="Text Placeholder 32">
            <a:extLst>
              <a:ext uri="{FF2B5EF4-FFF2-40B4-BE49-F238E27FC236}">
                <a16:creationId xmlns:a16="http://schemas.microsoft.com/office/drawing/2014/main" id="{4197A8BD-EA93-4A17-A7F7-B06ACAE121F8}"/>
              </a:ext>
            </a:extLst>
          </p:cNvPr>
          <p:cNvSpPr>
            <a:spLocks noGrp="1"/>
          </p:cNvSpPr>
          <p:nvPr>
            <p:ph type="body" sz="quarter" idx="29"/>
          </p:nvPr>
        </p:nvSpPr>
        <p:spPr>
          <a:xfrm>
            <a:off x="34533840" y="28050230"/>
            <a:ext cx="15255875" cy="6072838"/>
          </a:xfrm>
        </p:spPr>
        <p:txBody>
          <a:bodyPr>
            <a:normAutofit/>
          </a:bodyPr>
          <a:lstStyle>
            <a:lvl1pPr marL="685800" indent="-685800" algn="l">
              <a:buFont typeface="Arial" panose="020B0604020202020204" pitchFamily="34" charset="0"/>
              <a:buChar char="•"/>
              <a:defRPr sz="4000">
                <a:solidFill>
                  <a:srgbClr val="000000"/>
                </a:solidFill>
                <a:latin typeface="+mj-lt"/>
              </a:defRPr>
            </a:lvl1pPr>
            <a:lvl2pPr marL="2925952" indent="-685800" algn="l">
              <a:buFont typeface="Arial" panose="020B0604020202020204" pitchFamily="34" charset="0"/>
              <a:buChar char="•"/>
              <a:defRPr sz="4000">
                <a:solidFill>
                  <a:srgbClr val="000000"/>
                </a:solidFill>
                <a:latin typeface="+mj-lt"/>
              </a:defRPr>
            </a:lvl2pPr>
            <a:lvl3pPr marL="5166104" indent="-685800" algn="l">
              <a:buFont typeface="Arial" panose="020B0604020202020204" pitchFamily="34" charset="0"/>
              <a:buChar char="•"/>
              <a:defRPr sz="4000">
                <a:solidFill>
                  <a:srgbClr val="000000"/>
                </a:solidFill>
                <a:latin typeface="+mj-lt"/>
              </a:defRPr>
            </a:lvl3pPr>
            <a:lvl4pPr marL="7291956" indent="-571500" algn="l">
              <a:buFont typeface="Arial" panose="020B0604020202020204" pitchFamily="34" charset="0"/>
              <a:buChar char="•"/>
              <a:defRPr sz="4000">
                <a:solidFill>
                  <a:srgbClr val="000000"/>
                </a:solidFill>
                <a:latin typeface="+mj-lt"/>
              </a:defRPr>
            </a:lvl4pPr>
            <a:lvl5pPr marL="9532108" indent="-571500" algn="l">
              <a:buFont typeface="Arial" panose="020B0604020202020204" pitchFamily="34" charset="0"/>
              <a:buChar char="•"/>
              <a:defRPr sz="4000">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2" name="Text Placeholder 32">
            <a:extLst>
              <a:ext uri="{FF2B5EF4-FFF2-40B4-BE49-F238E27FC236}">
                <a16:creationId xmlns:a16="http://schemas.microsoft.com/office/drawing/2014/main" id="{7B51564D-3ACB-4399-8604-517C5E9F0278}"/>
              </a:ext>
            </a:extLst>
          </p:cNvPr>
          <p:cNvSpPr>
            <a:spLocks noGrp="1"/>
          </p:cNvSpPr>
          <p:nvPr>
            <p:ph type="body" sz="quarter" idx="30"/>
          </p:nvPr>
        </p:nvSpPr>
        <p:spPr>
          <a:xfrm>
            <a:off x="17525999" y="28950632"/>
            <a:ext cx="15255875" cy="6072838"/>
          </a:xfrm>
        </p:spPr>
        <p:txBody>
          <a:bodyPr>
            <a:normAutofit/>
          </a:bodyPr>
          <a:lstStyle>
            <a:lvl1pPr marL="0" indent="0" algn="l">
              <a:buNone/>
              <a:defRPr sz="4000">
                <a:solidFill>
                  <a:srgbClr val="000000"/>
                </a:solidFill>
                <a:latin typeface="+mj-lt"/>
              </a:defRPr>
            </a:lvl1pPr>
            <a:lvl2pPr marL="2925952" indent="-685800" algn="l">
              <a:buFont typeface="Arial" panose="020B0604020202020204" pitchFamily="34" charset="0"/>
              <a:buChar char="•"/>
              <a:defRPr sz="4000">
                <a:solidFill>
                  <a:srgbClr val="000000"/>
                </a:solidFill>
                <a:latin typeface="+mj-lt"/>
              </a:defRPr>
            </a:lvl2pPr>
            <a:lvl3pPr marL="5166104" indent="-685800" algn="l">
              <a:buFont typeface="Arial" panose="020B0604020202020204" pitchFamily="34" charset="0"/>
              <a:buChar char="•"/>
              <a:defRPr sz="4000">
                <a:solidFill>
                  <a:srgbClr val="000000"/>
                </a:solidFill>
                <a:latin typeface="+mj-lt"/>
              </a:defRPr>
            </a:lvl3pPr>
            <a:lvl4pPr marL="7291956" indent="-571500" algn="l">
              <a:buFont typeface="Arial" panose="020B0604020202020204" pitchFamily="34" charset="0"/>
              <a:buChar char="•"/>
              <a:defRPr sz="4000">
                <a:solidFill>
                  <a:srgbClr val="000000"/>
                </a:solidFill>
                <a:latin typeface="+mj-lt"/>
              </a:defRPr>
            </a:lvl4pPr>
            <a:lvl5pPr marL="9532108" indent="-571500" algn="l">
              <a:buFont typeface="Arial" panose="020B0604020202020204" pitchFamily="34" charset="0"/>
              <a:buChar char="•"/>
              <a:defRPr sz="4000">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3" name="Text Placeholder 32">
            <a:extLst>
              <a:ext uri="{FF2B5EF4-FFF2-40B4-BE49-F238E27FC236}">
                <a16:creationId xmlns:a16="http://schemas.microsoft.com/office/drawing/2014/main" id="{DC7DAC54-3985-4757-A505-128505FF56D9}"/>
              </a:ext>
            </a:extLst>
          </p:cNvPr>
          <p:cNvSpPr>
            <a:spLocks noGrp="1"/>
          </p:cNvSpPr>
          <p:nvPr>
            <p:ph type="body" sz="quarter" idx="31"/>
          </p:nvPr>
        </p:nvSpPr>
        <p:spPr>
          <a:xfrm>
            <a:off x="1127124" y="17449198"/>
            <a:ext cx="15255875" cy="6072838"/>
          </a:xfrm>
        </p:spPr>
        <p:txBody>
          <a:bodyPr>
            <a:normAutofit/>
          </a:bodyPr>
          <a:lstStyle>
            <a:lvl1pPr marL="0" indent="0" algn="l">
              <a:buNone/>
              <a:defRPr sz="4000">
                <a:solidFill>
                  <a:srgbClr val="000000"/>
                </a:solidFill>
                <a:latin typeface="+mj-lt"/>
              </a:defRPr>
            </a:lvl1pPr>
            <a:lvl2pPr marL="2925952" indent="-685800" algn="l">
              <a:buFont typeface="Arial" panose="020B0604020202020204" pitchFamily="34" charset="0"/>
              <a:buChar char="•"/>
              <a:defRPr sz="4000">
                <a:solidFill>
                  <a:srgbClr val="000000"/>
                </a:solidFill>
                <a:latin typeface="+mj-lt"/>
              </a:defRPr>
            </a:lvl2pPr>
            <a:lvl3pPr marL="5166104" indent="-685800" algn="l">
              <a:buFont typeface="Arial" panose="020B0604020202020204" pitchFamily="34" charset="0"/>
              <a:buChar char="•"/>
              <a:defRPr sz="4000">
                <a:solidFill>
                  <a:srgbClr val="000000"/>
                </a:solidFill>
                <a:latin typeface="+mj-lt"/>
              </a:defRPr>
            </a:lvl3pPr>
            <a:lvl4pPr marL="7291956" indent="-571500" algn="l">
              <a:buFont typeface="Arial" panose="020B0604020202020204" pitchFamily="34" charset="0"/>
              <a:buChar char="•"/>
              <a:defRPr sz="4000">
                <a:solidFill>
                  <a:srgbClr val="000000"/>
                </a:solidFill>
                <a:latin typeface="+mj-lt"/>
              </a:defRPr>
            </a:lvl4pPr>
            <a:lvl5pPr marL="9532108" indent="-571500" algn="l">
              <a:buFont typeface="Arial" panose="020B0604020202020204" pitchFamily="34" charset="0"/>
              <a:buChar char="•"/>
              <a:defRPr sz="4000">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5" name="Text Placeholder 24">
            <a:extLst>
              <a:ext uri="{FF2B5EF4-FFF2-40B4-BE49-F238E27FC236}">
                <a16:creationId xmlns:a16="http://schemas.microsoft.com/office/drawing/2014/main" id="{8A5FD83F-9CEC-4766-B689-6D0213F39600}"/>
              </a:ext>
            </a:extLst>
          </p:cNvPr>
          <p:cNvSpPr>
            <a:spLocks noGrp="1"/>
          </p:cNvSpPr>
          <p:nvPr>
            <p:ph type="body" sz="quarter" idx="32" hasCustomPrompt="1"/>
          </p:nvPr>
        </p:nvSpPr>
        <p:spPr>
          <a:xfrm>
            <a:off x="1143000" y="24359634"/>
            <a:ext cx="8549640" cy="777875"/>
          </a:xfrm>
        </p:spPr>
        <p:txBody>
          <a:bodyPr>
            <a:noAutofit/>
          </a:bodyPr>
          <a:lstStyle>
            <a:lvl1pPr marL="0" indent="0">
              <a:buNone/>
              <a:defRPr sz="4400" b="0">
                <a:solidFill>
                  <a:srgbClr val="000000"/>
                </a:solidFill>
                <a:latin typeface="+mj-lt"/>
              </a:defRPr>
            </a:lvl1pPr>
            <a:lvl2pPr marL="2240152" indent="0">
              <a:buNone/>
              <a:defRPr/>
            </a:lvl2pPr>
            <a:lvl3pPr marL="4480304" indent="0">
              <a:buNone/>
              <a:defRPr/>
            </a:lvl3pPr>
            <a:lvl4pPr marL="6720456" indent="0">
              <a:buNone/>
              <a:defRPr/>
            </a:lvl4pPr>
            <a:lvl5pPr marL="8960608" indent="0">
              <a:buNone/>
              <a:defRPr/>
            </a:lvl5pPr>
          </a:lstStyle>
          <a:p>
            <a:pPr lvl="0"/>
            <a:r>
              <a:rPr lang="en-US" dirty="0"/>
              <a:t>SUBHEADING </a:t>
            </a:r>
          </a:p>
        </p:txBody>
      </p:sp>
      <p:sp>
        <p:nvSpPr>
          <p:cNvPr id="46" name="Text Placeholder 32">
            <a:extLst>
              <a:ext uri="{FF2B5EF4-FFF2-40B4-BE49-F238E27FC236}">
                <a16:creationId xmlns:a16="http://schemas.microsoft.com/office/drawing/2014/main" id="{83687E18-E83F-4F7A-8CBD-5B5FD9D67672}"/>
              </a:ext>
            </a:extLst>
          </p:cNvPr>
          <p:cNvSpPr>
            <a:spLocks noGrp="1"/>
          </p:cNvSpPr>
          <p:nvPr>
            <p:ph type="body" sz="quarter" idx="33"/>
          </p:nvPr>
        </p:nvSpPr>
        <p:spPr>
          <a:xfrm>
            <a:off x="1127124" y="25405113"/>
            <a:ext cx="15355253" cy="4952967"/>
          </a:xfrm>
        </p:spPr>
        <p:txBody>
          <a:bodyPr>
            <a:normAutofit/>
          </a:bodyPr>
          <a:lstStyle>
            <a:lvl1pPr marL="685800" indent="-685800" algn="l">
              <a:buFont typeface="Arial" panose="020B0604020202020204" pitchFamily="34" charset="0"/>
              <a:buChar char="•"/>
              <a:defRPr sz="4000">
                <a:solidFill>
                  <a:srgbClr val="000000"/>
                </a:solidFill>
                <a:latin typeface="+mj-lt"/>
              </a:defRPr>
            </a:lvl1pPr>
            <a:lvl2pPr marL="2925952" indent="-685800" algn="l">
              <a:buFont typeface="Arial" panose="020B0604020202020204" pitchFamily="34" charset="0"/>
              <a:buChar char="•"/>
              <a:defRPr sz="4000">
                <a:solidFill>
                  <a:srgbClr val="000000"/>
                </a:solidFill>
                <a:latin typeface="+mj-lt"/>
              </a:defRPr>
            </a:lvl2pPr>
            <a:lvl3pPr marL="5166104" indent="-685800" algn="l">
              <a:buFont typeface="Arial" panose="020B0604020202020204" pitchFamily="34" charset="0"/>
              <a:buChar char="•"/>
              <a:defRPr sz="4000">
                <a:solidFill>
                  <a:srgbClr val="000000"/>
                </a:solidFill>
                <a:latin typeface="+mj-lt"/>
              </a:defRPr>
            </a:lvl3pPr>
            <a:lvl4pPr marL="7291956" indent="-571500" algn="l">
              <a:buFont typeface="Arial" panose="020B0604020202020204" pitchFamily="34" charset="0"/>
              <a:buChar char="•"/>
              <a:defRPr sz="4000">
                <a:solidFill>
                  <a:srgbClr val="000000"/>
                </a:solidFill>
                <a:latin typeface="+mj-lt"/>
              </a:defRPr>
            </a:lvl4pPr>
            <a:lvl5pPr marL="9532108" indent="-571500" algn="l">
              <a:buFont typeface="Arial" panose="020B0604020202020204" pitchFamily="34" charset="0"/>
              <a:buChar char="•"/>
              <a:defRPr sz="4000">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0" name="Picture Placeholder 49">
            <a:extLst>
              <a:ext uri="{FF2B5EF4-FFF2-40B4-BE49-F238E27FC236}">
                <a16:creationId xmlns:a16="http://schemas.microsoft.com/office/drawing/2014/main" id="{67B96688-53FC-4DD8-A4D1-751C3FDE97BD}"/>
              </a:ext>
            </a:extLst>
          </p:cNvPr>
          <p:cNvSpPr>
            <a:spLocks noGrp="1"/>
          </p:cNvSpPr>
          <p:nvPr>
            <p:ph type="pic" sz="quarter" idx="35"/>
          </p:nvPr>
        </p:nvSpPr>
        <p:spPr>
          <a:xfrm>
            <a:off x="1143000" y="31273750"/>
            <a:ext cx="15255875" cy="4338359"/>
          </a:xfrm>
        </p:spPr>
        <p:txBody>
          <a:bodyPr>
            <a:normAutofit/>
          </a:bodyPr>
          <a:lstStyle>
            <a:lvl1pPr marL="0" indent="0">
              <a:buNone/>
              <a:defRPr sz="4800"/>
            </a:lvl1pPr>
          </a:lstStyle>
          <a:p>
            <a:endParaRPr lang="en-US" dirty="0"/>
          </a:p>
        </p:txBody>
      </p:sp>
      <p:sp>
        <p:nvSpPr>
          <p:cNvPr id="32" name="Text Placeholder 32">
            <a:extLst>
              <a:ext uri="{FF2B5EF4-FFF2-40B4-BE49-F238E27FC236}">
                <a16:creationId xmlns:a16="http://schemas.microsoft.com/office/drawing/2014/main" id="{9C60D2B8-A23E-4047-A79D-2EC5ECDF044A}"/>
              </a:ext>
            </a:extLst>
          </p:cNvPr>
          <p:cNvSpPr>
            <a:spLocks noGrp="1"/>
          </p:cNvSpPr>
          <p:nvPr>
            <p:ph type="body" sz="quarter" idx="36"/>
          </p:nvPr>
        </p:nvSpPr>
        <p:spPr>
          <a:xfrm>
            <a:off x="17553271" y="8747140"/>
            <a:ext cx="15255875" cy="16718313"/>
          </a:xfrm>
        </p:spPr>
        <p:txBody>
          <a:bodyPr>
            <a:normAutofit/>
          </a:bodyPr>
          <a:lstStyle>
            <a:lvl1pPr marL="0" indent="0" algn="l">
              <a:buNone/>
              <a:defRPr sz="4000">
                <a:solidFill>
                  <a:srgbClr val="000000"/>
                </a:solidFill>
                <a:latin typeface="+mj-lt"/>
              </a:defRPr>
            </a:lvl1pPr>
            <a:lvl2pPr marL="2925952" indent="-685800" algn="l">
              <a:buFont typeface="Arial" panose="020B0604020202020204" pitchFamily="34" charset="0"/>
              <a:buChar char="•"/>
              <a:defRPr sz="4000">
                <a:solidFill>
                  <a:srgbClr val="000000"/>
                </a:solidFill>
                <a:latin typeface="+mj-lt"/>
              </a:defRPr>
            </a:lvl2pPr>
            <a:lvl3pPr marL="5166104" indent="-685800" algn="l">
              <a:buFont typeface="Arial" panose="020B0604020202020204" pitchFamily="34" charset="0"/>
              <a:buChar char="•"/>
              <a:defRPr sz="4000">
                <a:solidFill>
                  <a:srgbClr val="000000"/>
                </a:solidFill>
                <a:latin typeface="+mj-lt"/>
              </a:defRPr>
            </a:lvl3pPr>
            <a:lvl4pPr marL="7291956" indent="-571500" algn="l">
              <a:buFont typeface="Arial" panose="020B0604020202020204" pitchFamily="34" charset="0"/>
              <a:buChar char="•"/>
              <a:defRPr sz="4000">
                <a:solidFill>
                  <a:srgbClr val="000000"/>
                </a:solidFill>
                <a:latin typeface="+mj-lt"/>
              </a:defRPr>
            </a:lvl4pPr>
            <a:lvl5pPr marL="9532108" indent="-571500" algn="l">
              <a:buFont typeface="Arial" panose="020B0604020202020204" pitchFamily="34" charset="0"/>
              <a:buChar char="•"/>
              <a:defRPr sz="4000">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41256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844C22C2-0175-4738-9627-BAF0A82CB4E0}"/>
              </a:ext>
            </a:extLst>
          </p:cNvPr>
          <p:cNvSpPr>
            <a:spLocks noGrp="1"/>
          </p:cNvSpPr>
          <p:nvPr>
            <p:ph type="title" hasCustomPrompt="1"/>
          </p:nvPr>
        </p:nvSpPr>
        <p:spPr>
          <a:xfrm>
            <a:off x="1143000" y="1347919"/>
            <a:ext cx="44165520" cy="777557"/>
          </a:xfrm>
        </p:spPr>
        <p:txBody>
          <a:bodyPr>
            <a:normAutofit/>
          </a:bodyPr>
          <a:lstStyle>
            <a:lvl1pPr>
              <a:defRPr sz="12500">
                <a:solidFill>
                  <a:schemeClr val="bg1"/>
                </a:solidFill>
              </a:defRPr>
            </a:lvl1pPr>
          </a:lstStyle>
          <a:p>
            <a:r>
              <a:rPr lang="en-US" dirty="0"/>
              <a:t>Click to add poster title</a:t>
            </a:r>
          </a:p>
        </p:txBody>
      </p:sp>
      <p:sp>
        <p:nvSpPr>
          <p:cNvPr id="16" name="Text Placeholder 15">
            <a:extLst>
              <a:ext uri="{FF2B5EF4-FFF2-40B4-BE49-F238E27FC236}">
                <a16:creationId xmlns:a16="http://schemas.microsoft.com/office/drawing/2014/main" id="{41776752-92DC-4443-8EA3-D91E06CA382D}"/>
              </a:ext>
            </a:extLst>
          </p:cNvPr>
          <p:cNvSpPr>
            <a:spLocks noGrp="1"/>
          </p:cNvSpPr>
          <p:nvPr>
            <p:ph type="body" sz="quarter" idx="13" hasCustomPrompt="1"/>
          </p:nvPr>
        </p:nvSpPr>
        <p:spPr>
          <a:xfrm>
            <a:off x="1143000" y="2674620"/>
            <a:ext cx="23453725" cy="777557"/>
          </a:xfrm>
        </p:spPr>
        <p:txBody>
          <a:bodyPr>
            <a:noAutofit/>
          </a:bodyPr>
          <a:lstStyle>
            <a:lvl1pPr marL="0" indent="0">
              <a:buNone/>
              <a:defRPr sz="6600">
                <a:solidFill>
                  <a:schemeClr val="bg1"/>
                </a:solidFill>
              </a:defRPr>
            </a:lvl1pPr>
            <a:lvl2pPr marL="2240152" indent="0">
              <a:buNone/>
              <a:defRPr sz="7200">
                <a:solidFill>
                  <a:schemeClr val="bg1"/>
                </a:solidFill>
              </a:defRPr>
            </a:lvl2pPr>
            <a:lvl3pPr marL="4480304" indent="0">
              <a:buNone/>
              <a:defRPr sz="6600">
                <a:solidFill>
                  <a:schemeClr val="bg1"/>
                </a:solidFill>
              </a:defRPr>
            </a:lvl3pPr>
            <a:lvl4pPr marL="6720456" indent="0">
              <a:buNone/>
              <a:defRPr sz="5400">
                <a:solidFill>
                  <a:schemeClr val="bg1"/>
                </a:solidFill>
              </a:defRPr>
            </a:lvl4pPr>
            <a:lvl5pPr marL="8960608" indent="0">
              <a:buNone/>
              <a:defRPr sz="5400">
                <a:solidFill>
                  <a:schemeClr val="bg1"/>
                </a:solidFill>
              </a:defRPr>
            </a:lvl5pPr>
          </a:lstStyle>
          <a:p>
            <a:pPr lvl="0"/>
            <a:r>
              <a:rPr lang="en-US" dirty="0"/>
              <a:t>Click to Add Authors</a:t>
            </a:r>
          </a:p>
        </p:txBody>
      </p:sp>
      <p:sp>
        <p:nvSpPr>
          <p:cNvPr id="18" name="Text Placeholder 17">
            <a:extLst>
              <a:ext uri="{FF2B5EF4-FFF2-40B4-BE49-F238E27FC236}">
                <a16:creationId xmlns:a16="http://schemas.microsoft.com/office/drawing/2014/main" id="{6DED9357-F131-42AC-ACD1-E2AB0C9CD46B}"/>
              </a:ext>
            </a:extLst>
          </p:cNvPr>
          <p:cNvSpPr>
            <a:spLocks noGrp="1"/>
          </p:cNvSpPr>
          <p:nvPr>
            <p:ph type="body" sz="quarter" idx="14" hasCustomPrompt="1"/>
          </p:nvPr>
        </p:nvSpPr>
        <p:spPr>
          <a:xfrm>
            <a:off x="1143000" y="3774767"/>
            <a:ext cx="23453725" cy="777875"/>
          </a:xfrm>
        </p:spPr>
        <p:txBody>
          <a:bodyPr>
            <a:noAutofit/>
          </a:bodyPr>
          <a:lstStyle>
            <a:lvl1pPr marL="0" indent="0">
              <a:buNone/>
              <a:defRPr sz="6000">
                <a:solidFill>
                  <a:schemeClr val="bg1"/>
                </a:solidFill>
              </a:defRPr>
            </a:lvl1pPr>
            <a:lvl2pPr marL="2240152" indent="0">
              <a:buNone/>
              <a:defRPr sz="6000">
                <a:solidFill>
                  <a:schemeClr val="bg1"/>
                </a:solidFill>
              </a:defRPr>
            </a:lvl2pPr>
            <a:lvl3pPr marL="4480304" indent="0">
              <a:buNone/>
              <a:defRPr sz="5400">
                <a:solidFill>
                  <a:schemeClr val="bg1"/>
                </a:solidFill>
              </a:defRPr>
            </a:lvl3pPr>
            <a:lvl4pPr marL="6720456" indent="0">
              <a:buNone/>
              <a:defRPr sz="4400">
                <a:solidFill>
                  <a:schemeClr val="bg1"/>
                </a:solidFill>
              </a:defRPr>
            </a:lvl4pPr>
            <a:lvl5pPr marL="8960608" indent="0">
              <a:buNone/>
              <a:defRPr sz="4400">
                <a:solidFill>
                  <a:schemeClr val="bg1"/>
                </a:solidFill>
              </a:defRPr>
            </a:lvl5pPr>
          </a:lstStyle>
          <a:p>
            <a:pPr lvl="0"/>
            <a:r>
              <a:rPr lang="en-US" dirty="0"/>
              <a:t>NH-ME LEND, Institute on Disability, University of New Hampshire</a:t>
            </a:r>
          </a:p>
        </p:txBody>
      </p:sp>
    </p:spTree>
    <p:extLst>
      <p:ext uri="{BB962C8B-B14F-4D97-AF65-F5344CB8AC3E}">
        <p14:creationId xmlns:p14="http://schemas.microsoft.com/office/powerpoint/2010/main" val="1273314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26526" y="6914431"/>
            <a:ext cx="44165520" cy="24367494"/>
          </a:xfrm>
          <a:prstGeom prst="rect">
            <a:avLst/>
          </a:prstGeom>
        </p:spPr>
        <p:txBody>
          <a:bodyPr vert="horz" lIns="106674" tIns="53337" rIns="106674" bIns="53337"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a:extLst>
              <a:ext uri="{FF2B5EF4-FFF2-40B4-BE49-F238E27FC236}">
                <a16:creationId xmlns:a16="http://schemas.microsoft.com/office/drawing/2014/main" id="{2320380B-A931-4C1A-AE1D-8A14265C3EBC}"/>
              </a:ext>
            </a:extLst>
          </p:cNvPr>
          <p:cNvSpPr txBox="1">
            <a:spLocks/>
          </p:cNvSpPr>
          <p:nvPr userDrawn="1"/>
        </p:nvSpPr>
        <p:spPr>
          <a:xfrm>
            <a:off x="-587828" y="0"/>
            <a:ext cx="51794228" cy="5440679"/>
          </a:xfrm>
          <a:prstGeom prst="rect">
            <a:avLst/>
          </a:prstGeom>
          <a:solidFill>
            <a:srgbClr val="003591"/>
          </a:solidFill>
          <a:ln w="101600" cap="flat" cmpd="sng" algn="ctr">
            <a:solidFill>
              <a:srgbClr val="002060"/>
            </a:solidFill>
            <a:prstDash val="solid"/>
            <a:miter lim="800000"/>
          </a:ln>
        </p:spPr>
        <p:style>
          <a:lnRef idx="2">
            <a:schemeClr val="dk1"/>
          </a:lnRef>
          <a:fillRef idx="1">
            <a:schemeClr val="lt1"/>
          </a:fillRef>
          <a:effectRef idx="0">
            <a:schemeClr val="dk1"/>
          </a:effectRef>
          <a:fontRef idx="minor">
            <a:schemeClr val="dk1"/>
          </a:fontRef>
        </p:style>
        <p:txBody>
          <a:bodyPr anchor="ctr">
            <a:normAutofit/>
          </a:bodyPr>
          <a:lstStyle>
            <a:lvl1pPr algn="l" defTabSz="4480304" rtl="0" eaLnBrk="1" latinLnBrk="0" hangingPunct="1">
              <a:lnSpc>
                <a:spcPct val="90000"/>
              </a:lnSpc>
              <a:spcBef>
                <a:spcPct val="0"/>
              </a:spcBef>
              <a:buNone/>
              <a:defRPr sz="216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9300" i="1" dirty="0">
                <a:solidFill>
                  <a:schemeClr val="bg1"/>
                </a:solidFill>
                <a:latin typeface="Myriad Pro" panose="020B0503030403020204" pitchFamily="34" charset="0"/>
                <a:cs typeface="Arial" panose="020B0604020202020204" pitchFamily="34" charset="0"/>
              </a:rPr>
              <a:t> </a:t>
            </a:r>
          </a:p>
        </p:txBody>
      </p:sp>
      <p:sp>
        <p:nvSpPr>
          <p:cNvPr id="14" name="Arrow: Pentagon 13">
            <a:extLst>
              <a:ext uri="{FF2B5EF4-FFF2-40B4-BE49-F238E27FC236}">
                <a16:creationId xmlns:a16="http://schemas.microsoft.com/office/drawing/2014/main" id="{9FEDE908-957E-4EF9-8184-398597C8E13C}"/>
              </a:ext>
            </a:extLst>
          </p:cNvPr>
          <p:cNvSpPr/>
          <p:nvPr userDrawn="1"/>
        </p:nvSpPr>
        <p:spPr>
          <a:xfrm rot="5400000">
            <a:off x="42118232" y="782380"/>
            <a:ext cx="7103005" cy="5904004"/>
          </a:xfrm>
          <a:prstGeom prst="homePlate">
            <a:avLst>
              <a:gd name="adj" fmla="val 32067"/>
            </a:avLst>
          </a:prstGeom>
          <a:solidFill>
            <a:srgbClr val="003591"/>
          </a:solidFill>
          <a:ln w="47625" cap="rnd">
            <a:noFill/>
            <a:prstDash val="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University of New Hampshire logo">
            <a:extLst>
              <a:ext uri="{FF2B5EF4-FFF2-40B4-BE49-F238E27FC236}">
                <a16:creationId xmlns:a16="http://schemas.microsoft.com/office/drawing/2014/main" id="{03A346C1-A4EF-44B4-8A47-C043BCF1DFC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4774944" y="1037087"/>
            <a:ext cx="1747670" cy="2104513"/>
          </a:xfrm>
          <a:prstGeom prst="rect">
            <a:avLst/>
          </a:prstGeom>
        </p:spPr>
      </p:pic>
      <p:pic>
        <p:nvPicPr>
          <p:cNvPr id="18" name="Picture 17" descr="NH ME Lend Program logo">
            <a:extLst>
              <a:ext uri="{FF2B5EF4-FFF2-40B4-BE49-F238E27FC236}">
                <a16:creationId xmlns:a16="http://schemas.microsoft.com/office/drawing/2014/main" id="{CE8913CD-8CA7-4288-944E-D0E9A6B9EE17}"/>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3061757" y="3492424"/>
            <a:ext cx="5366548" cy="1335308"/>
          </a:xfrm>
          <a:prstGeom prst="rect">
            <a:avLst/>
          </a:prstGeom>
        </p:spPr>
      </p:pic>
      <p:sp>
        <p:nvSpPr>
          <p:cNvPr id="2" name="Title Placeholder 1"/>
          <p:cNvSpPr>
            <a:spLocks noGrp="1"/>
          </p:cNvSpPr>
          <p:nvPr>
            <p:ph type="title"/>
          </p:nvPr>
        </p:nvSpPr>
        <p:spPr>
          <a:xfrm>
            <a:off x="3226526" y="1835792"/>
            <a:ext cx="44165520" cy="1769094"/>
          </a:xfrm>
          <a:prstGeom prst="rect">
            <a:avLst/>
          </a:prstGeom>
        </p:spPr>
        <p:txBody>
          <a:bodyPr vert="horz" lIns="106674" tIns="53337" rIns="106674" bIns="53337" rtlCol="0" anchor="ctr">
            <a:normAutofit/>
          </a:bodyPr>
          <a:lstStyle/>
          <a:p>
            <a:r>
              <a:rPr lang="en-US"/>
              <a:t>Click to edit Master title style</a:t>
            </a:r>
            <a:endParaRPr lang="en-US" dirty="0"/>
          </a:p>
        </p:txBody>
      </p:sp>
      <p:grpSp>
        <p:nvGrpSpPr>
          <p:cNvPr id="10" name="Group 9" descr="NH-ME LEND Program partners' logos. Includes Dartmouth-Hitchcock, Institute on Disability, University of Maine Center for Community Inclusion and Disability Studies UCED">
            <a:extLst>
              <a:ext uri="{FF2B5EF4-FFF2-40B4-BE49-F238E27FC236}">
                <a16:creationId xmlns:a16="http://schemas.microsoft.com/office/drawing/2014/main" id="{37EA225B-B34E-41A1-8265-3497517326CB}"/>
              </a:ext>
            </a:extLst>
          </p:cNvPr>
          <p:cNvGrpSpPr/>
          <p:nvPr userDrawn="1"/>
        </p:nvGrpSpPr>
        <p:grpSpPr>
          <a:xfrm>
            <a:off x="30838140" y="35555594"/>
            <a:ext cx="19342560" cy="1812119"/>
            <a:chOff x="30606540" y="36072358"/>
            <a:chExt cx="19342560" cy="1812119"/>
          </a:xfrm>
        </p:grpSpPr>
        <p:pic>
          <p:nvPicPr>
            <p:cNvPr id="1026" name="Picture 2" descr="Dartmouth Hitchcock's Logo">
              <a:extLst>
                <a:ext uri="{FF2B5EF4-FFF2-40B4-BE49-F238E27FC236}">
                  <a16:creationId xmlns:a16="http://schemas.microsoft.com/office/drawing/2014/main" id="{E5BF99D5-1638-47BF-B81C-5C6525C64497}"/>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0606540" y="36072358"/>
              <a:ext cx="6945032" cy="8797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niversity of Maine Center for Community Inclusion and disability Studies">
              <a:extLst>
                <a:ext uri="{FF2B5EF4-FFF2-40B4-BE49-F238E27FC236}">
                  <a16:creationId xmlns:a16="http://schemas.microsoft.com/office/drawing/2014/main" id="{B7BB1FF8-10EB-4871-B422-03AA4CCFBE54}"/>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45186600" y="36228488"/>
              <a:ext cx="4762500" cy="15525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Text&#10;&#10;Description automatically generated with medium confidence">
              <a:extLst>
                <a:ext uri="{FF2B5EF4-FFF2-40B4-BE49-F238E27FC236}">
                  <a16:creationId xmlns:a16="http://schemas.microsoft.com/office/drawing/2014/main" id="{B01FE5DB-398C-4F63-A9B2-24215D3F3C9B}"/>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8188623" y="36125072"/>
              <a:ext cx="6360926" cy="1759405"/>
            </a:xfrm>
            <a:prstGeom prst="rect">
              <a:avLst/>
            </a:prstGeom>
          </p:spPr>
        </p:pic>
      </p:grpSp>
      <p:sp>
        <p:nvSpPr>
          <p:cNvPr id="19" name="TextBox 18">
            <a:extLst>
              <a:ext uri="{FF2B5EF4-FFF2-40B4-BE49-F238E27FC236}">
                <a16:creationId xmlns:a16="http://schemas.microsoft.com/office/drawing/2014/main" id="{E00C1324-6F8D-481B-906B-64A12369AB49}"/>
              </a:ext>
            </a:extLst>
          </p:cNvPr>
          <p:cNvSpPr txBox="1"/>
          <p:nvPr userDrawn="1"/>
        </p:nvSpPr>
        <p:spPr>
          <a:xfrm>
            <a:off x="1348740" y="35711725"/>
            <a:ext cx="28852349" cy="1759870"/>
          </a:xfrm>
          <a:prstGeom prst="rect">
            <a:avLst/>
          </a:prstGeom>
          <a:noFill/>
        </p:spPr>
        <p:txBody>
          <a:bodyPr wrap="square">
            <a:spAutoFit/>
          </a:bodyPr>
          <a:lstStyle/>
          <a:p>
            <a:pPr algn="l"/>
            <a:r>
              <a:rPr lang="en-US" sz="3600" b="0" i="1" dirty="0">
                <a:solidFill>
                  <a:srgbClr val="333333"/>
                </a:solidFill>
                <a:effectLst/>
                <a:latin typeface="Source Sans Pro" panose="020B0503030403020204" pitchFamily="34" charset="0"/>
              </a:rPr>
              <a:t>NH-ME LEND is supported by a grant (#</a:t>
            </a:r>
            <a:r>
              <a:rPr lang="en-US" sz="3600" b="0" i="0" dirty="0">
                <a:solidFill>
                  <a:srgbClr val="333333"/>
                </a:solidFill>
                <a:effectLst/>
                <a:latin typeface="Source Sans Pro" panose="020B0503030403020204" pitchFamily="34" charset="0"/>
              </a:rPr>
              <a:t>T73MC33246</a:t>
            </a:r>
            <a:r>
              <a:rPr lang="en-US" sz="3600" b="0" i="1" dirty="0">
                <a:solidFill>
                  <a:srgbClr val="333333"/>
                </a:solidFill>
                <a:effectLst/>
                <a:latin typeface="Source Sans Pro" panose="020B0503030403020204" pitchFamily="34" charset="0"/>
              </a:rPr>
              <a:t>) from the Maternal and Child Health Bureau, Health Resources and Services Administration (HRSA), U.S. Department of Health and Human Services and administered by the Association of University Centers on Disabilities (AUCD). </a:t>
            </a:r>
          </a:p>
          <a:p>
            <a:pPr algn="l"/>
            <a:r>
              <a:rPr lang="en-US" sz="3600" b="0" i="1" dirty="0">
                <a:solidFill>
                  <a:srgbClr val="333333"/>
                </a:solidFill>
                <a:effectLst/>
                <a:latin typeface="Source Sans Pro" panose="020B0503030403020204" pitchFamily="34" charset="0"/>
              </a:rPr>
              <a:t>Learn more at iod.unh.edu/nh-me-lend</a:t>
            </a:r>
            <a:endParaRPr lang="en-US" sz="3600" dirty="0"/>
          </a:p>
        </p:txBody>
      </p:sp>
    </p:spTree>
    <p:extLst>
      <p:ext uri="{BB962C8B-B14F-4D97-AF65-F5344CB8AC3E}">
        <p14:creationId xmlns:p14="http://schemas.microsoft.com/office/powerpoint/2010/main" val="2663834418"/>
      </p:ext>
    </p:extLst>
  </p:cSld>
  <p:clrMap bg1="lt1" tx1="dk1" bg2="lt2" tx2="dk2" accent1="accent1" accent2="accent2" accent3="accent3" accent4="accent4" accent5="accent5" accent6="accent6" hlink="hlink" folHlink="folHlink"/>
  <p:sldLayoutIdLst>
    <p:sldLayoutId id="2147483718" r:id="rId1"/>
    <p:sldLayoutId id="2147483716" r:id="rId2"/>
    <p:sldLayoutId id="2147483715" r:id="rId3"/>
  </p:sldLayoutIdLst>
  <p:txStyles>
    <p:titleStyle>
      <a:lvl1pPr algn="l" defTabSz="4480304" rtl="0" eaLnBrk="1" latinLnBrk="0" hangingPunct="1">
        <a:lnSpc>
          <a:spcPct val="90000"/>
        </a:lnSpc>
        <a:spcBef>
          <a:spcPct val="0"/>
        </a:spcBef>
        <a:buNone/>
        <a:defRPr sz="21600" kern="1200">
          <a:solidFill>
            <a:schemeClr val="bg1"/>
          </a:solidFill>
          <a:latin typeface="+mj-lt"/>
          <a:ea typeface="+mj-ea"/>
          <a:cs typeface="+mj-cs"/>
        </a:defRPr>
      </a:lvl1pPr>
    </p:titleStyle>
    <p:bodyStyle>
      <a:lvl1pPr marL="1120076" indent="-1120076" algn="l" defTabSz="4480304" rtl="0" eaLnBrk="1" latinLnBrk="0" hangingPunct="1">
        <a:lnSpc>
          <a:spcPct val="90000"/>
        </a:lnSpc>
        <a:spcBef>
          <a:spcPts val="4900"/>
        </a:spcBef>
        <a:buFont typeface="Arial" panose="020B0604020202020204" pitchFamily="34" charset="0"/>
        <a:buChar char="•"/>
        <a:defRPr sz="7200" kern="1200">
          <a:solidFill>
            <a:srgbClr val="000000"/>
          </a:solidFill>
          <a:latin typeface="+mj-lt"/>
          <a:ea typeface="+mn-ea"/>
          <a:cs typeface="+mn-cs"/>
        </a:defRPr>
      </a:lvl1pPr>
      <a:lvl2pPr marL="3360228" indent="-1120076" algn="l" defTabSz="4480304" rtl="0" eaLnBrk="1" latinLnBrk="0" hangingPunct="1">
        <a:lnSpc>
          <a:spcPct val="90000"/>
        </a:lnSpc>
        <a:spcBef>
          <a:spcPts val="2450"/>
        </a:spcBef>
        <a:buFont typeface="Arial" panose="020B0604020202020204" pitchFamily="34" charset="0"/>
        <a:buChar char="•"/>
        <a:defRPr sz="7200" kern="1200">
          <a:solidFill>
            <a:srgbClr val="000000"/>
          </a:solidFill>
          <a:latin typeface="+mj-lt"/>
          <a:ea typeface="+mn-ea"/>
          <a:cs typeface="+mn-cs"/>
        </a:defRPr>
      </a:lvl2pPr>
      <a:lvl3pPr marL="5600380" indent="-1120076" algn="l" defTabSz="4480304" rtl="0" eaLnBrk="1" latinLnBrk="0" hangingPunct="1">
        <a:lnSpc>
          <a:spcPct val="90000"/>
        </a:lnSpc>
        <a:spcBef>
          <a:spcPts val="2450"/>
        </a:spcBef>
        <a:buFont typeface="Arial" panose="020B0604020202020204" pitchFamily="34" charset="0"/>
        <a:buChar char="•"/>
        <a:defRPr sz="6600" kern="1200">
          <a:solidFill>
            <a:srgbClr val="000000"/>
          </a:solidFill>
          <a:latin typeface="+mj-lt"/>
          <a:ea typeface="+mn-ea"/>
          <a:cs typeface="+mn-cs"/>
        </a:defRPr>
      </a:lvl3pPr>
      <a:lvl4pPr marL="7840532" indent="-1120076" algn="l" defTabSz="4480304" rtl="0" eaLnBrk="1" latinLnBrk="0" hangingPunct="1">
        <a:lnSpc>
          <a:spcPct val="90000"/>
        </a:lnSpc>
        <a:spcBef>
          <a:spcPts val="2450"/>
        </a:spcBef>
        <a:buFont typeface="Arial" panose="020B0604020202020204" pitchFamily="34" charset="0"/>
        <a:buChar char="•"/>
        <a:defRPr sz="5400" kern="1200">
          <a:solidFill>
            <a:srgbClr val="000000"/>
          </a:solidFill>
          <a:latin typeface="+mj-lt"/>
          <a:ea typeface="+mn-ea"/>
          <a:cs typeface="+mn-cs"/>
        </a:defRPr>
      </a:lvl4pPr>
      <a:lvl5pPr marL="10080684" indent="-1120076" algn="l" defTabSz="4480304" rtl="0" eaLnBrk="1" latinLnBrk="0" hangingPunct="1">
        <a:lnSpc>
          <a:spcPct val="90000"/>
        </a:lnSpc>
        <a:spcBef>
          <a:spcPts val="2450"/>
        </a:spcBef>
        <a:buFont typeface="Arial" panose="020B0604020202020204" pitchFamily="34" charset="0"/>
        <a:buChar char="•"/>
        <a:defRPr sz="5400" kern="1200">
          <a:solidFill>
            <a:srgbClr val="000000"/>
          </a:solidFill>
          <a:latin typeface="+mj-lt"/>
          <a:ea typeface="+mn-ea"/>
          <a:cs typeface="+mn-cs"/>
        </a:defRPr>
      </a:lvl5pPr>
      <a:lvl6pPr marL="12320836"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6pPr>
      <a:lvl7pPr marL="14560988"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7pPr>
      <a:lvl8pPr marL="16801140"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8pPr>
      <a:lvl9pPr marL="19041292"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9pPr>
    </p:bodyStyle>
    <p:otherStyle>
      <a:defPPr>
        <a:defRPr lang="en-US"/>
      </a:defPPr>
      <a:lvl1pPr marL="0" algn="l" defTabSz="4480304" rtl="0" eaLnBrk="1" latinLnBrk="0" hangingPunct="1">
        <a:defRPr sz="8800" kern="1200">
          <a:solidFill>
            <a:schemeClr val="tx1"/>
          </a:solidFill>
          <a:latin typeface="+mn-lt"/>
          <a:ea typeface="+mn-ea"/>
          <a:cs typeface="+mn-cs"/>
        </a:defRPr>
      </a:lvl1pPr>
      <a:lvl2pPr marL="2240152" algn="l" defTabSz="4480304" rtl="0" eaLnBrk="1" latinLnBrk="0" hangingPunct="1">
        <a:defRPr sz="8800" kern="1200">
          <a:solidFill>
            <a:schemeClr val="tx1"/>
          </a:solidFill>
          <a:latin typeface="+mn-lt"/>
          <a:ea typeface="+mn-ea"/>
          <a:cs typeface="+mn-cs"/>
        </a:defRPr>
      </a:lvl2pPr>
      <a:lvl3pPr marL="4480304" algn="l" defTabSz="4480304" rtl="0" eaLnBrk="1" latinLnBrk="0" hangingPunct="1">
        <a:defRPr sz="8800" kern="1200">
          <a:solidFill>
            <a:schemeClr val="tx1"/>
          </a:solidFill>
          <a:latin typeface="+mn-lt"/>
          <a:ea typeface="+mn-ea"/>
          <a:cs typeface="+mn-cs"/>
        </a:defRPr>
      </a:lvl3pPr>
      <a:lvl4pPr marL="6720456" algn="l" defTabSz="4480304" rtl="0" eaLnBrk="1" latinLnBrk="0" hangingPunct="1">
        <a:defRPr sz="8800" kern="1200">
          <a:solidFill>
            <a:schemeClr val="tx1"/>
          </a:solidFill>
          <a:latin typeface="+mn-lt"/>
          <a:ea typeface="+mn-ea"/>
          <a:cs typeface="+mn-cs"/>
        </a:defRPr>
      </a:lvl4pPr>
      <a:lvl5pPr marL="8960608" algn="l" defTabSz="4480304" rtl="0" eaLnBrk="1" latinLnBrk="0" hangingPunct="1">
        <a:defRPr sz="8800" kern="1200">
          <a:solidFill>
            <a:schemeClr val="tx1"/>
          </a:solidFill>
          <a:latin typeface="+mn-lt"/>
          <a:ea typeface="+mn-ea"/>
          <a:cs typeface="+mn-cs"/>
        </a:defRPr>
      </a:lvl5pPr>
      <a:lvl6pPr marL="11200760" algn="l" defTabSz="4480304" rtl="0" eaLnBrk="1" latinLnBrk="0" hangingPunct="1">
        <a:defRPr sz="8800" kern="1200">
          <a:solidFill>
            <a:schemeClr val="tx1"/>
          </a:solidFill>
          <a:latin typeface="+mn-lt"/>
          <a:ea typeface="+mn-ea"/>
          <a:cs typeface="+mn-cs"/>
        </a:defRPr>
      </a:lvl6pPr>
      <a:lvl7pPr marL="13440912" algn="l" defTabSz="4480304" rtl="0" eaLnBrk="1" latinLnBrk="0" hangingPunct="1">
        <a:defRPr sz="8800" kern="1200">
          <a:solidFill>
            <a:schemeClr val="tx1"/>
          </a:solidFill>
          <a:latin typeface="+mn-lt"/>
          <a:ea typeface="+mn-ea"/>
          <a:cs typeface="+mn-cs"/>
        </a:defRPr>
      </a:lvl7pPr>
      <a:lvl8pPr marL="15681064" algn="l" defTabSz="4480304" rtl="0" eaLnBrk="1" latinLnBrk="0" hangingPunct="1">
        <a:defRPr sz="8800" kern="1200">
          <a:solidFill>
            <a:schemeClr val="tx1"/>
          </a:solidFill>
          <a:latin typeface="+mn-lt"/>
          <a:ea typeface="+mn-ea"/>
          <a:cs typeface="+mn-cs"/>
        </a:defRPr>
      </a:lvl8pPr>
      <a:lvl9pPr marL="17921216" algn="l" defTabSz="4480304" rtl="0" eaLnBrk="1" latinLnBrk="0" hangingPunct="1">
        <a:defRPr sz="8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doi.org/10.1016/j.dhjo.2015.10.003" TargetMode="External"/><Relationship Id="rId3" Type="http://schemas.openxmlformats.org/officeDocument/2006/relationships/slideLayout" Target="../slideLayouts/slideLayout1.xml"/><Relationship Id="rId7" Type="http://schemas.openxmlformats.org/officeDocument/2006/relationships/hyperlink" Target="https://doi.org/10.1002/aepp.13099" TargetMode="External"/><Relationship Id="rId12" Type="http://schemas.openxmlformats.org/officeDocument/2006/relationships/image" Target="../media/image6.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hyperlink" Target="https://www.census.gov/data/tables/2020/demo/hhp/hhp14.html" TargetMode="External"/><Relationship Id="rId11" Type="http://schemas.openxmlformats.org/officeDocument/2006/relationships/chart" Target="../charts/chart1.xml"/><Relationship Id="rId5" Type="http://schemas.openxmlformats.org/officeDocument/2006/relationships/hyperlink" Target="https://www.cbpp.org/research/poverty-and-inequality/tracking-the" TargetMode="External"/><Relationship Id="rId10" Type="http://schemas.openxmlformats.org/officeDocument/2006/relationships/hyperlink" Target="https://doi.org/10.1352/1944-7558-121.6.520" TargetMode="External"/><Relationship Id="rId4" Type="http://schemas.openxmlformats.org/officeDocument/2006/relationships/notesSlide" Target="../notesSlides/notesSlide1.xml"/><Relationship Id="rId9" Type="http://schemas.openxmlformats.org/officeDocument/2006/relationships/hyperlink" Target="https://doi.org/10.1177/104420731771070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EAA69-AEE4-4D62-99A9-7E4079B60790}"/>
              </a:ext>
            </a:extLst>
          </p:cNvPr>
          <p:cNvSpPr>
            <a:spLocks noGrp="1"/>
          </p:cNvSpPr>
          <p:nvPr>
            <p:ph type="title"/>
          </p:nvPr>
        </p:nvSpPr>
        <p:spPr>
          <a:xfrm>
            <a:off x="0" y="1036306"/>
            <a:ext cx="46634400" cy="1374385"/>
          </a:xfrm>
        </p:spPr>
        <p:txBody>
          <a:bodyPr/>
          <a:lstStyle/>
          <a:p>
            <a:r>
              <a:rPr lang="en-US" sz="11400" dirty="0"/>
              <a:t>Food sufficiency and the utilization of free food resources for working-age Americans with disabilities during the COVID-19 pandemic</a:t>
            </a:r>
          </a:p>
        </p:txBody>
      </p:sp>
      <p:sp>
        <p:nvSpPr>
          <p:cNvPr id="3" name="Text Placeholder 2">
            <a:extLst>
              <a:ext uri="{FF2B5EF4-FFF2-40B4-BE49-F238E27FC236}">
                <a16:creationId xmlns:a16="http://schemas.microsoft.com/office/drawing/2014/main" id="{9F74E58B-446B-4FDA-9499-A83123281BF2}"/>
              </a:ext>
            </a:extLst>
          </p:cNvPr>
          <p:cNvSpPr>
            <a:spLocks noGrp="1"/>
          </p:cNvSpPr>
          <p:nvPr>
            <p:ph type="body" sz="quarter" idx="13"/>
          </p:nvPr>
        </p:nvSpPr>
        <p:spPr>
          <a:xfrm>
            <a:off x="0" y="3220199"/>
            <a:ext cx="23453725" cy="2919343"/>
          </a:xfrm>
        </p:spPr>
        <p:txBody>
          <a:bodyPr/>
          <a:lstStyle/>
          <a:p>
            <a:r>
              <a:rPr lang="en-US" sz="6000" dirty="0"/>
              <a:t>Grace Stott, BS</a:t>
            </a:r>
          </a:p>
          <a:p>
            <a:r>
              <a:rPr lang="en-US" sz="6000" dirty="0"/>
              <a:t>Debra Brucker, PhD; Kimberly Phillips, PhD</a:t>
            </a:r>
          </a:p>
        </p:txBody>
      </p:sp>
      <p:sp>
        <p:nvSpPr>
          <p:cNvPr id="11" name="Text Placeholder 10">
            <a:extLst>
              <a:ext uri="{FF2B5EF4-FFF2-40B4-BE49-F238E27FC236}">
                <a16:creationId xmlns:a16="http://schemas.microsoft.com/office/drawing/2014/main" id="{8E2B1EC4-7CC4-4BAA-A9B0-8ACB6319770B}"/>
              </a:ext>
            </a:extLst>
          </p:cNvPr>
          <p:cNvSpPr>
            <a:spLocks noGrp="1"/>
          </p:cNvSpPr>
          <p:nvPr>
            <p:ph type="body" sz="quarter" idx="22"/>
          </p:nvPr>
        </p:nvSpPr>
        <p:spPr>
          <a:xfrm>
            <a:off x="240199" y="7856991"/>
            <a:ext cx="16391844" cy="6274192"/>
          </a:xfrm>
        </p:spPr>
        <p:txBody>
          <a:bodyPr>
            <a:noAutofit/>
          </a:bodyPr>
          <a:lstStyle/>
          <a:p>
            <a:pPr marL="571500" indent="-571500">
              <a:lnSpc>
                <a:spcPct val="120000"/>
              </a:lnSpc>
              <a:spcBef>
                <a:spcPts val="1300"/>
              </a:spcBef>
              <a:buFont typeface="Arial" panose="020B0604020202020204" pitchFamily="34" charset="0"/>
              <a:buChar char="•"/>
            </a:pPr>
            <a:r>
              <a:rPr lang="en-US" sz="3400" dirty="0"/>
              <a:t>Food insecurity: lack of sufficient access to food to live an active and healthy life (1)</a:t>
            </a:r>
          </a:p>
          <a:p>
            <a:pPr marL="571500" indent="-571500">
              <a:lnSpc>
                <a:spcPct val="120000"/>
              </a:lnSpc>
              <a:spcBef>
                <a:spcPts val="1300"/>
              </a:spcBef>
              <a:buFont typeface="Arial" panose="020B0604020202020204" pitchFamily="34" charset="0"/>
              <a:buChar char="•"/>
            </a:pPr>
            <a:r>
              <a:rPr lang="en-US" sz="3400" dirty="0"/>
              <a:t>Food insufficiency: term in the Household Pulse Survey; measures food sufficiency in last 7 days; narrower measure of food insecurity that has been measured weekly since April 2020 (2-4)</a:t>
            </a:r>
          </a:p>
          <a:p>
            <a:pPr marL="571500" indent="-571500">
              <a:lnSpc>
                <a:spcPct val="120000"/>
              </a:lnSpc>
              <a:spcBef>
                <a:spcPts val="1300"/>
              </a:spcBef>
              <a:buFont typeface="Arial" panose="020B0604020202020204" pitchFamily="34" charset="0"/>
              <a:buChar char="•"/>
            </a:pPr>
            <a:r>
              <a:rPr lang="en-US" sz="3400" dirty="0"/>
              <a:t>COVID-19 increased food insecurity rates in the United States (2-4)</a:t>
            </a:r>
          </a:p>
          <a:p>
            <a:pPr marL="571500" indent="-571500">
              <a:lnSpc>
                <a:spcPct val="120000"/>
              </a:lnSpc>
              <a:spcBef>
                <a:spcPts val="1300"/>
              </a:spcBef>
              <a:buFont typeface="Arial" panose="020B0604020202020204" pitchFamily="34" charset="0"/>
              <a:buChar char="•"/>
            </a:pPr>
            <a:r>
              <a:rPr lang="en-US" sz="3400" dirty="0"/>
              <a:t>Working-age persons with disabilities are disproportionally affected by economic turndowns which leads to higher rates of food insecurity (5-10)</a:t>
            </a:r>
          </a:p>
          <a:p>
            <a:pPr>
              <a:lnSpc>
                <a:spcPct val="120000"/>
              </a:lnSpc>
              <a:spcBef>
                <a:spcPts val="1300"/>
              </a:spcBef>
            </a:pPr>
            <a:r>
              <a:rPr lang="en-US" sz="3400" b="1" dirty="0"/>
              <a:t>PURPOSE: </a:t>
            </a:r>
            <a:r>
              <a:rPr lang="en-US" sz="3400" dirty="0"/>
              <a:t>To examine how COVID-19 affected food sufficiency and utilization of free food sources among individuals with disabilities</a:t>
            </a:r>
          </a:p>
        </p:txBody>
      </p:sp>
      <p:sp>
        <p:nvSpPr>
          <p:cNvPr id="12" name="Text Placeholder 11">
            <a:extLst>
              <a:ext uri="{FF2B5EF4-FFF2-40B4-BE49-F238E27FC236}">
                <a16:creationId xmlns:a16="http://schemas.microsoft.com/office/drawing/2014/main" id="{DE81BDD1-2B60-4107-BE85-291858BCF35C}"/>
              </a:ext>
            </a:extLst>
          </p:cNvPr>
          <p:cNvSpPr>
            <a:spLocks noGrp="1"/>
          </p:cNvSpPr>
          <p:nvPr>
            <p:ph type="body" sz="quarter" idx="23"/>
          </p:nvPr>
        </p:nvSpPr>
        <p:spPr>
          <a:xfrm>
            <a:off x="34477103" y="18956781"/>
            <a:ext cx="15278869" cy="4786088"/>
          </a:xfrm>
        </p:spPr>
        <p:txBody>
          <a:bodyPr>
            <a:normAutofit/>
          </a:bodyPr>
          <a:lstStyle/>
          <a:p>
            <a:pPr>
              <a:lnSpc>
                <a:spcPct val="100000"/>
              </a:lnSpc>
            </a:pPr>
            <a:r>
              <a:rPr lang="en-US" sz="3700" dirty="0"/>
              <a:t>The COVID-19 pandemic has decreased food sufficiency and increased the utilization of free food resources among working-age individuals with disabilities in the U.S. Programs which provide nutrition assistance need to ensure the needs of this population are fully addressed. Future research should explore this issue in more detail, perhaps through qualitative research, to understand whether these concerns are substantially impacting food sufficiency for persons with disabilities and if so, the best way to counter this concern. </a:t>
            </a:r>
          </a:p>
          <a:p>
            <a:endParaRPr lang="en-US" dirty="0"/>
          </a:p>
          <a:p>
            <a:endParaRPr lang="en-US" dirty="0"/>
          </a:p>
          <a:p>
            <a:endParaRPr lang="en-US" dirty="0"/>
          </a:p>
          <a:p>
            <a:endParaRPr lang="en-US" dirty="0"/>
          </a:p>
          <a:p>
            <a:endParaRPr lang="en-US" dirty="0"/>
          </a:p>
          <a:p>
            <a:endParaRPr lang="en-US" dirty="0"/>
          </a:p>
        </p:txBody>
      </p:sp>
      <p:sp>
        <p:nvSpPr>
          <p:cNvPr id="14" name="Text Placeholder 13">
            <a:extLst>
              <a:ext uri="{FF2B5EF4-FFF2-40B4-BE49-F238E27FC236}">
                <a16:creationId xmlns:a16="http://schemas.microsoft.com/office/drawing/2014/main" id="{3939B36F-25C0-4831-9BE5-679ECE1AE100}"/>
              </a:ext>
            </a:extLst>
          </p:cNvPr>
          <p:cNvSpPr>
            <a:spLocks noGrp="1"/>
          </p:cNvSpPr>
          <p:nvPr>
            <p:ph type="body" sz="quarter" idx="26"/>
          </p:nvPr>
        </p:nvSpPr>
        <p:spPr>
          <a:xfrm>
            <a:off x="17510124" y="9051926"/>
            <a:ext cx="15255875" cy="442580"/>
          </a:xfrm>
        </p:spPr>
        <p:txBody>
          <a:bodyPr/>
          <a:lstStyle/>
          <a:p>
            <a:r>
              <a:rPr lang="en-US" dirty="0"/>
              <a:t>Adjusted food sufficiency estimates for working-age individuals in the U.S.</a:t>
            </a:r>
          </a:p>
        </p:txBody>
      </p:sp>
      <p:sp>
        <p:nvSpPr>
          <p:cNvPr id="16" name="Text Placeholder 15">
            <a:extLst>
              <a:ext uri="{FF2B5EF4-FFF2-40B4-BE49-F238E27FC236}">
                <a16:creationId xmlns:a16="http://schemas.microsoft.com/office/drawing/2014/main" id="{5FC36A73-6CBD-4CF5-81D2-072BF810B8FE}"/>
              </a:ext>
            </a:extLst>
          </p:cNvPr>
          <p:cNvSpPr>
            <a:spLocks noGrp="1"/>
          </p:cNvSpPr>
          <p:nvPr>
            <p:ph type="body" sz="quarter" idx="28"/>
          </p:nvPr>
        </p:nvSpPr>
        <p:spPr>
          <a:xfrm>
            <a:off x="34662930" y="8245232"/>
            <a:ext cx="15255875" cy="442580"/>
          </a:xfrm>
        </p:spPr>
        <p:txBody>
          <a:bodyPr/>
          <a:lstStyle/>
          <a:p>
            <a:r>
              <a:rPr lang="en-US" sz="4800" dirty="0"/>
              <a:t>Reasons for food insufficiency among working-age persons with and without disabilities, September 2020</a:t>
            </a:r>
          </a:p>
        </p:txBody>
      </p:sp>
      <p:sp>
        <p:nvSpPr>
          <p:cNvPr id="17" name="Text Placeholder 16">
            <a:extLst>
              <a:ext uri="{FF2B5EF4-FFF2-40B4-BE49-F238E27FC236}">
                <a16:creationId xmlns:a16="http://schemas.microsoft.com/office/drawing/2014/main" id="{311477D6-96D2-4B1D-9894-EFAE395B46DA}"/>
              </a:ext>
            </a:extLst>
          </p:cNvPr>
          <p:cNvSpPr>
            <a:spLocks noGrp="1"/>
          </p:cNvSpPr>
          <p:nvPr>
            <p:ph type="body" sz="quarter" idx="29"/>
          </p:nvPr>
        </p:nvSpPr>
        <p:spPr>
          <a:xfrm>
            <a:off x="34279939" y="24831731"/>
            <a:ext cx="16299496" cy="10176725"/>
          </a:xfrm>
        </p:spPr>
        <p:txBody>
          <a:bodyPr>
            <a:noAutofit/>
          </a:bodyPr>
          <a:lstStyle/>
          <a:p>
            <a:pPr marL="742950" indent="-742950">
              <a:spcBef>
                <a:spcPts val="1300"/>
              </a:spcBef>
              <a:buAutoNum type="arabicPeriod"/>
            </a:pPr>
            <a:r>
              <a:rPr lang="en-US" sz="2600" dirty="0"/>
              <a:t>Coleman-Jenson, A., </a:t>
            </a:r>
            <a:r>
              <a:rPr lang="en-US" sz="2600" dirty="0" err="1"/>
              <a:t>Rabbitt</a:t>
            </a:r>
            <a:r>
              <a:rPr lang="en-US" sz="2600" dirty="0"/>
              <a:t>, M.P., Gregory, C.A. &amp; Singh, A. (2020). Household Food Security in the United States in 2019, ERR-275, U.S. Department of Agriculture, Economic Research Service.</a:t>
            </a:r>
          </a:p>
          <a:p>
            <a:pPr marL="742950" indent="-742950">
              <a:spcBef>
                <a:spcPts val="1300"/>
              </a:spcBef>
              <a:buAutoNum type="arabicPeriod" startAt="2"/>
            </a:pPr>
            <a:r>
              <a:rPr lang="en-US" sz="2600" dirty="0"/>
              <a:t>Center on Budget and Policy Priorities (CBPP). (2020). Tracking the COVID-19 recession's effects on food, housing and employment hardships. Washington, DC: CBPP. Available: </a:t>
            </a:r>
            <a:r>
              <a:rPr lang="en-US" sz="2600" dirty="0">
                <a:hlinkClick r:id="rId5"/>
              </a:rPr>
              <a:t>https://www.cbpp.org/research/poverty-and-inequality/tracking-the</a:t>
            </a:r>
            <a:r>
              <a:rPr lang="en-US" sz="2600" dirty="0"/>
              <a:t> covid-19-recessions-effects-on-food-housing-and. Accessed November 30, 2020. </a:t>
            </a:r>
          </a:p>
          <a:p>
            <a:pPr marL="742950" indent="-742950">
              <a:spcBef>
                <a:spcPts val="1300"/>
              </a:spcBef>
              <a:buFont typeface="Arial" panose="020B0604020202020204" pitchFamily="34" charset="0"/>
              <a:buAutoNum type="arabicPeriod" startAt="2"/>
            </a:pPr>
            <a:r>
              <a:rPr lang="en-US" sz="2600" dirty="0"/>
              <a:t>U.S. Census Bureau. (2020). </a:t>
            </a:r>
            <a:r>
              <a:rPr lang="en-US" sz="2600" i="1" dirty="0"/>
              <a:t>Week 14 Household Pulse Survey: September 2 – September 14</a:t>
            </a:r>
            <a:r>
              <a:rPr lang="en-US" sz="2600" dirty="0"/>
              <a:t>. </a:t>
            </a:r>
            <a:r>
              <a:rPr lang="en-US" sz="2600" dirty="0" err="1"/>
              <a:t>Census.Gov</a:t>
            </a:r>
            <a:r>
              <a:rPr lang="en-US" sz="2600" dirty="0"/>
              <a:t>. Retrieved November 14, 2020 from </a:t>
            </a:r>
            <a:r>
              <a:rPr lang="en-US" sz="2600" dirty="0">
                <a:hlinkClick r:id="rId6"/>
              </a:rPr>
              <a:t>https://www.census.gov/data/tables/2020/demo/hhp/hhp14.html</a:t>
            </a:r>
            <a:endParaRPr lang="en-US" sz="2600" dirty="0"/>
          </a:p>
          <a:p>
            <a:pPr marL="742950" indent="-742950">
              <a:spcBef>
                <a:spcPts val="1300"/>
              </a:spcBef>
              <a:buFont typeface="Arial" panose="020B0604020202020204" pitchFamily="34" charset="0"/>
              <a:buAutoNum type="arabicPeriod" startAt="2"/>
            </a:pPr>
            <a:r>
              <a:rPr lang="en-US" sz="2600" dirty="0"/>
              <a:t>Ziliak, J. P. (2020). Food hardship during the Covid-19 Pandemic and Great Recession. </a:t>
            </a:r>
            <a:r>
              <a:rPr lang="en-US" sz="2600" i="1" dirty="0"/>
              <a:t>Applied Economic Perspectives and Policy</a:t>
            </a:r>
            <a:r>
              <a:rPr lang="en-US" sz="2600" dirty="0"/>
              <a:t>, </a:t>
            </a:r>
            <a:r>
              <a:rPr lang="en-US" sz="2600" i="1" dirty="0"/>
              <a:t>n/a</a:t>
            </a:r>
            <a:r>
              <a:rPr lang="en-US" sz="2600" dirty="0"/>
              <a:t>(n/a). </a:t>
            </a:r>
            <a:r>
              <a:rPr lang="en-US" sz="2600" dirty="0">
                <a:hlinkClick r:id="rId7"/>
              </a:rPr>
              <a:t>https://doi.org/10.1002/aepp.13099</a:t>
            </a:r>
            <a:r>
              <a:rPr lang="en-US" sz="2600" dirty="0"/>
              <a:t>.</a:t>
            </a:r>
          </a:p>
          <a:p>
            <a:pPr marL="742950" indent="-742950">
              <a:spcBef>
                <a:spcPts val="1300"/>
              </a:spcBef>
              <a:buFont typeface="Arial" panose="020B0604020202020204" pitchFamily="34" charset="0"/>
              <a:buAutoNum type="arabicPeriod" startAt="2"/>
            </a:pPr>
            <a:r>
              <a:rPr lang="en-US" sz="2600" dirty="0"/>
              <a:t>Brucker, D. L. (2016). Food security among young adults with disabilities in the United States: Findings from the National Health Interview Survey. </a:t>
            </a:r>
            <a:r>
              <a:rPr lang="en-US" sz="2600" i="1" dirty="0"/>
              <a:t>Disability and Health Journal</a:t>
            </a:r>
            <a:r>
              <a:rPr lang="en-US" sz="2600" dirty="0"/>
              <a:t>, </a:t>
            </a:r>
            <a:r>
              <a:rPr lang="en-US" sz="2600" i="1" dirty="0"/>
              <a:t>9</a:t>
            </a:r>
            <a:r>
              <a:rPr lang="en-US" sz="2600" dirty="0"/>
              <a:t>(2), 298–305. </a:t>
            </a:r>
            <a:r>
              <a:rPr lang="en-US" sz="2600" dirty="0">
                <a:hlinkClick r:id="rId8"/>
              </a:rPr>
              <a:t>https://doi.org/10.1016/j.dhjo.2015.10.003</a:t>
            </a:r>
            <a:r>
              <a:rPr lang="en-US" sz="2600" dirty="0"/>
              <a:t>.</a:t>
            </a:r>
          </a:p>
          <a:p>
            <a:pPr marL="742950" indent="-742950">
              <a:spcBef>
                <a:spcPts val="1300"/>
              </a:spcBef>
              <a:buFont typeface="Arial" panose="020B0604020202020204" pitchFamily="34" charset="0"/>
              <a:buAutoNum type="arabicPeriod" startAt="2"/>
            </a:pPr>
            <a:r>
              <a:rPr lang="en-US" sz="2600" dirty="0"/>
              <a:t>Brucker, D. L., &amp; Coleman-Jensen, A. (2017). Food insecurity across the adult life span for persons with disabilities. </a:t>
            </a:r>
            <a:r>
              <a:rPr lang="en-US" sz="2600" i="1" dirty="0"/>
              <a:t>Journal of Disability Policy Studies</a:t>
            </a:r>
            <a:r>
              <a:rPr lang="en-US" sz="2600" dirty="0"/>
              <a:t>, </a:t>
            </a:r>
            <a:r>
              <a:rPr lang="en-US" sz="2600" i="1" dirty="0"/>
              <a:t>28</a:t>
            </a:r>
            <a:r>
              <a:rPr lang="en-US" sz="2600" dirty="0"/>
              <a:t>(2), 109–118. </a:t>
            </a:r>
            <a:r>
              <a:rPr lang="en-US" sz="2600" dirty="0">
                <a:hlinkClick r:id="rId9"/>
              </a:rPr>
              <a:t>https://doi.org/10.1177/1044207317710701</a:t>
            </a:r>
            <a:endParaRPr lang="en-US" sz="2600" dirty="0"/>
          </a:p>
          <a:p>
            <a:pPr marL="742950" indent="-742950">
              <a:spcBef>
                <a:spcPts val="1300"/>
              </a:spcBef>
              <a:buFont typeface="Arial" panose="020B0604020202020204" pitchFamily="34" charset="0"/>
              <a:buAutoNum type="arabicPeriod" startAt="2"/>
            </a:pPr>
            <a:r>
              <a:rPr lang="en-US" sz="2600" dirty="0"/>
              <a:t>Brucker, D. L., &amp; Nord, D. (2016). Food insecurity among young adults with intellectual and developmental disabilities in the United States: Evidence from the National Health Interview Survey. </a:t>
            </a:r>
            <a:r>
              <a:rPr lang="en-US" sz="2600" i="1" dirty="0"/>
              <a:t>American Journal on Intellectual and Developmental Disabilities</a:t>
            </a:r>
            <a:r>
              <a:rPr lang="en-US" sz="2600" dirty="0"/>
              <a:t>, </a:t>
            </a:r>
            <a:r>
              <a:rPr lang="en-US" sz="2600" i="1" dirty="0"/>
              <a:t>121</a:t>
            </a:r>
            <a:r>
              <a:rPr lang="en-US" sz="2600" dirty="0"/>
              <a:t>(6), 520–532. </a:t>
            </a:r>
            <a:r>
              <a:rPr lang="en-US" sz="2600" dirty="0">
                <a:hlinkClick r:id="rId10"/>
              </a:rPr>
              <a:t>https://doi.org/10.1352/1944-7558-121.6.520</a:t>
            </a:r>
            <a:endParaRPr lang="en-US" sz="2600" dirty="0"/>
          </a:p>
          <a:p>
            <a:pPr marL="742950" indent="-742950">
              <a:spcBef>
                <a:spcPts val="1300"/>
              </a:spcBef>
              <a:buFont typeface="Arial" panose="020B0604020202020204" pitchFamily="34" charset="0"/>
              <a:buAutoNum type="arabicPeriod" startAt="2"/>
            </a:pPr>
            <a:r>
              <a:rPr lang="en-US" sz="2600" dirty="0"/>
              <a:t>Coleman-Jensen, A. (2020). Thirty years after enactment of the Americans with Disabilities Act, Disabilities remain a risk factor for food insecurity. Washington, DC: USDA.</a:t>
            </a:r>
          </a:p>
          <a:p>
            <a:pPr marL="742950" indent="-742950">
              <a:spcBef>
                <a:spcPts val="1300"/>
              </a:spcBef>
              <a:buFont typeface="Arial" panose="020B0604020202020204" pitchFamily="34" charset="0"/>
              <a:buAutoNum type="arabicPeriod" startAt="2"/>
            </a:pPr>
            <a:r>
              <a:rPr lang="en-US" sz="2600" dirty="0"/>
              <a:t>Heflin, C., Altman, C.E. &amp; Rodriguez, L.L. (2019). Food insecurity and disability in the United states. </a:t>
            </a:r>
            <a:r>
              <a:rPr lang="en-US" sz="2600" i="1" dirty="0"/>
              <a:t>Disability and Health Journal,</a:t>
            </a:r>
            <a:r>
              <a:rPr lang="en-US" sz="2600" dirty="0"/>
              <a:t> 12, 2, 220-226. DOI. 10.1016.j.dhjo.2018.09.006. </a:t>
            </a:r>
            <a:r>
              <a:rPr lang="en-US" sz="2600" dirty="0" err="1"/>
              <a:t>Epub</a:t>
            </a:r>
            <a:r>
              <a:rPr lang="en-US" sz="2600" dirty="0"/>
              <a:t> 2018 Oct. 6.  </a:t>
            </a:r>
          </a:p>
          <a:p>
            <a:pPr marL="742950" indent="-742950">
              <a:spcBef>
                <a:spcPts val="1300"/>
              </a:spcBef>
              <a:buFont typeface="Arial" panose="020B0604020202020204" pitchFamily="34" charset="0"/>
              <a:buAutoNum type="arabicPeriod" startAt="2"/>
            </a:pPr>
            <a:r>
              <a:rPr lang="en-US" sz="2600" dirty="0" err="1"/>
              <a:t>Sonik</a:t>
            </a:r>
            <a:r>
              <a:rPr lang="en-US" sz="2600" dirty="0"/>
              <a:t>, R., Parish, S.L. &amp; Ghosh, S.  et al. (2016). Food insecurity in U.S. households that include children with disabilities. </a:t>
            </a:r>
            <a:r>
              <a:rPr lang="en-US" sz="2600" i="1" dirty="0"/>
              <a:t>Exceptional Children</a:t>
            </a:r>
            <a:r>
              <a:rPr lang="en-US" sz="2600" dirty="0"/>
              <a:t>, 83, 1, 42-57. </a:t>
            </a:r>
          </a:p>
          <a:p>
            <a:pPr marL="0" indent="0">
              <a:spcBef>
                <a:spcPts val="1300"/>
              </a:spcBef>
              <a:buNone/>
            </a:pPr>
            <a:endParaRPr lang="en-NP" sz="2400" dirty="0"/>
          </a:p>
          <a:p>
            <a:pPr marL="742950" indent="-742950">
              <a:spcBef>
                <a:spcPts val="1300"/>
              </a:spcBef>
              <a:buFont typeface="Arial" panose="020B0604020202020204" pitchFamily="34" charset="0"/>
              <a:buAutoNum type="arabicPeriod" startAt="2"/>
            </a:pPr>
            <a:endParaRPr lang="en-US" sz="2000" dirty="0"/>
          </a:p>
          <a:p>
            <a:pPr marL="742950" indent="-742950">
              <a:spcBef>
                <a:spcPts val="1300"/>
              </a:spcBef>
              <a:buAutoNum type="arabicPeriod" startAt="2"/>
            </a:pPr>
            <a:endParaRPr lang="en-US" sz="1600" dirty="0"/>
          </a:p>
          <a:p>
            <a:pPr marL="742950" indent="-742950">
              <a:buAutoNum type="arabicPeriod"/>
            </a:pPr>
            <a:endParaRPr lang="en-US" sz="1600" dirty="0"/>
          </a:p>
        </p:txBody>
      </p:sp>
      <p:sp>
        <p:nvSpPr>
          <p:cNvPr id="18" name="Text Placeholder 17">
            <a:extLst>
              <a:ext uri="{FF2B5EF4-FFF2-40B4-BE49-F238E27FC236}">
                <a16:creationId xmlns:a16="http://schemas.microsoft.com/office/drawing/2014/main" id="{79E85BEB-9B7E-4F39-966E-7F1EA7DAF34D}"/>
              </a:ext>
            </a:extLst>
          </p:cNvPr>
          <p:cNvSpPr>
            <a:spLocks noGrp="1"/>
          </p:cNvSpPr>
          <p:nvPr>
            <p:ph type="body" sz="quarter" idx="30"/>
          </p:nvPr>
        </p:nvSpPr>
        <p:spPr>
          <a:xfrm>
            <a:off x="382954" y="27348616"/>
            <a:ext cx="16366859" cy="8123798"/>
          </a:xfrm>
        </p:spPr>
        <p:txBody>
          <a:bodyPr>
            <a:normAutofit/>
          </a:bodyPr>
          <a:lstStyle/>
          <a:p>
            <a:pPr>
              <a:lnSpc>
                <a:spcPct val="100000"/>
              </a:lnSpc>
              <a:spcBef>
                <a:spcPts val="1300"/>
              </a:spcBef>
            </a:pPr>
            <a:r>
              <a:rPr lang="en-US" sz="3400" i="1" dirty="0"/>
              <a:t>Working-age persons with disabilities were more likely than others to: </a:t>
            </a:r>
          </a:p>
          <a:p>
            <a:pPr marL="571500" indent="-571500">
              <a:lnSpc>
                <a:spcPct val="100000"/>
              </a:lnSpc>
              <a:spcBef>
                <a:spcPts val="1300"/>
              </a:spcBef>
              <a:buFont typeface="Arial" panose="020B0604020202020204" pitchFamily="34" charset="0"/>
              <a:buChar char="•"/>
            </a:pPr>
            <a:r>
              <a:rPr lang="en-US" sz="3400" dirty="0"/>
              <a:t>Face food insufficiency, both before and during the pandemic</a:t>
            </a:r>
          </a:p>
          <a:p>
            <a:pPr marL="571500" indent="-571500">
              <a:lnSpc>
                <a:spcPct val="100000"/>
              </a:lnSpc>
              <a:spcBef>
                <a:spcPts val="1300"/>
              </a:spcBef>
              <a:buFont typeface="Arial" panose="020B0604020202020204" pitchFamily="34" charset="0"/>
              <a:buChar char="•"/>
            </a:pPr>
            <a:r>
              <a:rPr lang="en-US" sz="3400" dirty="0"/>
              <a:t>Access any free food during the pandemic</a:t>
            </a:r>
          </a:p>
          <a:p>
            <a:pPr marL="571500" indent="-571500">
              <a:lnSpc>
                <a:spcPct val="100000"/>
              </a:lnSpc>
              <a:spcBef>
                <a:spcPts val="1300"/>
              </a:spcBef>
              <a:buFont typeface="Arial" panose="020B0604020202020204" pitchFamily="34" charset="0"/>
              <a:buChar char="•"/>
            </a:pPr>
            <a:r>
              <a:rPr lang="en-US" sz="3400" dirty="0"/>
              <a:t>Access free food from food pantries or food banks, shelters or soup kitchens, other community programs, and family, friends, or neighbors </a:t>
            </a:r>
          </a:p>
          <a:p>
            <a:pPr>
              <a:lnSpc>
                <a:spcPct val="100000"/>
              </a:lnSpc>
              <a:spcBef>
                <a:spcPts val="1300"/>
              </a:spcBef>
            </a:pPr>
            <a:r>
              <a:rPr lang="en-US" sz="3400" i="1" dirty="0"/>
              <a:t>When accessing free food, working-age persons with disabilities were more likely to note concerns with:</a:t>
            </a:r>
          </a:p>
          <a:p>
            <a:pPr marL="571500" indent="-571500">
              <a:lnSpc>
                <a:spcPct val="100000"/>
              </a:lnSpc>
              <a:spcBef>
                <a:spcPts val="1300"/>
              </a:spcBef>
              <a:buFont typeface="Arial" panose="020B0604020202020204" pitchFamily="34" charset="0"/>
              <a:buChar char="•"/>
            </a:pPr>
            <a:r>
              <a:rPr lang="en-US" sz="3400" dirty="0"/>
              <a:t>Paperwork, eligibility, not wanting to rely on programs, transportation to the program/pantry, long lines or wait times, fewer deliveries or reduced hours due to COVID-19, difficulty preparing food obtained from other programs, worrying that others will find out that they use these </a:t>
            </a:r>
            <a:r>
              <a:rPr lang="en-US" sz="3400"/>
              <a:t>programs </a:t>
            </a:r>
          </a:p>
          <a:p>
            <a:pPr>
              <a:lnSpc>
                <a:spcPct val="100000"/>
              </a:lnSpc>
              <a:spcBef>
                <a:spcPts val="1300"/>
              </a:spcBef>
            </a:pPr>
            <a:r>
              <a:rPr lang="en-US" sz="3400" i="1"/>
              <a:t>Working-age </a:t>
            </a:r>
            <a:r>
              <a:rPr lang="en-US" sz="3400" i="1" dirty="0"/>
              <a:t>persons with disabilities did not see a disproportionately larger drop in food sufficiency compared to persons without disabilities during the pandemic </a:t>
            </a:r>
          </a:p>
          <a:p>
            <a:endParaRPr lang="en-US" i="1" dirty="0"/>
          </a:p>
        </p:txBody>
      </p:sp>
      <p:sp>
        <p:nvSpPr>
          <p:cNvPr id="19" name="Text Placeholder 18">
            <a:extLst>
              <a:ext uri="{FF2B5EF4-FFF2-40B4-BE49-F238E27FC236}">
                <a16:creationId xmlns:a16="http://schemas.microsoft.com/office/drawing/2014/main" id="{14F9C7FF-43D8-48F1-AE37-A8410A588B82}"/>
              </a:ext>
            </a:extLst>
          </p:cNvPr>
          <p:cNvSpPr>
            <a:spLocks noGrp="1"/>
          </p:cNvSpPr>
          <p:nvPr>
            <p:ph type="body" sz="quarter" idx="31"/>
          </p:nvPr>
        </p:nvSpPr>
        <p:spPr>
          <a:xfrm>
            <a:off x="273366" y="16292619"/>
            <a:ext cx="16642080" cy="9820822"/>
          </a:xfrm>
        </p:spPr>
        <p:txBody>
          <a:bodyPr>
            <a:normAutofit fontScale="25000" lnSpcReduction="20000"/>
          </a:bodyPr>
          <a:lstStyle/>
          <a:p>
            <a:pPr marL="571500" indent="-571500">
              <a:lnSpc>
                <a:spcPct val="120000"/>
              </a:lnSpc>
              <a:spcBef>
                <a:spcPts val="1300"/>
              </a:spcBef>
              <a:buFont typeface="Arial" panose="020B0604020202020204" pitchFamily="34" charset="0"/>
              <a:buChar char="•"/>
            </a:pPr>
            <a:r>
              <a:rPr lang="en-US" sz="13600" dirty="0"/>
              <a:t>Qualtrics survey (</a:t>
            </a:r>
            <a:r>
              <a:rPr lang="en-US" sz="13600" i="1" dirty="0"/>
              <a:t>n </a:t>
            </a:r>
            <a:r>
              <a:rPr lang="en-US" sz="13600" dirty="0"/>
              <a:t>=13,277) of working age adults with and without disabilities conducted in September 2020</a:t>
            </a:r>
          </a:p>
          <a:p>
            <a:pPr marL="571500" indent="-571500">
              <a:lnSpc>
                <a:spcPct val="120000"/>
              </a:lnSpc>
              <a:spcBef>
                <a:spcPts val="1300"/>
              </a:spcBef>
              <a:buFont typeface="Arial" panose="020B0604020202020204" pitchFamily="34" charset="0"/>
              <a:buChar char="•"/>
            </a:pPr>
            <a:r>
              <a:rPr lang="en-US" sz="13600" dirty="0"/>
              <a:t>Survey collected: </a:t>
            </a:r>
          </a:p>
          <a:p>
            <a:pPr marL="3497452" lvl="1" indent="-571500">
              <a:lnSpc>
                <a:spcPct val="120000"/>
              </a:lnSpc>
              <a:spcBef>
                <a:spcPts val="1300"/>
              </a:spcBef>
            </a:pPr>
            <a:r>
              <a:rPr lang="en-US" sz="11600" dirty="0"/>
              <a:t>Demographics</a:t>
            </a:r>
          </a:p>
          <a:p>
            <a:pPr marL="3497452" lvl="1" indent="-571500">
              <a:lnSpc>
                <a:spcPct val="120000"/>
              </a:lnSpc>
              <a:spcBef>
                <a:spcPts val="1300"/>
              </a:spcBef>
            </a:pPr>
            <a:r>
              <a:rPr lang="en-US" sz="11600" dirty="0"/>
              <a:t>Food insufficiency prior to COVID-19 (before March 2020)</a:t>
            </a:r>
          </a:p>
          <a:p>
            <a:pPr marL="3497452" lvl="1" indent="-571500">
              <a:lnSpc>
                <a:spcPct val="120000"/>
              </a:lnSpc>
              <a:spcBef>
                <a:spcPts val="1300"/>
              </a:spcBef>
            </a:pPr>
            <a:r>
              <a:rPr lang="en-US" sz="11600" dirty="0"/>
              <a:t>Free receipt of groceries or meals or use of food programs or pantries in the past 7 days</a:t>
            </a:r>
          </a:p>
          <a:p>
            <a:pPr marL="3497452" lvl="1" indent="-571500">
              <a:lnSpc>
                <a:spcPct val="120000"/>
              </a:lnSpc>
              <a:spcBef>
                <a:spcPts val="1300"/>
              </a:spcBef>
            </a:pPr>
            <a:r>
              <a:rPr lang="en-US" sz="11600" dirty="0"/>
              <a:t>Barriers faced during food programs or food pantries </a:t>
            </a:r>
          </a:p>
          <a:p>
            <a:pPr marL="3497452" lvl="1" indent="-571500">
              <a:lnSpc>
                <a:spcPct val="120000"/>
              </a:lnSpc>
              <a:spcBef>
                <a:spcPts val="1300"/>
              </a:spcBef>
            </a:pPr>
            <a:r>
              <a:rPr lang="en-US" sz="11600" dirty="0"/>
              <a:t>Participants’ confidence in affording foods they needed over the next 4 weeks</a:t>
            </a:r>
          </a:p>
          <a:p>
            <a:pPr marL="571500" indent="-571500">
              <a:lnSpc>
                <a:spcPct val="120000"/>
              </a:lnSpc>
              <a:spcBef>
                <a:spcPts val="1300"/>
              </a:spcBef>
              <a:buFont typeface="Arial" panose="020B0604020202020204" pitchFamily="34" charset="0"/>
              <a:buChar char="•"/>
            </a:pPr>
            <a:r>
              <a:rPr lang="en-US" sz="13600" dirty="0"/>
              <a:t>Data Analysis:</a:t>
            </a:r>
          </a:p>
          <a:p>
            <a:pPr marL="3497452" lvl="1" indent="-571500">
              <a:lnSpc>
                <a:spcPct val="120000"/>
              </a:lnSpc>
              <a:spcBef>
                <a:spcPts val="1300"/>
              </a:spcBef>
            </a:pPr>
            <a:r>
              <a:rPr lang="en-US" sz="11600" dirty="0"/>
              <a:t>Descriptive statistics of demographics, food sufficiency, source of free food access, concerns with accessing free food by disability status</a:t>
            </a:r>
          </a:p>
          <a:p>
            <a:pPr marL="3497452" lvl="1" indent="-571500">
              <a:lnSpc>
                <a:spcPct val="120000"/>
              </a:lnSpc>
              <a:spcBef>
                <a:spcPts val="1300"/>
              </a:spcBef>
            </a:pPr>
            <a:r>
              <a:rPr lang="en-US" sz="11600" dirty="0"/>
              <a:t>Chi square to test differences among categorical variables</a:t>
            </a:r>
          </a:p>
          <a:p>
            <a:pPr marL="3497452" lvl="1" indent="-571500">
              <a:lnSpc>
                <a:spcPct val="120000"/>
              </a:lnSpc>
              <a:spcBef>
                <a:spcPts val="1300"/>
              </a:spcBef>
            </a:pPr>
            <a:r>
              <a:rPr lang="en-US" sz="11600" dirty="0"/>
              <a:t>T-tests to test differences among interval level variables</a:t>
            </a:r>
          </a:p>
          <a:p>
            <a:pPr marL="3497452" lvl="1" indent="-571500">
              <a:lnSpc>
                <a:spcPct val="120000"/>
              </a:lnSpc>
              <a:spcBef>
                <a:spcPts val="1300"/>
              </a:spcBef>
            </a:pPr>
            <a:r>
              <a:rPr lang="en-US" sz="11600" dirty="0"/>
              <a:t>Z-tests to test differences in proportions pre-COVID and during the pandemic</a:t>
            </a:r>
          </a:p>
          <a:p>
            <a:pPr marL="3497452" lvl="1" indent="-571500">
              <a:lnSpc>
                <a:spcPct val="120000"/>
              </a:lnSpc>
              <a:spcBef>
                <a:spcPts val="1300"/>
              </a:spcBef>
            </a:pPr>
            <a:r>
              <a:rPr lang="en-US" sz="11600" dirty="0"/>
              <a:t>Difference-in-difference analysis </a:t>
            </a:r>
          </a:p>
          <a:p>
            <a:pPr marL="3497452" lvl="1" indent="-571500">
              <a:lnSpc>
                <a:spcPct val="120000"/>
              </a:lnSpc>
              <a:spcBef>
                <a:spcPts val="1300"/>
              </a:spcBef>
            </a:pPr>
            <a:r>
              <a:rPr lang="en-US" sz="11600" dirty="0"/>
              <a:t>Logistic regression </a:t>
            </a:r>
          </a:p>
        </p:txBody>
      </p:sp>
      <p:graphicFrame>
        <p:nvGraphicFramePr>
          <p:cNvPr id="40" name="Table 40">
            <a:extLst>
              <a:ext uri="{FF2B5EF4-FFF2-40B4-BE49-F238E27FC236}">
                <a16:creationId xmlns:a16="http://schemas.microsoft.com/office/drawing/2014/main" id="{503472C4-4272-2C4A-986C-2C6B57A32970}"/>
              </a:ext>
            </a:extLst>
          </p:cNvPr>
          <p:cNvGraphicFramePr>
            <a:graphicFrameLocks noGrp="1"/>
          </p:cNvGraphicFramePr>
          <p:nvPr>
            <p:ph type="tbl" sz="quarter" idx="34"/>
            <p:extLst>
              <p:ext uri="{D42A27DB-BD31-4B8C-83A1-F6EECF244321}">
                <p14:modId xmlns:p14="http://schemas.microsoft.com/office/powerpoint/2010/main" val="955524573"/>
              </p:ext>
            </p:extLst>
          </p:nvPr>
        </p:nvGraphicFramePr>
        <p:xfrm>
          <a:off x="34725468" y="9996115"/>
          <a:ext cx="15096035" cy="7368484"/>
        </p:xfrm>
        <a:graphic>
          <a:graphicData uri="http://schemas.openxmlformats.org/drawingml/2006/table">
            <a:tbl>
              <a:tblPr firstRow="1" bandRow="1">
                <a:tableStyleId>{5C22544A-7EE6-4342-B048-85BDC9FD1C3A}</a:tableStyleId>
              </a:tblPr>
              <a:tblGrid>
                <a:gridCol w="7792085">
                  <a:extLst>
                    <a:ext uri="{9D8B030D-6E8A-4147-A177-3AD203B41FA5}">
                      <a16:colId xmlns:a16="http://schemas.microsoft.com/office/drawing/2014/main" val="4131070755"/>
                    </a:ext>
                  </a:extLst>
                </a:gridCol>
                <a:gridCol w="2465705">
                  <a:extLst>
                    <a:ext uri="{9D8B030D-6E8A-4147-A177-3AD203B41FA5}">
                      <a16:colId xmlns:a16="http://schemas.microsoft.com/office/drawing/2014/main" val="1002554285"/>
                    </a:ext>
                  </a:extLst>
                </a:gridCol>
                <a:gridCol w="2917371">
                  <a:extLst>
                    <a:ext uri="{9D8B030D-6E8A-4147-A177-3AD203B41FA5}">
                      <a16:colId xmlns:a16="http://schemas.microsoft.com/office/drawing/2014/main" val="798681982"/>
                    </a:ext>
                  </a:extLst>
                </a:gridCol>
                <a:gridCol w="1920874">
                  <a:extLst>
                    <a:ext uri="{9D8B030D-6E8A-4147-A177-3AD203B41FA5}">
                      <a16:colId xmlns:a16="http://schemas.microsoft.com/office/drawing/2014/main" val="3104191239"/>
                    </a:ext>
                  </a:extLst>
                </a:gridCol>
              </a:tblGrid>
              <a:tr h="1355625">
                <a:tc>
                  <a:txBody>
                    <a:bodyPr/>
                    <a:lstStyle/>
                    <a:p>
                      <a:pPr algn="ctr"/>
                      <a:endParaRPr lang="en-NP" sz="4400" dirty="0"/>
                    </a:p>
                  </a:txBody>
                  <a:tcPr/>
                </a:tc>
                <a:tc>
                  <a:txBody>
                    <a:bodyPr/>
                    <a:lstStyle/>
                    <a:p>
                      <a:pPr algn="ctr"/>
                      <a:r>
                        <a:rPr lang="en-NP" sz="4400" dirty="0"/>
                        <a:t>Disability</a:t>
                      </a:r>
                    </a:p>
                  </a:txBody>
                  <a:tcPr/>
                </a:tc>
                <a:tc>
                  <a:txBody>
                    <a:bodyPr/>
                    <a:lstStyle/>
                    <a:p>
                      <a:pPr algn="ctr"/>
                      <a:r>
                        <a:rPr lang="en-NP" sz="4400" dirty="0"/>
                        <a:t>No Disability</a:t>
                      </a:r>
                    </a:p>
                  </a:txBody>
                  <a:tcPr/>
                </a:tc>
                <a:tc>
                  <a:txBody>
                    <a:bodyPr/>
                    <a:lstStyle/>
                    <a:p>
                      <a:pPr algn="ctr"/>
                      <a:r>
                        <a:rPr lang="en-NP" sz="4400" dirty="0"/>
                        <a:t>Sig.</a:t>
                      </a:r>
                    </a:p>
                  </a:txBody>
                  <a:tcPr/>
                </a:tc>
                <a:extLst>
                  <a:ext uri="{0D108BD9-81ED-4DB2-BD59-A6C34878D82A}">
                    <a16:rowId xmlns:a16="http://schemas.microsoft.com/office/drawing/2014/main" val="987916397"/>
                  </a:ext>
                </a:extLst>
              </a:tr>
              <a:tr h="825971">
                <a:tc>
                  <a:txBody>
                    <a:bodyPr/>
                    <a:lstStyle/>
                    <a:p>
                      <a:pPr algn="ctr"/>
                      <a:endParaRPr lang="en-NP" sz="4400" dirty="0">
                        <a:solidFill>
                          <a:srgbClr val="000000"/>
                        </a:solidFill>
                      </a:endParaRPr>
                    </a:p>
                  </a:txBody>
                  <a:tcPr/>
                </a:tc>
                <a:tc>
                  <a:txBody>
                    <a:bodyPr/>
                    <a:lstStyle/>
                    <a:p>
                      <a:pPr algn="ctr"/>
                      <a:r>
                        <a:rPr lang="en-NP" sz="4400" dirty="0">
                          <a:solidFill>
                            <a:srgbClr val="000000"/>
                          </a:solidFill>
                        </a:rPr>
                        <a:t>%</a:t>
                      </a:r>
                    </a:p>
                  </a:txBody>
                  <a:tcPr/>
                </a:tc>
                <a:tc>
                  <a:txBody>
                    <a:bodyPr/>
                    <a:lstStyle/>
                    <a:p>
                      <a:pPr algn="ctr"/>
                      <a:r>
                        <a:rPr lang="en-NP" sz="4400" dirty="0">
                          <a:solidFill>
                            <a:srgbClr val="000000"/>
                          </a:solidFill>
                        </a:rPr>
                        <a:t>%</a:t>
                      </a:r>
                    </a:p>
                  </a:txBody>
                  <a:tcPr/>
                </a:tc>
                <a:tc>
                  <a:txBody>
                    <a:bodyPr/>
                    <a:lstStyle/>
                    <a:p>
                      <a:pPr algn="ctr"/>
                      <a:endParaRPr lang="en-NP" sz="4400" dirty="0">
                        <a:solidFill>
                          <a:srgbClr val="000000"/>
                        </a:solidFill>
                      </a:endParaRPr>
                    </a:p>
                  </a:txBody>
                  <a:tcPr/>
                </a:tc>
                <a:extLst>
                  <a:ext uri="{0D108BD9-81ED-4DB2-BD59-A6C34878D82A}">
                    <a16:rowId xmlns:a16="http://schemas.microsoft.com/office/drawing/2014/main" val="122987750"/>
                  </a:ext>
                </a:extLst>
              </a:tr>
              <a:tr h="824089">
                <a:tc>
                  <a:txBody>
                    <a:bodyPr/>
                    <a:lstStyle/>
                    <a:p>
                      <a:r>
                        <a:rPr lang="en-NP" sz="4400" dirty="0">
                          <a:solidFill>
                            <a:srgbClr val="000000"/>
                          </a:solidFill>
                        </a:rPr>
                        <a:t>Couldn’t afford</a:t>
                      </a:r>
                    </a:p>
                  </a:txBody>
                  <a:tcPr/>
                </a:tc>
                <a:tc>
                  <a:txBody>
                    <a:bodyPr/>
                    <a:lstStyle/>
                    <a:p>
                      <a:pPr algn="ctr"/>
                      <a:r>
                        <a:rPr lang="en-NP" sz="4400" dirty="0">
                          <a:solidFill>
                            <a:srgbClr val="000000"/>
                          </a:solidFill>
                        </a:rPr>
                        <a:t>90.9</a:t>
                      </a:r>
                    </a:p>
                  </a:txBody>
                  <a:tcPr/>
                </a:tc>
                <a:tc>
                  <a:txBody>
                    <a:bodyPr/>
                    <a:lstStyle/>
                    <a:p>
                      <a:pPr algn="ctr"/>
                      <a:r>
                        <a:rPr lang="en-NP" sz="4400" dirty="0">
                          <a:solidFill>
                            <a:srgbClr val="000000"/>
                          </a:solidFill>
                        </a:rPr>
                        <a:t>80.9</a:t>
                      </a:r>
                    </a:p>
                  </a:txBody>
                  <a:tcPr/>
                </a:tc>
                <a:tc>
                  <a:txBody>
                    <a:bodyPr/>
                    <a:lstStyle/>
                    <a:p>
                      <a:r>
                        <a:rPr lang="en-NP" sz="4400" dirty="0">
                          <a:solidFill>
                            <a:srgbClr val="000000"/>
                          </a:solidFill>
                        </a:rPr>
                        <a:t>***</a:t>
                      </a:r>
                    </a:p>
                  </a:txBody>
                  <a:tcPr/>
                </a:tc>
                <a:extLst>
                  <a:ext uri="{0D108BD9-81ED-4DB2-BD59-A6C34878D82A}">
                    <a16:rowId xmlns:a16="http://schemas.microsoft.com/office/drawing/2014/main" val="714054175"/>
                  </a:ext>
                </a:extLst>
              </a:tr>
              <a:tr h="906496">
                <a:tc>
                  <a:txBody>
                    <a:bodyPr/>
                    <a:lstStyle/>
                    <a:p>
                      <a:r>
                        <a:rPr lang="en-NP" sz="4400" dirty="0">
                          <a:solidFill>
                            <a:srgbClr val="000000"/>
                          </a:solidFill>
                        </a:rPr>
                        <a:t>Couldn’t get out</a:t>
                      </a:r>
                    </a:p>
                  </a:txBody>
                  <a:tcPr/>
                </a:tc>
                <a:tc>
                  <a:txBody>
                    <a:bodyPr/>
                    <a:lstStyle/>
                    <a:p>
                      <a:pPr algn="ctr"/>
                      <a:r>
                        <a:rPr lang="en-NP" sz="4400" dirty="0">
                          <a:solidFill>
                            <a:srgbClr val="000000"/>
                          </a:solidFill>
                        </a:rPr>
                        <a:t>71.9</a:t>
                      </a:r>
                    </a:p>
                  </a:txBody>
                  <a:tcPr/>
                </a:tc>
                <a:tc>
                  <a:txBody>
                    <a:bodyPr/>
                    <a:lstStyle/>
                    <a:p>
                      <a:pPr algn="ctr"/>
                      <a:r>
                        <a:rPr lang="en-NP" sz="4400" dirty="0">
                          <a:solidFill>
                            <a:srgbClr val="000000"/>
                          </a:solidFill>
                        </a:rPr>
                        <a:t>60.1</a:t>
                      </a:r>
                    </a:p>
                  </a:txBody>
                  <a:tcPr/>
                </a:tc>
                <a:tc>
                  <a:txBody>
                    <a:bodyPr/>
                    <a:lstStyle/>
                    <a:p>
                      <a:r>
                        <a:rPr lang="en-NP" sz="4400" dirty="0">
                          <a:solidFill>
                            <a:srgbClr val="000000"/>
                          </a:solidFill>
                        </a:rPr>
                        <a:t>***</a:t>
                      </a:r>
                    </a:p>
                  </a:txBody>
                  <a:tcPr/>
                </a:tc>
                <a:extLst>
                  <a:ext uri="{0D108BD9-81ED-4DB2-BD59-A6C34878D82A}">
                    <a16:rowId xmlns:a16="http://schemas.microsoft.com/office/drawing/2014/main" val="2566294492"/>
                  </a:ext>
                </a:extLst>
              </a:tr>
              <a:tr h="906497">
                <a:tc>
                  <a:txBody>
                    <a:bodyPr/>
                    <a:lstStyle/>
                    <a:p>
                      <a:r>
                        <a:rPr lang="en-NP" sz="4400" dirty="0">
                          <a:solidFill>
                            <a:srgbClr val="000000"/>
                          </a:solidFill>
                        </a:rPr>
                        <a:t>Afraid to go out</a:t>
                      </a:r>
                    </a:p>
                  </a:txBody>
                  <a:tcPr/>
                </a:tc>
                <a:tc>
                  <a:txBody>
                    <a:bodyPr/>
                    <a:lstStyle/>
                    <a:p>
                      <a:pPr algn="ctr"/>
                      <a:r>
                        <a:rPr lang="en-NP" sz="4400" dirty="0">
                          <a:solidFill>
                            <a:srgbClr val="000000"/>
                          </a:solidFill>
                        </a:rPr>
                        <a:t>73.2</a:t>
                      </a:r>
                    </a:p>
                  </a:txBody>
                  <a:tcPr/>
                </a:tc>
                <a:tc>
                  <a:txBody>
                    <a:bodyPr/>
                    <a:lstStyle/>
                    <a:p>
                      <a:pPr algn="ctr"/>
                      <a:r>
                        <a:rPr lang="en-NP" sz="4400" dirty="0">
                          <a:solidFill>
                            <a:srgbClr val="000000"/>
                          </a:solidFill>
                        </a:rPr>
                        <a:t>67.8</a:t>
                      </a:r>
                    </a:p>
                  </a:txBody>
                  <a:tcPr/>
                </a:tc>
                <a:tc>
                  <a:txBody>
                    <a:bodyPr/>
                    <a:lstStyle/>
                    <a:p>
                      <a:r>
                        <a:rPr lang="en-NP" sz="4400" dirty="0">
                          <a:solidFill>
                            <a:srgbClr val="000000"/>
                          </a:solidFill>
                        </a:rPr>
                        <a:t>***</a:t>
                      </a:r>
                    </a:p>
                  </a:txBody>
                  <a:tcPr/>
                </a:tc>
                <a:extLst>
                  <a:ext uri="{0D108BD9-81ED-4DB2-BD59-A6C34878D82A}">
                    <a16:rowId xmlns:a16="http://schemas.microsoft.com/office/drawing/2014/main" val="3866650978"/>
                  </a:ext>
                </a:extLst>
              </a:tr>
              <a:tr h="824088">
                <a:tc>
                  <a:txBody>
                    <a:bodyPr/>
                    <a:lstStyle/>
                    <a:p>
                      <a:r>
                        <a:rPr lang="en-NP" sz="4400" dirty="0">
                          <a:solidFill>
                            <a:srgbClr val="000000"/>
                          </a:solidFill>
                        </a:rPr>
                        <a:t>Couldn’t get delivery</a:t>
                      </a:r>
                    </a:p>
                  </a:txBody>
                  <a:tcPr/>
                </a:tc>
                <a:tc>
                  <a:txBody>
                    <a:bodyPr/>
                    <a:lstStyle/>
                    <a:p>
                      <a:pPr algn="ctr"/>
                      <a:r>
                        <a:rPr lang="en-NP" sz="4400" dirty="0">
                          <a:solidFill>
                            <a:srgbClr val="000000"/>
                          </a:solidFill>
                        </a:rPr>
                        <a:t>73.1</a:t>
                      </a:r>
                    </a:p>
                  </a:txBody>
                  <a:tcPr/>
                </a:tc>
                <a:tc>
                  <a:txBody>
                    <a:bodyPr/>
                    <a:lstStyle/>
                    <a:p>
                      <a:pPr algn="ctr"/>
                      <a:r>
                        <a:rPr lang="en-NP" sz="4400" dirty="0">
                          <a:solidFill>
                            <a:srgbClr val="000000"/>
                          </a:solidFill>
                        </a:rPr>
                        <a:t>80.2</a:t>
                      </a:r>
                    </a:p>
                  </a:txBody>
                  <a:tcPr/>
                </a:tc>
                <a:tc>
                  <a:txBody>
                    <a:bodyPr/>
                    <a:lstStyle/>
                    <a:p>
                      <a:r>
                        <a:rPr lang="en-NP" sz="4400" dirty="0">
                          <a:solidFill>
                            <a:srgbClr val="000000"/>
                          </a:solidFill>
                        </a:rPr>
                        <a:t>***</a:t>
                      </a:r>
                    </a:p>
                  </a:txBody>
                  <a:tcPr/>
                </a:tc>
                <a:extLst>
                  <a:ext uri="{0D108BD9-81ED-4DB2-BD59-A6C34878D82A}">
                    <a16:rowId xmlns:a16="http://schemas.microsoft.com/office/drawing/2014/main" val="3669575687"/>
                  </a:ext>
                </a:extLst>
              </a:tr>
              <a:tr h="824089">
                <a:tc>
                  <a:txBody>
                    <a:bodyPr/>
                    <a:lstStyle/>
                    <a:p>
                      <a:r>
                        <a:rPr lang="en-NP" sz="4400" dirty="0">
                          <a:solidFill>
                            <a:srgbClr val="000000"/>
                          </a:solidFill>
                        </a:rPr>
                        <a:t>Stores didn’t have food I wanted </a:t>
                      </a:r>
                    </a:p>
                  </a:txBody>
                  <a:tcPr/>
                </a:tc>
                <a:tc>
                  <a:txBody>
                    <a:bodyPr/>
                    <a:lstStyle/>
                    <a:p>
                      <a:pPr algn="ctr"/>
                      <a:r>
                        <a:rPr lang="en-NP" sz="4400" dirty="0">
                          <a:solidFill>
                            <a:srgbClr val="000000"/>
                          </a:solidFill>
                        </a:rPr>
                        <a:t>74.3</a:t>
                      </a:r>
                    </a:p>
                  </a:txBody>
                  <a:tcPr/>
                </a:tc>
                <a:tc>
                  <a:txBody>
                    <a:bodyPr/>
                    <a:lstStyle/>
                    <a:p>
                      <a:pPr algn="ctr"/>
                      <a:r>
                        <a:rPr lang="en-NP" sz="4400" dirty="0">
                          <a:solidFill>
                            <a:srgbClr val="000000"/>
                          </a:solidFill>
                        </a:rPr>
                        <a:t>76.1</a:t>
                      </a:r>
                    </a:p>
                  </a:txBody>
                  <a:tcPr/>
                </a:tc>
                <a:tc>
                  <a:txBody>
                    <a:bodyPr/>
                    <a:lstStyle/>
                    <a:p>
                      <a:endParaRPr lang="en-NP" sz="4400" dirty="0">
                        <a:solidFill>
                          <a:srgbClr val="000000"/>
                        </a:solidFill>
                      </a:endParaRPr>
                    </a:p>
                  </a:txBody>
                  <a:tcPr/>
                </a:tc>
                <a:extLst>
                  <a:ext uri="{0D108BD9-81ED-4DB2-BD59-A6C34878D82A}">
                    <a16:rowId xmlns:a16="http://schemas.microsoft.com/office/drawing/2014/main" val="1756340178"/>
                  </a:ext>
                </a:extLst>
              </a:tr>
              <a:tr h="824694">
                <a:tc gridSpan="4">
                  <a:txBody>
                    <a:bodyPr/>
                    <a:lstStyle/>
                    <a:p>
                      <a:r>
                        <a:rPr lang="en-NP" sz="4400" dirty="0">
                          <a:solidFill>
                            <a:srgbClr val="000000"/>
                          </a:solidFill>
                        </a:rPr>
                        <a:t>Sig.=Significance; </a:t>
                      </a:r>
                      <a:r>
                        <a:rPr lang="en-NP" sz="4400" i="1" dirty="0">
                          <a:solidFill>
                            <a:srgbClr val="000000"/>
                          </a:solidFill>
                        </a:rPr>
                        <a:t>p</a:t>
                      </a:r>
                      <a:r>
                        <a:rPr lang="en-NP" sz="4400" i="0" dirty="0">
                          <a:solidFill>
                            <a:srgbClr val="000000"/>
                          </a:solidFill>
                        </a:rPr>
                        <a:t>&lt;0.001</a:t>
                      </a:r>
                      <a:endParaRPr lang="en-NP" sz="4400" dirty="0">
                        <a:solidFill>
                          <a:srgbClr val="000000"/>
                        </a:solidFill>
                      </a:endParaRPr>
                    </a:p>
                  </a:txBody>
                  <a:tcPr/>
                </a:tc>
                <a:tc hMerge="1">
                  <a:txBody>
                    <a:bodyPr/>
                    <a:lstStyle/>
                    <a:p>
                      <a:endParaRPr lang="en-NP" sz="4400" dirty="0"/>
                    </a:p>
                  </a:txBody>
                  <a:tcPr/>
                </a:tc>
                <a:tc hMerge="1">
                  <a:txBody>
                    <a:bodyPr/>
                    <a:lstStyle/>
                    <a:p>
                      <a:endParaRPr lang="en-NP" sz="4400" dirty="0"/>
                    </a:p>
                  </a:txBody>
                  <a:tcPr/>
                </a:tc>
                <a:tc hMerge="1">
                  <a:txBody>
                    <a:bodyPr/>
                    <a:lstStyle/>
                    <a:p>
                      <a:endParaRPr lang="en-NP" sz="4400" dirty="0"/>
                    </a:p>
                  </a:txBody>
                  <a:tcPr/>
                </a:tc>
                <a:extLst>
                  <a:ext uri="{0D108BD9-81ED-4DB2-BD59-A6C34878D82A}">
                    <a16:rowId xmlns:a16="http://schemas.microsoft.com/office/drawing/2014/main" val="2116540826"/>
                  </a:ext>
                </a:extLst>
              </a:tr>
            </a:tbl>
          </a:graphicData>
        </a:graphic>
      </p:graphicFrame>
      <p:graphicFrame>
        <p:nvGraphicFramePr>
          <p:cNvPr id="24" name="Chart 23" title="Adjusted food sufficiency estimates for working-age individuals in the U.S.">
            <a:extLst>
              <a:ext uri="{FF2B5EF4-FFF2-40B4-BE49-F238E27FC236}">
                <a16:creationId xmlns:a16="http://schemas.microsoft.com/office/drawing/2014/main" id="{C1D6EBCB-4566-7847-986A-EAD1B6F6248C}"/>
              </a:ext>
            </a:extLst>
          </p:cNvPr>
          <p:cNvGraphicFramePr>
            <a:graphicFrameLocks/>
          </p:cNvGraphicFramePr>
          <p:nvPr>
            <p:extLst>
              <p:ext uri="{D42A27DB-BD31-4B8C-83A1-F6EECF244321}">
                <p14:modId xmlns:p14="http://schemas.microsoft.com/office/powerpoint/2010/main" val="3337973474"/>
              </p:ext>
            </p:extLst>
          </p:nvPr>
        </p:nvGraphicFramePr>
        <p:xfrm>
          <a:off x="17640476" y="10380616"/>
          <a:ext cx="15749639" cy="9173497"/>
        </p:xfrm>
        <a:graphic>
          <a:graphicData uri="http://schemas.openxmlformats.org/drawingml/2006/chart">
            <c:chart xmlns:c="http://schemas.openxmlformats.org/drawingml/2006/chart" xmlns:r="http://schemas.openxmlformats.org/officeDocument/2006/relationships" r:id="rId11"/>
          </a:graphicData>
        </a:graphic>
      </p:graphicFrame>
      <p:sp>
        <p:nvSpPr>
          <p:cNvPr id="23" name="Text Placeholder 9">
            <a:extLst>
              <a:ext uri="{FF2B5EF4-FFF2-40B4-BE49-F238E27FC236}">
                <a16:creationId xmlns:a16="http://schemas.microsoft.com/office/drawing/2014/main" id="{65253AC1-7A1C-CA48-8AD9-D9A3718CC611}"/>
              </a:ext>
            </a:extLst>
          </p:cNvPr>
          <p:cNvSpPr txBox="1">
            <a:spLocks/>
          </p:cNvSpPr>
          <p:nvPr/>
        </p:nvSpPr>
        <p:spPr>
          <a:xfrm>
            <a:off x="34386563" y="19417642"/>
            <a:ext cx="8549640" cy="777875"/>
          </a:xfrm>
          <a:prstGeom prst="rect">
            <a:avLst/>
          </a:prstGeom>
        </p:spPr>
        <p:txBody>
          <a:bodyPr vert="horz" lIns="106674" tIns="53337" rIns="106674" bIns="53337" rtlCol="0">
            <a:noAutofit/>
          </a:bodyPr>
          <a:lstStyle>
            <a:lvl1pPr marL="0" indent="0" algn="l" defTabSz="4480304" rtl="0" eaLnBrk="1" latinLnBrk="0" hangingPunct="1">
              <a:lnSpc>
                <a:spcPct val="90000"/>
              </a:lnSpc>
              <a:spcBef>
                <a:spcPts val="4900"/>
              </a:spcBef>
              <a:buFont typeface="Arial" panose="020B0604020202020204" pitchFamily="34" charset="0"/>
              <a:buNone/>
              <a:defRPr sz="6000" b="1" kern="1200">
                <a:solidFill>
                  <a:srgbClr val="000000"/>
                </a:solidFill>
                <a:latin typeface="+mj-lt"/>
                <a:ea typeface="+mn-ea"/>
                <a:cs typeface="+mn-cs"/>
              </a:defRPr>
            </a:lvl1pPr>
            <a:lvl2pPr marL="2240152" indent="0" algn="l" defTabSz="4480304" rtl="0" eaLnBrk="1" latinLnBrk="0" hangingPunct="1">
              <a:lnSpc>
                <a:spcPct val="90000"/>
              </a:lnSpc>
              <a:spcBef>
                <a:spcPts val="2450"/>
              </a:spcBef>
              <a:buFont typeface="Arial" panose="020B0604020202020204" pitchFamily="34" charset="0"/>
              <a:buNone/>
              <a:defRPr sz="7200" kern="1200">
                <a:solidFill>
                  <a:srgbClr val="000000"/>
                </a:solidFill>
                <a:latin typeface="+mj-lt"/>
                <a:ea typeface="+mn-ea"/>
                <a:cs typeface="+mn-cs"/>
              </a:defRPr>
            </a:lvl2pPr>
            <a:lvl3pPr marL="4480304" indent="0" algn="l" defTabSz="4480304" rtl="0" eaLnBrk="1" latinLnBrk="0" hangingPunct="1">
              <a:lnSpc>
                <a:spcPct val="90000"/>
              </a:lnSpc>
              <a:spcBef>
                <a:spcPts val="2450"/>
              </a:spcBef>
              <a:buFont typeface="Arial" panose="020B0604020202020204" pitchFamily="34" charset="0"/>
              <a:buNone/>
              <a:defRPr sz="6600" kern="1200">
                <a:solidFill>
                  <a:srgbClr val="000000"/>
                </a:solidFill>
                <a:latin typeface="+mj-lt"/>
                <a:ea typeface="+mn-ea"/>
                <a:cs typeface="+mn-cs"/>
              </a:defRPr>
            </a:lvl3pPr>
            <a:lvl4pPr marL="6720456" indent="0" algn="l" defTabSz="4480304" rtl="0" eaLnBrk="1" latinLnBrk="0" hangingPunct="1">
              <a:lnSpc>
                <a:spcPct val="90000"/>
              </a:lnSpc>
              <a:spcBef>
                <a:spcPts val="2450"/>
              </a:spcBef>
              <a:buFont typeface="Arial" panose="020B0604020202020204" pitchFamily="34" charset="0"/>
              <a:buNone/>
              <a:defRPr sz="5400" kern="1200">
                <a:solidFill>
                  <a:srgbClr val="000000"/>
                </a:solidFill>
                <a:latin typeface="+mj-lt"/>
                <a:ea typeface="+mn-ea"/>
                <a:cs typeface="+mn-cs"/>
              </a:defRPr>
            </a:lvl4pPr>
            <a:lvl5pPr marL="8960608" indent="0" algn="l" defTabSz="4480304" rtl="0" eaLnBrk="1" latinLnBrk="0" hangingPunct="1">
              <a:lnSpc>
                <a:spcPct val="90000"/>
              </a:lnSpc>
              <a:spcBef>
                <a:spcPts val="2450"/>
              </a:spcBef>
              <a:buFont typeface="Arial" panose="020B0604020202020204" pitchFamily="34" charset="0"/>
              <a:buNone/>
              <a:defRPr sz="5400" kern="1200">
                <a:solidFill>
                  <a:srgbClr val="000000"/>
                </a:solidFill>
                <a:latin typeface="+mj-lt"/>
                <a:ea typeface="+mn-ea"/>
                <a:cs typeface="+mn-cs"/>
              </a:defRPr>
            </a:lvl5pPr>
            <a:lvl6pPr marL="12320836"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6pPr>
            <a:lvl7pPr marL="14560988"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7pPr>
            <a:lvl8pPr marL="16801140"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8pPr>
            <a:lvl9pPr marL="19041292"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9pPr>
          </a:lstStyle>
          <a:p>
            <a:endParaRPr lang="en-US" dirty="0"/>
          </a:p>
        </p:txBody>
      </p:sp>
      <p:graphicFrame>
        <p:nvGraphicFramePr>
          <p:cNvPr id="25" name="Table 40">
            <a:extLst>
              <a:ext uri="{FF2B5EF4-FFF2-40B4-BE49-F238E27FC236}">
                <a16:creationId xmlns:a16="http://schemas.microsoft.com/office/drawing/2014/main" id="{69F53CF9-7675-1446-A80E-59B7B30E5214}"/>
              </a:ext>
            </a:extLst>
          </p:cNvPr>
          <p:cNvGraphicFramePr>
            <a:graphicFrameLocks/>
          </p:cNvGraphicFramePr>
          <p:nvPr>
            <p:extLst>
              <p:ext uri="{D42A27DB-BD31-4B8C-83A1-F6EECF244321}">
                <p14:modId xmlns:p14="http://schemas.microsoft.com/office/powerpoint/2010/main" val="3657730557"/>
              </p:ext>
            </p:extLst>
          </p:nvPr>
        </p:nvGraphicFramePr>
        <p:xfrm>
          <a:off x="17447945" y="22874228"/>
          <a:ext cx="16299495" cy="11633760"/>
        </p:xfrm>
        <a:graphic>
          <a:graphicData uri="http://schemas.openxmlformats.org/drawingml/2006/table">
            <a:tbl>
              <a:tblPr firstRow="1" bandRow="1">
                <a:tableStyleId>{5C22544A-7EE6-4342-B048-85BDC9FD1C3A}</a:tableStyleId>
              </a:tblPr>
              <a:tblGrid>
                <a:gridCol w="10425601">
                  <a:extLst>
                    <a:ext uri="{9D8B030D-6E8A-4147-A177-3AD203B41FA5}">
                      <a16:colId xmlns:a16="http://schemas.microsoft.com/office/drawing/2014/main" val="4131070755"/>
                    </a:ext>
                  </a:extLst>
                </a:gridCol>
                <a:gridCol w="3541848">
                  <a:extLst>
                    <a:ext uri="{9D8B030D-6E8A-4147-A177-3AD203B41FA5}">
                      <a16:colId xmlns:a16="http://schemas.microsoft.com/office/drawing/2014/main" val="798681982"/>
                    </a:ext>
                  </a:extLst>
                </a:gridCol>
                <a:gridCol w="2332046">
                  <a:extLst>
                    <a:ext uri="{9D8B030D-6E8A-4147-A177-3AD203B41FA5}">
                      <a16:colId xmlns:a16="http://schemas.microsoft.com/office/drawing/2014/main" val="3104191239"/>
                    </a:ext>
                  </a:extLst>
                </a:gridCol>
              </a:tblGrid>
              <a:tr h="874093">
                <a:tc>
                  <a:txBody>
                    <a:bodyPr/>
                    <a:lstStyle/>
                    <a:p>
                      <a:pPr algn="ctr"/>
                      <a:endParaRPr lang="en-NP" sz="4400" dirty="0"/>
                    </a:p>
                  </a:txBody>
                  <a:tcPr/>
                </a:tc>
                <a:tc>
                  <a:txBody>
                    <a:bodyPr/>
                    <a:lstStyle/>
                    <a:p>
                      <a:pPr algn="ctr"/>
                      <a:r>
                        <a:rPr lang="en-NP" sz="4400" dirty="0"/>
                        <a:t>Disability</a:t>
                      </a:r>
                    </a:p>
                  </a:txBody>
                  <a:tcPr/>
                </a:tc>
                <a:tc>
                  <a:txBody>
                    <a:bodyPr/>
                    <a:lstStyle/>
                    <a:p>
                      <a:pPr algn="ctr"/>
                      <a:r>
                        <a:rPr lang="en-NP" sz="4400" dirty="0"/>
                        <a:t>Sig.</a:t>
                      </a:r>
                    </a:p>
                  </a:txBody>
                  <a:tcPr/>
                </a:tc>
                <a:extLst>
                  <a:ext uri="{0D108BD9-81ED-4DB2-BD59-A6C34878D82A}">
                    <a16:rowId xmlns:a16="http://schemas.microsoft.com/office/drawing/2014/main" val="987916397"/>
                  </a:ext>
                </a:extLst>
              </a:tr>
              <a:tr h="825971">
                <a:tc>
                  <a:txBody>
                    <a:bodyPr/>
                    <a:lstStyle/>
                    <a:p>
                      <a:pPr algn="ctr"/>
                      <a:endParaRPr lang="en-NP" sz="4400" dirty="0">
                        <a:solidFill>
                          <a:srgbClr val="000000"/>
                        </a:solidFill>
                      </a:endParaRPr>
                    </a:p>
                  </a:txBody>
                  <a:tcPr/>
                </a:tc>
                <a:tc>
                  <a:txBody>
                    <a:bodyPr/>
                    <a:lstStyle/>
                    <a:p>
                      <a:pPr algn="ctr"/>
                      <a:r>
                        <a:rPr lang="en-NP" sz="4400" dirty="0">
                          <a:solidFill>
                            <a:srgbClr val="000000"/>
                          </a:solidFill>
                        </a:rPr>
                        <a:t>AOR</a:t>
                      </a:r>
                    </a:p>
                  </a:txBody>
                  <a:tcPr/>
                </a:tc>
                <a:tc>
                  <a:txBody>
                    <a:bodyPr/>
                    <a:lstStyle/>
                    <a:p>
                      <a:pPr algn="ctr"/>
                      <a:endParaRPr lang="en-NP" sz="4400" dirty="0">
                        <a:solidFill>
                          <a:srgbClr val="000000"/>
                        </a:solidFill>
                      </a:endParaRPr>
                    </a:p>
                  </a:txBody>
                  <a:tcPr/>
                </a:tc>
                <a:extLst>
                  <a:ext uri="{0D108BD9-81ED-4DB2-BD59-A6C34878D82A}">
                    <a16:rowId xmlns:a16="http://schemas.microsoft.com/office/drawing/2014/main" val="122987750"/>
                  </a:ext>
                </a:extLst>
              </a:tr>
              <a:tr h="824089">
                <a:tc>
                  <a:txBody>
                    <a:bodyPr/>
                    <a:lstStyle/>
                    <a:p>
                      <a:r>
                        <a:rPr lang="en-NP" sz="4400" dirty="0">
                          <a:solidFill>
                            <a:srgbClr val="000000"/>
                          </a:solidFill>
                        </a:rPr>
                        <a:t>Paperwork</a:t>
                      </a:r>
                    </a:p>
                  </a:txBody>
                  <a:tcPr/>
                </a:tc>
                <a:tc>
                  <a:txBody>
                    <a:bodyPr/>
                    <a:lstStyle/>
                    <a:p>
                      <a:r>
                        <a:rPr lang="en-NP" sz="4400" dirty="0">
                          <a:solidFill>
                            <a:srgbClr val="000000"/>
                          </a:solidFill>
                        </a:rPr>
                        <a:t>1.59</a:t>
                      </a:r>
                    </a:p>
                  </a:txBody>
                  <a:tcPr/>
                </a:tc>
                <a:tc>
                  <a:txBody>
                    <a:bodyPr/>
                    <a:lstStyle/>
                    <a:p>
                      <a:r>
                        <a:rPr lang="en-NP" sz="4400" dirty="0">
                          <a:solidFill>
                            <a:srgbClr val="000000"/>
                          </a:solidFill>
                        </a:rPr>
                        <a:t>***</a:t>
                      </a:r>
                    </a:p>
                  </a:txBody>
                  <a:tcPr/>
                </a:tc>
                <a:extLst>
                  <a:ext uri="{0D108BD9-81ED-4DB2-BD59-A6C34878D82A}">
                    <a16:rowId xmlns:a16="http://schemas.microsoft.com/office/drawing/2014/main" val="714054175"/>
                  </a:ext>
                </a:extLst>
              </a:tr>
              <a:tr h="906496">
                <a:tc>
                  <a:txBody>
                    <a:bodyPr/>
                    <a:lstStyle/>
                    <a:p>
                      <a:r>
                        <a:rPr lang="en-NP" sz="4400" dirty="0">
                          <a:solidFill>
                            <a:srgbClr val="000000"/>
                          </a:solidFill>
                        </a:rPr>
                        <a:t>Qualifying</a:t>
                      </a:r>
                    </a:p>
                  </a:txBody>
                  <a:tcPr/>
                </a:tc>
                <a:tc>
                  <a:txBody>
                    <a:bodyPr/>
                    <a:lstStyle/>
                    <a:p>
                      <a:r>
                        <a:rPr lang="en-NP" sz="4400" dirty="0">
                          <a:solidFill>
                            <a:srgbClr val="000000"/>
                          </a:solidFill>
                        </a:rPr>
                        <a:t>1.79</a:t>
                      </a:r>
                    </a:p>
                  </a:txBody>
                  <a:tcPr/>
                </a:tc>
                <a:tc>
                  <a:txBody>
                    <a:bodyPr/>
                    <a:lstStyle/>
                    <a:p>
                      <a:r>
                        <a:rPr lang="en-NP" sz="4400" dirty="0">
                          <a:solidFill>
                            <a:srgbClr val="000000"/>
                          </a:solidFill>
                        </a:rPr>
                        <a:t>***</a:t>
                      </a:r>
                    </a:p>
                  </a:txBody>
                  <a:tcPr/>
                </a:tc>
                <a:extLst>
                  <a:ext uri="{0D108BD9-81ED-4DB2-BD59-A6C34878D82A}">
                    <a16:rowId xmlns:a16="http://schemas.microsoft.com/office/drawing/2014/main" val="2566294492"/>
                  </a:ext>
                </a:extLst>
              </a:tr>
              <a:tr h="906497">
                <a:tc>
                  <a:txBody>
                    <a:bodyPr/>
                    <a:lstStyle/>
                    <a:p>
                      <a:r>
                        <a:rPr lang="en-NP" sz="4400" dirty="0">
                          <a:solidFill>
                            <a:srgbClr val="000000"/>
                          </a:solidFill>
                        </a:rPr>
                        <a:t>Not wanting to rely on food programs/pantries</a:t>
                      </a:r>
                    </a:p>
                  </a:txBody>
                  <a:tcPr/>
                </a:tc>
                <a:tc>
                  <a:txBody>
                    <a:bodyPr/>
                    <a:lstStyle/>
                    <a:p>
                      <a:r>
                        <a:rPr lang="en-NP" sz="4400" dirty="0">
                          <a:solidFill>
                            <a:srgbClr val="000000"/>
                          </a:solidFill>
                        </a:rPr>
                        <a:t>1.80</a:t>
                      </a:r>
                    </a:p>
                  </a:txBody>
                  <a:tcPr/>
                </a:tc>
                <a:tc>
                  <a:txBody>
                    <a:bodyPr/>
                    <a:lstStyle/>
                    <a:p>
                      <a:r>
                        <a:rPr lang="en-NP" sz="4400" dirty="0">
                          <a:solidFill>
                            <a:srgbClr val="000000"/>
                          </a:solidFill>
                        </a:rPr>
                        <a:t>***</a:t>
                      </a:r>
                    </a:p>
                  </a:txBody>
                  <a:tcPr/>
                </a:tc>
                <a:extLst>
                  <a:ext uri="{0D108BD9-81ED-4DB2-BD59-A6C34878D82A}">
                    <a16:rowId xmlns:a16="http://schemas.microsoft.com/office/drawing/2014/main" val="3866650978"/>
                  </a:ext>
                </a:extLst>
              </a:tr>
              <a:tr h="824088">
                <a:tc>
                  <a:txBody>
                    <a:bodyPr/>
                    <a:lstStyle/>
                    <a:p>
                      <a:r>
                        <a:rPr lang="en-NP" sz="4400" dirty="0">
                          <a:solidFill>
                            <a:srgbClr val="000000"/>
                          </a:solidFill>
                        </a:rPr>
                        <a:t>No transportation to food program/pantry</a:t>
                      </a:r>
                    </a:p>
                  </a:txBody>
                  <a:tcPr/>
                </a:tc>
                <a:tc>
                  <a:txBody>
                    <a:bodyPr/>
                    <a:lstStyle/>
                    <a:p>
                      <a:r>
                        <a:rPr lang="en-NP" sz="4400" dirty="0">
                          <a:solidFill>
                            <a:srgbClr val="000000"/>
                          </a:solidFill>
                        </a:rPr>
                        <a:t>1.76</a:t>
                      </a:r>
                    </a:p>
                  </a:txBody>
                  <a:tcPr/>
                </a:tc>
                <a:tc>
                  <a:txBody>
                    <a:bodyPr/>
                    <a:lstStyle/>
                    <a:p>
                      <a:r>
                        <a:rPr lang="en-NP" sz="4400" dirty="0">
                          <a:solidFill>
                            <a:srgbClr val="000000"/>
                          </a:solidFill>
                        </a:rPr>
                        <a:t>***</a:t>
                      </a:r>
                    </a:p>
                  </a:txBody>
                  <a:tcPr/>
                </a:tc>
                <a:extLst>
                  <a:ext uri="{0D108BD9-81ED-4DB2-BD59-A6C34878D82A}">
                    <a16:rowId xmlns:a16="http://schemas.microsoft.com/office/drawing/2014/main" val="3669575687"/>
                  </a:ext>
                </a:extLst>
              </a:tr>
              <a:tr h="824089">
                <a:tc>
                  <a:txBody>
                    <a:bodyPr/>
                    <a:lstStyle/>
                    <a:p>
                      <a:r>
                        <a:rPr lang="en-NP" sz="4400" dirty="0">
                          <a:solidFill>
                            <a:srgbClr val="000000"/>
                          </a:solidFill>
                        </a:rPr>
                        <a:t>Long lines, wait times </a:t>
                      </a:r>
                    </a:p>
                  </a:txBody>
                  <a:tcPr/>
                </a:tc>
                <a:tc>
                  <a:txBody>
                    <a:bodyPr/>
                    <a:lstStyle/>
                    <a:p>
                      <a:r>
                        <a:rPr lang="en-NP" sz="4400" dirty="0">
                          <a:solidFill>
                            <a:srgbClr val="000000"/>
                          </a:solidFill>
                        </a:rPr>
                        <a:t>1.76</a:t>
                      </a:r>
                    </a:p>
                  </a:txBody>
                  <a:tcPr/>
                </a:tc>
                <a:tc>
                  <a:txBody>
                    <a:bodyPr/>
                    <a:lstStyle/>
                    <a:p>
                      <a:r>
                        <a:rPr lang="en-NP" sz="4400" dirty="0">
                          <a:solidFill>
                            <a:srgbClr val="000000"/>
                          </a:solidFill>
                        </a:rPr>
                        <a:t>***</a:t>
                      </a:r>
                    </a:p>
                  </a:txBody>
                  <a:tcPr/>
                </a:tc>
                <a:extLst>
                  <a:ext uri="{0D108BD9-81ED-4DB2-BD59-A6C34878D82A}">
                    <a16:rowId xmlns:a16="http://schemas.microsoft.com/office/drawing/2014/main" val="1756340178"/>
                  </a:ext>
                </a:extLst>
              </a:tr>
              <a:tr h="683424">
                <a:tc>
                  <a:txBody>
                    <a:bodyPr/>
                    <a:lstStyle/>
                    <a:p>
                      <a:r>
                        <a:rPr lang="en-NP" sz="4400" dirty="0">
                          <a:solidFill>
                            <a:srgbClr val="000000"/>
                          </a:solidFill>
                        </a:rPr>
                        <a:t>Fewer deliveries or reduced hours due to COVID</a:t>
                      </a:r>
                    </a:p>
                  </a:txBody>
                  <a:tcPr/>
                </a:tc>
                <a:tc>
                  <a:txBody>
                    <a:bodyPr/>
                    <a:lstStyle/>
                    <a:p>
                      <a:r>
                        <a:rPr lang="en-NP" sz="4400" dirty="0">
                          <a:solidFill>
                            <a:srgbClr val="000000"/>
                          </a:solidFill>
                        </a:rPr>
                        <a:t>1.69</a:t>
                      </a:r>
                    </a:p>
                  </a:txBody>
                  <a:tcPr/>
                </a:tc>
                <a:tc>
                  <a:txBody>
                    <a:bodyPr/>
                    <a:lstStyle/>
                    <a:p>
                      <a:r>
                        <a:rPr lang="en-NP" sz="4400" dirty="0">
                          <a:solidFill>
                            <a:srgbClr val="000000"/>
                          </a:solidFill>
                        </a:rPr>
                        <a:t>***</a:t>
                      </a:r>
                    </a:p>
                  </a:txBody>
                  <a:tcPr/>
                </a:tc>
                <a:extLst>
                  <a:ext uri="{0D108BD9-81ED-4DB2-BD59-A6C34878D82A}">
                    <a16:rowId xmlns:a16="http://schemas.microsoft.com/office/drawing/2014/main" val="3731708692"/>
                  </a:ext>
                </a:extLst>
              </a:tr>
              <a:tr h="683424">
                <a:tc>
                  <a:txBody>
                    <a:bodyPr/>
                    <a:lstStyle/>
                    <a:p>
                      <a:r>
                        <a:rPr lang="en-NP" sz="4400" dirty="0">
                          <a:solidFill>
                            <a:srgbClr val="000000"/>
                          </a:solidFill>
                        </a:rPr>
                        <a:t>Difficulty preparing food obtained from food program/pantry</a:t>
                      </a:r>
                    </a:p>
                  </a:txBody>
                  <a:tcPr/>
                </a:tc>
                <a:tc>
                  <a:txBody>
                    <a:bodyPr/>
                    <a:lstStyle/>
                    <a:p>
                      <a:r>
                        <a:rPr lang="en-NP" sz="4400" dirty="0">
                          <a:solidFill>
                            <a:srgbClr val="000000"/>
                          </a:solidFill>
                        </a:rPr>
                        <a:t>1.80</a:t>
                      </a:r>
                    </a:p>
                  </a:txBody>
                  <a:tcPr/>
                </a:tc>
                <a:tc>
                  <a:txBody>
                    <a:bodyPr/>
                    <a:lstStyle/>
                    <a:p>
                      <a:r>
                        <a:rPr lang="en-NP" sz="4400" dirty="0">
                          <a:solidFill>
                            <a:srgbClr val="000000"/>
                          </a:solidFill>
                        </a:rPr>
                        <a:t>***</a:t>
                      </a:r>
                    </a:p>
                  </a:txBody>
                  <a:tcPr/>
                </a:tc>
                <a:extLst>
                  <a:ext uri="{0D108BD9-81ED-4DB2-BD59-A6C34878D82A}">
                    <a16:rowId xmlns:a16="http://schemas.microsoft.com/office/drawing/2014/main" val="3191335082"/>
                  </a:ext>
                </a:extLst>
              </a:tr>
              <a:tr h="683424">
                <a:tc>
                  <a:txBody>
                    <a:bodyPr/>
                    <a:lstStyle/>
                    <a:p>
                      <a:r>
                        <a:rPr lang="en-NP" sz="4400" dirty="0">
                          <a:solidFill>
                            <a:srgbClr val="000000"/>
                          </a:solidFill>
                        </a:rPr>
                        <a:t>Worried others will find out I use these programs</a:t>
                      </a:r>
                    </a:p>
                  </a:txBody>
                  <a:tcPr/>
                </a:tc>
                <a:tc>
                  <a:txBody>
                    <a:bodyPr/>
                    <a:lstStyle/>
                    <a:p>
                      <a:r>
                        <a:rPr lang="en-NP" sz="4400" dirty="0">
                          <a:solidFill>
                            <a:srgbClr val="000000"/>
                          </a:solidFill>
                        </a:rPr>
                        <a:t>1.85</a:t>
                      </a:r>
                    </a:p>
                  </a:txBody>
                  <a:tcPr/>
                </a:tc>
                <a:tc>
                  <a:txBody>
                    <a:bodyPr/>
                    <a:lstStyle/>
                    <a:p>
                      <a:r>
                        <a:rPr lang="en-NP" sz="4400" dirty="0">
                          <a:solidFill>
                            <a:srgbClr val="000000"/>
                          </a:solidFill>
                        </a:rPr>
                        <a:t>***</a:t>
                      </a:r>
                    </a:p>
                  </a:txBody>
                  <a:tcPr/>
                </a:tc>
                <a:extLst>
                  <a:ext uri="{0D108BD9-81ED-4DB2-BD59-A6C34878D82A}">
                    <a16:rowId xmlns:a16="http://schemas.microsoft.com/office/drawing/2014/main" val="295366570"/>
                  </a:ext>
                </a:extLst>
              </a:tr>
              <a:tr h="824694">
                <a:tc gridSpan="3">
                  <a:txBody>
                    <a:bodyPr/>
                    <a:lstStyle/>
                    <a:p>
                      <a:r>
                        <a:rPr lang="en-NP" sz="4400" dirty="0">
                          <a:solidFill>
                            <a:srgbClr val="000000"/>
                          </a:solidFill>
                        </a:rPr>
                        <a:t>Sig.=Significance;*** </a:t>
                      </a:r>
                      <a:r>
                        <a:rPr lang="en-NP" sz="4400" i="1" dirty="0">
                          <a:solidFill>
                            <a:srgbClr val="000000"/>
                          </a:solidFill>
                        </a:rPr>
                        <a:t>p</a:t>
                      </a:r>
                      <a:r>
                        <a:rPr lang="en-NP" sz="4400" i="0" dirty="0">
                          <a:solidFill>
                            <a:srgbClr val="000000"/>
                          </a:solidFill>
                        </a:rPr>
                        <a:t>&lt;0.001</a:t>
                      </a:r>
                      <a:endParaRPr lang="en-NP" sz="4400" dirty="0">
                        <a:solidFill>
                          <a:srgbClr val="000000"/>
                        </a:solidFill>
                      </a:endParaRPr>
                    </a:p>
                  </a:txBody>
                  <a:tcPr/>
                </a:tc>
                <a:tc hMerge="1">
                  <a:txBody>
                    <a:bodyPr/>
                    <a:lstStyle/>
                    <a:p>
                      <a:endParaRPr lang="en-NP" sz="4400" dirty="0"/>
                    </a:p>
                  </a:txBody>
                  <a:tcPr/>
                </a:tc>
                <a:tc hMerge="1">
                  <a:txBody>
                    <a:bodyPr/>
                    <a:lstStyle/>
                    <a:p>
                      <a:endParaRPr lang="en-NP" sz="4400" dirty="0"/>
                    </a:p>
                  </a:txBody>
                  <a:tcPr/>
                </a:tc>
                <a:extLst>
                  <a:ext uri="{0D108BD9-81ED-4DB2-BD59-A6C34878D82A}">
                    <a16:rowId xmlns:a16="http://schemas.microsoft.com/office/drawing/2014/main" val="2116540826"/>
                  </a:ext>
                </a:extLst>
              </a:tr>
            </a:tbl>
          </a:graphicData>
        </a:graphic>
      </p:graphicFrame>
      <p:sp>
        <p:nvSpPr>
          <p:cNvPr id="27" name="Text Placeholder 15">
            <a:extLst>
              <a:ext uri="{FF2B5EF4-FFF2-40B4-BE49-F238E27FC236}">
                <a16:creationId xmlns:a16="http://schemas.microsoft.com/office/drawing/2014/main" id="{F5B810EC-740C-B94F-ADA8-51F61B67758C}"/>
              </a:ext>
            </a:extLst>
          </p:cNvPr>
          <p:cNvSpPr txBox="1">
            <a:spLocks/>
          </p:cNvSpPr>
          <p:nvPr/>
        </p:nvSpPr>
        <p:spPr>
          <a:xfrm>
            <a:off x="17969755" y="21203284"/>
            <a:ext cx="15255875" cy="442580"/>
          </a:xfrm>
          <a:prstGeom prst="rect">
            <a:avLst/>
          </a:prstGeom>
        </p:spPr>
        <p:txBody>
          <a:bodyPr vert="horz" lIns="106674" tIns="53337" rIns="106674" bIns="53337" rtlCol="0">
            <a:noAutofit/>
          </a:bodyPr>
          <a:lstStyle>
            <a:lvl1pPr marL="0" indent="0" algn="ctr" defTabSz="4480304" rtl="0" eaLnBrk="1" latinLnBrk="0" hangingPunct="1">
              <a:lnSpc>
                <a:spcPct val="90000"/>
              </a:lnSpc>
              <a:spcBef>
                <a:spcPts val="4900"/>
              </a:spcBef>
              <a:buFont typeface="Arial" panose="020B0604020202020204" pitchFamily="34" charset="0"/>
              <a:buNone/>
              <a:defRPr sz="4400" b="0" kern="1200">
                <a:solidFill>
                  <a:srgbClr val="000000"/>
                </a:solidFill>
                <a:latin typeface="+mj-lt"/>
                <a:ea typeface="+mn-ea"/>
                <a:cs typeface="+mn-cs"/>
              </a:defRPr>
            </a:lvl1pPr>
            <a:lvl2pPr marL="2925952" indent="-685800" algn="l" defTabSz="4480304" rtl="0" eaLnBrk="1" latinLnBrk="0" hangingPunct="1">
              <a:lnSpc>
                <a:spcPct val="90000"/>
              </a:lnSpc>
              <a:spcBef>
                <a:spcPts val="2450"/>
              </a:spcBef>
              <a:buFont typeface="Arial" panose="020B0604020202020204" pitchFamily="34" charset="0"/>
              <a:buChar char="•"/>
              <a:defRPr sz="5400" kern="1200">
                <a:solidFill>
                  <a:srgbClr val="000000"/>
                </a:solidFill>
                <a:latin typeface="+mj-lt"/>
                <a:ea typeface="+mn-ea"/>
                <a:cs typeface="+mn-cs"/>
              </a:defRPr>
            </a:lvl2pPr>
            <a:lvl3pPr marL="5166104" indent="-685800" algn="l" defTabSz="4480304" rtl="0" eaLnBrk="1" latinLnBrk="0" hangingPunct="1">
              <a:lnSpc>
                <a:spcPct val="90000"/>
              </a:lnSpc>
              <a:spcBef>
                <a:spcPts val="2450"/>
              </a:spcBef>
              <a:buFont typeface="Arial" panose="020B0604020202020204" pitchFamily="34" charset="0"/>
              <a:buChar char="•"/>
              <a:defRPr sz="4800" kern="1200">
                <a:solidFill>
                  <a:srgbClr val="000000"/>
                </a:solidFill>
                <a:latin typeface="+mj-lt"/>
                <a:ea typeface="+mn-ea"/>
                <a:cs typeface="+mn-cs"/>
              </a:defRPr>
            </a:lvl3pPr>
            <a:lvl4pPr marL="7291956" indent="-571500" algn="l" defTabSz="4480304" rtl="0" eaLnBrk="1" latinLnBrk="0" hangingPunct="1">
              <a:lnSpc>
                <a:spcPct val="90000"/>
              </a:lnSpc>
              <a:spcBef>
                <a:spcPts val="2450"/>
              </a:spcBef>
              <a:buFont typeface="Arial" panose="020B0604020202020204" pitchFamily="34" charset="0"/>
              <a:buChar char="•"/>
              <a:defRPr sz="4000" kern="1200">
                <a:solidFill>
                  <a:srgbClr val="000000"/>
                </a:solidFill>
                <a:latin typeface="+mj-lt"/>
                <a:ea typeface="+mn-ea"/>
                <a:cs typeface="+mn-cs"/>
              </a:defRPr>
            </a:lvl4pPr>
            <a:lvl5pPr marL="9532108" indent="-571500" algn="l" defTabSz="4480304" rtl="0" eaLnBrk="1" latinLnBrk="0" hangingPunct="1">
              <a:lnSpc>
                <a:spcPct val="90000"/>
              </a:lnSpc>
              <a:spcBef>
                <a:spcPts val="2450"/>
              </a:spcBef>
              <a:buFont typeface="Arial" panose="020B0604020202020204" pitchFamily="34" charset="0"/>
              <a:buChar char="•"/>
              <a:defRPr sz="4000" kern="1200">
                <a:solidFill>
                  <a:srgbClr val="000000"/>
                </a:solidFill>
                <a:latin typeface="+mj-lt"/>
                <a:ea typeface="+mn-ea"/>
                <a:cs typeface="+mn-cs"/>
              </a:defRPr>
            </a:lvl5pPr>
            <a:lvl6pPr marL="12320836"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6pPr>
            <a:lvl7pPr marL="14560988"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7pPr>
            <a:lvl8pPr marL="16801140"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8pPr>
            <a:lvl9pPr marL="19041292"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9pPr>
          </a:lstStyle>
          <a:p>
            <a:r>
              <a:rPr lang="en-US" sz="4800" dirty="0"/>
              <a:t>Concerns with accessing free food among working-age persons with disabilities, September 2020</a:t>
            </a:r>
          </a:p>
        </p:txBody>
      </p:sp>
      <p:sp>
        <p:nvSpPr>
          <p:cNvPr id="13" name="TextBox 12">
            <a:extLst>
              <a:ext uri="{FF2B5EF4-FFF2-40B4-BE49-F238E27FC236}">
                <a16:creationId xmlns:a16="http://schemas.microsoft.com/office/drawing/2014/main" id="{FEB7DC34-356C-F748-A430-35E1378058C4}"/>
              </a:ext>
            </a:extLst>
          </p:cNvPr>
          <p:cNvSpPr txBox="1"/>
          <p:nvPr/>
        </p:nvSpPr>
        <p:spPr>
          <a:xfrm>
            <a:off x="661122" y="26223197"/>
            <a:ext cx="5588000" cy="1015663"/>
          </a:xfrm>
          <a:prstGeom prst="rect">
            <a:avLst/>
          </a:prstGeom>
          <a:noFill/>
        </p:spPr>
        <p:txBody>
          <a:bodyPr wrap="square" rtlCol="0">
            <a:spAutoFit/>
          </a:bodyPr>
          <a:lstStyle/>
          <a:p>
            <a:r>
              <a:rPr lang="en-NP" sz="6000" b="1" dirty="0">
                <a:solidFill>
                  <a:srgbClr val="000000"/>
                </a:solidFill>
                <a:latin typeface="+mj-lt"/>
              </a:rPr>
              <a:t>Results</a:t>
            </a:r>
          </a:p>
        </p:txBody>
      </p:sp>
      <p:sp>
        <p:nvSpPr>
          <p:cNvPr id="29" name="TextBox 28">
            <a:extLst>
              <a:ext uri="{FF2B5EF4-FFF2-40B4-BE49-F238E27FC236}">
                <a16:creationId xmlns:a16="http://schemas.microsoft.com/office/drawing/2014/main" id="{1EAA552D-1679-1248-8DFA-EE79E4E9C42D}"/>
              </a:ext>
            </a:extLst>
          </p:cNvPr>
          <p:cNvSpPr txBox="1"/>
          <p:nvPr/>
        </p:nvSpPr>
        <p:spPr>
          <a:xfrm>
            <a:off x="257175" y="15189873"/>
            <a:ext cx="5588000" cy="1015663"/>
          </a:xfrm>
          <a:prstGeom prst="rect">
            <a:avLst/>
          </a:prstGeom>
          <a:noFill/>
        </p:spPr>
        <p:txBody>
          <a:bodyPr wrap="square" rtlCol="0">
            <a:spAutoFit/>
          </a:bodyPr>
          <a:lstStyle/>
          <a:p>
            <a:r>
              <a:rPr lang="en-NP" sz="6000" b="1" dirty="0">
                <a:solidFill>
                  <a:srgbClr val="000000"/>
                </a:solidFill>
                <a:latin typeface="+mj-lt"/>
              </a:rPr>
              <a:t>Methods</a:t>
            </a:r>
          </a:p>
        </p:txBody>
      </p:sp>
      <p:sp>
        <p:nvSpPr>
          <p:cNvPr id="30" name="TextBox 29">
            <a:extLst>
              <a:ext uri="{FF2B5EF4-FFF2-40B4-BE49-F238E27FC236}">
                <a16:creationId xmlns:a16="http://schemas.microsoft.com/office/drawing/2014/main" id="{439558EF-D668-9344-8398-C2B413B639BD}"/>
              </a:ext>
            </a:extLst>
          </p:cNvPr>
          <p:cNvSpPr txBox="1"/>
          <p:nvPr/>
        </p:nvSpPr>
        <p:spPr>
          <a:xfrm>
            <a:off x="257175" y="6490435"/>
            <a:ext cx="5588000" cy="1015663"/>
          </a:xfrm>
          <a:prstGeom prst="rect">
            <a:avLst/>
          </a:prstGeom>
          <a:noFill/>
        </p:spPr>
        <p:txBody>
          <a:bodyPr wrap="square" rtlCol="0">
            <a:spAutoFit/>
          </a:bodyPr>
          <a:lstStyle/>
          <a:p>
            <a:r>
              <a:rPr lang="en-NP" sz="6000" b="1" dirty="0">
                <a:solidFill>
                  <a:srgbClr val="000000"/>
                </a:solidFill>
                <a:latin typeface="+mj-lt"/>
              </a:rPr>
              <a:t>Introduction</a:t>
            </a:r>
          </a:p>
        </p:txBody>
      </p:sp>
      <p:sp>
        <p:nvSpPr>
          <p:cNvPr id="32" name="TextBox 31">
            <a:extLst>
              <a:ext uri="{FF2B5EF4-FFF2-40B4-BE49-F238E27FC236}">
                <a16:creationId xmlns:a16="http://schemas.microsoft.com/office/drawing/2014/main" id="{353E4C64-F957-3949-A69B-A4271EE9620E}"/>
              </a:ext>
            </a:extLst>
          </p:cNvPr>
          <p:cNvSpPr txBox="1"/>
          <p:nvPr/>
        </p:nvSpPr>
        <p:spPr>
          <a:xfrm>
            <a:off x="34398548" y="17887577"/>
            <a:ext cx="5588000" cy="1015663"/>
          </a:xfrm>
          <a:prstGeom prst="rect">
            <a:avLst/>
          </a:prstGeom>
          <a:noFill/>
        </p:spPr>
        <p:txBody>
          <a:bodyPr wrap="square" rtlCol="0">
            <a:spAutoFit/>
          </a:bodyPr>
          <a:lstStyle/>
          <a:p>
            <a:r>
              <a:rPr lang="en-NP" sz="6000" b="1" dirty="0">
                <a:solidFill>
                  <a:srgbClr val="000000"/>
                </a:solidFill>
                <a:latin typeface="+mj-lt"/>
              </a:rPr>
              <a:t>Conclusion</a:t>
            </a:r>
          </a:p>
        </p:txBody>
      </p:sp>
      <p:sp>
        <p:nvSpPr>
          <p:cNvPr id="33" name="TextBox 32">
            <a:extLst>
              <a:ext uri="{FF2B5EF4-FFF2-40B4-BE49-F238E27FC236}">
                <a16:creationId xmlns:a16="http://schemas.microsoft.com/office/drawing/2014/main" id="{E79BB2A4-E143-0C4C-BC10-B0B02E70CEB3}"/>
              </a:ext>
            </a:extLst>
          </p:cNvPr>
          <p:cNvSpPr txBox="1"/>
          <p:nvPr/>
        </p:nvSpPr>
        <p:spPr>
          <a:xfrm>
            <a:off x="34441957" y="23687754"/>
            <a:ext cx="5588000" cy="1015663"/>
          </a:xfrm>
          <a:prstGeom prst="rect">
            <a:avLst/>
          </a:prstGeom>
          <a:noFill/>
        </p:spPr>
        <p:txBody>
          <a:bodyPr wrap="square" rtlCol="0">
            <a:spAutoFit/>
          </a:bodyPr>
          <a:lstStyle/>
          <a:p>
            <a:r>
              <a:rPr lang="en-NP" sz="6000" b="1" dirty="0">
                <a:solidFill>
                  <a:srgbClr val="000000"/>
                </a:solidFill>
                <a:latin typeface="+mj-lt"/>
              </a:rPr>
              <a:t>References</a:t>
            </a:r>
          </a:p>
        </p:txBody>
      </p:sp>
      <p:sp>
        <p:nvSpPr>
          <p:cNvPr id="5" name="TextBox 4">
            <a:extLst>
              <a:ext uri="{FF2B5EF4-FFF2-40B4-BE49-F238E27FC236}">
                <a16:creationId xmlns:a16="http://schemas.microsoft.com/office/drawing/2014/main" id="{09230281-03C5-F041-AEBE-7F00F68DE7D5}"/>
              </a:ext>
            </a:extLst>
          </p:cNvPr>
          <p:cNvSpPr txBox="1"/>
          <p:nvPr/>
        </p:nvSpPr>
        <p:spPr>
          <a:xfrm>
            <a:off x="28013891" y="12219710"/>
            <a:ext cx="609600" cy="1015663"/>
          </a:xfrm>
          <a:prstGeom prst="rect">
            <a:avLst/>
          </a:prstGeom>
          <a:noFill/>
        </p:spPr>
        <p:txBody>
          <a:bodyPr wrap="square" rtlCol="0">
            <a:spAutoFit/>
          </a:bodyPr>
          <a:lstStyle/>
          <a:p>
            <a:r>
              <a:rPr lang="en-NP" sz="6000" dirty="0">
                <a:solidFill>
                  <a:srgbClr val="000000"/>
                </a:solidFill>
              </a:rPr>
              <a:t>*</a:t>
            </a:r>
          </a:p>
        </p:txBody>
      </p:sp>
      <p:sp>
        <p:nvSpPr>
          <p:cNvPr id="26" name="TextBox 25">
            <a:extLst>
              <a:ext uri="{FF2B5EF4-FFF2-40B4-BE49-F238E27FC236}">
                <a16:creationId xmlns:a16="http://schemas.microsoft.com/office/drawing/2014/main" id="{2251EDC9-941A-1A46-9C1E-F847AF23FF52}"/>
              </a:ext>
            </a:extLst>
          </p:cNvPr>
          <p:cNvSpPr txBox="1"/>
          <p:nvPr/>
        </p:nvSpPr>
        <p:spPr>
          <a:xfrm>
            <a:off x="30133636" y="11069783"/>
            <a:ext cx="609600" cy="1015663"/>
          </a:xfrm>
          <a:prstGeom prst="rect">
            <a:avLst/>
          </a:prstGeom>
          <a:noFill/>
        </p:spPr>
        <p:txBody>
          <a:bodyPr wrap="square" rtlCol="0">
            <a:spAutoFit/>
          </a:bodyPr>
          <a:lstStyle/>
          <a:p>
            <a:r>
              <a:rPr lang="en-NP" sz="6000" dirty="0">
                <a:solidFill>
                  <a:srgbClr val="000000"/>
                </a:solidFill>
              </a:rPr>
              <a:t>*</a:t>
            </a:r>
          </a:p>
        </p:txBody>
      </p:sp>
      <p:sp>
        <p:nvSpPr>
          <p:cNvPr id="6" name="TextBox 5">
            <a:extLst>
              <a:ext uri="{FF2B5EF4-FFF2-40B4-BE49-F238E27FC236}">
                <a16:creationId xmlns:a16="http://schemas.microsoft.com/office/drawing/2014/main" id="{D577E1AB-87C1-664D-A135-D0104157FD48}"/>
              </a:ext>
            </a:extLst>
          </p:cNvPr>
          <p:cNvSpPr txBox="1"/>
          <p:nvPr/>
        </p:nvSpPr>
        <p:spPr>
          <a:xfrm>
            <a:off x="18149455" y="19534909"/>
            <a:ext cx="14658109" cy="769441"/>
          </a:xfrm>
          <a:prstGeom prst="rect">
            <a:avLst/>
          </a:prstGeom>
          <a:noFill/>
        </p:spPr>
        <p:txBody>
          <a:bodyPr wrap="square" rtlCol="0">
            <a:spAutoFit/>
          </a:bodyPr>
          <a:lstStyle/>
          <a:p>
            <a:r>
              <a:rPr lang="en-NP" sz="4400" dirty="0">
                <a:solidFill>
                  <a:srgbClr val="000000"/>
                </a:solidFill>
              </a:rPr>
              <a:t>* </a:t>
            </a:r>
            <a:r>
              <a:rPr lang="en-NP" sz="4400" i="1" dirty="0">
                <a:solidFill>
                  <a:srgbClr val="000000"/>
                </a:solidFill>
              </a:rPr>
              <a:t>p</a:t>
            </a:r>
            <a:r>
              <a:rPr lang="en-NP" sz="4400" dirty="0">
                <a:solidFill>
                  <a:srgbClr val="000000"/>
                </a:solidFill>
              </a:rPr>
              <a:t>&lt;0.001</a:t>
            </a:r>
          </a:p>
        </p:txBody>
      </p:sp>
      <p:pic>
        <p:nvPicPr>
          <p:cNvPr id="7" name="Audio 6">
            <a:hlinkClick r:id="" action="ppaction://media"/>
            <a:extLst>
              <a:ext uri="{FF2B5EF4-FFF2-40B4-BE49-F238E27FC236}">
                <a16:creationId xmlns:a16="http://schemas.microsoft.com/office/drawing/2014/main" id="{6415BD7E-2FAF-2C46-B23B-54967F5748D4}"/>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50241200" y="37439600"/>
            <a:ext cx="812800" cy="812800"/>
          </a:xfrm>
          <a:prstGeom prst="rect">
            <a:avLst/>
          </a:prstGeom>
        </p:spPr>
      </p:pic>
    </p:spTree>
    <p:extLst>
      <p:ext uri="{BB962C8B-B14F-4D97-AF65-F5344CB8AC3E}">
        <p14:creationId xmlns:p14="http://schemas.microsoft.com/office/powerpoint/2010/main" val="3753790505"/>
      </p:ext>
    </p:extLst>
  </p:cSld>
  <p:clrMapOvr>
    <a:masterClrMapping/>
  </p:clrMapOvr>
  <mc:AlternateContent xmlns:mc="http://schemas.openxmlformats.org/markup-compatibility/2006">
    <mc:Choice xmlns:p14="http://schemas.microsoft.com/office/powerpoint/2010/main" Requires="p14">
      <p:transition spd="slow" p14:dur="2000" advTm="382193"/>
    </mc:Choice>
    <mc:Fallback>
      <p:transition spd="slow" advTm="38219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theme/theme1.xml><?xml version="1.0" encoding="utf-8"?>
<a:theme xmlns:a="http://schemas.openxmlformats.org/drawingml/2006/main" name="LEND Poster_Footer">
  <a:themeElements>
    <a:clrScheme name="IOD">
      <a:dk1>
        <a:srgbClr val="013591"/>
      </a:dk1>
      <a:lt1>
        <a:sysClr val="window" lastClr="FFFFFF"/>
      </a:lt1>
      <a:dk2>
        <a:srgbClr val="013591"/>
      </a:dk2>
      <a:lt2>
        <a:srgbClr val="FFFFFF"/>
      </a:lt2>
      <a:accent1>
        <a:srgbClr val="8EAADB"/>
      </a:accent1>
      <a:accent2>
        <a:srgbClr val="98A4AD"/>
      </a:accent2>
      <a:accent3>
        <a:srgbClr val="C55A11"/>
      </a:accent3>
      <a:accent4>
        <a:srgbClr val="FFC000"/>
      </a:accent4>
      <a:accent5>
        <a:srgbClr val="0563C1"/>
      </a:accent5>
      <a:accent6>
        <a:srgbClr val="70AD47"/>
      </a:accent6>
      <a:hlink>
        <a:srgbClr val="013591"/>
      </a:hlink>
      <a:folHlink>
        <a:srgbClr val="E26B2A"/>
      </a:folHlink>
    </a:clrScheme>
    <a:fontScheme name="IOD fonts">
      <a:majorFont>
        <a:latin typeface="Myriad Pro"/>
        <a:ea typeface=""/>
        <a:cs typeface=""/>
      </a:majorFont>
      <a:minorFont>
        <a:latin typeface="Minion Pr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NDPoster_42x56" id="{17DF64F6-1E8F-4FA5-B6DA-431A78952D9C}" vid="{52F4D419-9F43-421F-8BE3-691DE9A1392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E8B49EBC-8012-49EB-A634-9AC004CF8E85}">
  <ds:schemaRefs>
    <ds:schemaRef ds:uri="ESRI.ArcGIS.Mapping.OfficeIntegration.PowerPointInfo"/>
  </ds:schemaRefs>
</ds:datastoreItem>
</file>

<file path=customXml/itemProps2.xml><?xml version="1.0" encoding="utf-8"?>
<ds:datastoreItem xmlns:ds="http://schemas.openxmlformats.org/officeDocument/2006/customXml" ds:itemID="{1966D790-D06C-4361-94B8-8BED25FA40AD}">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
  <TotalTime>322</TotalTime>
  <Words>1348</Words>
  <Application>Microsoft Macintosh PowerPoint</Application>
  <PresentationFormat>Custom</PresentationFormat>
  <Paragraphs>121</Paragraphs>
  <Slides>1</Slides>
  <Notes>1</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Minion Pro</vt:lpstr>
      <vt:lpstr>Myriad Pro</vt:lpstr>
      <vt:lpstr>Source Sans Pro</vt:lpstr>
      <vt:lpstr>LEND Poster_Footer</vt:lpstr>
      <vt:lpstr>Food sufficiency and the utilization of free food resources for working-age Americans with disabilities during the COVID-19 pandemic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EXAMPLE LAYOUT</dc:title>
  <dc:creator>Humphreys, Elizabeth</dc:creator>
  <cp:lastModifiedBy>Stott, Grace</cp:lastModifiedBy>
  <cp:revision>33</cp:revision>
  <dcterms:created xsi:type="dcterms:W3CDTF">2021-03-10T15:35:21Z</dcterms:created>
  <dcterms:modified xsi:type="dcterms:W3CDTF">2021-04-27T17:26:32Z</dcterms:modified>
</cp:coreProperties>
</file>