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9" r:id="rId2"/>
    <p:sldId id="263" r:id="rId3"/>
    <p:sldId id="264" r:id="rId4"/>
    <p:sldId id="265" r:id="rId5"/>
    <p:sldId id="266" r:id="rId6"/>
    <p:sldId id="267" r:id="rId7"/>
  </p:sldIdLst>
  <p:sldSz cx="43891200" cy="32918400"/>
  <p:notesSz cx="7077075" cy="9363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5552">
          <p15:clr>
            <a:srgbClr val="A4A3A4"/>
          </p15:clr>
        </p15:guide>
        <p15:guide id="3" pos="138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cent Favorite" initials="VF" lastIdx="4" clrIdx="0">
    <p:extLst>
      <p:ext uri="{19B8F6BF-5375-455C-9EA6-DF929625EA0E}">
        <p15:presenceInfo xmlns:p15="http://schemas.microsoft.com/office/powerpoint/2012/main" userId="S::vef15@scarletmail.rutgers.edu::a995b3c5-987a-47f2-9c39-b77e60b369c4" providerId="AD"/>
      </p:ext>
    </p:extLst>
  </p:cmAuthor>
  <p:cmAuthor id="2" name="Shruti Patel" initials="SP" lastIdx="5" clrIdx="1">
    <p:extLst>
      <p:ext uri="{19B8F6BF-5375-455C-9EA6-DF929625EA0E}">
        <p15:presenceInfo xmlns:p15="http://schemas.microsoft.com/office/powerpoint/2012/main" userId="S::snp108@scarletmail.rutgers.edu::0345a854-5b37-4f4e-84b1-acf10c7e7cd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CCCCC"/>
    <a:srgbClr val="999999"/>
    <a:srgbClr val="FF9900"/>
    <a:srgbClr val="990000"/>
    <a:srgbClr val="000050"/>
    <a:srgbClr val="00126A"/>
    <a:srgbClr val="0033CC"/>
    <a:srgbClr val="000622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70" dt="2021-04-26T01:58:21.854"/>
    <p1510:client id="{6C60C64D-E3BA-9C4B-9553-F848B2A6AF3F}" v="967" dt="2021-04-27T01:21:27.237"/>
    <p1510:client id="{BF0267E5-4D89-09FA-BC30-082711759D3D}" v="20" dt="2021-04-26T20:34:50.1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91"/>
    <p:restoredTop sz="94632"/>
  </p:normalViewPr>
  <p:slideViewPr>
    <p:cSldViewPr snapToGrid="0" snapToObjects="1">
      <p:cViewPr varScale="1">
        <p:scale>
          <a:sx n="27" d="100"/>
          <a:sy n="27" d="100"/>
        </p:scale>
        <p:origin x="808" y="304"/>
      </p:cViewPr>
      <p:guideLst>
        <p:guide orient="horz" pos="10368"/>
        <p:guide pos="15552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727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27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DCE5CEB-6363-420F-BE45-85B064B8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26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0D0BF-E002-4E42-81D3-ED6D42E30059}" type="datetimeFigureOut">
              <a:rPr lang="en-US"/>
              <a:t>4/26/21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E5575-9D56-42DE-8380-DCC7FB71998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02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MCL- Maximum contamination limit</a:t>
            </a: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3E5575-9D56-42DE-8380-DCC7FB719984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74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7" y="10226675"/>
            <a:ext cx="37306250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4" y="18653125"/>
            <a:ext cx="30724474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5278E-ED96-461A-883E-5FD94BC35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2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C329-9094-49E3-ADB9-7C70C8CFF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6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40" y="1317625"/>
            <a:ext cx="9875837" cy="28089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9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C182-0EAC-4479-8D18-C53192F40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7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193927" y="1317625"/>
            <a:ext cx="39503350" cy="5486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93928" y="7680326"/>
            <a:ext cx="19675474" cy="10787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021803" y="7680326"/>
            <a:ext cx="19675474" cy="10787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193928" y="18619788"/>
            <a:ext cx="19675474" cy="10787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021803" y="18619788"/>
            <a:ext cx="19675474" cy="10787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E7164-4707-4A19-A6AB-6533AC9F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5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D8D97-1826-4078-ADDA-4E99B734A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1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43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73675-D381-4E0E-B86F-9F9EFE057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4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8" y="7680325"/>
            <a:ext cx="19675474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3" y="7680325"/>
            <a:ext cx="19675474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8DAF2-D655-47B3-A184-648194FE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8"/>
            <a:ext cx="19392901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1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8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92EC-8C3C-4F10-858C-C66E68A9E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5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AEDA9-9C5F-4252-8D07-E5D3174E9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1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BADD-EE0D-4AEE-A966-D1DAD5921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6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4" y="1311275"/>
            <a:ext cx="14439901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4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4" y="6888163"/>
            <a:ext cx="14439901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56635-F299-487E-8478-361B2D7E6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4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5" y="23042568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5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5" y="25763543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8BA4C-6842-4480-8686-9E83B0824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9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A9A9"/>
            </a:gs>
            <a:gs pos="50000">
              <a:srgbClr val="990000"/>
            </a:gs>
            <a:gs pos="100000">
              <a:srgbClr val="DDA9A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4279" y="1317625"/>
            <a:ext cx="3950264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4279" y="7680325"/>
            <a:ext cx="39502645" cy="2172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4279" y="29978350"/>
            <a:ext cx="1024184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algn="l"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879" y="29978350"/>
            <a:ext cx="1389944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5079" y="29978350"/>
            <a:ext cx="1024184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algn="r"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D3B0B1D-8805-4920-9608-A1D4D0B3D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2pPr>
      <a:lvl3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3pPr>
      <a:lvl4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4pPr>
      <a:lvl5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5pPr>
      <a:lvl6pPr marL="4572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6pPr>
      <a:lvl7pPr marL="9144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7pPr>
      <a:lvl8pPr marL="13716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8pPr>
      <a:lvl9pPr marL="18288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9pPr>
    </p:titleStyle>
    <p:bodyStyle>
      <a:lvl1pPr marL="1409700" indent="-1409700" algn="l" defTabSz="3762375" rtl="0" eaLnBrk="0" fontAlgn="base" hangingPunct="0">
        <a:spcBef>
          <a:spcPct val="20000"/>
        </a:spcBef>
        <a:spcAft>
          <a:spcPct val="0"/>
        </a:spcAft>
        <a:buChar char="•"/>
        <a:defRPr sz="13200">
          <a:solidFill>
            <a:schemeClr val="tx1"/>
          </a:solidFill>
          <a:latin typeface="+mn-lt"/>
          <a:ea typeface="+mn-ea"/>
          <a:cs typeface="+mn-cs"/>
        </a:defRPr>
      </a:lvl1pPr>
      <a:lvl2pPr marL="3057525" indent="-1176338" algn="l" defTabSz="3762375" rtl="0" eaLnBrk="0" fontAlgn="base" hangingPunct="0">
        <a:spcBef>
          <a:spcPct val="20000"/>
        </a:spcBef>
        <a:spcAft>
          <a:spcPct val="0"/>
        </a:spcAft>
        <a:buChar char="–"/>
        <a:defRPr sz="11500">
          <a:solidFill>
            <a:schemeClr val="tx1"/>
          </a:solidFill>
          <a:latin typeface="+mn-lt"/>
        </a:defRPr>
      </a:lvl2pPr>
      <a:lvl3pPr marL="4702175" indent="-939800" algn="l" defTabSz="3762375" rtl="0" eaLnBrk="0" fontAlgn="base" hangingPunct="0">
        <a:spcBef>
          <a:spcPct val="20000"/>
        </a:spcBef>
        <a:spcAft>
          <a:spcPct val="0"/>
        </a:spcAft>
        <a:buChar char="•"/>
        <a:defRPr sz="9900">
          <a:solidFill>
            <a:schemeClr val="tx1"/>
          </a:solidFill>
          <a:latin typeface="+mn-lt"/>
        </a:defRPr>
      </a:lvl3pPr>
      <a:lvl4pPr marL="6583363" indent="-939800" algn="l" defTabSz="3762375" rtl="0" eaLnBrk="0" fontAlgn="base" hangingPunct="0">
        <a:spcBef>
          <a:spcPct val="20000"/>
        </a:spcBef>
        <a:spcAft>
          <a:spcPct val="0"/>
        </a:spcAft>
        <a:buChar char="–"/>
        <a:defRPr sz="8200">
          <a:solidFill>
            <a:schemeClr val="tx1"/>
          </a:solidFill>
          <a:latin typeface="+mn-lt"/>
        </a:defRPr>
      </a:lvl4pPr>
      <a:lvl5pPr marL="8466138" indent="-941388" algn="l" defTabSz="3762375" rtl="0" eaLnBrk="0" fontAlgn="base" hangingPunct="0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5pPr>
      <a:lvl6pPr marL="89233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6pPr>
      <a:lvl7pPr marL="93805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7pPr>
      <a:lvl8pPr marL="98377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8pPr>
      <a:lvl9pPr marL="102949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1"/>
            <a:ext cx="43891200" cy="5486399"/>
          </a:xfr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indent="-457200" algn="l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8800" dirty="0">
                <a:solidFill>
                  <a:schemeClr val="bg1"/>
                </a:solidFill>
                <a:latin typeface="Times New Roman"/>
                <a:cs typeface="Times New Roman"/>
              </a:rPr>
              <a:t>Identifying Sources of Heavy Metal Contaminants</a:t>
            </a:r>
            <a:br>
              <a:rPr lang="en-US" sz="8800" dirty="0">
                <a:latin typeface="Times New Roman"/>
              </a:rPr>
            </a:br>
            <a:r>
              <a:rPr lang="en-US" sz="8800" dirty="0">
                <a:solidFill>
                  <a:schemeClr val="bg1"/>
                </a:solidFill>
                <a:latin typeface="Times New Roman"/>
                <a:cs typeface="Times New Roman"/>
              </a:rPr>
              <a:t>in Kearny Marsh, NJ</a:t>
            </a:r>
            <a:br>
              <a:rPr lang="en-US" sz="9600" dirty="0">
                <a:latin typeface="Times New Roman"/>
              </a:rPr>
            </a:br>
            <a:br>
              <a:rPr lang="en-US" sz="4000" dirty="0">
                <a:latin typeface="Times New Roman"/>
              </a:rPr>
            </a:br>
            <a:r>
              <a:rPr lang="en-US" sz="5400" i="1" dirty="0">
                <a:solidFill>
                  <a:srgbClr val="FFFFFF"/>
                </a:solidFill>
                <a:latin typeface="Times New Roman"/>
                <a:cs typeface="Times New Roman"/>
              </a:rPr>
              <a:t>Shruti Patel </a:t>
            </a:r>
            <a:r>
              <a:rPr lang="en-US" sz="5400" i="1" baseline="3000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lang="en-US" sz="5400" i="1" dirty="0">
                <a:solidFill>
                  <a:srgbClr val="FFFFFF"/>
                </a:solidFill>
                <a:latin typeface="Times New Roman"/>
                <a:cs typeface="Times New Roman"/>
              </a:rPr>
              <a:t>, Vincent Favorite </a:t>
            </a:r>
            <a:r>
              <a:rPr lang="en-US" sz="5400" i="1" baseline="3000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lang="en-US" sz="5400" i="1" dirty="0">
                <a:solidFill>
                  <a:srgbClr val="FFFFFF"/>
                </a:solidFill>
                <a:latin typeface="Times New Roman"/>
                <a:cs typeface="Times New Roman"/>
              </a:rPr>
              <a:t>, Lee Slater </a:t>
            </a:r>
            <a:r>
              <a:rPr lang="en-US" sz="5400" i="1" baseline="3000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lang="en-US" sz="5400" i="1" dirty="0">
                <a:solidFill>
                  <a:srgbClr val="FFFFFF"/>
                </a:solidFill>
                <a:latin typeface="Times New Roman"/>
                <a:cs typeface="Times New Roman"/>
              </a:rPr>
              <a:t>, Florencia </a:t>
            </a:r>
            <a:r>
              <a:rPr lang="en-US" sz="5400" i="1" dirty="0" err="1">
                <a:solidFill>
                  <a:srgbClr val="FFFFFF"/>
                </a:solidFill>
                <a:latin typeface="Times New Roman"/>
                <a:cs typeface="Times New Roman"/>
              </a:rPr>
              <a:t>Fahnestock</a:t>
            </a:r>
            <a:r>
              <a:rPr lang="en-US" sz="54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5400" i="1" baseline="300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br>
              <a:rPr lang="en-US" sz="5400" i="1" dirty="0">
                <a:latin typeface="Times New Roman"/>
              </a:rPr>
            </a:br>
            <a:r>
              <a:rPr lang="en-US" sz="5400" i="1" dirty="0">
                <a:solidFill>
                  <a:srgbClr val="FFFFFF"/>
                </a:solidFill>
                <a:latin typeface="Times New Roman"/>
                <a:cs typeface="Times New Roman"/>
              </a:rPr>
              <a:t>Department of Earth and Environmental Sciences, Rutgers University-Newark </a:t>
            </a:r>
            <a:r>
              <a:rPr lang="en-US" sz="5400" i="1" baseline="3000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br>
              <a:rPr lang="en-US" sz="5400" i="1" dirty="0"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en-US" sz="5400" i="1" dirty="0">
                <a:solidFill>
                  <a:srgbClr val="FFFFFF"/>
                </a:solidFill>
                <a:latin typeface="Times New Roman"/>
                <a:cs typeface="Times New Roman"/>
              </a:rPr>
              <a:t>Department of Earth Sciences, University of New Hampshire</a:t>
            </a:r>
            <a:r>
              <a:rPr lang="en-US" sz="5400" i="1" baseline="30000" dirty="0">
                <a:solidFill>
                  <a:srgbClr val="FFFFFF"/>
                </a:solidFill>
                <a:latin typeface="Times New Roman"/>
                <a:cs typeface="Times New Roman"/>
              </a:rPr>
              <a:t> 2</a:t>
            </a:r>
            <a:endParaRPr lang="en-US" dirty="0">
              <a:cs typeface="Arial"/>
            </a:endParaRPr>
          </a:p>
        </p:txBody>
      </p:sp>
      <p:sp>
        <p:nvSpPr>
          <p:cNvPr id="2150" name="Text Box 161"/>
          <p:cNvSpPr txBox="1">
            <a:spLocks noChangeArrowheads="1"/>
          </p:cNvSpPr>
          <p:nvPr/>
        </p:nvSpPr>
        <p:spPr bwMode="auto">
          <a:xfrm>
            <a:off x="39852600" y="10275890"/>
            <a:ext cx="3048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300" b="1">
                <a:solidFill>
                  <a:srgbClr val="FF9900"/>
                </a:solidFill>
                <a:latin typeface="Arial" charset="0"/>
              </a:defRPr>
            </a:lvl1pPr>
            <a:lvl2pPr marL="742950" indent="-28575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2pPr>
            <a:lvl3pPr marL="11430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3pPr>
            <a:lvl4pPr marL="16002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4pPr>
            <a:lvl5pPr marL="20574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3000" b="0">
              <a:solidFill>
                <a:schemeClr val="tx1"/>
              </a:solidFill>
            </a:endParaRPr>
          </a:p>
        </p:txBody>
      </p:sp>
      <p:sp>
        <p:nvSpPr>
          <p:cNvPr id="2152" name="Rectangle 164"/>
          <p:cNvSpPr>
            <a:spLocks noChangeArrowheads="1"/>
          </p:cNvSpPr>
          <p:nvPr/>
        </p:nvSpPr>
        <p:spPr bwMode="auto">
          <a:xfrm>
            <a:off x="15375466" y="6096000"/>
            <a:ext cx="12801600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>
                <a:solidFill>
                  <a:srgbClr val="CC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600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4" name="Rectangle 166"/>
          <p:cNvSpPr>
            <a:spLocks noChangeArrowheads="1"/>
          </p:cNvSpPr>
          <p:nvPr/>
        </p:nvSpPr>
        <p:spPr bwMode="auto">
          <a:xfrm>
            <a:off x="812798" y="20029758"/>
            <a:ext cx="12530667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>
                <a:solidFill>
                  <a:srgbClr val="CCCCCC"/>
                </a:solidFill>
              </a:rPr>
              <a:t>Background (Langan 1999)</a:t>
            </a:r>
          </a:p>
        </p:txBody>
      </p:sp>
      <p:sp>
        <p:nvSpPr>
          <p:cNvPr id="2155" name="Rectangle 167"/>
          <p:cNvSpPr>
            <a:spLocks noChangeArrowheads="1"/>
          </p:cNvSpPr>
          <p:nvPr/>
        </p:nvSpPr>
        <p:spPr bwMode="auto">
          <a:xfrm>
            <a:off x="802839" y="6096000"/>
            <a:ext cx="12405161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>
                <a:solidFill>
                  <a:srgbClr val="CC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>
              <a:solidFill>
                <a:srgbClr val="99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65"/>
          <p:cNvSpPr>
            <a:spLocks noChangeArrowheads="1"/>
          </p:cNvSpPr>
          <p:nvPr/>
        </p:nvSpPr>
        <p:spPr bwMode="auto">
          <a:xfrm>
            <a:off x="30001527" y="26994119"/>
            <a:ext cx="13064067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>
                <a:solidFill>
                  <a:srgbClr val="CCCCCC"/>
                </a:solidFill>
              </a:rPr>
              <a:t>References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7450"/>
          <a:stretch/>
        </p:blipFill>
        <p:spPr>
          <a:xfrm>
            <a:off x="39981387" y="443350"/>
            <a:ext cx="3469546" cy="4604360"/>
          </a:xfrm>
          <a:prstGeom prst="rect">
            <a:avLst/>
          </a:prstGeom>
        </p:spPr>
      </p:pic>
      <p:sp>
        <p:nvSpPr>
          <p:cNvPr id="36" name="Rectangle 164"/>
          <p:cNvSpPr>
            <a:spLocks noChangeArrowheads="1"/>
          </p:cNvSpPr>
          <p:nvPr/>
        </p:nvSpPr>
        <p:spPr bwMode="auto">
          <a:xfrm>
            <a:off x="30005867" y="6096000"/>
            <a:ext cx="12869333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>
                <a:solidFill>
                  <a:srgbClr val="CCCCCC"/>
                </a:solidFill>
                <a:latin typeface="Times New Roman"/>
                <a:cs typeface="Times New Roman"/>
              </a:rPr>
              <a:t>Discussion and Conclusion</a:t>
            </a:r>
            <a:endParaRPr lang="en-US" sz="540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546"/>
          <p:cNvSpPr txBox="1">
            <a:spLocks noChangeArrowheads="1"/>
          </p:cNvSpPr>
          <p:nvPr/>
        </p:nvSpPr>
        <p:spPr bwMode="auto">
          <a:xfrm>
            <a:off x="711199" y="7718236"/>
            <a:ext cx="12733867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investig</a:t>
            </a:r>
            <a:r>
              <a:rPr lang="en-US" sz="4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ated the spatial distribution of contaminants in Kearny Marsh, a freshwater marsh in eastern New Jersey.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sites identified as possible pollution sources: 1-E Landfill, Keegan Landfill, and Bibbs Auto Parts.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2594" y="21927110"/>
            <a:ext cx="1327573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Collection: April-May 1999.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grab sampler transferred surficial water samples.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hand corer collected surficial sediment at 0.5 ft.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 samples using the </a:t>
            </a:r>
            <a:r>
              <a:rPr lang="en-US" sz="4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Vibracore</a:t>
            </a:r>
            <a:r>
              <a:rPr 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method were taken at depths of 12, 24, and 36 inches.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 was cleaned between collections. 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analysis included TOC, Lead, Arsenic, and Mercury.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785315" y="28600297"/>
            <a:ext cx="132757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Langan Engineering and Environmental Services, Inc., 1999, </a:t>
            </a:r>
            <a:r>
              <a:rPr lang="en-US" sz="4400" b="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Sediment and Water Sampling Report:</a:t>
            </a:r>
            <a:r>
              <a:rPr lang="en-US" sz="4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Kearny Marsh, Kearny, New Jersey</a:t>
            </a:r>
            <a:r>
              <a:rPr lang="en-US" sz="4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4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Jersey Statutory Authority, </a:t>
            </a:r>
            <a:r>
              <a:rPr lang="en-US" sz="4400" b="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Water Quality Standards</a:t>
            </a:r>
            <a:r>
              <a:rPr lang="en-US" sz="4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Section 7:9B. New Jersey Administrative Code, 2016.</a:t>
            </a:r>
            <a:endParaRPr lang="en-US" sz="4400" b="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606477" y="14395258"/>
            <a:ext cx="13490220" cy="618630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71500" indent="-571500" algn="l">
              <a:buFont typeface="Arial"/>
              <a:buChar char="•"/>
            </a:pPr>
            <a:r>
              <a:rPr lang="en-US" sz="4400" b="0" dirty="0">
                <a:solidFill>
                  <a:schemeClr val="tx1"/>
                </a:solidFill>
                <a:latin typeface="Times New Roman"/>
                <a:cs typeface="Times New Roman"/>
              </a:rPr>
              <a:t>No correlation found between mercury concentration and TOC, which means mercury concentrations are not influenced by TOC.</a:t>
            </a:r>
          </a:p>
          <a:p>
            <a:pPr marL="571500" indent="-571500" algn="l">
              <a:buFont typeface="Arial"/>
              <a:buChar char="•"/>
            </a:pPr>
            <a:r>
              <a:rPr lang="en-US" sz="4400" b="0" dirty="0">
                <a:solidFill>
                  <a:schemeClr val="tx1"/>
                </a:solidFill>
                <a:latin typeface="Times New Roman"/>
                <a:cs typeface="Times New Roman"/>
              </a:rPr>
              <a:t>Contamination does appear to be coming from Keegan landfill, but it is not a significant source.</a:t>
            </a:r>
            <a:endParaRPr lang="en-US" dirty="0">
              <a:solidFill>
                <a:schemeClr val="tx1"/>
              </a:solidFill>
              <a:cs typeface="Arial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0" dirty="0">
                <a:solidFill>
                  <a:schemeClr val="tx1"/>
                </a:solidFill>
                <a:latin typeface="Times New Roman"/>
                <a:cs typeface="Times New Roman"/>
              </a:rPr>
              <a:t>Bibbs Auto Parts appears to be the major contamination source followed by 1-E Landfill.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0" dirty="0">
                <a:solidFill>
                  <a:schemeClr val="tx1"/>
                </a:solidFill>
                <a:latin typeface="Times New Roman"/>
                <a:cs typeface="Times New Roman"/>
              </a:rPr>
              <a:t>Comparison with new contamination level data would show if contamination sources changed. </a:t>
            </a:r>
            <a:endParaRPr lang="en-US" sz="4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earny Marsh Freshwater Wetland Restoration CUES at Rutgers SEBS">
            <a:extLst>
              <a:ext uri="{FF2B5EF4-FFF2-40B4-BE49-F238E27FC236}">
                <a16:creationId xmlns:a16="http://schemas.microsoft.com/office/drawing/2014/main" id="{C2CE0A6E-410F-3A4E-966B-4BFC1D86F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93"/>
          <a:stretch/>
        </p:blipFill>
        <p:spPr bwMode="auto">
          <a:xfrm>
            <a:off x="30005866" y="7732808"/>
            <a:ext cx="12869333" cy="51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B9A2446-E8FE-A749-A9E2-E572082FD5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9073" b="1360"/>
          <a:stretch/>
        </p:blipFill>
        <p:spPr>
          <a:xfrm>
            <a:off x="35585400" y="443350"/>
            <a:ext cx="3719005" cy="4604360"/>
          </a:xfrm>
          <a:prstGeom prst="rect">
            <a:avLst/>
          </a:prstGeom>
        </p:spPr>
      </p:pic>
      <p:sp>
        <p:nvSpPr>
          <p:cNvPr id="26" name="Rectangle 166">
            <a:extLst>
              <a:ext uri="{FF2B5EF4-FFF2-40B4-BE49-F238E27FC236}">
                <a16:creationId xmlns:a16="http://schemas.microsoft.com/office/drawing/2014/main" id="{4E2F4234-A378-A749-B6E5-E3C98E970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798" y="27482829"/>
            <a:ext cx="12530667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>
                <a:solidFill>
                  <a:srgbClr val="CCCCCC"/>
                </a:solidFill>
              </a:rPr>
              <a:t>Methods</a:t>
            </a:r>
          </a:p>
        </p:txBody>
      </p:sp>
      <p:pic>
        <p:nvPicPr>
          <p:cNvPr id="8" name="Picture 9" descr="Map&#10;&#10;Description automatically generated">
            <a:extLst>
              <a:ext uri="{FF2B5EF4-FFF2-40B4-BE49-F238E27FC236}">
                <a16:creationId xmlns:a16="http://schemas.microsoft.com/office/drawing/2014/main" id="{3B437064-FDAC-47F4-8067-E17CEF6151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4015" y="11365222"/>
            <a:ext cx="9682808" cy="6866008"/>
          </a:xfrm>
          <a:prstGeom prst="rect">
            <a:avLst/>
          </a:prstGeom>
        </p:spPr>
      </p:pic>
      <p:pic>
        <p:nvPicPr>
          <p:cNvPr id="10" name="Picture 10" descr="Map&#10;&#10;Description automatically generated">
            <a:extLst>
              <a:ext uri="{FF2B5EF4-FFF2-40B4-BE49-F238E27FC236}">
                <a16:creationId xmlns:a16="http://schemas.microsoft.com/office/drawing/2014/main" id="{831EF7F5-F716-4C62-8895-A5A9CB1D3C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57754" y="12536032"/>
            <a:ext cx="6441009" cy="4578082"/>
          </a:xfrm>
          <a:prstGeom prst="rect">
            <a:avLst/>
          </a:prstGeom>
        </p:spPr>
      </p:pic>
      <p:pic>
        <p:nvPicPr>
          <p:cNvPr id="11" name="Picture 12" descr="Map&#10;&#10;Description automatically generated">
            <a:extLst>
              <a:ext uri="{FF2B5EF4-FFF2-40B4-BE49-F238E27FC236}">
                <a16:creationId xmlns:a16="http://schemas.microsoft.com/office/drawing/2014/main" id="{50953C88-920E-4B84-BEC6-F3ACDA58CB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63884" y="7707599"/>
            <a:ext cx="6441007" cy="4568247"/>
          </a:xfrm>
          <a:prstGeom prst="rect">
            <a:avLst/>
          </a:prstGeom>
        </p:spPr>
      </p:pic>
      <p:pic>
        <p:nvPicPr>
          <p:cNvPr id="13" name="Picture 13" descr="Map&#10;&#10;Description automatically generated">
            <a:extLst>
              <a:ext uri="{FF2B5EF4-FFF2-40B4-BE49-F238E27FC236}">
                <a16:creationId xmlns:a16="http://schemas.microsoft.com/office/drawing/2014/main" id="{9DAAAB90-2CBB-4E4A-98E3-E98ED0CAD4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57754" y="17318288"/>
            <a:ext cx="6441009" cy="4563366"/>
          </a:xfrm>
          <a:prstGeom prst="rect">
            <a:avLst/>
          </a:prstGeom>
        </p:spPr>
      </p:pic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007C2682-4975-4913-9F65-611C9B6B27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31684"/>
              </p:ext>
            </p:extLst>
          </p:nvPr>
        </p:nvGraphicFramePr>
        <p:xfrm>
          <a:off x="16918652" y="28810357"/>
          <a:ext cx="10356622" cy="335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8171">
                  <a:extLst>
                    <a:ext uri="{9D8B030D-6E8A-4147-A177-3AD203B41FA5}">
                      <a16:colId xmlns:a16="http://schemas.microsoft.com/office/drawing/2014/main" val="621078797"/>
                    </a:ext>
                  </a:extLst>
                </a:gridCol>
                <a:gridCol w="4388451">
                  <a:extLst>
                    <a:ext uri="{9D8B030D-6E8A-4147-A177-3AD203B41FA5}">
                      <a16:colId xmlns:a16="http://schemas.microsoft.com/office/drawing/2014/main" val="3096958387"/>
                    </a:ext>
                  </a:extLst>
                </a:gridCol>
              </a:tblGrid>
              <a:tr h="883769">
                <a:tc>
                  <a:txBody>
                    <a:bodyPr/>
                    <a:lstStyle/>
                    <a:p>
                      <a:pPr algn="ctr"/>
                      <a:r>
                        <a:rPr lang="en-US" sz="4800"/>
                        <a:t>Contaminant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MCL (PPM)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486686"/>
                  </a:ext>
                </a:extLst>
              </a:tr>
              <a:tr h="679823">
                <a:tc>
                  <a:txBody>
                    <a:bodyPr/>
                    <a:lstStyle/>
                    <a:p>
                      <a:pPr algn="ctr"/>
                      <a:r>
                        <a:rPr lang="en-US" sz="4800"/>
                        <a:t>Mercury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/>
                        <a:t>0.0014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191728"/>
                  </a:ext>
                </a:extLst>
              </a:tr>
              <a:tr h="679823">
                <a:tc>
                  <a:txBody>
                    <a:bodyPr/>
                    <a:lstStyle/>
                    <a:p>
                      <a:pPr algn="ctr"/>
                      <a:r>
                        <a:rPr lang="en-US" sz="4800"/>
                        <a:t>Lead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/>
                        <a:t>0.038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789972"/>
                  </a:ext>
                </a:extLst>
              </a:tr>
              <a:tr h="679823">
                <a:tc>
                  <a:txBody>
                    <a:bodyPr/>
                    <a:lstStyle/>
                    <a:p>
                      <a:pPr algn="ctr"/>
                      <a:r>
                        <a:rPr lang="en-US" sz="4800"/>
                        <a:t>Arsenic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0.34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786716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B6087BE2-4AFD-CD42-9AC6-9C93458B6C52}"/>
              </a:ext>
            </a:extLst>
          </p:cNvPr>
          <p:cNvSpPr/>
          <p:nvPr/>
        </p:nvSpPr>
        <p:spPr>
          <a:xfrm>
            <a:off x="470183" y="29159367"/>
            <a:ext cx="13275734" cy="42165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and sample location were processed in QGIS to emphasize spatial relationships between contaminants and possible source location.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0" dirty="0">
                <a:solidFill>
                  <a:schemeClr val="tx1"/>
                </a:solidFill>
                <a:latin typeface="Times New Roman"/>
                <a:cs typeface="Times New Roman"/>
              </a:rPr>
              <a:t>Contamination concentrations were compared to NJ government allowable standards.</a:t>
            </a:r>
            <a:br>
              <a:rPr lang="en-US" sz="4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653EC6-235F-424B-BAAB-57282EA4343C}"/>
              </a:ext>
            </a:extLst>
          </p:cNvPr>
          <p:cNvSpPr/>
          <p:nvPr/>
        </p:nvSpPr>
        <p:spPr>
          <a:xfrm>
            <a:off x="24689498" y="7691125"/>
            <a:ext cx="1414169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Lead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524ECB-2C3F-4846-B424-B4D1219BBF01}"/>
              </a:ext>
            </a:extLst>
          </p:cNvPr>
          <p:cNvSpPr/>
          <p:nvPr/>
        </p:nvSpPr>
        <p:spPr>
          <a:xfrm>
            <a:off x="24388104" y="17266525"/>
            <a:ext cx="2302232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Mercury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E940E0-C92D-1849-871F-CB56A432B9E7}"/>
              </a:ext>
            </a:extLst>
          </p:cNvPr>
          <p:cNvSpPr/>
          <p:nvPr/>
        </p:nvSpPr>
        <p:spPr>
          <a:xfrm>
            <a:off x="24516568" y="12201619"/>
            <a:ext cx="2097049" cy="83099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Arsenic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8" name="Picture 14" descr="Map&#10;&#10;Description automatically generated">
            <a:extLst>
              <a:ext uri="{FF2B5EF4-FFF2-40B4-BE49-F238E27FC236}">
                <a16:creationId xmlns:a16="http://schemas.microsoft.com/office/drawing/2014/main" id="{F0704A06-856C-4241-AF3D-A8F09C1859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32995" y="22146549"/>
            <a:ext cx="6396227" cy="46293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467510-0BD9-4748-B997-E98D67352D61}"/>
              </a:ext>
            </a:extLst>
          </p:cNvPr>
          <p:cNvSpPr txBox="1"/>
          <p:nvPr/>
        </p:nvSpPr>
        <p:spPr>
          <a:xfrm>
            <a:off x="21817225" y="18146880"/>
            <a:ext cx="7175558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dirty="0">
                <a:solidFill>
                  <a:schemeClr val="tx1"/>
                </a:solidFill>
                <a:latin typeface="Times New Roman"/>
                <a:cs typeface="Arial"/>
              </a:rPr>
              <a:t>Figure. 4 </a:t>
            </a:r>
            <a:r>
              <a:rPr lang="en-US" sz="4400" b="0" dirty="0">
                <a:solidFill>
                  <a:schemeClr val="tx1"/>
                </a:solidFill>
                <a:latin typeface="Times New Roman"/>
                <a:cs typeface="Arial"/>
              </a:rPr>
              <a:t>All mercury concentrations are above MCL. Highest concentrations near Bibbs Auto Parts.</a:t>
            </a:r>
            <a:endParaRPr lang="en-US" sz="4400" dirty="0">
              <a:solidFill>
                <a:schemeClr val="tx1"/>
              </a:solidFill>
              <a:latin typeface="Times New Roman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A0611C-0253-4E72-9353-151C823B89DE}"/>
              </a:ext>
            </a:extLst>
          </p:cNvPr>
          <p:cNvSpPr txBox="1"/>
          <p:nvPr/>
        </p:nvSpPr>
        <p:spPr>
          <a:xfrm>
            <a:off x="21925331" y="8555046"/>
            <a:ext cx="7337720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dirty="0">
                <a:solidFill>
                  <a:schemeClr val="tx1"/>
                </a:solidFill>
                <a:latin typeface="Times New Roman"/>
                <a:cs typeface="Arial"/>
              </a:rPr>
              <a:t>Figure. 2 </a:t>
            </a:r>
            <a:r>
              <a:rPr lang="en-US" sz="4400" b="0" dirty="0">
                <a:solidFill>
                  <a:schemeClr val="tx1"/>
                </a:solidFill>
                <a:latin typeface="Times New Roman"/>
                <a:cs typeface="Arial"/>
              </a:rPr>
              <a:t>All lead concentrations are above MCL. Highest concentrations near Bibbs Auto Parts and 1-E Landfill.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30B80A-DF43-46F0-A788-74A1AB7C5E41}"/>
              </a:ext>
            </a:extLst>
          </p:cNvPr>
          <p:cNvSpPr txBox="1"/>
          <p:nvPr/>
        </p:nvSpPr>
        <p:spPr>
          <a:xfrm>
            <a:off x="21817226" y="13083660"/>
            <a:ext cx="7283668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dirty="0">
                <a:solidFill>
                  <a:schemeClr val="tx1"/>
                </a:solidFill>
                <a:latin typeface="Times New Roman"/>
                <a:cs typeface="Arial"/>
              </a:rPr>
              <a:t>Figure. 3 </a:t>
            </a:r>
            <a:r>
              <a:rPr lang="en-US" sz="4400" b="0" dirty="0">
                <a:solidFill>
                  <a:schemeClr val="tx1"/>
                </a:solidFill>
                <a:latin typeface="Times New Roman"/>
                <a:cs typeface="Arial"/>
              </a:rPr>
              <a:t>All arsenic concentrations are above MCL. Highest concentrations near Bibbs Auto Parts, 1-E landfill, and south-east of Keegan Landfill.</a:t>
            </a:r>
            <a:endParaRPr lang="en-US" sz="4400" dirty="0">
              <a:solidFill>
                <a:schemeClr val="tx1"/>
              </a:solidFill>
              <a:latin typeface="Times New Roman"/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2670DD-3FB9-4B14-A029-2068A2666FA8}"/>
              </a:ext>
            </a:extLst>
          </p:cNvPr>
          <p:cNvSpPr txBox="1"/>
          <p:nvPr/>
        </p:nvSpPr>
        <p:spPr>
          <a:xfrm>
            <a:off x="15384895" y="27149344"/>
            <a:ext cx="14256530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dirty="0">
                <a:solidFill>
                  <a:schemeClr val="tx1"/>
                </a:solidFill>
                <a:latin typeface="Times New Roman"/>
                <a:cs typeface="Arial"/>
              </a:rPr>
              <a:t>Table. 1</a:t>
            </a:r>
            <a:r>
              <a:rPr lang="en-US" sz="4400" b="0">
                <a:solidFill>
                  <a:schemeClr val="tx1"/>
                </a:solidFill>
                <a:latin typeface="Times New Roman"/>
                <a:cs typeface="Arial"/>
              </a:rPr>
              <a:t> Maximum Contamination Limits (PPM) </a:t>
            </a:r>
            <a:r>
              <a:rPr lang="en-US" sz="4400" b="0" dirty="0">
                <a:solidFill>
                  <a:schemeClr val="tx1"/>
                </a:solidFill>
                <a:latin typeface="Times New Roman"/>
                <a:cs typeface="Arial"/>
              </a:rPr>
              <a:t>for Mercury, Lead, and Arsenic, respectively.</a:t>
            </a:r>
          </a:p>
        </p:txBody>
      </p:sp>
      <p:pic>
        <p:nvPicPr>
          <p:cNvPr id="16" name="Picture 16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90408BEF-B73F-4666-B1FE-C3EF904BCD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952215" y="702280"/>
            <a:ext cx="4202636" cy="432507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DEFC01E-0E05-4134-A800-B54B09BFC390}"/>
              </a:ext>
            </a:extLst>
          </p:cNvPr>
          <p:cNvSpPr/>
          <p:nvPr/>
        </p:nvSpPr>
        <p:spPr>
          <a:xfrm>
            <a:off x="21197107" y="22173512"/>
            <a:ext cx="9008554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Total Organic Carbon (TOC)</a:t>
            </a:r>
            <a:endParaRPr lang="en-US" sz="4800" b="0" dirty="0">
              <a:solidFill>
                <a:schemeClr val="tx1"/>
              </a:solidFill>
              <a:latin typeface="Times New Roman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4FF3FE-DF87-4D78-AA3C-8826CC009650}"/>
              </a:ext>
            </a:extLst>
          </p:cNvPr>
          <p:cNvSpPr txBox="1"/>
          <p:nvPr/>
        </p:nvSpPr>
        <p:spPr>
          <a:xfrm>
            <a:off x="21817223" y="23053867"/>
            <a:ext cx="7770147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dirty="0">
                <a:solidFill>
                  <a:schemeClr val="tx1"/>
                </a:solidFill>
                <a:latin typeface="Times New Roman"/>
                <a:cs typeface="Arial"/>
              </a:rPr>
              <a:t>Figure. 5 </a:t>
            </a:r>
            <a:r>
              <a:rPr lang="en-US" sz="4400" b="0" dirty="0">
                <a:solidFill>
                  <a:schemeClr val="tx1"/>
                </a:solidFill>
                <a:latin typeface="Times New Roman"/>
                <a:cs typeface="Arial"/>
              </a:rPr>
              <a:t>Highest concentrations near NJ Turnpike and southeast of Keegan Landfill. Lowest concentrations near Bibbs Auto Parts.</a:t>
            </a:r>
            <a:endParaRPr lang="en-US" sz="4400" b="0" dirty="0">
              <a:solidFill>
                <a:schemeClr val="tx1"/>
              </a:solidFill>
              <a:latin typeface="Times New Roman"/>
              <a:cs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4CE709-6993-43DF-8B4E-E2DA3B7CC647}"/>
              </a:ext>
            </a:extLst>
          </p:cNvPr>
          <p:cNvSpPr txBox="1"/>
          <p:nvPr/>
        </p:nvSpPr>
        <p:spPr>
          <a:xfrm>
            <a:off x="790528" y="18554887"/>
            <a:ext cx="12094403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dirty="0">
                <a:solidFill>
                  <a:schemeClr val="tx1"/>
                </a:solidFill>
                <a:latin typeface="Times New Roman"/>
                <a:cs typeface="Arial"/>
              </a:rPr>
              <a:t>Figure. 1 </a:t>
            </a:r>
            <a:r>
              <a:rPr lang="en-US" sz="4400" b="0" dirty="0">
                <a:solidFill>
                  <a:schemeClr val="tx1"/>
                </a:solidFill>
                <a:latin typeface="Times New Roman"/>
                <a:cs typeface="Arial"/>
              </a:rPr>
              <a:t>Highlighted shape and location of Kearny Marsh in New Jersey.</a:t>
            </a:r>
          </a:p>
        </p:txBody>
      </p:sp>
      <p:sp>
        <p:nvSpPr>
          <p:cNvPr id="35" name="Rectangle 165">
            <a:extLst>
              <a:ext uri="{FF2B5EF4-FFF2-40B4-BE49-F238E27FC236}">
                <a16:creationId xmlns:a16="http://schemas.microsoft.com/office/drawing/2014/main" id="{FAB89AFE-31BC-43EA-838E-164B5A3FE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91124" y="20925457"/>
            <a:ext cx="13064067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rgbClr val="CCCCCC"/>
                </a:solidFill>
                <a:latin typeface="Arial"/>
                <a:cs typeface="Arial"/>
              </a:rPr>
              <a:t>Acknowledgements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C42D5D-9F82-48EE-8EB8-9D2DAB6948CA}"/>
              </a:ext>
            </a:extLst>
          </p:cNvPr>
          <p:cNvSpPr txBox="1"/>
          <p:nvPr/>
        </p:nvSpPr>
        <p:spPr>
          <a:xfrm>
            <a:off x="29797813" y="22589594"/>
            <a:ext cx="13283572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b="0" dirty="0">
                <a:solidFill>
                  <a:schemeClr val="tx1"/>
                </a:solidFill>
                <a:latin typeface="Times New Roman"/>
                <a:cs typeface="Arial"/>
              </a:rPr>
              <a:t>CLOSES-GAP 2020 program funded by National Science Foundation (NSF-1801420). Thank you to all CLOSES-GAP team: Ruth Varner, Julice Bryce, Thomas Lippman, Maurice Crawford, Rose Ozbay, and Steve Hale. Also thank you to Emma Burkett and Clarice Perryman for their guidance.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08C45C-95A5-4519-833E-1E40630ED288}"/>
              </a:ext>
            </a:extLst>
          </p:cNvPr>
          <p:cNvSpPr txBox="1"/>
          <p:nvPr/>
        </p:nvSpPr>
        <p:spPr>
          <a:xfrm>
            <a:off x="29994741" y="13002892"/>
            <a:ext cx="1286933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dirty="0">
                <a:solidFill>
                  <a:schemeClr val="tx1"/>
                </a:solidFill>
                <a:latin typeface="Times New Roman"/>
                <a:cs typeface="Times New Roman"/>
              </a:rPr>
              <a:t>Figure. 6 </a:t>
            </a:r>
            <a:r>
              <a:rPr lang="en-US" sz="4400" b="0" dirty="0">
                <a:solidFill>
                  <a:schemeClr val="tx1"/>
                </a:solidFill>
                <a:latin typeface="Times New Roman"/>
                <a:cs typeface="Times New Roman"/>
              </a:rPr>
              <a:t>Image of Kearny Marsh environment. Marsh grasses are roughly 6 ft tall.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Text Box 161"/>
          <p:cNvSpPr txBox="1">
            <a:spLocks noChangeArrowheads="1"/>
          </p:cNvSpPr>
          <p:nvPr/>
        </p:nvSpPr>
        <p:spPr bwMode="auto">
          <a:xfrm>
            <a:off x="39852600" y="10275890"/>
            <a:ext cx="3048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300" b="1">
                <a:solidFill>
                  <a:srgbClr val="FF9900"/>
                </a:solidFill>
                <a:latin typeface="Arial" charset="0"/>
              </a:defRPr>
            </a:lvl1pPr>
            <a:lvl2pPr marL="742950" indent="-28575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2pPr>
            <a:lvl3pPr marL="11430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3pPr>
            <a:lvl4pPr marL="16002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4pPr>
            <a:lvl5pPr marL="20574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3000" b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5867" y="28270202"/>
            <a:ext cx="130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l">
              <a:spcBef>
                <a:spcPts val="1200"/>
              </a:spcBef>
            </a:pPr>
            <a:r>
              <a:rPr lang="en-US" sz="26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9" descr="Map&#10;&#10;Description automatically generated">
            <a:extLst>
              <a:ext uri="{FF2B5EF4-FFF2-40B4-BE49-F238E27FC236}">
                <a16:creationId xmlns:a16="http://schemas.microsoft.com/office/drawing/2014/main" id="{D30BB0AC-5E77-4C25-AF76-7E3F41582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930" y="2087573"/>
            <a:ext cx="40957340" cy="284544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D21F03-64ED-40DF-B03F-8AF2FEF2965D}"/>
              </a:ext>
            </a:extLst>
          </p:cNvPr>
          <p:cNvSpPr txBox="1"/>
          <p:nvPr/>
        </p:nvSpPr>
        <p:spPr>
          <a:xfrm>
            <a:off x="2838091" y="28652637"/>
            <a:ext cx="3731787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4800"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0CB51E-D1A1-C647-AE2E-36071757E201}"/>
              </a:ext>
            </a:extLst>
          </p:cNvPr>
          <p:cNvSpPr txBox="1"/>
          <p:nvPr/>
        </p:nvSpPr>
        <p:spPr>
          <a:xfrm>
            <a:off x="6344513" y="30686449"/>
            <a:ext cx="31202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0" dirty="0">
                <a:solidFill>
                  <a:schemeClr val="tx1"/>
                </a:solidFill>
                <a:latin typeface="Times New Roman"/>
                <a:cs typeface="Arial"/>
              </a:rPr>
              <a:t>Figure. 1  </a:t>
            </a:r>
            <a:r>
              <a:rPr lang="en-US" sz="8000" b="0" dirty="0">
                <a:solidFill>
                  <a:schemeClr val="tx1"/>
                </a:solidFill>
                <a:latin typeface="Times New Roman"/>
                <a:cs typeface="Arial"/>
              </a:rPr>
              <a:t>Highlighted shape and location of Kearny Marsh in New Jersey.</a:t>
            </a:r>
          </a:p>
        </p:txBody>
      </p:sp>
    </p:spTree>
    <p:extLst>
      <p:ext uri="{BB962C8B-B14F-4D97-AF65-F5344CB8AC3E}">
        <p14:creationId xmlns:p14="http://schemas.microsoft.com/office/powerpoint/2010/main" val="2533447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Text Box 161"/>
          <p:cNvSpPr txBox="1">
            <a:spLocks noChangeArrowheads="1"/>
          </p:cNvSpPr>
          <p:nvPr/>
        </p:nvSpPr>
        <p:spPr bwMode="auto">
          <a:xfrm>
            <a:off x="39852600" y="10275890"/>
            <a:ext cx="3048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300" b="1">
                <a:solidFill>
                  <a:srgbClr val="FF9900"/>
                </a:solidFill>
                <a:latin typeface="Arial" charset="0"/>
              </a:defRPr>
            </a:lvl1pPr>
            <a:lvl2pPr marL="742950" indent="-28575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2pPr>
            <a:lvl3pPr marL="11430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3pPr>
            <a:lvl4pPr marL="16002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4pPr>
            <a:lvl5pPr marL="20574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3000" b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5867" y="28270202"/>
            <a:ext cx="130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l">
              <a:spcBef>
                <a:spcPts val="1200"/>
              </a:spcBef>
            </a:pPr>
            <a:r>
              <a:rPr lang="en-US" sz="26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4EB03E-7CA0-6147-9BB5-BAA04071180A}"/>
              </a:ext>
            </a:extLst>
          </p:cNvPr>
          <p:cNvSpPr txBox="1"/>
          <p:nvPr/>
        </p:nvSpPr>
        <p:spPr>
          <a:xfrm>
            <a:off x="14107885" y="30718693"/>
            <a:ext cx="15675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tx1"/>
                </a:solidFill>
                <a:latin typeface="Times New Roman"/>
                <a:cs typeface="Arial"/>
              </a:rPr>
              <a:t>Figure. 2  </a:t>
            </a:r>
            <a:r>
              <a:rPr lang="en-US" sz="8000" b="0" dirty="0">
                <a:solidFill>
                  <a:schemeClr val="tx1"/>
                </a:solidFill>
                <a:latin typeface="Times New Roman"/>
                <a:cs typeface="Arial"/>
              </a:rPr>
              <a:t>Lead</a:t>
            </a:r>
            <a:endParaRPr lang="en-US" sz="8000" b="0" dirty="0">
              <a:solidFill>
                <a:schemeClr val="tx1"/>
              </a:solidFill>
            </a:endParaRPr>
          </a:p>
        </p:txBody>
      </p:sp>
      <p:pic>
        <p:nvPicPr>
          <p:cNvPr id="2" name="Picture 12" descr="Map&#10;&#10;Description automatically generated">
            <a:extLst>
              <a:ext uri="{FF2B5EF4-FFF2-40B4-BE49-F238E27FC236}">
                <a16:creationId xmlns:a16="http://schemas.microsoft.com/office/drawing/2014/main" id="{CB1F5E9F-67CB-4A9A-85E7-3ED8B1C79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762" y="273720"/>
            <a:ext cx="41275675" cy="3044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85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Text Box 161"/>
          <p:cNvSpPr txBox="1">
            <a:spLocks noChangeArrowheads="1"/>
          </p:cNvSpPr>
          <p:nvPr/>
        </p:nvSpPr>
        <p:spPr bwMode="auto">
          <a:xfrm>
            <a:off x="39852600" y="10275890"/>
            <a:ext cx="3048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300" b="1">
                <a:solidFill>
                  <a:srgbClr val="FF9900"/>
                </a:solidFill>
                <a:latin typeface="Arial" charset="0"/>
              </a:defRPr>
            </a:lvl1pPr>
            <a:lvl2pPr marL="742950" indent="-28575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2pPr>
            <a:lvl3pPr marL="11430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3pPr>
            <a:lvl4pPr marL="16002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4pPr>
            <a:lvl5pPr marL="20574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3000" b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5867" y="28270202"/>
            <a:ext cx="130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l">
              <a:spcBef>
                <a:spcPts val="1200"/>
              </a:spcBef>
            </a:pPr>
            <a:r>
              <a:rPr lang="en-US" sz="26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4EB03E-7CA0-6147-9BB5-BAA04071180A}"/>
              </a:ext>
            </a:extLst>
          </p:cNvPr>
          <p:cNvSpPr txBox="1"/>
          <p:nvPr/>
        </p:nvSpPr>
        <p:spPr>
          <a:xfrm>
            <a:off x="14107884" y="31019166"/>
            <a:ext cx="15675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tx1"/>
                </a:solidFill>
                <a:latin typeface="Times New Roman"/>
                <a:cs typeface="Arial"/>
              </a:rPr>
              <a:t>Figure. 3  </a:t>
            </a:r>
            <a:r>
              <a:rPr lang="en-US" sz="8000" b="0" dirty="0">
                <a:solidFill>
                  <a:schemeClr val="tx1"/>
                </a:solidFill>
                <a:latin typeface="Times New Roman"/>
                <a:cs typeface="Arial"/>
              </a:rPr>
              <a:t>Arsenic</a:t>
            </a:r>
            <a:endParaRPr lang="en-US" sz="8000" b="0" dirty="0">
              <a:solidFill>
                <a:schemeClr val="tx1"/>
              </a:solidFill>
            </a:endParaRPr>
          </a:p>
        </p:txBody>
      </p:sp>
      <p:pic>
        <p:nvPicPr>
          <p:cNvPr id="2" name="Picture 10" descr="Map&#10;&#10;Description automatically generated">
            <a:extLst>
              <a:ext uri="{FF2B5EF4-FFF2-40B4-BE49-F238E27FC236}">
                <a16:creationId xmlns:a16="http://schemas.microsoft.com/office/drawing/2014/main" id="{4A2773DD-ABE9-4C71-8F70-16748D9AF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693" y="575795"/>
            <a:ext cx="41910974" cy="304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06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Text Box 161"/>
          <p:cNvSpPr txBox="1">
            <a:spLocks noChangeArrowheads="1"/>
          </p:cNvSpPr>
          <p:nvPr/>
        </p:nvSpPr>
        <p:spPr bwMode="auto">
          <a:xfrm>
            <a:off x="39852600" y="10275890"/>
            <a:ext cx="3048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300" b="1">
                <a:solidFill>
                  <a:srgbClr val="FF9900"/>
                </a:solidFill>
                <a:latin typeface="Arial" charset="0"/>
              </a:defRPr>
            </a:lvl1pPr>
            <a:lvl2pPr marL="742950" indent="-28575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2pPr>
            <a:lvl3pPr marL="11430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3pPr>
            <a:lvl4pPr marL="16002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4pPr>
            <a:lvl5pPr marL="20574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3000" b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5867" y="28270202"/>
            <a:ext cx="130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l">
              <a:spcBef>
                <a:spcPts val="1200"/>
              </a:spcBef>
            </a:pPr>
            <a:r>
              <a:rPr lang="en-US" sz="26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4EB03E-7CA0-6147-9BB5-BAA04071180A}"/>
              </a:ext>
            </a:extLst>
          </p:cNvPr>
          <p:cNvSpPr txBox="1"/>
          <p:nvPr/>
        </p:nvSpPr>
        <p:spPr>
          <a:xfrm>
            <a:off x="14107886" y="30808169"/>
            <a:ext cx="15675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tx1"/>
                </a:solidFill>
                <a:latin typeface="Times New Roman"/>
                <a:cs typeface="Arial"/>
              </a:rPr>
              <a:t>Figure. 4  </a:t>
            </a:r>
            <a:r>
              <a:rPr lang="en-US" sz="8000" b="0" dirty="0">
                <a:solidFill>
                  <a:schemeClr val="tx1"/>
                </a:solidFill>
                <a:latin typeface="Times New Roman"/>
                <a:cs typeface="Arial"/>
              </a:rPr>
              <a:t>Mercury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2" name="Picture 13" descr="Map&#10;&#10;Description automatically generated">
            <a:extLst>
              <a:ext uri="{FF2B5EF4-FFF2-40B4-BE49-F238E27FC236}">
                <a16:creationId xmlns:a16="http://schemas.microsoft.com/office/drawing/2014/main" id="{C80A60EA-DCBF-4466-86DB-511533732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31" y="786792"/>
            <a:ext cx="42719738" cy="295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24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Text Box 161"/>
          <p:cNvSpPr txBox="1">
            <a:spLocks noChangeArrowheads="1"/>
          </p:cNvSpPr>
          <p:nvPr/>
        </p:nvSpPr>
        <p:spPr bwMode="auto">
          <a:xfrm>
            <a:off x="39852600" y="10275890"/>
            <a:ext cx="3048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300" b="1">
                <a:solidFill>
                  <a:srgbClr val="FF9900"/>
                </a:solidFill>
                <a:latin typeface="Arial" charset="0"/>
              </a:defRPr>
            </a:lvl1pPr>
            <a:lvl2pPr marL="742950" indent="-28575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2pPr>
            <a:lvl3pPr marL="11430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3pPr>
            <a:lvl4pPr marL="16002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4pPr>
            <a:lvl5pPr marL="20574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3000" b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5867" y="28270202"/>
            <a:ext cx="130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l">
              <a:spcBef>
                <a:spcPts val="1200"/>
              </a:spcBef>
            </a:pPr>
            <a:r>
              <a:rPr lang="en-US" sz="26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4EB03E-7CA0-6147-9BB5-BAA04071180A}"/>
              </a:ext>
            </a:extLst>
          </p:cNvPr>
          <p:cNvSpPr txBox="1"/>
          <p:nvPr/>
        </p:nvSpPr>
        <p:spPr>
          <a:xfrm>
            <a:off x="14107886" y="30929354"/>
            <a:ext cx="15675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tx1"/>
                </a:solidFill>
                <a:latin typeface="Times New Roman"/>
                <a:cs typeface="Arial"/>
              </a:rPr>
              <a:t>Figure. 5  </a:t>
            </a:r>
            <a:r>
              <a:rPr lang="en-US" sz="8000" b="0" dirty="0">
                <a:solidFill>
                  <a:schemeClr val="tx1"/>
                </a:solidFill>
                <a:latin typeface="Times New Roman"/>
                <a:cs typeface="Arial"/>
              </a:rPr>
              <a:t>Total Organic Carbon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3" name="Picture 14" descr="Map&#10;&#10;Description automatically generated">
            <a:extLst>
              <a:ext uri="{FF2B5EF4-FFF2-40B4-BE49-F238E27FC236}">
                <a16:creationId xmlns:a16="http://schemas.microsoft.com/office/drawing/2014/main" id="{E0939E46-BA80-4FA2-B072-E49720991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216" y="665607"/>
            <a:ext cx="40826768" cy="2979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3009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549</Words>
  <Application>Microsoft Macintosh PowerPoint</Application>
  <PresentationFormat>Custom</PresentationFormat>
  <Paragraphs>58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Default Design</vt:lpstr>
      <vt:lpstr>Identifying Sources of Heavy Metal Contaminants in Kearny Marsh, NJ  Shruti Patel 1, Vincent Favorite 1, Lee Slater 1, Florencia Fahnestock 2 Department of Earth and Environmental Sciences, Rutgers University-Newark 1 Department of Earth Sciences, University of New Hampshire 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Graphicsland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lastModifiedBy>Vincent Favorite</cp:lastModifiedBy>
  <cp:revision>4</cp:revision>
  <cp:lastPrinted>2014-02-24T14:53:09Z</cp:lastPrinted>
  <dcterms:created xsi:type="dcterms:W3CDTF">2004-07-26T21:45:23Z</dcterms:created>
  <dcterms:modified xsi:type="dcterms:W3CDTF">2021-04-27T01:21:27Z</dcterms:modified>
  <cp:category>science research poster</cp:category>
</cp:coreProperties>
</file>