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3"/>
  </p:sldMasterIdLst>
  <p:sldIdLst>
    <p:sldId id="267" r:id="rId4"/>
  </p:sldIdLst>
  <p:sldSz cx="51206400" cy="38404800"/>
  <p:notesSz cx="9144000" cy="6858000"/>
  <p:defaultTextStyle>
    <a:defPPr>
      <a:defRPr lang="en-US"/>
    </a:defPPr>
    <a:lvl1pPr marL="0" algn="l" defTabSz="4301092" rtl="0" eaLnBrk="1" latinLnBrk="0" hangingPunct="1">
      <a:defRPr sz="8500" kern="1200">
        <a:solidFill>
          <a:schemeClr val="tx1"/>
        </a:solidFill>
        <a:latin typeface="+mn-lt"/>
        <a:ea typeface="+mn-ea"/>
        <a:cs typeface="+mn-cs"/>
      </a:defRPr>
    </a:lvl1pPr>
    <a:lvl2pPr marL="2150545" algn="l" defTabSz="4301092" rtl="0" eaLnBrk="1" latinLnBrk="0" hangingPunct="1">
      <a:defRPr sz="8500" kern="1200">
        <a:solidFill>
          <a:schemeClr val="tx1"/>
        </a:solidFill>
        <a:latin typeface="+mn-lt"/>
        <a:ea typeface="+mn-ea"/>
        <a:cs typeface="+mn-cs"/>
      </a:defRPr>
    </a:lvl2pPr>
    <a:lvl3pPr marL="4301092" algn="l" defTabSz="4301092" rtl="0" eaLnBrk="1" latinLnBrk="0" hangingPunct="1">
      <a:defRPr sz="8500" kern="1200">
        <a:solidFill>
          <a:schemeClr val="tx1"/>
        </a:solidFill>
        <a:latin typeface="+mn-lt"/>
        <a:ea typeface="+mn-ea"/>
        <a:cs typeface="+mn-cs"/>
      </a:defRPr>
    </a:lvl3pPr>
    <a:lvl4pPr marL="6451637" algn="l" defTabSz="4301092" rtl="0" eaLnBrk="1" latinLnBrk="0" hangingPunct="1">
      <a:defRPr sz="8500" kern="1200">
        <a:solidFill>
          <a:schemeClr val="tx1"/>
        </a:solidFill>
        <a:latin typeface="+mn-lt"/>
        <a:ea typeface="+mn-ea"/>
        <a:cs typeface="+mn-cs"/>
      </a:defRPr>
    </a:lvl4pPr>
    <a:lvl5pPr marL="8602184" algn="l" defTabSz="4301092" rtl="0" eaLnBrk="1" latinLnBrk="0" hangingPunct="1">
      <a:defRPr sz="8500" kern="1200">
        <a:solidFill>
          <a:schemeClr val="tx1"/>
        </a:solidFill>
        <a:latin typeface="+mn-lt"/>
        <a:ea typeface="+mn-ea"/>
        <a:cs typeface="+mn-cs"/>
      </a:defRPr>
    </a:lvl5pPr>
    <a:lvl6pPr marL="10752730" algn="l" defTabSz="4301092" rtl="0" eaLnBrk="1" latinLnBrk="0" hangingPunct="1">
      <a:defRPr sz="8500" kern="1200">
        <a:solidFill>
          <a:schemeClr val="tx1"/>
        </a:solidFill>
        <a:latin typeface="+mn-lt"/>
        <a:ea typeface="+mn-ea"/>
        <a:cs typeface="+mn-cs"/>
      </a:defRPr>
    </a:lvl6pPr>
    <a:lvl7pPr marL="12903275" algn="l" defTabSz="4301092" rtl="0" eaLnBrk="1" latinLnBrk="0" hangingPunct="1">
      <a:defRPr sz="8500" kern="1200">
        <a:solidFill>
          <a:schemeClr val="tx1"/>
        </a:solidFill>
        <a:latin typeface="+mn-lt"/>
        <a:ea typeface="+mn-ea"/>
        <a:cs typeface="+mn-cs"/>
      </a:defRPr>
    </a:lvl7pPr>
    <a:lvl8pPr marL="15053822" algn="l" defTabSz="4301092" rtl="0" eaLnBrk="1" latinLnBrk="0" hangingPunct="1">
      <a:defRPr sz="8500" kern="1200">
        <a:solidFill>
          <a:schemeClr val="tx1"/>
        </a:solidFill>
        <a:latin typeface="+mn-lt"/>
        <a:ea typeface="+mn-ea"/>
        <a:cs typeface="+mn-cs"/>
      </a:defRPr>
    </a:lvl8pPr>
    <a:lvl9pPr marL="17204367" algn="l" defTabSz="4301092"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096">
          <p15:clr>
            <a:srgbClr val="A4A3A4"/>
          </p15:clr>
        </p15:guide>
        <p15:guide id="2" pos="1612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berle, Romy" initials="ER" lastIdx="1" clrIdx="0">
    <p:extLst>
      <p:ext uri="{19B8F6BF-5375-455C-9EA6-DF929625EA0E}">
        <p15:presenceInfo xmlns:p15="http://schemas.microsoft.com/office/powerpoint/2012/main" userId="S::ree1010@unh.edu::2e56a4c2-ce93-4aa1-9508-ef95aa41db93" providerId="AD"/>
      </p:ext>
    </p:extLst>
  </p:cmAuthor>
  <p:cmAuthor id="2" name="Sarah Menard" initials="SM" lastIdx="1" clrIdx="1">
    <p:extLst>
      <p:ext uri="{19B8F6BF-5375-455C-9EA6-DF929625EA0E}">
        <p15:presenceInfo xmlns:p15="http://schemas.microsoft.com/office/powerpoint/2012/main" userId="Sarah Menar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3591"/>
    <a:srgbClr val="0044BB"/>
    <a:srgbClr val="2E0957"/>
    <a:srgbClr val="002060"/>
    <a:srgbClr val="FFC9C9"/>
    <a:srgbClr val="DEC8EE"/>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9A9AE7-44CA-4C34-80CE-C7ABBBEB1F85}" v="618" dt="2021-04-26T19:00:56.6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73" autoAdjust="0"/>
    <p:restoredTop sz="94434" autoAdjust="0"/>
  </p:normalViewPr>
  <p:slideViewPr>
    <p:cSldViewPr snapToGrid="0">
      <p:cViewPr>
        <p:scale>
          <a:sx n="30" d="100"/>
          <a:sy n="30" d="100"/>
        </p:scale>
        <p:origin x="134" y="-2688"/>
      </p:cViewPr>
      <p:guideLst>
        <p:guide orient="horz" pos="12096"/>
        <p:guide pos="1612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commentAuthors" Target="commentAuthors.xml"/><Relationship Id="rId10" Type="http://schemas.microsoft.com/office/2016/11/relationships/changesInfo" Target="changesInfos/changesInfo1.xml"/><Relationship Id="rId4" Type="http://schemas.openxmlformats.org/officeDocument/2006/relationships/slide" Target="slides/slide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Menard" userId="4ad427ec-facc-4ea1-b086-4924a8c8a8a7" providerId="ADAL" clId="{7EE1DD31-6532-4210-AD25-2A89F564F42A}"/>
    <pc:docChg chg="modSld">
      <pc:chgData name="Sarah Menard" userId="4ad427ec-facc-4ea1-b086-4924a8c8a8a7" providerId="ADAL" clId="{7EE1DD31-6532-4210-AD25-2A89F564F42A}" dt="2021-04-26T19:13:00.634" v="1" actId="20577"/>
      <pc:docMkLst>
        <pc:docMk/>
      </pc:docMkLst>
      <pc:sldChg chg="modSp mod">
        <pc:chgData name="Sarah Menard" userId="4ad427ec-facc-4ea1-b086-4924a8c8a8a7" providerId="ADAL" clId="{7EE1DD31-6532-4210-AD25-2A89F564F42A}" dt="2021-04-26T19:13:00.634" v="1" actId="20577"/>
        <pc:sldMkLst>
          <pc:docMk/>
          <pc:sldMk cId="3753790505" sldId="267"/>
        </pc:sldMkLst>
        <pc:spChg chg="mod">
          <ac:chgData name="Sarah Menard" userId="4ad427ec-facc-4ea1-b086-4924a8c8a8a7" providerId="ADAL" clId="{7EE1DD31-6532-4210-AD25-2A89F564F42A}" dt="2021-04-26T19:13:00.634" v="1" actId="20577"/>
          <ac:spMkLst>
            <pc:docMk/>
            <pc:sldMk cId="3753790505" sldId="267"/>
            <ac:spMk id="11" creationId="{8E2B1EC4-7CC4-4BAA-A9B0-8ACB6319770B}"/>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hyperlink" Target="http://www.justintarte.com/2012/05/tapping-into-strengths-of-others.html" TargetMode="External"/><Relationship Id="rId1" Type="http://schemas.openxmlformats.org/officeDocument/2006/relationships/image" Target="../media/image6.jpg"/><Relationship Id="rId5" Type="http://schemas.openxmlformats.org/officeDocument/2006/relationships/image" Target="../media/image9.jpg"/><Relationship Id="rId4" Type="http://schemas.openxmlformats.org/officeDocument/2006/relationships/image" Target="../media/image8.jpg"/></Relationships>
</file>

<file path=ppt/diagrams/_rels/drawing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hyperlink" Target="http://www.justintarte.com/2012/05/tapping-into-strengths-of-others.html" TargetMode="External"/><Relationship Id="rId1" Type="http://schemas.openxmlformats.org/officeDocument/2006/relationships/image" Target="../media/image6.jpg"/><Relationship Id="rId5" Type="http://schemas.openxmlformats.org/officeDocument/2006/relationships/image" Target="../media/image9.jpg"/><Relationship Id="rId4" Type="http://schemas.openxmlformats.org/officeDocument/2006/relationships/image" Target="../media/image8.jpg"/></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D6096D-A089-4DE2-968F-AC94269F9FE1}" type="doc">
      <dgm:prSet loTypeId="urn:microsoft.com/office/officeart/2005/8/layout/vList4" loCatId="list" qsTypeId="urn:microsoft.com/office/officeart/2005/8/quickstyle/simple1" qsCatId="simple" csTypeId="urn:microsoft.com/office/officeart/2005/8/colors/colorful4" csCatId="colorful" phldr="1"/>
      <dgm:spPr/>
      <dgm:t>
        <a:bodyPr/>
        <a:lstStyle/>
        <a:p>
          <a:endParaRPr lang="en-US"/>
        </a:p>
      </dgm:t>
    </dgm:pt>
    <dgm:pt modelId="{AC3C2A1E-F398-439B-8DEF-46DBECC56E25}">
      <dgm:prSet phldrT="[Text]"/>
      <dgm:spPr/>
      <dgm:t>
        <a:bodyPr/>
        <a:lstStyle/>
        <a:p>
          <a:r>
            <a:rPr lang="en-US" sz="5000" dirty="0">
              <a:solidFill>
                <a:srgbClr val="000000"/>
              </a:solidFill>
              <a:latin typeface="Arial" panose="020B0604020202020204" pitchFamily="34" charset="0"/>
              <a:cs typeface="Arial" panose="020B0604020202020204" pitchFamily="34" charset="0"/>
            </a:rPr>
            <a:t>Strengths</a:t>
          </a:r>
        </a:p>
      </dgm:t>
    </dgm:pt>
    <dgm:pt modelId="{8E7B013A-520E-4BD5-9DD1-3BB8C83A70D8}" type="parTrans" cxnId="{0A18773F-CDFD-4934-A121-7B69C709F8BD}">
      <dgm:prSet/>
      <dgm:spPr/>
      <dgm:t>
        <a:bodyPr/>
        <a:lstStyle/>
        <a:p>
          <a:endParaRPr lang="en-US"/>
        </a:p>
      </dgm:t>
    </dgm:pt>
    <dgm:pt modelId="{6732ED61-0033-43E3-A3F4-ED9168392B29}" type="sibTrans" cxnId="{0A18773F-CDFD-4934-A121-7B69C709F8BD}">
      <dgm:prSet/>
      <dgm:spPr/>
      <dgm:t>
        <a:bodyPr/>
        <a:lstStyle/>
        <a:p>
          <a:endParaRPr lang="en-US"/>
        </a:p>
      </dgm:t>
    </dgm:pt>
    <dgm:pt modelId="{919CD6D2-D82A-411F-9D6E-7ABD46D80C56}">
      <dgm:prSet phldrT="[Text]" custT="1"/>
      <dgm:spPr/>
      <dgm:t>
        <a:bodyPr/>
        <a:lstStyle/>
        <a:p>
          <a:r>
            <a:rPr lang="en-US" sz="4400" dirty="0">
              <a:solidFill>
                <a:srgbClr val="000000"/>
              </a:solidFill>
              <a:latin typeface="Arial" panose="020B0604020202020204" pitchFamily="34" charset="0"/>
              <a:cs typeface="Arial" panose="020B0604020202020204" pitchFamily="34" charset="0"/>
            </a:rPr>
            <a:t>Comprehensive online resource guides </a:t>
          </a:r>
        </a:p>
      </dgm:t>
    </dgm:pt>
    <dgm:pt modelId="{9249E751-B55A-4312-890D-6B4720BDBA8D}" type="parTrans" cxnId="{39F05662-5844-47C3-BE69-55A5657DC050}">
      <dgm:prSet/>
      <dgm:spPr/>
      <dgm:t>
        <a:bodyPr/>
        <a:lstStyle/>
        <a:p>
          <a:endParaRPr lang="en-US"/>
        </a:p>
      </dgm:t>
    </dgm:pt>
    <dgm:pt modelId="{DB855F80-E4F5-45E8-B6AB-535CD1B768ED}" type="sibTrans" cxnId="{39F05662-5844-47C3-BE69-55A5657DC050}">
      <dgm:prSet/>
      <dgm:spPr/>
      <dgm:t>
        <a:bodyPr/>
        <a:lstStyle/>
        <a:p>
          <a:endParaRPr lang="en-US"/>
        </a:p>
      </dgm:t>
    </dgm:pt>
    <dgm:pt modelId="{3757A6CF-CB45-4F76-9E72-C8B2BA1B5D8C}">
      <dgm:prSet phldrT="[Text]"/>
      <dgm:spPr/>
      <dgm:t>
        <a:bodyPr/>
        <a:lstStyle/>
        <a:p>
          <a:r>
            <a:rPr lang="en-US" sz="5000" dirty="0">
              <a:solidFill>
                <a:srgbClr val="000000"/>
              </a:solidFill>
              <a:latin typeface="Arial" panose="020B0604020202020204" pitchFamily="34" charset="0"/>
              <a:cs typeface="Arial" panose="020B0604020202020204" pitchFamily="34" charset="0"/>
            </a:rPr>
            <a:t>Opportunities</a:t>
          </a:r>
        </a:p>
      </dgm:t>
    </dgm:pt>
    <dgm:pt modelId="{99AF19FF-62E1-459D-9187-592B68B1C36E}" type="parTrans" cxnId="{F9F5F739-C314-42FB-B7D9-81024E6FD588}">
      <dgm:prSet/>
      <dgm:spPr/>
      <dgm:t>
        <a:bodyPr/>
        <a:lstStyle/>
        <a:p>
          <a:endParaRPr lang="en-US"/>
        </a:p>
      </dgm:t>
    </dgm:pt>
    <dgm:pt modelId="{AE78D0A8-53B7-4301-A393-25ED2482D143}" type="sibTrans" cxnId="{F9F5F739-C314-42FB-B7D9-81024E6FD588}">
      <dgm:prSet/>
      <dgm:spPr/>
      <dgm:t>
        <a:bodyPr/>
        <a:lstStyle/>
        <a:p>
          <a:endParaRPr lang="en-US"/>
        </a:p>
      </dgm:t>
    </dgm:pt>
    <dgm:pt modelId="{593AAE3D-2F20-4FC1-BB17-88C8F8F9C0F5}">
      <dgm:prSet phldrT="[Text]" custT="1"/>
      <dgm:spPr/>
      <dgm:t>
        <a:bodyPr/>
        <a:lstStyle/>
        <a:p>
          <a:r>
            <a:rPr lang="en-US" sz="4200" dirty="0">
              <a:solidFill>
                <a:srgbClr val="000000"/>
              </a:solidFill>
              <a:latin typeface="Arial" panose="020B0604020202020204" pitchFamily="34" charset="0"/>
              <a:cs typeface="Arial" panose="020B0604020202020204" pitchFamily="34" charset="0"/>
            </a:rPr>
            <a:t>Youth have rights during transition under IDEA</a:t>
          </a:r>
        </a:p>
      </dgm:t>
    </dgm:pt>
    <dgm:pt modelId="{C0C7BF5D-F403-414E-B50D-D4EEB97EC35F}" type="parTrans" cxnId="{FAD864C2-594D-4C2A-AC6A-5D931F3864D4}">
      <dgm:prSet/>
      <dgm:spPr/>
      <dgm:t>
        <a:bodyPr/>
        <a:lstStyle/>
        <a:p>
          <a:endParaRPr lang="en-US"/>
        </a:p>
      </dgm:t>
    </dgm:pt>
    <dgm:pt modelId="{16EA4FB4-F845-4B73-A7F1-1A76E2311021}" type="sibTrans" cxnId="{FAD864C2-594D-4C2A-AC6A-5D931F3864D4}">
      <dgm:prSet/>
      <dgm:spPr/>
      <dgm:t>
        <a:bodyPr/>
        <a:lstStyle/>
        <a:p>
          <a:endParaRPr lang="en-US"/>
        </a:p>
      </dgm:t>
    </dgm:pt>
    <dgm:pt modelId="{1F98D07E-6E49-4ACF-9523-FDA5F42A8FBA}">
      <dgm:prSet phldrT="[Text]" custT="1"/>
      <dgm:spPr/>
      <dgm:t>
        <a:bodyPr/>
        <a:lstStyle/>
        <a:p>
          <a:r>
            <a:rPr lang="en-US" sz="4200" dirty="0">
              <a:solidFill>
                <a:srgbClr val="000000"/>
              </a:solidFill>
              <a:latin typeface="Arial" panose="020B0604020202020204" pitchFamily="34" charset="0"/>
              <a:cs typeface="Arial" panose="020B0604020202020204" pitchFamily="34" charset="0"/>
            </a:rPr>
            <a:t>Families can be powerful advocates when equipped with information</a:t>
          </a:r>
        </a:p>
      </dgm:t>
    </dgm:pt>
    <dgm:pt modelId="{28CB2532-2332-45D8-AFCB-8397D7165B0F}" type="parTrans" cxnId="{827E6B11-6267-4A39-814D-E6CD0B962756}">
      <dgm:prSet/>
      <dgm:spPr/>
      <dgm:t>
        <a:bodyPr/>
        <a:lstStyle/>
        <a:p>
          <a:endParaRPr lang="en-US"/>
        </a:p>
      </dgm:t>
    </dgm:pt>
    <dgm:pt modelId="{60CC4998-F778-4FEE-A0F1-C5C6B4A5DC61}" type="sibTrans" cxnId="{827E6B11-6267-4A39-814D-E6CD0B962756}">
      <dgm:prSet/>
      <dgm:spPr/>
      <dgm:t>
        <a:bodyPr/>
        <a:lstStyle/>
        <a:p>
          <a:endParaRPr lang="en-US"/>
        </a:p>
      </dgm:t>
    </dgm:pt>
    <dgm:pt modelId="{F5494C4E-A5A9-409E-BD24-5DC17D837D56}">
      <dgm:prSet phldrT="[Text]"/>
      <dgm:spPr>
        <a:solidFill>
          <a:schemeClr val="tx2">
            <a:lumMod val="20000"/>
            <a:lumOff val="80000"/>
          </a:schemeClr>
        </a:solidFill>
      </dgm:spPr>
      <dgm:t>
        <a:bodyPr/>
        <a:lstStyle/>
        <a:p>
          <a:r>
            <a:rPr lang="en-US" sz="5000" dirty="0">
              <a:solidFill>
                <a:srgbClr val="000000"/>
              </a:solidFill>
              <a:latin typeface="Arial" panose="020B0604020202020204" pitchFamily="34" charset="0"/>
              <a:cs typeface="Arial" panose="020B0604020202020204" pitchFamily="34" charset="0"/>
            </a:rPr>
            <a:t>Threats</a:t>
          </a:r>
        </a:p>
      </dgm:t>
    </dgm:pt>
    <dgm:pt modelId="{4356323C-8A58-4B27-B75A-F588140F5E07}" type="parTrans" cxnId="{7C4A083B-C4E0-4D4E-827C-FE5DD82D253A}">
      <dgm:prSet/>
      <dgm:spPr/>
      <dgm:t>
        <a:bodyPr/>
        <a:lstStyle/>
        <a:p>
          <a:endParaRPr lang="en-US"/>
        </a:p>
      </dgm:t>
    </dgm:pt>
    <dgm:pt modelId="{B0AEFD16-4D9D-4BC0-94F0-431CB795316F}" type="sibTrans" cxnId="{7C4A083B-C4E0-4D4E-827C-FE5DD82D253A}">
      <dgm:prSet/>
      <dgm:spPr/>
      <dgm:t>
        <a:bodyPr/>
        <a:lstStyle/>
        <a:p>
          <a:endParaRPr lang="en-US"/>
        </a:p>
      </dgm:t>
    </dgm:pt>
    <dgm:pt modelId="{3E62D319-AB83-4A63-892D-FD219038452E}">
      <dgm:prSet phldrT="[Text]" custT="1"/>
      <dgm:spPr>
        <a:solidFill>
          <a:schemeClr val="tx2">
            <a:lumMod val="20000"/>
            <a:lumOff val="80000"/>
          </a:schemeClr>
        </a:solidFill>
      </dgm:spPr>
      <dgm:t>
        <a:bodyPr/>
        <a:lstStyle/>
        <a:p>
          <a:r>
            <a:rPr lang="en-US" sz="4400" dirty="0">
              <a:solidFill>
                <a:srgbClr val="000000"/>
              </a:solidFill>
              <a:latin typeface="Arial" panose="020B0604020202020204" pitchFamily="34" charset="0"/>
              <a:cs typeface="Arial" panose="020B0604020202020204" pitchFamily="34" charset="0"/>
            </a:rPr>
            <a:t>Students can slip through the cracks when there is weak interagency collaboration </a:t>
          </a:r>
        </a:p>
      </dgm:t>
    </dgm:pt>
    <dgm:pt modelId="{291D89AC-4B2E-4BED-ADAD-C90FA0A58783}" type="parTrans" cxnId="{3C1D349E-387A-49A5-8AE3-D5A9DBC2464F}">
      <dgm:prSet/>
      <dgm:spPr/>
      <dgm:t>
        <a:bodyPr/>
        <a:lstStyle/>
        <a:p>
          <a:endParaRPr lang="en-US"/>
        </a:p>
      </dgm:t>
    </dgm:pt>
    <dgm:pt modelId="{6630E9ED-3FC4-4BB4-A159-6E2A1EFB45FD}" type="sibTrans" cxnId="{3C1D349E-387A-49A5-8AE3-D5A9DBC2464F}">
      <dgm:prSet/>
      <dgm:spPr/>
      <dgm:t>
        <a:bodyPr/>
        <a:lstStyle/>
        <a:p>
          <a:endParaRPr lang="en-US"/>
        </a:p>
      </dgm:t>
    </dgm:pt>
    <dgm:pt modelId="{8346B15E-9CE5-48A1-8DD2-FA8FE339315E}">
      <dgm:prSet/>
      <dgm:spPr/>
      <dgm:t>
        <a:bodyPr/>
        <a:lstStyle/>
        <a:p>
          <a:r>
            <a:rPr lang="en-US" sz="5000" dirty="0">
              <a:solidFill>
                <a:srgbClr val="000000"/>
              </a:solidFill>
              <a:latin typeface="Arial" panose="020B0604020202020204" pitchFamily="34" charset="0"/>
              <a:cs typeface="Arial" panose="020B0604020202020204" pitchFamily="34" charset="0"/>
            </a:rPr>
            <a:t>Weaknesses</a:t>
          </a:r>
        </a:p>
      </dgm:t>
    </dgm:pt>
    <dgm:pt modelId="{627ABA9E-ACFC-4DFE-A8BD-FB241F80F003}" type="parTrans" cxnId="{0BE79C3B-B574-42C1-98AA-AA0D996010E7}">
      <dgm:prSet/>
      <dgm:spPr/>
      <dgm:t>
        <a:bodyPr/>
        <a:lstStyle/>
        <a:p>
          <a:endParaRPr lang="en-US"/>
        </a:p>
      </dgm:t>
    </dgm:pt>
    <dgm:pt modelId="{7AB84D51-C361-4593-AEF0-2B7F7B6A633F}" type="sibTrans" cxnId="{0BE79C3B-B574-42C1-98AA-AA0D996010E7}">
      <dgm:prSet/>
      <dgm:spPr/>
      <dgm:t>
        <a:bodyPr/>
        <a:lstStyle/>
        <a:p>
          <a:endParaRPr lang="en-US"/>
        </a:p>
      </dgm:t>
    </dgm:pt>
    <dgm:pt modelId="{EEFD27AC-DAFA-4AD2-8544-5AB507B85D45}">
      <dgm:prSet custT="1"/>
      <dgm:spPr/>
      <dgm:t>
        <a:bodyPr/>
        <a:lstStyle/>
        <a:p>
          <a:r>
            <a:rPr lang="en-US" sz="4200" dirty="0">
              <a:solidFill>
                <a:srgbClr val="000000"/>
              </a:solidFill>
              <a:latin typeface="Arial" panose="020B0604020202020204" pitchFamily="34" charset="0"/>
              <a:cs typeface="Arial" panose="020B0604020202020204" pitchFamily="34" charset="0"/>
            </a:rPr>
            <a:t>Youth and families are not being connected to available resources</a:t>
          </a:r>
        </a:p>
      </dgm:t>
    </dgm:pt>
    <dgm:pt modelId="{07A02A10-0F53-4A4C-BDC1-B7133F5A1648}" type="parTrans" cxnId="{34B8AFA7-A758-472A-8288-67888AE36411}">
      <dgm:prSet/>
      <dgm:spPr/>
      <dgm:t>
        <a:bodyPr/>
        <a:lstStyle/>
        <a:p>
          <a:endParaRPr lang="en-US"/>
        </a:p>
      </dgm:t>
    </dgm:pt>
    <dgm:pt modelId="{11FC9EEC-1E9E-4916-B410-7A4E1B8AE45E}" type="sibTrans" cxnId="{34B8AFA7-A758-472A-8288-67888AE36411}">
      <dgm:prSet/>
      <dgm:spPr/>
      <dgm:t>
        <a:bodyPr/>
        <a:lstStyle/>
        <a:p>
          <a:endParaRPr lang="en-US"/>
        </a:p>
      </dgm:t>
    </dgm:pt>
    <dgm:pt modelId="{0A2B4372-BA3E-46F3-9770-027083523DB3}">
      <dgm:prSet custT="1"/>
      <dgm:spPr/>
      <dgm:t>
        <a:bodyPr/>
        <a:lstStyle/>
        <a:p>
          <a:r>
            <a:rPr lang="en-US" sz="4200" dirty="0">
              <a:solidFill>
                <a:srgbClr val="000000"/>
              </a:solidFill>
              <a:latin typeface="Arial" panose="020B0604020202020204" pitchFamily="34" charset="0"/>
              <a:cs typeface="Arial" panose="020B0604020202020204" pitchFamily="34" charset="0"/>
            </a:rPr>
            <a:t>Knowledge gaps between youth and adult services professionals hinder information sharing</a:t>
          </a:r>
        </a:p>
      </dgm:t>
    </dgm:pt>
    <dgm:pt modelId="{7515B3FA-1A6C-4099-9507-2B226D6573F1}" type="parTrans" cxnId="{411745ED-2E60-46B4-8BAE-DFAACBE70B4A}">
      <dgm:prSet/>
      <dgm:spPr/>
      <dgm:t>
        <a:bodyPr/>
        <a:lstStyle/>
        <a:p>
          <a:endParaRPr lang="en-US"/>
        </a:p>
      </dgm:t>
    </dgm:pt>
    <dgm:pt modelId="{CB60675E-3AAE-4DBD-84BB-7ED7AB5D4C6E}" type="sibTrans" cxnId="{411745ED-2E60-46B4-8BAE-DFAACBE70B4A}">
      <dgm:prSet/>
      <dgm:spPr/>
      <dgm:t>
        <a:bodyPr/>
        <a:lstStyle/>
        <a:p>
          <a:endParaRPr lang="en-US"/>
        </a:p>
      </dgm:t>
    </dgm:pt>
    <dgm:pt modelId="{26A246BF-682B-480C-9E33-17F700B0A117}">
      <dgm:prSet phldrT="[Text]" custT="1"/>
      <dgm:spPr/>
      <dgm:t>
        <a:bodyPr/>
        <a:lstStyle/>
        <a:p>
          <a:r>
            <a:rPr lang="en-US" sz="4400" dirty="0">
              <a:solidFill>
                <a:srgbClr val="000000"/>
              </a:solidFill>
              <a:latin typeface="Arial" panose="020B0604020202020204" pitchFamily="34" charset="0"/>
              <a:cs typeface="Arial" panose="020B0604020202020204" pitchFamily="34" charset="0"/>
            </a:rPr>
            <a:t>Organizations committed to improving quality including a Transition Community of Practice</a:t>
          </a:r>
        </a:p>
      </dgm:t>
    </dgm:pt>
    <dgm:pt modelId="{9C3B2DD6-59A5-487A-BEA4-D18508E54750}" type="parTrans" cxnId="{B2E52041-DF31-49F9-A72F-9DA9B43C386E}">
      <dgm:prSet/>
      <dgm:spPr/>
      <dgm:t>
        <a:bodyPr/>
        <a:lstStyle/>
        <a:p>
          <a:endParaRPr lang="en-US"/>
        </a:p>
      </dgm:t>
    </dgm:pt>
    <dgm:pt modelId="{A620B40B-F630-45D5-9678-ABAD0FDAF079}" type="sibTrans" cxnId="{B2E52041-DF31-49F9-A72F-9DA9B43C386E}">
      <dgm:prSet/>
      <dgm:spPr/>
      <dgm:t>
        <a:bodyPr/>
        <a:lstStyle/>
        <a:p>
          <a:endParaRPr lang="en-US"/>
        </a:p>
      </dgm:t>
    </dgm:pt>
    <dgm:pt modelId="{C46F694A-EA3B-4B84-9C24-9E13BD542607}">
      <dgm:prSet phldrT="[Text]" custT="1"/>
      <dgm:spPr/>
      <dgm:t>
        <a:bodyPr/>
        <a:lstStyle/>
        <a:p>
          <a:r>
            <a:rPr lang="en-US" sz="4200" dirty="0">
              <a:solidFill>
                <a:srgbClr val="000000"/>
              </a:solidFill>
              <a:latin typeface="Arial" panose="020B0604020202020204" pitchFamily="34" charset="0"/>
              <a:cs typeface="Arial" panose="020B0604020202020204" pitchFamily="34" charset="0"/>
            </a:rPr>
            <a:t>Organizations can help connect individuals to resources</a:t>
          </a:r>
        </a:p>
      </dgm:t>
    </dgm:pt>
    <dgm:pt modelId="{62CA19FC-F1FD-4B21-B8A6-73E12CA436B1}" type="parTrans" cxnId="{9C3F714B-8649-4AE3-B225-9F3875F94798}">
      <dgm:prSet/>
      <dgm:spPr/>
      <dgm:t>
        <a:bodyPr/>
        <a:lstStyle/>
        <a:p>
          <a:endParaRPr lang="en-US"/>
        </a:p>
      </dgm:t>
    </dgm:pt>
    <dgm:pt modelId="{8259C48B-00D1-42CF-BC15-D0702F19A575}" type="sibTrans" cxnId="{9C3F714B-8649-4AE3-B225-9F3875F94798}">
      <dgm:prSet/>
      <dgm:spPr/>
      <dgm:t>
        <a:bodyPr/>
        <a:lstStyle/>
        <a:p>
          <a:endParaRPr lang="en-US"/>
        </a:p>
      </dgm:t>
    </dgm:pt>
    <dgm:pt modelId="{0BCF1978-566E-40B3-9C2E-B0B4C7234A75}">
      <dgm:prSet phldrT="[Text]" custT="1"/>
      <dgm:spPr>
        <a:solidFill>
          <a:schemeClr val="tx2">
            <a:lumMod val="20000"/>
            <a:lumOff val="80000"/>
          </a:schemeClr>
        </a:solidFill>
      </dgm:spPr>
      <dgm:t>
        <a:bodyPr/>
        <a:lstStyle/>
        <a:p>
          <a:r>
            <a:rPr lang="en-US" sz="4400" dirty="0">
              <a:solidFill>
                <a:srgbClr val="000000"/>
              </a:solidFill>
              <a:latin typeface="Arial" panose="020B0604020202020204" pitchFamily="34" charset="0"/>
              <a:cs typeface="Arial" panose="020B0604020202020204" pitchFamily="34" charset="0"/>
            </a:rPr>
            <a:t>Systems are hard to navigate and create the feeling of the “cliff” after high school</a:t>
          </a:r>
        </a:p>
      </dgm:t>
    </dgm:pt>
    <dgm:pt modelId="{61BB7568-3452-4CCE-946C-13245C9B9C7A}" type="parTrans" cxnId="{ECBC2F8D-AA29-4AE5-A84D-C53698B86C5D}">
      <dgm:prSet/>
      <dgm:spPr/>
      <dgm:t>
        <a:bodyPr/>
        <a:lstStyle/>
        <a:p>
          <a:endParaRPr lang="en-US"/>
        </a:p>
      </dgm:t>
    </dgm:pt>
    <dgm:pt modelId="{28C62BC5-F08E-4E29-8A67-4142771F0DAC}" type="sibTrans" cxnId="{ECBC2F8D-AA29-4AE5-A84D-C53698B86C5D}">
      <dgm:prSet/>
      <dgm:spPr/>
      <dgm:t>
        <a:bodyPr/>
        <a:lstStyle/>
        <a:p>
          <a:endParaRPr lang="en-US"/>
        </a:p>
      </dgm:t>
    </dgm:pt>
    <dgm:pt modelId="{CDF55604-D017-4F73-AD96-8FBD2AF7FFE9}" type="pres">
      <dgm:prSet presAssocID="{65D6096D-A089-4DE2-968F-AC94269F9FE1}" presName="linear" presStyleCnt="0">
        <dgm:presLayoutVars>
          <dgm:dir/>
          <dgm:resizeHandles val="exact"/>
        </dgm:presLayoutVars>
      </dgm:prSet>
      <dgm:spPr/>
    </dgm:pt>
    <dgm:pt modelId="{2D8571E5-0F3C-4A23-B5DB-D6F504716F83}" type="pres">
      <dgm:prSet presAssocID="{AC3C2A1E-F398-439B-8DEF-46DBECC56E25}" presName="comp" presStyleCnt="0"/>
      <dgm:spPr/>
    </dgm:pt>
    <dgm:pt modelId="{0EE9209F-E94C-49F6-A3B9-5C417D99D793}" type="pres">
      <dgm:prSet presAssocID="{AC3C2A1E-F398-439B-8DEF-46DBECC56E25}" presName="box" presStyleLbl="node1" presStyleIdx="0" presStyleCnt="4" custLinFactNeighborX="0" custLinFactNeighborY="-763"/>
      <dgm:spPr/>
    </dgm:pt>
    <dgm:pt modelId="{FB5A319B-0CC2-4D4A-97FB-FF145FD92258}" type="pres">
      <dgm:prSet presAssocID="{AC3C2A1E-F398-439B-8DEF-46DBECC56E25}" presName="img" presStyleLbl="fgImgPlace1" presStyleIdx="0" presStyleCnt="4" custLinFactNeighborX="-1159" custLinFactNeighborY="630"/>
      <dgm:spPr>
        <a:blipFill>
          <a:blip xmlns:r="http://schemas.openxmlformats.org/officeDocument/2006/relationships" r:embed="rId1">
            <a:extLst>
              <a:ext uri="{837473B0-CC2E-450A-ABE3-18F120FF3D39}">
                <a1611:picAttrSrcUrl xmlns:a1611="http://schemas.microsoft.com/office/drawing/2016/11/main" r:id="rId2"/>
              </a:ext>
            </a:extLst>
          </a:blip>
          <a:srcRect/>
          <a:stretch>
            <a:fillRect l="-4000" r="-4000"/>
          </a:stretch>
        </a:blipFill>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E3A91774-B3C9-4B50-AE05-31613D8629F1}" type="pres">
      <dgm:prSet presAssocID="{AC3C2A1E-F398-439B-8DEF-46DBECC56E25}" presName="text" presStyleLbl="node1" presStyleIdx="0" presStyleCnt="4">
        <dgm:presLayoutVars>
          <dgm:bulletEnabled val="1"/>
        </dgm:presLayoutVars>
      </dgm:prSet>
      <dgm:spPr/>
    </dgm:pt>
    <dgm:pt modelId="{129BEAA2-1BB0-43FD-9A64-48B330BCAC8B}" type="pres">
      <dgm:prSet presAssocID="{6732ED61-0033-43E3-A3F4-ED9168392B29}" presName="spacer" presStyleCnt="0"/>
      <dgm:spPr/>
    </dgm:pt>
    <dgm:pt modelId="{78844EE6-DDB8-4B0A-AE53-A0E8DB6CBEDC}" type="pres">
      <dgm:prSet presAssocID="{8346B15E-9CE5-48A1-8DD2-FA8FE339315E}" presName="comp" presStyleCnt="0"/>
      <dgm:spPr/>
    </dgm:pt>
    <dgm:pt modelId="{93A8CB33-A2F9-4D0F-81B0-84C553416A16}" type="pres">
      <dgm:prSet presAssocID="{8346B15E-9CE5-48A1-8DD2-FA8FE339315E}" presName="box" presStyleLbl="node1" presStyleIdx="1" presStyleCnt="4"/>
      <dgm:spPr/>
    </dgm:pt>
    <dgm:pt modelId="{7BA1F40C-4E97-4713-B17F-E4ABB8450461}" type="pres">
      <dgm:prSet presAssocID="{8346B15E-9CE5-48A1-8DD2-FA8FE339315E}" presName="img" presStyleLbl="fgImgPlace1" presStyleIdx="1" presStyleCnt="4"/>
      <dgm:spPr>
        <a:blipFill>
          <a:blip xmlns:r="http://schemas.openxmlformats.org/officeDocument/2006/relationships" r:embed="rId3">
            <a:extLst>
              <a:ext uri="{28A0092B-C50C-407E-A947-70E740481C1C}">
                <a14:useLocalDpi xmlns:a14="http://schemas.microsoft.com/office/drawing/2010/main" val="0"/>
              </a:ext>
            </a:extLst>
          </a:blip>
          <a:srcRect/>
          <a:stretch>
            <a:fillRect t="-20000" b="-20000"/>
          </a:stretch>
        </a:blipFill>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1E35DC58-2635-4914-99D9-576C14076793}" type="pres">
      <dgm:prSet presAssocID="{8346B15E-9CE5-48A1-8DD2-FA8FE339315E}" presName="text" presStyleLbl="node1" presStyleIdx="1" presStyleCnt="4">
        <dgm:presLayoutVars>
          <dgm:bulletEnabled val="1"/>
        </dgm:presLayoutVars>
      </dgm:prSet>
      <dgm:spPr/>
    </dgm:pt>
    <dgm:pt modelId="{8997E7A6-A0B4-46C0-9770-60C463F8C5A5}" type="pres">
      <dgm:prSet presAssocID="{7AB84D51-C361-4593-AEF0-2B7F7B6A633F}" presName="spacer" presStyleCnt="0"/>
      <dgm:spPr/>
    </dgm:pt>
    <dgm:pt modelId="{D05E0754-7279-49BD-8C57-471553DC0B30}" type="pres">
      <dgm:prSet presAssocID="{3757A6CF-CB45-4F76-9E72-C8B2BA1B5D8C}" presName="comp" presStyleCnt="0"/>
      <dgm:spPr/>
    </dgm:pt>
    <dgm:pt modelId="{CBE88250-2F2F-4DED-95C1-9ACB3246D330}" type="pres">
      <dgm:prSet presAssocID="{3757A6CF-CB45-4F76-9E72-C8B2BA1B5D8C}" presName="box" presStyleLbl="node1" presStyleIdx="2" presStyleCnt="4"/>
      <dgm:spPr/>
    </dgm:pt>
    <dgm:pt modelId="{E6C780D1-AA8C-4BDA-AD43-FBD7EFA78CA0}" type="pres">
      <dgm:prSet presAssocID="{3757A6CF-CB45-4F76-9E72-C8B2BA1B5D8C}" presName="img" presStyleLbl="fgImgPlace1" presStyleIdx="2" presStyleCnt="4"/>
      <dgm:spPr>
        <a:blipFill>
          <a:blip xmlns:r="http://schemas.openxmlformats.org/officeDocument/2006/relationships" r:embed="rId4">
            <a:extLst>
              <a:ext uri="{28A0092B-C50C-407E-A947-70E740481C1C}">
                <a14:useLocalDpi xmlns:a14="http://schemas.microsoft.com/office/drawing/2010/main" val="0"/>
              </a:ext>
            </a:extLst>
          </a:blip>
          <a:srcRect/>
          <a:stretch>
            <a:fillRect l="-9000" r="-9000"/>
          </a:stretch>
        </a:blipFill>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C32F95DC-95E8-4FF3-A278-4E91543533C9}" type="pres">
      <dgm:prSet presAssocID="{3757A6CF-CB45-4F76-9E72-C8B2BA1B5D8C}" presName="text" presStyleLbl="node1" presStyleIdx="2" presStyleCnt="4">
        <dgm:presLayoutVars>
          <dgm:bulletEnabled val="1"/>
        </dgm:presLayoutVars>
      </dgm:prSet>
      <dgm:spPr/>
    </dgm:pt>
    <dgm:pt modelId="{CADA30F1-C9AA-44FC-BC39-0BC1325C29E1}" type="pres">
      <dgm:prSet presAssocID="{AE78D0A8-53B7-4301-A393-25ED2482D143}" presName="spacer" presStyleCnt="0"/>
      <dgm:spPr/>
    </dgm:pt>
    <dgm:pt modelId="{729C1E9D-B156-4791-B95C-AF0FE0CC64A0}" type="pres">
      <dgm:prSet presAssocID="{F5494C4E-A5A9-409E-BD24-5DC17D837D56}" presName="comp" presStyleCnt="0"/>
      <dgm:spPr/>
    </dgm:pt>
    <dgm:pt modelId="{F5D02D28-0BB3-4224-AFFD-35D1FFE83FE6}" type="pres">
      <dgm:prSet presAssocID="{F5494C4E-A5A9-409E-BD24-5DC17D837D56}" presName="box" presStyleLbl="node1" presStyleIdx="3" presStyleCnt="4" custLinFactNeighborX="0" custLinFactNeighborY="252"/>
      <dgm:spPr/>
    </dgm:pt>
    <dgm:pt modelId="{2DD70DD5-BBB0-412D-BCF7-18AE1063B34A}" type="pres">
      <dgm:prSet presAssocID="{F5494C4E-A5A9-409E-BD24-5DC17D837D56}" presName="img" presStyleLbl="fgImgPlace1" presStyleIdx="3" presStyleCnt="4" custLinFactNeighborX="-1159" custLinFactNeighborY="976"/>
      <dgm:spPr>
        <a:blipFill>
          <a:blip xmlns:r="http://schemas.openxmlformats.org/officeDocument/2006/relationships" r:embed="rId5">
            <a:extLst>
              <a:ext uri="{28A0092B-C50C-407E-A947-70E740481C1C}">
                <a14:useLocalDpi xmlns:a14="http://schemas.microsoft.com/office/drawing/2010/main" val="0"/>
              </a:ext>
            </a:extLst>
          </a:blip>
          <a:srcRect/>
          <a:stretch>
            <a:fillRect l="-19000" r="-19000"/>
          </a:stretch>
        </a:blipFill>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7E53189B-1350-45B4-B8D4-31814C1529D8}" type="pres">
      <dgm:prSet presAssocID="{F5494C4E-A5A9-409E-BD24-5DC17D837D56}" presName="text" presStyleLbl="node1" presStyleIdx="3" presStyleCnt="4">
        <dgm:presLayoutVars>
          <dgm:bulletEnabled val="1"/>
        </dgm:presLayoutVars>
      </dgm:prSet>
      <dgm:spPr/>
    </dgm:pt>
  </dgm:ptLst>
  <dgm:cxnLst>
    <dgm:cxn modelId="{585A6408-43C5-4FBC-8C25-76CB3334B031}" type="presOf" srcId="{0A2B4372-BA3E-46F3-9770-027083523DB3}" destId="{1E35DC58-2635-4914-99D9-576C14076793}" srcOrd="1" destOrd="2" presId="urn:microsoft.com/office/officeart/2005/8/layout/vList4"/>
    <dgm:cxn modelId="{827E6B11-6267-4A39-814D-E6CD0B962756}" srcId="{3757A6CF-CB45-4F76-9E72-C8B2BA1B5D8C}" destId="{1F98D07E-6E49-4ACF-9523-FDA5F42A8FBA}" srcOrd="1" destOrd="0" parTransId="{28CB2532-2332-45D8-AFCB-8397D7165B0F}" sibTransId="{60CC4998-F778-4FEE-A0F1-C5C6B4A5DC61}"/>
    <dgm:cxn modelId="{FEE00014-4F4C-4A53-A39E-986C26689EC4}" type="presOf" srcId="{0BCF1978-566E-40B3-9C2E-B0B4C7234A75}" destId="{7E53189B-1350-45B4-B8D4-31814C1529D8}" srcOrd="1" destOrd="2" presId="urn:microsoft.com/office/officeart/2005/8/layout/vList4"/>
    <dgm:cxn modelId="{07B63821-5FF8-4137-B264-5A4E3BC75D6B}" type="presOf" srcId="{0BCF1978-566E-40B3-9C2E-B0B4C7234A75}" destId="{F5D02D28-0BB3-4224-AFFD-35D1FFE83FE6}" srcOrd="0" destOrd="2" presId="urn:microsoft.com/office/officeart/2005/8/layout/vList4"/>
    <dgm:cxn modelId="{D85CB826-089B-4C3C-A86F-ADA3F0DD2086}" type="presOf" srcId="{1F98D07E-6E49-4ACF-9523-FDA5F42A8FBA}" destId="{C32F95DC-95E8-4FF3-A278-4E91543533C9}" srcOrd="1" destOrd="2" presId="urn:microsoft.com/office/officeart/2005/8/layout/vList4"/>
    <dgm:cxn modelId="{CC80E828-D6F2-439E-9F00-9185AF563317}" type="presOf" srcId="{26A246BF-682B-480C-9E33-17F700B0A117}" destId="{0EE9209F-E94C-49F6-A3B9-5C417D99D793}" srcOrd="0" destOrd="2" presId="urn:microsoft.com/office/officeart/2005/8/layout/vList4"/>
    <dgm:cxn modelId="{D796EA2A-6E2D-48E1-AFA4-4696BD9D7B9B}" type="presOf" srcId="{65D6096D-A089-4DE2-968F-AC94269F9FE1}" destId="{CDF55604-D017-4F73-AD96-8FBD2AF7FFE9}" srcOrd="0" destOrd="0" presId="urn:microsoft.com/office/officeart/2005/8/layout/vList4"/>
    <dgm:cxn modelId="{F9F5F739-C314-42FB-B7D9-81024E6FD588}" srcId="{65D6096D-A089-4DE2-968F-AC94269F9FE1}" destId="{3757A6CF-CB45-4F76-9E72-C8B2BA1B5D8C}" srcOrd="2" destOrd="0" parTransId="{99AF19FF-62E1-459D-9187-592B68B1C36E}" sibTransId="{AE78D0A8-53B7-4301-A393-25ED2482D143}"/>
    <dgm:cxn modelId="{7C4A083B-C4E0-4D4E-827C-FE5DD82D253A}" srcId="{65D6096D-A089-4DE2-968F-AC94269F9FE1}" destId="{F5494C4E-A5A9-409E-BD24-5DC17D837D56}" srcOrd="3" destOrd="0" parTransId="{4356323C-8A58-4B27-B75A-F588140F5E07}" sibTransId="{B0AEFD16-4D9D-4BC0-94F0-431CB795316F}"/>
    <dgm:cxn modelId="{0BE79C3B-B574-42C1-98AA-AA0D996010E7}" srcId="{65D6096D-A089-4DE2-968F-AC94269F9FE1}" destId="{8346B15E-9CE5-48A1-8DD2-FA8FE339315E}" srcOrd="1" destOrd="0" parTransId="{627ABA9E-ACFC-4DFE-A8BD-FB241F80F003}" sibTransId="{7AB84D51-C361-4593-AEF0-2B7F7B6A633F}"/>
    <dgm:cxn modelId="{0A18773F-CDFD-4934-A121-7B69C709F8BD}" srcId="{65D6096D-A089-4DE2-968F-AC94269F9FE1}" destId="{AC3C2A1E-F398-439B-8DEF-46DBECC56E25}" srcOrd="0" destOrd="0" parTransId="{8E7B013A-520E-4BD5-9DD1-3BB8C83A70D8}" sibTransId="{6732ED61-0033-43E3-A3F4-ED9168392B29}"/>
    <dgm:cxn modelId="{C59BFA40-BB42-4D84-BEB7-57D95487BFDE}" type="presOf" srcId="{EEFD27AC-DAFA-4AD2-8544-5AB507B85D45}" destId="{93A8CB33-A2F9-4D0F-81B0-84C553416A16}" srcOrd="0" destOrd="1" presId="urn:microsoft.com/office/officeart/2005/8/layout/vList4"/>
    <dgm:cxn modelId="{B2E52041-DF31-49F9-A72F-9DA9B43C386E}" srcId="{AC3C2A1E-F398-439B-8DEF-46DBECC56E25}" destId="{26A246BF-682B-480C-9E33-17F700B0A117}" srcOrd="1" destOrd="0" parTransId="{9C3B2DD6-59A5-487A-BEA4-D18508E54750}" sibTransId="{A620B40B-F630-45D5-9678-ABAD0FDAF079}"/>
    <dgm:cxn modelId="{39F05662-5844-47C3-BE69-55A5657DC050}" srcId="{AC3C2A1E-F398-439B-8DEF-46DBECC56E25}" destId="{919CD6D2-D82A-411F-9D6E-7ABD46D80C56}" srcOrd="0" destOrd="0" parTransId="{9249E751-B55A-4312-890D-6B4720BDBA8D}" sibTransId="{DB855F80-E4F5-45E8-B6AB-535CD1B768ED}"/>
    <dgm:cxn modelId="{9C3F714B-8649-4AE3-B225-9F3875F94798}" srcId="{3757A6CF-CB45-4F76-9E72-C8B2BA1B5D8C}" destId="{C46F694A-EA3B-4B84-9C24-9E13BD542607}" srcOrd="2" destOrd="0" parTransId="{62CA19FC-F1FD-4B21-B8A6-73E12CA436B1}" sibTransId="{8259C48B-00D1-42CF-BC15-D0702F19A575}"/>
    <dgm:cxn modelId="{E0161451-BF31-46D9-86E8-4FE90C26FADC}" type="presOf" srcId="{3E62D319-AB83-4A63-892D-FD219038452E}" destId="{F5D02D28-0BB3-4224-AFFD-35D1FFE83FE6}" srcOrd="0" destOrd="1" presId="urn:microsoft.com/office/officeart/2005/8/layout/vList4"/>
    <dgm:cxn modelId="{942C3D51-D2D1-42E3-B2AE-31088087C126}" type="presOf" srcId="{26A246BF-682B-480C-9E33-17F700B0A117}" destId="{E3A91774-B3C9-4B50-AE05-31613D8629F1}" srcOrd="1" destOrd="2" presId="urn:microsoft.com/office/officeart/2005/8/layout/vList4"/>
    <dgm:cxn modelId="{5D356651-4ADC-4C40-81C6-0D9B83F4B8C3}" type="presOf" srcId="{8346B15E-9CE5-48A1-8DD2-FA8FE339315E}" destId="{1E35DC58-2635-4914-99D9-576C14076793}" srcOrd="1" destOrd="0" presId="urn:microsoft.com/office/officeart/2005/8/layout/vList4"/>
    <dgm:cxn modelId="{C4A97786-5F13-4F25-854D-EF63FDE7105D}" type="presOf" srcId="{593AAE3D-2F20-4FC1-BB17-88C8F8F9C0F5}" destId="{C32F95DC-95E8-4FF3-A278-4E91543533C9}" srcOrd="1" destOrd="1" presId="urn:microsoft.com/office/officeart/2005/8/layout/vList4"/>
    <dgm:cxn modelId="{A8EA618A-7876-4469-A789-FD70F6958B97}" type="presOf" srcId="{C46F694A-EA3B-4B84-9C24-9E13BD542607}" destId="{C32F95DC-95E8-4FF3-A278-4E91543533C9}" srcOrd="1" destOrd="3" presId="urn:microsoft.com/office/officeart/2005/8/layout/vList4"/>
    <dgm:cxn modelId="{7C17478C-3147-42D7-8BE4-77FEB6D2A5BB}" type="presOf" srcId="{F5494C4E-A5A9-409E-BD24-5DC17D837D56}" destId="{7E53189B-1350-45B4-B8D4-31814C1529D8}" srcOrd="1" destOrd="0" presId="urn:microsoft.com/office/officeart/2005/8/layout/vList4"/>
    <dgm:cxn modelId="{ECBC2F8D-AA29-4AE5-A84D-C53698B86C5D}" srcId="{F5494C4E-A5A9-409E-BD24-5DC17D837D56}" destId="{0BCF1978-566E-40B3-9C2E-B0B4C7234A75}" srcOrd="1" destOrd="0" parTransId="{61BB7568-3452-4CCE-946C-13245C9B9C7A}" sibTransId="{28C62BC5-F08E-4E29-8A67-4142771F0DAC}"/>
    <dgm:cxn modelId="{3174D89D-693F-495C-A7E2-5FE6832B9B10}" type="presOf" srcId="{3757A6CF-CB45-4F76-9E72-C8B2BA1B5D8C}" destId="{CBE88250-2F2F-4DED-95C1-9ACB3246D330}" srcOrd="0" destOrd="0" presId="urn:microsoft.com/office/officeart/2005/8/layout/vList4"/>
    <dgm:cxn modelId="{3C1D349E-387A-49A5-8AE3-D5A9DBC2464F}" srcId="{F5494C4E-A5A9-409E-BD24-5DC17D837D56}" destId="{3E62D319-AB83-4A63-892D-FD219038452E}" srcOrd="0" destOrd="0" parTransId="{291D89AC-4B2E-4BED-ADAD-C90FA0A58783}" sibTransId="{6630E9ED-3FC4-4BB4-A159-6E2A1EFB45FD}"/>
    <dgm:cxn modelId="{53EC67A2-7700-4EB7-98F1-F26062D4A60D}" type="presOf" srcId="{3757A6CF-CB45-4F76-9E72-C8B2BA1B5D8C}" destId="{C32F95DC-95E8-4FF3-A278-4E91543533C9}" srcOrd="1" destOrd="0" presId="urn:microsoft.com/office/officeart/2005/8/layout/vList4"/>
    <dgm:cxn modelId="{697AECA3-0698-47F6-8C67-3D8226E18D0A}" type="presOf" srcId="{593AAE3D-2F20-4FC1-BB17-88C8F8F9C0F5}" destId="{CBE88250-2F2F-4DED-95C1-9ACB3246D330}" srcOrd="0" destOrd="1" presId="urn:microsoft.com/office/officeart/2005/8/layout/vList4"/>
    <dgm:cxn modelId="{FF6F4DA5-7C9D-4033-AB36-5BEA4A7271EA}" type="presOf" srcId="{EEFD27AC-DAFA-4AD2-8544-5AB507B85D45}" destId="{1E35DC58-2635-4914-99D9-576C14076793}" srcOrd="1" destOrd="1" presId="urn:microsoft.com/office/officeart/2005/8/layout/vList4"/>
    <dgm:cxn modelId="{34B8AFA7-A758-472A-8288-67888AE36411}" srcId="{8346B15E-9CE5-48A1-8DD2-FA8FE339315E}" destId="{EEFD27AC-DAFA-4AD2-8544-5AB507B85D45}" srcOrd="0" destOrd="0" parTransId="{07A02A10-0F53-4A4C-BDC1-B7133F5A1648}" sibTransId="{11FC9EEC-1E9E-4916-B410-7A4E1B8AE45E}"/>
    <dgm:cxn modelId="{3D0577AA-5B6F-4807-9267-64C66E27324D}" type="presOf" srcId="{AC3C2A1E-F398-439B-8DEF-46DBECC56E25}" destId="{E3A91774-B3C9-4B50-AE05-31613D8629F1}" srcOrd="1" destOrd="0" presId="urn:microsoft.com/office/officeart/2005/8/layout/vList4"/>
    <dgm:cxn modelId="{3A6030AB-208E-406F-ACAF-B383C04541EA}" type="presOf" srcId="{3E62D319-AB83-4A63-892D-FD219038452E}" destId="{7E53189B-1350-45B4-B8D4-31814C1529D8}" srcOrd="1" destOrd="1" presId="urn:microsoft.com/office/officeart/2005/8/layout/vList4"/>
    <dgm:cxn modelId="{43D032BA-F702-4A20-9B98-F2E616660099}" type="presOf" srcId="{AC3C2A1E-F398-439B-8DEF-46DBECC56E25}" destId="{0EE9209F-E94C-49F6-A3B9-5C417D99D793}" srcOrd="0" destOrd="0" presId="urn:microsoft.com/office/officeart/2005/8/layout/vList4"/>
    <dgm:cxn modelId="{FAD864C2-594D-4C2A-AC6A-5D931F3864D4}" srcId="{3757A6CF-CB45-4F76-9E72-C8B2BA1B5D8C}" destId="{593AAE3D-2F20-4FC1-BB17-88C8F8F9C0F5}" srcOrd="0" destOrd="0" parTransId="{C0C7BF5D-F403-414E-B50D-D4EEB97EC35F}" sibTransId="{16EA4FB4-F845-4B73-A7F1-1A76E2311021}"/>
    <dgm:cxn modelId="{FE05F2C7-D46E-44D7-8962-8227D7F4B8EA}" type="presOf" srcId="{1F98D07E-6E49-4ACF-9523-FDA5F42A8FBA}" destId="{CBE88250-2F2F-4DED-95C1-9ACB3246D330}" srcOrd="0" destOrd="2" presId="urn:microsoft.com/office/officeart/2005/8/layout/vList4"/>
    <dgm:cxn modelId="{783515CB-77FC-4EF6-8DC9-149FE599703A}" type="presOf" srcId="{C46F694A-EA3B-4B84-9C24-9E13BD542607}" destId="{CBE88250-2F2F-4DED-95C1-9ACB3246D330}" srcOrd="0" destOrd="3" presId="urn:microsoft.com/office/officeart/2005/8/layout/vList4"/>
    <dgm:cxn modelId="{9A2B03D3-F520-4996-9092-2AF55CD020CC}" type="presOf" srcId="{8346B15E-9CE5-48A1-8DD2-FA8FE339315E}" destId="{93A8CB33-A2F9-4D0F-81B0-84C553416A16}" srcOrd="0" destOrd="0" presId="urn:microsoft.com/office/officeart/2005/8/layout/vList4"/>
    <dgm:cxn modelId="{6C7332D6-83C2-45EC-AB09-6AB7B03ABD73}" type="presOf" srcId="{0A2B4372-BA3E-46F3-9770-027083523DB3}" destId="{93A8CB33-A2F9-4D0F-81B0-84C553416A16}" srcOrd="0" destOrd="2" presId="urn:microsoft.com/office/officeart/2005/8/layout/vList4"/>
    <dgm:cxn modelId="{320916DC-68FE-4090-9BE7-A2D2D2881750}" type="presOf" srcId="{919CD6D2-D82A-411F-9D6E-7ABD46D80C56}" destId="{E3A91774-B3C9-4B50-AE05-31613D8629F1}" srcOrd="1" destOrd="1" presId="urn:microsoft.com/office/officeart/2005/8/layout/vList4"/>
    <dgm:cxn modelId="{411745ED-2E60-46B4-8BAE-DFAACBE70B4A}" srcId="{8346B15E-9CE5-48A1-8DD2-FA8FE339315E}" destId="{0A2B4372-BA3E-46F3-9770-027083523DB3}" srcOrd="1" destOrd="0" parTransId="{7515B3FA-1A6C-4099-9507-2B226D6573F1}" sibTransId="{CB60675E-3AAE-4DBD-84BB-7ED7AB5D4C6E}"/>
    <dgm:cxn modelId="{C19749ED-7269-4F52-95CA-3E4A1854F280}" type="presOf" srcId="{919CD6D2-D82A-411F-9D6E-7ABD46D80C56}" destId="{0EE9209F-E94C-49F6-A3B9-5C417D99D793}" srcOrd="0" destOrd="1" presId="urn:microsoft.com/office/officeart/2005/8/layout/vList4"/>
    <dgm:cxn modelId="{E27E97FC-20E5-4A3D-9FB0-2782B90420DC}" type="presOf" srcId="{F5494C4E-A5A9-409E-BD24-5DC17D837D56}" destId="{F5D02D28-0BB3-4224-AFFD-35D1FFE83FE6}" srcOrd="0" destOrd="0" presId="urn:microsoft.com/office/officeart/2005/8/layout/vList4"/>
    <dgm:cxn modelId="{6E77E702-3CA4-43C5-963F-3C0D1D7BB581}" type="presParOf" srcId="{CDF55604-D017-4F73-AD96-8FBD2AF7FFE9}" destId="{2D8571E5-0F3C-4A23-B5DB-D6F504716F83}" srcOrd="0" destOrd="0" presId="urn:microsoft.com/office/officeart/2005/8/layout/vList4"/>
    <dgm:cxn modelId="{4EF413AE-6B84-4AED-9241-55FB6C961334}" type="presParOf" srcId="{2D8571E5-0F3C-4A23-B5DB-D6F504716F83}" destId="{0EE9209F-E94C-49F6-A3B9-5C417D99D793}" srcOrd="0" destOrd="0" presId="urn:microsoft.com/office/officeart/2005/8/layout/vList4"/>
    <dgm:cxn modelId="{08780F50-D3FB-4232-901A-4F6D75544640}" type="presParOf" srcId="{2D8571E5-0F3C-4A23-B5DB-D6F504716F83}" destId="{FB5A319B-0CC2-4D4A-97FB-FF145FD92258}" srcOrd="1" destOrd="0" presId="urn:microsoft.com/office/officeart/2005/8/layout/vList4"/>
    <dgm:cxn modelId="{ED190063-1D15-4848-B07B-82FF07AAADC1}" type="presParOf" srcId="{2D8571E5-0F3C-4A23-B5DB-D6F504716F83}" destId="{E3A91774-B3C9-4B50-AE05-31613D8629F1}" srcOrd="2" destOrd="0" presId="urn:microsoft.com/office/officeart/2005/8/layout/vList4"/>
    <dgm:cxn modelId="{9DB319A2-BB8A-4285-A217-1CFC51CE8EE8}" type="presParOf" srcId="{CDF55604-D017-4F73-AD96-8FBD2AF7FFE9}" destId="{129BEAA2-1BB0-43FD-9A64-48B330BCAC8B}" srcOrd="1" destOrd="0" presId="urn:microsoft.com/office/officeart/2005/8/layout/vList4"/>
    <dgm:cxn modelId="{61965671-CAF3-429C-A6B4-4B595D575D8A}" type="presParOf" srcId="{CDF55604-D017-4F73-AD96-8FBD2AF7FFE9}" destId="{78844EE6-DDB8-4B0A-AE53-A0E8DB6CBEDC}" srcOrd="2" destOrd="0" presId="urn:microsoft.com/office/officeart/2005/8/layout/vList4"/>
    <dgm:cxn modelId="{2A604CBB-09F1-4307-AA81-04C28D3C74C5}" type="presParOf" srcId="{78844EE6-DDB8-4B0A-AE53-A0E8DB6CBEDC}" destId="{93A8CB33-A2F9-4D0F-81B0-84C553416A16}" srcOrd="0" destOrd="0" presId="urn:microsoft.com/office/officeart/2005/8/layout/vList4"/>
    <dgm:cxn modelId="{73D40DEB-0B07-4E43-A55B-FFAA14D13940}" type="presParOf" srcId="{78844EE6-DDB8-4B0A-AE53-A0E8DB6CBEDC}" destId="{7BA1F40C-4E97-4713-B17F-E4ABB8450461}" srcOrd="1" destOrd="0" presId="urn:microsoft.com/office/officeart/2005/8/layout/vList4"/>
    <dgm:cxn modelId="{59C61C6D-5702-4D5A-87B0-7E85CA01EBFF}" type="presParOf" srcId="{78844EE6-DDB8-4B0A-AE53-A0E8DB6CBEDC}" destId="{1E35DC58-2635-4914-99D9-576C14076793}" srcOrd="2" destOrd="0" presId="urn:microsoft.com/office/officeart/2005/8/layout/vList4"/>
    <dgm:cxn modelId="{5A8FB437-8996-4485-9384-912E66D8F3CF}" type="presParOf" srcId="{CDF55604-D017-4F73-AD96-8FBD2AF7FFE9}" destId="{8997E7A6-A0B4-46C0-9770-60C463F8C5A5}" srcOrd="3" destOrd="0" presId="urn:microsoft.com/office/officeart/2005/8/layout/vList4"/>
    <dgm:cxn modelId="{BCF61E33-9091-4438-BC8F-F0B1163C9B4F}" type="presParOf" srcId="{CDF55604-D017-4F73-AD96-8FBD2AF7FFE9}" destId="{D05E0754-7279-49BD-8C57-471553DC0B30}" srcOrd="4" destOrd="0" presId="urn:microsoft.com/office/officeart/2005/8/layout/vList4"/>
    <dgm:cxn modelId="{1E35C66C-12C2-4C31-9C6A-B5D5E6A13C12}" type="presParOf" srcId="{D05E0754-7279-49BD-8C57-471553DC0B30}" destId="{CBE88250-2F2F-4DED-95C1-9ACB3246D330}" srcOrd="0" destOrd="0" presId="urn:microsoft.com/office/officeart/2005/8/layout/vList4"/>
    <dgm:cxn modelId="{6D474841-1897-4B37-9563-A8C8F9D3B5AE}" type="presParOf" srcId="{D05E0754-7279-49BD-8C57-471553DC0B30}" destId="{E6C780D1-AA8C-4BDA-AD43-FBD7EFA78CA0}" srcOrd="1" destOrd="0" presId="urn:microsoft.com/office/officeart/2005/8/layout/vList4"/>
    <dgm:cxn modelId="{795A2BFF-4E2E-4D54-B153-AF3622040F2E}" type="presParOf" srcId="{D05E0754-7279-49BD-8C57-471553DC0B30}" destId="{C32F95DC-95E8-4FF3-A278-4E91543533C9}" srcOrd="2" destOrd="0" presId="urn:microsoft.com/office/officeart/2005/8/layout/vList4"/>
    <dgm:cxn modelId="{E937F522-C98D-4EC6-82F3-4B722AE12C59}" type="presParOf" srcId="{CDF55604-D017-4F73-AD96-8FBD2AF7FFE9}" destId="{CADA30F1-C9AA-44FC-BC39-0BC1325C29E1}" srcOrd="5" destOrd="0" presId="urn:microsoft.com/office/officeart/2005/8/layout/vList4"/>
    <dgm:cxn modelId="{BDD05391-79B6-4E92-8F45-A84D4CC66499}" type="presParOf" srcId="{CDF55604-D017-4F73-AD96-8FBD2AF7FFE9}" destId="{729C1E9D-B156-4791-B95C-AF0FE0CC64A0}" srcOrd="6" destOrd="0" presId="urn:microsoft.com/office/officeart/2005/8/layout/vList4"/>
    <dgm:cxn modelId="{1B28400B-5AFC-4292-AA71-929BD5C88923}" type="presParOf" srcId="{729C1E9D-B156-4791-B95C-AF0FE0CC64A0}" destId="{F5D02D28-0BB3-4224-AFFD-35D1FFE83FE6}" srcOrd="0" destOrd="0" presId="urn:microsoft.com/office/officeart/2005/8/layout/vList4"/>
    <dgm:cxn modelId="{FCAEF8B6-4390-43FF-A509-458A5D5A1EC1}" type="presParOf" srcId="{729C1E9D-B156-4791-B95C-AF0FE0CC64A0}" destId="{2DD70DD5-BBB0-412D-BCF7-18AE1063B34A}" srcOrd="1" destOrd="0" presId="urn:microsoft.com/office/officeart/2005/8/layout/vList4"/>
    <dgm:cxn modelId="{89E59E3B-5882-4F6E-8130-0CEB719D038F}" type="presParOf" srcId="{729C1E9D-B156-4791-B95C-AF0FE0CC64A0}" destId="{7E53189B-1350-45B4-B8D4-31814C1529D8}"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E9209F-E94C-49F6-A3B9-5C417D99D793}">
      <dsp:nvSpPr>
        <dsp:cNvPr id="0" name=""/>
        <dsp:cNvSpPr/>
      </dsp:nvSpPr>
      <dsp:spPr>
        <a:xfrm>
          <a:off x="0" y="0"/>
          <a:ext cx="15255875" cy="410633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t" anchorCtr="0">
          <a:noAutofit/>
        </a:bodyPr>
        <a:lstStyle/>
        <a:p>
          <a:pPr marL="0" lvl="0" indent="0" algn="l" defTabSz="2222500">
            <a:lnSpc>
              <a:spcPct val="90000"/>
            </a:lnSpc>
            <a:spcBef>
              <a:spcPct val="0"/>
            </a:spcBef>
            <a:spcAft>
              <a:spcPct val="35000"/>
            </a:spcAft>
            <a:buNone/>
          </a:pPr>
          <a:r>
            <a:rPr lang="en-US" sz="5000" kern="1200" dirty="0">
              <a:solidFill>
                <a:srgbClr val="000000"/>
              </a:solidFill>
              <a:latin typeface="Arial" panose="020B0604020202020204" pitchFamily="34" charset="0"/>
              <a:cs typeface="Arial" panose="020B0604020202020204" pitchFamily="34" charset="0"/>
            </a:rPr>
            <a:t>Strengths</a:t>
          </a:r>
        </a:p>
        <a:p>
          <a:pPr marL="285750" lvl="1" indent="-285750" algn="l" defTabSz="1955800">
            <a:lnSpc>
              <a:spcPct val="90000"/>
            </a:lnSpc>
            <a:spcBef>
              <a:spcPct val="0"/>
            </a:spcBef>
            <a:spcAft>
              <a:spcPct val="15000"/>
            </a:spcAft>
            <a:buChar char="•"/>
          </a:pPr>
          <a:r>
            <a:rPr lang="en-US" sz="4400" kern="1200" dirty="0">
              <a:solidFill>
                <a:srgbClr val="000000"/>
              </a:solidFill>
              <a:latin typeface="Arial" panose="020B0604020202020204" pitchFamily="34" charset="0"/>
              <a:cs typeface="Arial" panose="020B0604020202020204" pitchFamily="34" charset="0"/>
            </a:rPr>
            <a:t>Comprehensive online resource guides </a:t>
          </a:r>
        </a:p>
        <a:p>
          <a:pPr marL="285750" lvl="1" indent="-285750" algn="l" defTabSz="1955800">
            <a:lnSpc>
              <a:spcPct val="90000"/>
            </a:lnSpc>
            <a:spcBef>
              <a:spcPct val="0"/>
            </a:spcBef>
            <a:spcAft>
              <a:spcPct val="15000"/>
            </a:spcAft>
            <a:buChar char="•"/>
          </a:pPr>
          <a:r>
            <a:rPr lang="en-US" sz="4400" kern="1200" dirty="0">
              <a:solidFill>
                <a:srgbClr val="000000"/>
              </a:solidFill>
              <a:latin typeface="Arial" panose="020B0604020202020204" pitchFamily="34" charset="0"/>
              <a:cs typeface="Arial" panose="020B0604020202020204" pitchFamily="34" charset="0"/>
            </a:rPr>
            <a:t>Organizations committed to improving quality including a Transition Community of Practice</a:t>
          </a:r>
        </a:p>
      </dsp:txBody>
      <dsp:txXfrm>
        <a:off x="3461808" y="0"/>
        <a:ext cx="11794066" cy="4106337"/>
      </dsp:txXfrm>
    </dsp:sp>
    <dsp:sp modelId="{FB5A319B-0CC2-4D4A-97FB-FF145FD92258}">
      <dsp:nvSpPr>
        <dsp:cNvPr id="0" name=""/>
        <dsp:cNvSpPr/>
      </dsp:nvSpPr>
      <dsp:spPr>
        <a:xfrm>
          <a:off x="375270" y="431329"/>
          <a:ext cx="3051175" cy="3285070"/>
        </a:xfrm>
        <a:prstGeom prst="roundRect">
          <a:avLst>
            <a:gd name="adj" fmla="val 10000"/>
          </a:avLst>
        </a:prstGeom>
        <a:blipFill>
          <a:blip xmlns:r="http://schemas.openxmlformats.org/officeDocument/2006/relationships" r:embed="rId1">
            <a:extLst>
              <a:ext uri="{837473B0-CC2E-450A-ABE3-18F120FF3D39}">
                <a1611:picAttrSrcUrl xmlns:a1611="http://schemas.microsoft.com/office/drawing/2016/11/main" r:id="rId2"/>
              </a:ext>
            </a:extLst>
          </a:blip>
          <a:srcRect/>
          <a:stretch>
            <a:fillRect l="-4000" r="-4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3A8CB33-A2F9-4D0F-81B0-84C553416A16}">
      <dsp:nvSpPr>
        <dsp:cNvPr id="0" name=""/>
        <dsp:cNvSpPr/>
      </dsp:nvSpPr>
      <dsp:spPr>
        <a:xfrm>
          <a:off x="0" y="4516971"/>
          <a:ext cx="15255875" cy="4106337"/>
        </a:xfrm>
        <a:prstGeom prst="roundRect">
          <a:avLst>
            <a:gd name="adj" fmla="val 10000"/>
          </a:avLst>
        </a:prstGeom>
        <a:solidFill>
          <a:schemeClr val="accent4">
            <a:hueOff val="3296498"/>
            <a:satOff val="-1686"/>
            <a:lumOff val="-372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t" anchorCtr="0">
          <a:noAutofit/>
        </a:bodyPr>
        <a:lstStyle/>
        <a:p>
          <a:pPr marL="0" lvl="0" indent="0" algn="l" defTabSz="2222500">
            <a:lnSpc>
              <a:spcPct val="90000"/>
            </a:lnSpc>
            <a:spcBef>
              <a:spcPct val="0"/>
            </a:spcBef>
            <a:spcAft>
              <a:spcPct val="35000"/>
            </a:spcAft>
            <a:buNone/>
          </a:pPr>
          <a:r>
            <a:rPr lang="en-US" sz="5000" kern="1200" dirty="0">
              <a:solidFill>
                <a:srgbClr val="000000"/>
              </a:solidFill>
              <a:latin typeface="Arial" panose="020B0604020202020204" pitchFamily="34" charset="0"/>
              <a:cs typeface="Arial" panose="020B0604020202020204" pitchFamily="34" charset="0"/>
            </a:rPr>
            <a:t>Weaknesses</a:t>
          </a:r>
        </a:p>
        <a:p>
          <a:pPr marL="285750" lvl="1" indent="-285750" algn="l" defTabSz="1866900">
            <a:lnSpc>
              <a:spcPct val="90000"/>
            </a:lnSpc>
            <a:spcBef>
              <a:spcPct val="0"/>
            </a:spcBef>
            <a:spcAft>
              <a:spcPct val="15000"/>
            </a:spcAft>
            <a:buChar char="•"/>
          </a:pPr>
          <a:r>
            <a:rPr lang="en-US" sz="4200" kern="1200" dirty="0">
              <a:solidFill>
                <a:srgbClr val="000000"/>
              </a:solidFill>
              <a:latin typeface="Arial" panose="020B0604020202020204" pitchFamily="34" charset="0"/>
              <a:cs typeface="Arial" panose="020B0604020202020204" pitchFamily="34" charset="0"/>
            </a:rPr>
            <a:t>Youth and families are not being connected to available resources</a:t>
          </a:r>
        </a:p>
        <a:p>
          <a:pPr marL="285750" lvl="1" indent="-285750" algn="l" defTabSz="1866900">
            <a:lnSpc>
              <a:spcPct val="90000"/>
            </a:lnSpc>
            <a:spcBef>
              <a:spcPct val="0"/>
            </a:spcBef>
            <a:spcAft>
              <a:spcPct val="15000"/>
            </a:spcAft>
            <a:buChar char="•"/>
          </a:pPr>
          <a:r>
            <a:rPr lang="en-US" sz="4200" kern="1200" dirty="0">
              <a:solidFill>
                <a:srgbClr val="000000"/>
              </a:solidFill>
              <a:latin typeface="Arial" panose="020B0604020202020204" pitchFamily="34" charset="0"/>
              <a:cs typeface="Arial" panose="020B0604020202020204" pitchFamily="34" charset="0"/>
            </a:rPr>
            <a:t>Knowledge gaps between youth and adult services professionals hinder information sharing</a:t>
          </a:r>
        </a:p>
      </dsp:txBody>
      <dsp:txXfrm>
        <a:off x="3461808" y="4516971"/>
        <a:ext cx="11794066" cy="4106337"/>
      </dsp:txXfrm>
    </dsp:sp>
    <dsp:sp modelId="{7BA1F40C-4E97-4713-B17F-E4ABB8450461}">
      <dsp:nvSpPr>
        <dsp:cNvPr id="0" name=""/>
        <dsp:cNvSpPr/>
      </dsp:nvSpPr>
      <dsp:spPr>
        <a:xfrm>
          <a:off x="410633" y="4927605"/>
          <a:ext cx="3051175" cy="3285070"/>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t="-20000" b="-20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BE88250-2F2F-4DED-95C1-9ACB3246D330}">
      <dsp:nvSpPr>
        <dsp:cNvPr id="0" name=""/>
        <dsp:cNvSpPr/>
      </dsp:nvSpPr>
      <dsp:spPr>
        <a:xfrm>
          <a:off x="0" y="9033942"/>
          <a:ext cx="15255875" cy="4106337"/>
        </a:xfrm>
        <a:prstGeom prst="roundRect">
          <a:avLst>
            <a:gd name="adj" fmla="val 10000"/>
          </a:avLst>
        </a:prstGeom>
        <a:solidFill>
          <a:schemeClr val="accent4">
            <a:hueOff val="6592996"/>
            <a:satOff val="-3372"/>
            <a:lumOff val="-745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t" anchorCtr="0">
          <a:noAutofit/>
        </a:bodyPr>
        <a:lstStyle/>
        <a:p>
          <a:pPr marL="0" lvl="0" indent="0" algn="l" defTabSz="2222500">
            <a:lnSpc>
              <a:spcPct val="90000"/>
            </a:lnSpc>
            <a:spcBef>
              <a:spcPct val="0"/>
            </a:spcBef>
            <a:spcAft>
              <a:spcPct val="35000"/>
            </a:spcAft>
            <a:buNone/>
          </a:pPr>
          <a:r>
            <a:rPr lang="en-US" sz="5000" kern="1200" dirty="0">
              <a:solidFill>
                <a:srgbClr val="000000"/>
              </a:solidFill>
              <a:latin typeface="Arial" panose="020B0604020202020204" pitchFamily="34" charset="0"/>
              <a:cs typeface="Arial" panose="020B0604020202020204" pitchFamily="34" charset="0"/>
            </a:rPr>
            <a:t>Opportunities</a:t>
          </a:r>
        </a:p>
        <a:p>
          <a:pPr marL="285750" lvl="1" indent="-285750" algn="l" defTabSz="1866900">
            <a:lnSpc>
              <a:spcPct val="90000"/>
            </a:lnSpc>
            <a:spcBef>
              <a:spcPct val="0"/>
            </a:spcBef>
            <a:spcAft>
              <a:spcPct val="15000"/>
            </a:spcAft>
            <a:buChar char="•"/>
          </a:pPr>
          <a:r>
            <a:rPr lang="en-US" sz="4200" kern="1200" dirty="0">
              <a:solidFill>
                <a:srgbClr val="000000"/>
              </a:solidFill>
              <a:latin typeface="Arial" panose="020B0604020202020204" pitchFamily="34" charset="0"/>
              <a:cs typeface="Arial" panose="020B0604020202020204" pitchFamily="34" charset="0"/>
            </a:rPr>
            <a:t>Youth have rights during transition under IDEA</a:t>
          </a:r>
        </a:p>
        <a:p>
          <a:pPr marL="285750" lvl="1" indent="-285750" algn="l" defTabSz="1866900">
            <a:lnSpc>
              <a:spcPct val="90000"/>
            </a:lnSpc>
            <a:spcBef>
              <a:spcPct val="0"/>
            </a:spcBef>
            <a:spcAft>
              <a:spcPct val="15000"/>
            </a:spcAft>
            <a:buChar char="•"/>
          </a:pPr>
          <a:r>
            <a:rPr lang="en-US" sz="4200" kern="1200" dirty="0">
              <a:solidFill>
                <a:srgbClr val="000000"/>
              </a:solidFill>
              <a:latin typeface="Arial" panose="020B0604020202020204" pitchFamily="34" charset="0"/>
              <a:cs typeface="Arial" panose="020B0604020202020204" pitchFamily="34" charset="0"/>
            </a:rPr>
            <a:t>Families can be powerful advocates when equipped with information</a:t>
          </a:r>
        </a:p>
        <a:p>
          <a:pPr marL="285750" lvl="1" indent="-285750" algn="l" defTabSz="1866900">
            <a:lnSpc>
              <a:spcPct val="90000"/>
            </a:lnSpc>
            <a:spcBef>
              <a:spcPct val="0"/>
            </a:spcBef>
            <a:spcAft>
              <a:spcPct val="15000"/>
            </a:spcAft>
            <a:buChar char="•"/>
          </a:pPr>
          <a:r>
            <a:rPr lang="en-US" sz="4200" kern="1200" dirty="0">
              <a:solidFill>
                <a:srgbClr val="000000"/>
              </a:solidFill>
              <a:latin typeface="Arial" panose="020B0604020202020204" pitchFamily="34" charset="0"/>
              <a:cs typeface="Arial" panose="020B0604020202020204" pitchFamily="34" charset="0"/>
            </a:rPr>
            <a:t>Organizations can help connect individuals to resources</a:t>
          </a:r>
        </a:p>
      </dsp:txBody>
      <dsp:txXfrm>
        <a:off x="3461808" y="9033942"/>
        <a:ext cx="11794066" cy="4106337"/>
      </dsp:txXfrm>
    </dsp:sp>
    <dsp:sp modelId="{E6C780D1-AA8C-4BDA-AD43-FBD7EFA78CA0}">
      <dsp:nvSpPr>
        <dsp:cNvPr id="0" name=""/>
        <dsp:cNvSpPr/>
      </dsp:nvSpPr>
      <dsp:spPr>
        <a:xfrm>
          <a:off x="410633" y="9444576"/>
          <a:ext cx="3051175" cy="3285070"/>
        </a:xfrm>
        <a:prstGeom prst="roundRect">
          <a:avLst>
            <a:gd name="adj" fmla="val 10000"/>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9000" r="-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5D02D28-0BB3-4224-AFFD-35D1FFE83FE6}">
      <dsp:nvSpPr>
        <dsp:cNvPr id="0" name=""/>
        <dsp:cNvSpPr/>
      </dsp:nvSpPr>
      <dsp:spPr>
        <a:xfrm>
          <a:off x="0" y="13561262"/>
          <a:ext cx="15255875" cy="4106337"/>
        </a:xfrm>
        <a:prstGeom prst="roundRect">
          <a:avLst>
            <a:gd name="adj" fmla="val 10000"/>
          </a:avLst>
        </a:prstGeom>
        <a:solidFill>
          <a:schemeClr val="tx2">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t" anchorCtr="0">
          <a:noAutofit/>
        </a:bodyPr>
        <a:lstStyle/>
        <a:p>
          <a:pPr marL="0" lvl="0" indent="0" algn="l" defTabSz="2222500">
            <a:lnSpc>
              <a:spcPct val="90000"/>
            </a:lnSpc>
            <a:spcBef>
              <a:spcPct val="0"/>
            </a:spcBef>
            <a:spcAft>
              <a:spcPct val="35000"/>
            </a:spcAft>
            <a:buNone/>
          </a:pPr>
          <a:r>
            <a:rPr lang="en-US" sz="5000" kern="1200" dirty="0">
              <a:solidFill>
                <a:srgbClr val="000000"/>
              </a:solidFill>
              <a:latin typeface="Arial" panose="020B0604020202020204" pitchFamily="34" charset="0"/>
              <a:cs typeface="Arial" panose="020B0604020202020204" pitchFamily="34" charset="0"/>
            </a:rPr>
            <a:t>Threats</a:t>
          </a:r>
        </a:p>
        <a:p>
          <a:pPr marL="285750" lvl="1" indent="-285750" algn="l" defTabSz="1955800">
            <a:lnSpc>
              <a:spcPct val="90000"/>
            </a:lnSpc>
            <a:spcBef>
              <a:spcPct val="0"/>
            </a:spcBef>
            <a:spcAft>
              <a:spcPct val="15000"/>
            </a:spcAft>
            <a:buChar char="•"/>
          </a:pPr>
          <a:r>
            <a:rPr lang="en-US" sz="4400" kern="1200" dirty="0">
              <a:solidFill>
                <a:srgbClr val="000000"/>
              </a:solidFill>
              <a:latin typeface="Arial" panose="020B0604020202020204" pitchFamily="34" charset="0"/>
              <a:cs typeface="Arial" panose="020B0604020202020204" pitchFamily="34" charset="0"/>
            </a:rPr>
            <a:t>Students can slip through the cracks when there is weak interagency collaboration </a:t>
          </a:r>
        </a:p>
        <a:p>
          <a:pPr marL="285750" lvl="1" indent="-285750" algn="l" defTabSz="1955800">
            <a:lnSpc>
              <a:spcPct val="90000"/>
            </a:lnSpc>
            <a:spcBef>
              <a:spcPct val="0"/>
            </a:spcBef>
            <a:spcAft>
              <a:spcPct val="15000"/>
            </a:spcAft>
            <a:buChar char="•"/>
          </a:pPr>
          <a:r>
            <a:rPr lang="en-US" sz="4400" kern="1200" dirty="0">
              <a:solidFill>
                <a:srgbClr val="000000"/>
              </a:solidFill>
              <a:latin typeface="Arial" panose="020B0604020202020204" pitchFamily="34" charset="0"/>
              <a:cs typeface="Arial" panose="020B0604020202020204" pitchFamily="34" charset="0"/>
            </a:rPr>
            <a:t>Systems are hard to navigate and create the feeling of the “cliff” after high school</a:t>
          </a:r>
        </a:p>
      </dsp:txBody>
      <dsp:txXfrm>
        <a:off x="3461808" y="13561262"/>
        <a:ext cx="11794066" cy="4106337"/>
      </dsp:txXfrm>
    </dsp:sp>
    <dsp:sp modelId="{2DD70DD5-BBB0-412D-BCF7-18AE1063B34A}">
      <dsp:nvSpPr>
        <dsp:cNvPr id="0" name=""/>
        <dsp:cNvSpPr/>
      </dsp:nvSpPr>
      <dsp:spPr>
        <a:xfrm>
          <a:off x="375270" y="13993610"/>
          <a:ext cx="3051175" cy="3285070"/>
        </a:xfrm>
        <a:prstGeom prst="roundRect">
          <a:avLst>
            <a:gd name="adj" fmla="val 10000"/>
          </a:avLst>
        </a:prstGeom>
        <a:blipFill>
          <a:blip xmlns:r="http://schemas.openxmlformats.org/officeDocument/2006/relationships" r:embed="rId5">
            <a:extLst>
              <a:ext uri="{28A0092B-C50C-407E-A947-70E740481C1C}">
                <a14:useLocalDpi xmlns:a14="http://schemas.microsoft.com/office/drawing/2010/main" val="0"/>
              </a:ext>
            </a:extLst>
          </a:blip>
          <a:srcRect/>
          <a:stretch>
            <a:fillRect l="-19000" r="-1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 Col. Layoutw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1143000" y="1347919"/>
            <a:ext cx="44165520" cy="777557"/>
          </a:xfrm>
        </p:spPr>
        <p:txBody>
          <a:bodyPr>
            <a:noAutofit/>
          </a:bodyPr>
          <a:lstStyle>
            <a:lvl1pPr>
              <a:defRPr sz="12500">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1143000" y="2674620"/>
            <a:ext cx="23453725" cy="777557"/>
          </a:xfrm>
        </p:spPr>
        <p:txBody>
          <a:bodyPr>
            <a:noAutofit/>
          </a:bodyPr>
          <a:lstStyle>
            <a:lvl1pPr marL="0" indent="0">
              <a:buNone/>
              <a:defRPr sz="6600">
                <a:solidFill>
                  <a:schemeClr val="bg1"/>
                </a:solidFill>
              </a:defRPr>
            </a:lvl1pPr>
            <a:lvl2pPr marL="2240152" indent="0">
              <a:buNone/>
              <a:defRPr sz="7200">
                <a:solidFill>
                  <a:schemeClr val="bg1"/>
                </a:solidFill>
              </a:defRPr>
            </a:lvl2pPr>
            <a:lvl3pPr marL="4480304" indent="0">
              <a:buNone/>
              <a:defRPr sz="6600">
                <a:solidFill>
                  <a:schemeClr val="bg1"/>
                </a:solidFill>
              </a:defRPr>
            </a:lvl3pPr>
            <a:lvl4pPr marL="6720456" indent="0">
              <a:buNone/>
              <a:defRPr sz="5400">
                <a:solidFill>
                  <a:schemeClr val="bg1"/>
                </a:solidFill>
              </a:defRPr>
            </a:lvl4pPr>
            <a:lvl5pPr marL="8960608" indent="0">
              <a:buNone/>
              <a:defRPr sz="5400">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1143000" y="3774767"/>
            <a:ext cx="23453725" cy="777875"/>
          </a:xfrm>
        </p:spPr>
        <p:txBody>
          <a:bodyPr>
            <a:noAutofit/>
          </a:bodyPr>
          <a:lstStyle>
            <a:lvl1pPr marL="0" indent="0">
              <a:buNone/>
              <a:defRPr sz="6000">
                <a:solidFill>
                  <a:schemeClr val="bg1"/>
                </a:solidFill>
              </a:defRPr>
            </a:lvl1pPr>
            <a:lvl2pPr marL="2240152" indent="0">
              <a:buNone/>
              <a:defRPr sz="6000">
                <a:solidFill>
                  <a:schemeClr val="bg1"/>
                </a:solidFill>
              </a:defRPr>
            </a:lvl2pPr>
            <a:lvl3pPr marL="4480304" indent="0">
              <a:buNone/>
              <a:defRPr sz="5400">
                <a:solidFill>
                  <a:schemeClr val="bg1"/>
                </a:solidFill>
              </a:defRPr>
            </a:lvl3pPr>
            <a:lvl4pPr marL="6720456" indent="0">
              <a:buNone/>
              <a:defRPr sz="4400">
                <a:solidFill>
                  <a:schemeClr val="bg1"/>
                </a:solidFill>
              </a:defRPr>
            </a:lvl4pPr>
            <a:lvl5pPr marL="8960608" indent="0">
              <a:buNone/>
              <a:defRPr sz="4400">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70688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341376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1143000" y="713168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1143000" y="1583372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75259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345947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7525999" y="2756790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34533840" y="26684604"/>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1127125" y="8686800"/>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34594799" y="8686800"/>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7" name="SmartArt Placeholder 36">
            <a:extLst>
              <a:ext uri="{FF2B5EF4-FFF2-40B4-BE49-F238E27FC236}">
                <a16:creationId xmlns:a16="http://schemas.microsoft.com/office/drawing/2014/main" id="{D4E5B714-5556-47FD-ADF1-8FCD0BA6B7F7}"/>
              </a:ext>
            </a:extLst>
          </p:cNvPr>
          <p:cNvSpPr>
            <a:spLocks noGrp="1"/>
          </p:cNvSpPr>
          <p:nvPr>
            <p:ph type="dgm" sz="quarter" idx="25"/>
          </p:nvPr>
        </p:nvSpPr>
        <p:spPr>
          <a:xfrm>
            <a:off x="17525999" y="9794575"/>
            <a:ext cx="15255875" cy="7803500"/>
          </a:xfrm>
        </p:spPr>
        <p:txBody>
          <a:bodyPr>
            <a:normAutofit/>
          </a:bodyPr>
          <a:lstStyle>
            <a:lvl1pPr marL="0" indent="0">
              <a:buNone/>
              <a:defRPr sz="4800">
                <a:solidFill>
                  <a:srgbClr val="000000"/>
                </a:solidFill>
                <a:latin typeface="+mn-lt"/>
              </a:defRPr>
            </a:lvl1pPr>
          </a:lstStyle>
          <a:p>
            <a:endParaRPr lang="en-US" dirty="0"/>
          </a:p>
        </p:txBody>
      </p:sp>
      <p:sp>
        <p:nvSpPr>
          <p:cNvPr id="38" name="Text Placeholder 32">
            <a:extLst>
              <a:ext uri="{FF2B5EF4-FFF2-40B4-BE49-F238E27FC236}">
                <a16:creationId xmlns:a16="http://schemas.microsoft.com/office/drawing/2014/main" id="{D59C50AB-C35B-4268-BB6E-2D6FF5E4099D}"/>
              </a:ext>
            </a:extLst>
          </p:cNvPr>
          <p:cNvSpPr>
            <a:spLocks noGrp="1"/>
          </p:cNvSpPr>
          <p:nvPr>
            <p:ph type="body" sz="quarter" idx="26" hasCustomPrompt="1"/>
          </p:nvPr>
        </p:nvSpPr>
        <p:spPr>
          <a:xfrm>
            <a:off x="17525999" y="8747141"/>
            <a:ext cx="15255875" cy="442580"/>
          </a:xfrm>
        </p:spPr>
        <p:txBody>
          <a:bodyPr>
            <a:noAutofit/>
          </a:bodyPr>
          <a:lstStyle>
            <a:lvl1pPr marL="0" indent="0" algn="ctr">
              <a:buNone/>
              <a:defRPr sz="4400" b="0">
                <a:solidFill>
                  <a:srgbClr val="000000"/>
                </a:solidFill>
                <a:latin typeface="+mj-lt"/>
              </a:defRPr>
            </a:lvl1pPr>
            <a:lvl2pPr marL="2925952" indent="-685800" algn="l">
              <a:buFont typeface="Arial" panose="020B0604020202020204" pitchFamily="34" charset="0"/>
              <a:buChar char="•"/>
              <a:defRPr sz="5400">
                <a:solidFill>
                  <a:srgbClr val="000000"/>
                </a:solidFill>
                <a:latin typeface="+mj-lt"/>
              </a:defRPr>
            </a:lvl2pPr>
            <a:lvl3pPr marL="5166104" indent="-685800" algn="l">
              <a:buFont typeface="Arial" panose="020B0604020202020204" pitchFamily="34" charset="0"/>
              <a:buChar char="•"/>
              <a:defRPr sz="48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r>
              <a:rPr lang="en-US" dirty="0">
                <a:solidFill>
                  <a:srgbClr val="000000"/>
                </a:solidFill>
              </a:rPr>
              <a:t>CHART NAME</a:t>
            </a:r>
          </a:p>
        </p:txBody>
      </p:sp>
      <p:sp>
        <p:nvSpPr>
          <p:cNvPr id="39" name="SmartArt Placeholder 36">
            <a:extLst>
              <a:ext uri="{FF2B5EF4-FFF2-40B4-BE49-F238E27FC236}">
                <a16:creationId xmlns:a16="http://schemas.microsoft.com/office/drawing/2014/main" id="{6C4EF26D-0435-4FE0-BFA0-8B6169AE2858}"/>
              </a:ext>
            </a:extLst>
          </p:cNvPr>
          <p:cNvSpPr>
            <a:spLocks noGrp="1"/>
          </p:cNvSpPr>
          <p:nvPr>
            <p:ph type="dgm" sz="quarter" idx="27"/>
          </p:nvPr>
        </p:nvSpPr>
        <p:spPr>
          <a:xfrm>
            <a:off x="17525999" y="19159549"/>
            <a:ext cx="15255875" cy="7803500"/>
          </a:xfrm>
        </p:spPr>
        <p:txBody>
          <a:bodyPr>
            <a:normAutofit/>
          </a:bodyPr>
          <a:lstStyle>
            <a:lvl1pPr marL="0" indent="0">
              <a:buNone/>
              <a:defRPr sz="4800">
                <a:solidFill>
                  <a:srgbClr val="000000"/>
                </a:solidFill>
                <a:latin typeface="+mn-lt"/>
              </a:defRPr>
            </a:lvl1pPr>
          </a:lstStyle>
          <a:p>
            <a:endParaRPr lang="en-US" dirty="0"/>
          </a:p>
        </p:txBody>
      </p:sp>
      <p:sp>
        <p:nvSpPr>
          <p:cNvPr id="40" name="Text Placeholder 32">
            <a:extLst>
              <a:ext uri="{FF2B5EF4-FFF2-40B4-BE49-F238E27FC236}">
                <a16:creationId xmlns:a16="http://schemas.microsoft.com/office/drawing/2014/main" id="{88649020-F558-430C-8D5E-555E113B140B}"/>
              </a:ext>
            </a:extLst>
          </p:cNvPr>
          <p:cNvSpPr>
            <a:spLocks noGrp="1"/>
          </p:cNvSpPr>
          <p:nvPr>
            <p:ph type="body" sz="quarter" idx="28" hasCustomPrompt="1"/>
          </p:nvPr>
        </p:nvSpPr>
        <p:spPr>
          <a:xfrm>
            <a:off x="17525999" y="18112115"/>
            <a:ext cx="15255875" cy="442580"/>
          </a:xfrm>
        </p:spPr>
        <p:txBody>
          <a:bodyPr>
            <a:noAutofit/>
          </a:bodyPr>
          <a:lstStyle>
            <a:lvl1pPr marL="0" indent="0" algn="ctr">
              <a:buNone/>
              <a:defRPr sz="4400" b="0">
                <a:solidFill>
                  <a:srgbClr val="000000"/>
                </a:solidFill>
                <a:latin typeface="+mj-lt"/>
              </a:defRPr>
            </a:lvl1pPr>
            <a:lvl2pPr marL="2925952" indent="-685800" algn="l">
              <a:buFont typeface="Arial" panose="020B0604020202020204" pitchFamily="34" charset="0"/>
              <a:buChar char="•"/>
              <a:defRPr sz="5400">
                <a:solidFill>
                  <a:srgbClr val="000000"/>
                </a:solidFill>
                <a:latin typeface="+mj-lt"/>
              </a:defRPr>
            </a:lvl2pPr>
            <a:lvl3pPr marL="5166104" indent="-685800" algn="l">
              <a:buFont typeface="Arial" panose="020B0604020202020204" pitchFamily="34" charset="0"/>
              <a:buChar char="•"/>
              <a:defRPr sz="48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r>
              <a:rPr lang="en-US" dirty="0">
                <a:solidFill>
                  <a:srgbClr val="000000"/>
                </a:solidFill>
              </a:rPr>
              <a:t>CHART NAME</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34533840" y="28050230"/>
            <a:ext cx="15255875" cy="6072838"/>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7525999" y="28950632"/>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1127124" y="17449198"/>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1143000" y="24359634"/>
            <a:ext cx="8549640" cy="777875"/>
          </a:xfrm>
        </p:spPr>
        <p:txBody>
          <a:bodyPr>
            <a:noAutofit/>
          </a:bodyPr>
          <a:lstStyle>
            <a:lvl1pPr marL="0" indent="0">
              <a:buNone/>
              <a:defRPr sz="4400" b="0">
                <a:solidFill>
                  <a:srgbClr val="000000"/>
                </a:solidFill>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1127124" y="25405113"/>
            <a:ext cx="15355253" cy="4952967"/>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8" name="Table Placeholder 47">
            <a:extLst>
              <a:ext uri="{FF2B5EF4-FFF2-40B4-BE49-F238E27FC236}">
                <a16:creationId xmlns:a16="http://schemas.microsoft.com/office/drawing/2014/main" id="{6644D896-4DFD-44FC-8F1A-9555270A4AEC}"/>
              </a:ext>
            </a:extLst>
          </p:cNvPr>
          <p:cNvSpPr>
            <a:spLocks noGrp="1"/>
          </p:cNvSpPr>
          <p:nvPr>
            <p:ph type="tbl" sz="quarter" idx="34" hasCustomPrompt="1"/>
          </p:nvPr>
        </p:nvSpPr>
        <p:spPr>
          <a:xfrm>
            <a:off x="34594800" y="15833725"/>
            <a:ext cx="15255876" cy="9571038"/>
          </a:xfrm>
        </p:spPr>
        <p:txBody>
          <a:bodyPr>
            <a:normAutofit/>
          </a:bodyPr>
          <a:lstStyle>
            <a:lvl1pPr marL="0" indent="0">
              <a:buNone/>
              <a:defRPr sz="4400" b="0">
                <a:solidFill>
                  <a:srgbClr val="000000"/>
                </a:solidFill>
              </a:defRPr>
            </a:lvl1pPr>
          </a:lstStyle>
          <a:p>
            <a:r>
              <a:rPr lang="en-US" dirty="0"/>
              <a:t>Table Graphic</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1143000" y="31273750"/>
            <a:ext cx="15255875" cy="4338359"/>
          </a:xfrm>
        </p:spPr>
        <p:txBody>
          <a:bodyPr>
            <a:normAutofit/>
          </a:bodyPr>
          <a:lstStyle>
            <a:lvl1pPr marL="0" indent="0">
              <a:buNone/>
              <a:defRPr sz="4800"/>
            </a:lvl1pPr>
          </a:lstStyle>
          <a:p>
            <a:endParaRPr lang="en-US" dirty="0"/>
          </a:p>
        </p:txBody>
      </p:sp>
    </p:spTree>
    <p:extLst>
      <p:ext uri="{BB962C8B-B14F-4D97-AF65-F5344CB8AC3E}">
        <p14:creationId xmlns:p14="http://schemas.microsoft.com/office/powerpoint/2010/main" val="476911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o 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1143000" y="1347919"/>
            <a:ext cx="44165520" cy="777557"/>
          </a:xfrm>
        </p:spPr>
        <p:txBody>
          <a:bodyPr>
            <a:noAutofit/>
          </a:bodyPr>
          <a:lstStyle>
            <a:lvl1pPr>
              <a:defRPr sz="12500">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1143000" y="2674620"/>
            <a:ext cx="23453725" cy="777557"/>
          </a:xfrm>
        </p:spPr>
        <p:txBody>
          <a:bodyPr>
            <a:noAutofit/>
          </a:bodyPr>
          <a:lstStyle>
            <a:lvl1pPr marL="0" indent="0">
              <a:buNone/>
              <a:defRPr sz="6600">
                <a:solidFill>
                  <a:schemeClr val="bg1"/>
                </a:solidFill>
              </a:defRPr>
            </a:lvl1pPr>
            <a:lvl2pPr marL="2240152" indent="0">
              <a:buNone/>
              <a:defRPr sz="7200">
                <a:solidFill>
                  <a:schemeClr val="bg1"/>
                </a:solidFill>
              </a:defRPr>
            </a:lvl2pPr>
            <a:lvl3pPr marL="4480304" indent="0">
              <a:buNone/>
              <a:defRPr sz="6600">
                <a:solidFill>
                  <a:schemeClr val="bg1"/>
                </a:solidFill>
              </a:defRPr>
            </a:lvl3pPr>
            <a:lvl4pPr marL="6720456" indent="0">
              <a:buNone/>
              <a:defRPr sz="5400">
                <a:solidFill>
                  <a:schemeClr val="bg1"/>
                </a:solidFill>
              </a:defRPr>
            </a:lvl4pPr>
            <a:lvl5pPr marL="8960608" indent="0">
              <a:buNone/>
              <a:defRPr sz="5400">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1143000" y="3774767"/>
            <a:ext cx="23453725" cy="777875"/>
          </a:xfrm>
        </p:spPr>
        <p:txBody>
          <a:bodyPr>
            <a:noAutofit/>
          </a:bodyPr>
          <a:lstStyle>
            <a:lvl1pPr marL="0" indent="0">
              <a:buNone/>
              <a:defRPr sz="6000">
                <a:solidFill>
                  <a:schemeClr val="bg1"/>
                </a:solidFill>
              </a:defRPr>
            </a:lvl1pPr>
            <a:lvl2pPr marL="2240152" indent="0">
              <a:buNone/>
              <a:defRPr sz="6000">
                <a:solidFill>
                  <a:schemeClr val="bg1"/>
                </a:solidFill>
              </a:defRPr>
            </a:lvl2pPr>
            <a:lvl3pPr marL="4480304" indent="0">
              <a:buNone/>
              <a:defRPr sz="5400">
                <a:solidFill>
                  <a:schemeClr val="bg1"/>
                </a:solidFill>
              </a:defRPr>
            </a:lvl3pPr>
            <a:lvl4pPr marL="6720456" indent="0">
              <a:buNone/>
              <a:defRPr sz="4400">
                <a:solidFill>
                  <a:schemeClr val="bg1"/>
                </a:solidFill>
              </a:defRPr>
            </a:lvl4pPr>
            <a:lvl5pPr marL="8960608" indent="0">
              <a:buNone/>
              <a:defRPr sz="4400">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70688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341376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1143000" y="713168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1143000" y="1583372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75259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345947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7525999" y="2756790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34533840" y="26684604"/>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1127125" y="8686800"/>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34594799" y="8686799"/>
            <a:ext cx="15255875" cy="16718313"/>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34533840" y="28050230"/>
            <a:ext cx="15255875" cy="6072838"/>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7525999" y="28950632"/>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1127124" y="17449198"/>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1143000" y="24359634"/>
            <a:ext cx="8549640" cy="777875"/>
          </a:xfrm>
        </p:spPr>
        <p:txBody>
          <a:bodyPr>
            <a:noAutofit/>
          </a:bodyPr>
          <a:lstStyle>
            <a:lvl1pPr marL="0" indent="0">
              <a:buNone/>
              <a:defRPr sz="4400" b="0">
                <a:solidFill>
                  <a:srgbClr val="000000"/>
                </a:solidFill>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1127124" y="25405113"/>
            <a:ext cx="15355253" cy="4952967"/>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1143000" y="31273750"/>
            <a:ext cx="15255875" cy="4338359"/>
          </a:xfrm>
        </p:spPr>
        <p:txBody>
          <a:bodyPr>
            <a:normAutofit/>
          </a:bodyPr>
          <a:lstStyle>
            <a:lvl1pPr marL="0" indent="0">
              <a:buNone/>
              <a:defRPr sz="4800"/>
            </a:lvl1pPr>
          </a:lstStyle>
          <a:p>
            <a:endParaRPr lang="en-US" dirty="0"/>
          </a:p>
        </p:txBody>
      </p:sp>
      <p:sp>
        <p:nvSpPr>
          <p:cNvPr id="32" name="Text Placeholder 32">
            <a:extLst>
              <a:ext uri="{FF2B5EF4-FFF2-40B4-BE49-F238E27FC236}">
                <a16:creationId xmlns:a16="http://schemas.microsoft.com/office/drawing/2014/main" id="{9C60D2B8-A23E-4047-A79D-2EC5ECDF044A}"/>
              </a:ext>
            </a:extLst>
          </p:cNvPr>
          <p:cNvSpPr>
            <a:spLocks noGrp="1"/>
          </p:cNvSpPr>
          <p:nvPr>
            <p:ph type="body" sz="quarter" idx="36"/>
          </p:nvPr>
        </p:nvSpPr>
        <p:spPr>
          <a:xfrm>
            <a:off x="17553271" y="8747140"/>
            <a:ext cx="15255875" cy="16718313"/>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41256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1143000" y="1347919"/>
            <a:ext cx="44165520" cy="777557"/>
          </a:xfrm>
        </p:spPr>
        <p:txBody>
          <a:bodyPr>
            <a:normAutofit/>
          </a:bodyPr>
          <a:lstStyle>
            <a:lvl1pPr>
              <a:defRPr sz="12500">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1143000" y="2674620"/>
            <a:ext cx="23453725" cy="777557"/>
          </a:xfrm>
        </p:spPr>
        <p:txBody>
          <a:bodyPr>
            <a:noAutofit/>
          </a:bodyPr>
          <a:lstStyle>
            <a:lvl1pPr marL="0" indent="0">
              <a:buNone/>
              <a:defRPr sz="6600">
                <a:solidFill>
                  <a:schemeClr val="bg1"/>
                </a:solidFill>
              </a:defRPr>
            </a:lvl1pPr>
            <a:lvl2pPr marL="2240152" indent="0">
              <a:buNone/>
              <a:defRPr sz="7200">
                <a:solidFill>
                  <a:schemeClr val="bg1"/>
                </a:solidFill>
              </a:defRPr>
            </a:lvl2pPr>
            <a:lvl3pPr marL="4480304" indent="0">
              <a:buNone/>
              <a:defRPr sz="6600">
                <a:solidFill>
                  <a:schemeClr val="bg1"/>
                </a:solidFill>
              </a:defRPr>
            </a:lvl3pPr>
            <a:lvl4pPr marL="6720456" indent="0">
              <a:buNone/>
              <a:defRPr sz="5400">
                <a:solidFill>
                  <a:schemeClr val="bg1"/>
                </a:solidFill>
              </a:defRPr>
            </a:lvl4pPr>
            <a:lvl5pPr marL="8960608" indent="0">
              <a:buNone/>
              <a:defRPr sz="5400">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1143000" y="3774767"/>
            <a:ext cx="23453725" cy="777875"/>
          </a:xfrm>
        </p:spPr>
        <p:txBody>
          <a:bodyPr>
            <a:noAutofit/>
          </a:bodyPr>
          <a:lstStyle>
            <a:lvl1pPr marL="0" indent="0">
              <a:buNone/>
              <a:defRPr sz="6000">
                <a:solidFill>
                  <a:schemeClr val="bg1"/>
                </a:solidFill>
              </a:defRPr>
            </a:lvl1pPr>
            <a:lvl2pPr marL="2240152" indent="0">
              <a:buNone/>
              <a:defRPr sz="6000">
                <a:solidFill>
                  <a:schemeClr val="bg1"/>
                </a:solidFill>
              </a:defRPr>
            </a:lvl2pPr>
            <a:lvl3pPr marL="4480304" indent="0">
              <a:buNone/>
              <a:defRPr sz="5400">
                <a:solidFill>
                  <a:schemeClr val="bg1"/>
                </a:solidFill>
              </a:defRPr>
            </a:lvl3pPr>
            <a:lvl4pPr marL="6720456" indent="0">
              <a:buNone/>
              <a:defRPr sz="4400">
                <a:solidFill>
                  <a:schemeClr val="bg1"/>
                </a:solidFill>
              </a:defRPr>
            </a:lvl4pPr>
            <a:lvl5pPr marL="8960608" indent="0">
              <a:buNone/>
              <a:defRPr sz="4400">
                <a:solidFill>
                  <a:schemeClr val="bg1"/>
                </a:solidFill>
              </a:defRPr>
            </a:lvl5pPr>
          </a:lstStyle>
          <a:p>
            <a:pPr lvl="0"/>
            <a:r>
              <a:rPr lang="en-US" dirty="0"/>
              <a:t>NH-ME LEND, Institute on Disability, University of New Hampshire</a:t>
            </a:r>
          </a:p>
        </p:txBody>
      </p:sp>
    </p:spTree>
    <p:extLst>
      <p:ext uri="{BB962C8B-B14F-4D97-AF65-F5344CB8AC3E}">
        <p14:creationId xmlns:p14="http://schemas.microsoft.com/office/powerpoint/2010/main" val="1273314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26526" y="6914431"/>
            <a:ext cx="44165520" cy="24367494"/>
          </a:xfrm>
          <a:prstGeom prst="rect">
            <a:avLst/>
          </a:prstGeom>
        </p:spPr>
        <p:txBody>
          <a:bodyPr vert="horz" lIns="106674" tIns="53337" rIns="106674" bIns="5333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1">
            <a:extLst>
              <a:ext uri="{FF2B5EF4-FFF2-40B4-BE49-F238E27FC236}">
                <a16:creationId xmlns:a16="http://schemas.microsoft.com/office/drawing/2014/main" id="{2320380B-A931-4C1A-AE1D-8A14265C3EBC}"/>
              </a:ext>
            </a:extLst>
          </p:cNvPr>
          <p:cNvSpPr txBox="1">
            <a:spLocks/>
          </p:cNvSpPr>
          <p:nvPr userDrawn="1"/>
        </p:nvSpPr>
        <p:spPr>
          <a:xfrm>
            <a:off x="-587828" y="0"/>
            <a:ext cx="51794228" cy="5440679"/>
          </a:xfrm>
          <a:prstGeom prst="rect">
            <a:avLst/>
          </a:prstGeom>
          <a:solidFill>
            <a:srgbClr val="003591"/>
          </a:solidFill>
          <a:ln w="101600" cap="flat" cmpd="sng" algn="ctr">
            <a:solidFill>
              <a:srgbClr val="002060"/>
            </a:solidFill>
            <a:prstDash val="solid"/>
            <a:miter lim="800000"/>
          </a:ln>
        </p:spPr>
        <p:style>
          <a:lnRef idx="2">
            <a:schemeClr val="dk1"/>
          </a:lnRef>
          <a:fillRef idx="1">
            <a:schemeClr val="lt1"/>
          </a:fillRef>
          <a:effectRef idx="0">
            <a:schemeClr val="dk1"/>
          </a:effectRef>
          <a:fontRef idx="minor">
            <a:schemeClr val="dk1"/>
          </a:fontRef>
        </p:style>
        <p:txBody>
          <a:bodyPr anchor="ctr">
            <a:normAutofit/>
          </a:bodyPr>
          <a:lstStyle>
            <a:lvl1pPr algn="l" defTabSz="4480304" rtl="0" eaLnBrk="1" latinLnBrk="0" hangingPunct="1">
              <a:lnSpc>
                <a:spcPct val="90000"/>
              </a:lnSpc>
              <a:spcBef>
                <a:spcPct val="0"/>
              </a:spcBef>
              <a:buNone/>
              <a:defRPr sz="216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US" sz="9300" i="1" dirty="0">
                <a:solidFill>
                  <a:schemeClr val="bg1"/>
                </a:solidFill>
                <a:latin typeface="Myriad Pro" panose="020B0503030403020204" pitchFamily="34" charset="0"/>
                <a:cs typeface="Arial" panose="020B0604020202020204" pitchFamily="34" charset="0"/>
              </a:rPr>
              <a:t> </a:t>
            </a:r>
          </a:p>
        </p:txBody>
      </p:sp>
      <p:sp>
        <p:nvSpPr>
          <p:cNvPr id="14" name="Arrow: Pentagon 13">
            <a:extLst>
              <a:ext uri="{FF2B5EF4-FFF2-40B4-BE49-F238E27FC236}">
                <a16:creationId xmlns:a16="http://schemas.microsoft.com/office/drawing/2014/main" id="{9FEDE908-957E-4EF9-8184-398597C8E13C}"/>
              </a:ext>
            </a:extLst>
          </p:cNvPr>
          <p:cNvSpPr/>
          <p:nvPr userDrawn="1"/>
        </p:nvSpPr>
        <p:spPr>
          <a:xfrm rot="5400000">
            <a:off x="42118232" y="782380"/>
            <a:ext cx="7103005" cy="5904004"/>
          </a:xfrm>
          <a:prstGeom prst="homePlate">
            <a:avLst>
              <a:gd name="adj" fmla="val 32067"/>
            </a:avLst>
          </a:prstGeom>
          <a:solidFill>
            <a:srgbClr val="003591"/>
          </a:solidFill>
          <a:ln w="47625" cap="rnd">
            <a:noFill/>
            <a:prstDash val="dash"/>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descr="University of New Hampshire logo">
            <a:extLst>
              <a:ext uri="{FF2B5EF4-FFF2-40B4-BE49-F238E27FC236}">
                <a16:creationId xmlns:a16="http://schemas.microsoft.com/office/drawing/2014/main" id="{03A346C1-A4EF-44B4-8A47-C043BCF1DFCD}"/>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4774944" y="1037087"/>
            <a:ext cx="1747670" cy="2104513"/>
          </a:xfrm>
          <a:prstGeom prst="rect">
            <a:avLst/>
          </a:prstGeom>
        </p:spPr>
      </p:pic>
      <p:pic>
        <p:nvPicPr>
          <p:cNvPr id="18" name="Picture 17" descr="NH ME Lend Program logo">
            <a:extLst>
              <a:ext uri="{FF2B5EF4-FFF2-40B4-BE49-F238E27FC236}">
                <a16:creationId xmlns:a16="http://schemas.microsoft.com/office/drawing/2014/main" id="{CE8913CD-8CA7-4288-944E-D0E9A6B9EE17}"/>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3061757" y="3492424"/>
            <a:ext cx="5366548" cy="1335308"/>
          </a:xfrm>
          <a:prstGeom prst="rect">
            <a:avLst/>
          </a:prstGeom>
        </p:spPr>
      </p:pic>
      <p:sp>
        <p:nvSpPr>
          <p:cNvPr id="2" name="Title Placeholder 1"/>
          <p:cNvSpPr>
            <a:spLocks noGrp="1"/>
          </p:cNvSpPr>
          <p:nvPr>
            <p:ph type="title"/>
          </p:nvPr>
        </p:nvSpPr>
        <p:spPr>
          <a:xfrm>
            <a:off x="3226526" y="1835792"/>
            <a:ext cx="44165520" cy="1769094"/>
          </a:xfrm>
          <a:prstGeom prst="rect">
            <a:avLst/>
          </a:prstGeom>
        </p:spPr>
        <p:txBody>
          <a:bodyPr vert="horz" lIns="106674" tIns="53337" rIns="106674" bIns="53337" rtlCol="0" anchor="ctr">
            <a:normAutofit/>
          </a:bodyPr>
          <a:lstStyle/>
          <a:p>
            <a:r>
              <a:rPr lang="en-US"/>
              <a:t>Click to edit Master title style</a:t>
            </a:r>
            <a:endParaRPr lang="en-US" dirty="0"/>
          </a:p>
        </p:txBody>
      </p:sp>
      <p:grpSp>
        <p:nvGrpSpPr>
          <p:cNvPr id="10" name="Group 9" descr="NH-ME LEND Program partners' logos. Includes Dartmouth-Hitchcock, Institute on Disability, University of Maine Center for Community Inclusion and Disability Studies UCED">
            <a:extLst>
              <a:ext uri="{FF2B5EF4-FFF2-40B4-BE49-F238E27FC236}">
                <a16:creationId xmlns:a16="http://schemas.microsoft.com/office/drawing/2014/main" id="{37EA225B-B34E-41A1-8265-3497517326CB}"/>
              </a:ext>
            </a:extLst>
          </p:cNvPr>
          <p:cNvGrpSpPr/>
          <p:nvPr userDrawn="1"/>
        </p:nvGrpSpPr>
        <p:grpSpPr>
          <a:xfrm>
            <a:off x="30838140" y="35555594"/>
            <a:ext cx="19342560" cy="1812119"/>
            <a:chOff x="30606540" y="36072358"/>
            <a:chExt cx="19342560" cy="1812119"/>
          </a:xfrm>
        </p:grpSpPr>
        <p:pic>
          <p:nvPicPr>
            <p:cNvPr id="1026" name="Picture 2" descr="Dartmouth Hitchcock's Logo">
              <a:extLst>
                <a:ext uri="{FF2B5EF4-FFF2-40B4-BE49-F238E27FC236}">
                  <a16:creationId xmlns:a16="http://schemas.microsoft.com/office/drawing/2014/main" id="{E5BF99D5-1638-47BF-B81C-5C6525C64497}"/>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30606540" y="36072358"/>
              <a:ext cx="6945032" cy="87970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University of Maine Center for Community Inclusion and disability Studies">
              <a:extLst>
                <a:ext uri="{FF2B5EF4-FFF2-40B4-BE49-F238E27FC236}">
                  <a16:creationId xmlns:a16="http://schemas.microsoft.com/office/drawing/2014/main" id="{B7BB1FF8-10EB-4871-B422-03AA4CCFBE54}"/>
                </a:ext>
              </a:extLst>
            </p:cNvPr>
            <p:cNvPicPr>
              <a:picLocks noChangeAspect="1" noChangeArrowheads="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45186600" y="36228488"/>
              <a:ext cx="4762500" cy="155257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Text&#10;&#10;Description automatically generated with medium confidence">
              <a:extLst>
                <a:ext uri="{FF2B5EF4-FFF2-40B4-BE49-F238E27FC236}">
                  <a16:creationId xmlns:a16="http://schemas.microsoft.com/office/drawing/2014/main" id="{B01FE5DB-398C-4F63-A9B2-24215D3F3C9B}"/>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38188623" y="36125072"/>
              <a:ext cx="6360926" cy="1759405"/>
            </a:xfrm>
            <a:prstGeom prst="rect">
              <a:avLst/>
            </a:prstGeom>
          </p:spPr>
        </p:pic>
      </p:grpSp>
      <p:sp>
        <p:nvSpPr>
          <p:cNvPr id="19" name="TextBox 18">
            <a:extLst>
              <a:ext uri="{FF2B5EF4-FFF2-40B4-BE49-F238E27FC236}">
                <a16:creationId xmlns:a16="http://schemas.microsoft.com/office/drawing/2014/main" id="{E00C1324-6F8D-481B-906B-64A12369AB49}"/>
              </a:ext>
            </a:extLst>
          </p:cNvPr>
          <p:cNvSpPr txBox="1"/>
          <p:nvPr userDrawn="1"/>
        </p:nvSpPr>
        <p:spPr>
          <a:xfrm>
            <a:off x="1348740" y="35711725"/>
            <a:ext cx="28852349" cy="1759870"/>
          </a:xfrm>
          <a:prstGeom prst="rect">
            <a:avLst/>
          </a:prstGeom>
          <a:noFill/>
        </p:spPr>
        <p:txBody>
          <a:bodyPr wrap="square">
            <a:spAutoFit/>
          </a:bodyPr>
          <a:lstStyle/>
          <a:p>
            <a:pPr algn="l"/>
            <a:r>
              <a:rPr lang="en-US" sz="3600" b="0" i="1" dirty="0">
                <a:solidFill>
                  <a:srgbClr val="333333"/>
                </a:solidFill>
                <a:effectLst/>
                <a:latin typeface="Source Sans Pro" panose="020B0503030403020204" pitchFamily="34" charset="0"/>
              </a:rPr>
              <a:t>NH-ME LEND is supported by a grant (#</a:t>
            </a:r>
            <a:r>
              <a:rPr lang="en-US" sz="3600" b="0" i="0" dirty="0">
                <a:solidFill>
                  <a:srgbClr val="333333"/>
                </a:solidFill>
                <a:effectLst/>
                <a:latin typeface="Source Sans Pro" panose="020B0503030403020204" pitchFamily="34" charset="0"/>
              </a:rPr>
              <a:t>T73MC33246</a:t>
            </a:r>
            <a:r>
              <a:rPr lang="en-US" sz="3600" b="0" i="1" dirty="0">
                <a:solidFill>
                  <a:srgbClr val="333333"/>
                </a:solidFill>
                <a:effectLst/>
                <a:latin typeface="Source Sans Pro" panose="020B0503030403020204" pitchFamily="34" charset="0"/>
              </a:rPr>
              <a:t>) from the Maternal and Child Health Bureau, Health Resources and Services Administration (HRSA), U.S. Department of Health and Human Services and administered by the Association of University Centers on Disabilities (AUCD). </a:t>
            </a:r>
          </a:p>
          <a:p>
            <a:pPr algn="l"/>
            <a:r>
              <a:rPr lang="en-US" sz="3600" b="0" i="1" dirty="0">
                <a:solidFill>
                  <a:srgbClr val="333333"/>
                </a:solidFill>
                <a:effectLst/>
                <a:latin typeface="Source Sans Pro" panose="020B0503030403020204" pitchFamily="34" charset="0"/>
              </a:rPr>
              <a:t>Learn more at iod.unh.edu/nh-me-lend</a:t>
            </a:r>
            <a:endParaRPr lang="en-US" sz="3600" dirty="0"/>
          </a:p>
        </p:txBody>
      </p:sp>
    </p:spTree>
    <p:extLst>
      <p:ext uri="{BB962C8B-B14F-4D97-AF65-F5344CB8AC3E}">
        <p14:creationId xmlns:p14="http://schemas.microsoft.com/office/powerpoint/2010/main" val="2663834418"/>
      </p:ext>
    </p:extLst>
  </p:cSld>
  <p:clrMap bg1="lt1" tx1="dk1" bg2="lt2" tx2="dk2" accent1="accent1" accent2="accent2" accent3="accent3" accent4="accent4" accent5="accent5" accent6="accent6" hlink="hlink" folHlink="folHlink"/>
  <p:sldLayoutIdLst>
    <p:sldLayoutId id="2147483718" r:id="rId1"/>
    <p:sldLayoutId id="2147483716" r:id="rId2"/>
    <p:sldLayoutId id="2147483715" r:id="rId3"/>
  </p:sldLayoutIdLst>
  <p:txStyles>
    <p:titleStyle>
      <a:lvl1pPr algn="l" defTabSz="4480304" rtl="0" eaLnBrk="1" latinLnBrk="0" hangingPunct="1">
        <a:lnSpc>
          <a:spcPct val="90000"/>
        </a:lnSpc>
        <a:spcBef>
          <a:spcPct val="0"/>
        </a:spcBef>
        <a:buNone/>
        <a:defRPr sz="21600" kern="1200">
          <a:solidFill>
            <a:schemeClr val="bg1"/>
          </a:solidFill>
          <a:latin typeface="+mj-lt"/>
          <a:ea typeface="+mj-ea"/>
          <a:cs typeface="+mj-cs"/>
        </a:defRPr>
      </a:lvl1pPr>
    </p:titleStyle>
    <p:bodyStyle>
      <a:lvl1pPr marL="1120076" indent="-1120076" algn="l" defTabSz="4480304" rtl="0" eaLnBrk="1" latinLnBrk="0" hangingPunct="1">
        <a:lnSpc>
          <a:spcPct val="90000"/>
        </a:lnSpc>
        <a:spcBef>
          <a:spcPts val="4900"/>
        </a:spcBef>
        <a:buFont typeface="Arial" panose="020B0604020202020204" pitchFamily="34" charset="0"/>
        <a:buChar char="•"/>
        <a:defRPr sz="7200" kern="1200">
          <a:solidFill>
            <a:srgbClr val="000000"/>
          </a:solidFill>
          <a:latin typeface="+mj-lt"/>
          <a:ea typeface="+mn-ea"/>
          <a:cs typeface="+mn-cs"/>
        </a:defRPr>
      </a:lvl1pPr>
      <a:lvl2pPr marL="3360228" indent="-1120076" algn="l" defTabSz="4480304" rtl="0" eaLnBrk="1" latinLnBrk="0" hangingPunct="1">
        <a:lnSpc>
          <a:spcPct val="90000"/>
        </a:lnSpc>
        <a:spcBef>
          <a:spcPts val="2450"/>
        </a:spcBef>
        <a:buFont typeface="Arial" panose="020B0604020202020204" pitchFamily="34" charset="0"/>
        <a:buChar char="•"/>
        <a:defRPr sz="7200" kern="1200">
          <a:solidFill>
            <a:srgbClr val="000000"/>
          </a:solidFill>
          <a:latin typeface="+mj-lt"/>
          <a:ea typeface="+mn-ea"/>
          <a:cs typeface="+mn-cs"/>
        </a:defRPr>
      </a:lvl2pPr>
      <a:lvl3pPr marL="5600380" indent="-1120076" algn="l" defTabSz="4480304" rtl="0" eaLnBrk="1" latinLnBrk="0" hangingPunct="1">
        <a:lnSpc>
          <a:spcPct val="90000"/>
        </a:lnSpc>
        <a:spcBef>
          <a:spcPts val="2450"/>
        </a:spcBef>
        <a:buFont typeface="Arial" panose="020B0604020202020204" pitchFamily="34" charset="0"/>
        <a:buChar char="•"/>
        <a:defRPr sz="6600" kern="1200">
          <a:solidFill>
            <a:srgbClr val="000000"/>
          </a:solidFill>
          <a:latin typeface="+mj-lt"/>
          <a:ea typeface="+mn-ea"/>
          <a:cs typeface="+mn-cs"/>
        </a:defRPr>
      </a:lvl3pPr>
      <a:lvl4pPr marL="7840532" indent="-1120076" algn="l" defTabSz="4480304" rtl="0" eaLnBrk="1" latinLnBrk="0" hangingPunct="1">
        <a:lnSpc>
          <a:spcPct val="90000"/>
        </a:lnSpc>
        <a:spcBef>
          <a:spcPts val="2450"/>
        </a:spcBef>
        <a:buFont typeface="Arial" panose="020B0604020202020204" pitchFamily="34" charset="0"/>
        <a:buChar char="•"/>
        <a:defRPr sz="5400" kern="1200">
          <a:solidFill>
            <a:srgbClr val="000000"/>
          </a:solidFill>
          <a:latin typeface="+mj-lt"/>
          <a:ea typeface="+mn-ea"/>
          <a:cs typeface="+mn-cs"/>
        </a:defRPr>
      </a:lvl4pPr>
      <a:lvl5pPr marL="10080684" indent="-1120076" algn="l" defTabSz="4480304" rtl="0" eaLnBrk="1" latinLnBrk="0" hangingPunct="1">
        <a:lnSpc>
          <a:spcPct val="90000"/>
        </a:lnSpc>
        <a:spcBef>
          <a:spcPts val="2450"/>
        </a:spcBef>
        <a:buFont typeface="Arial" panose="020B0604020202020204" pitchFamily="34" charset="0"/>
        <a:buChar char="•"/>
        <a:defRPr sz="5400" kern="1200">
          <a:solidFill>
            <a:srgbClr val="000000"/>
          </a:solidFill>
          <a:latin typeface="+mj-lt"/>
          <a:ea typeface="+mn-ea"/>
          <a:cs typeface="+mn-cs"/>
        </a:defRPr>
      </a:lvl5pPr>
      <a:lvl6pPr marL="12320836"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6pPr>
      <a:lvl7pPr marL="14560988"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7pPr>
      <a:lvl8pPr marL="16801140"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8pPr>
      <a:lvl9pPr marL="1904129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9pPr>
    </p:bodyStyle>
    <p:otherStyle>
      <a:defPPr>
        <a:defRPr lang="en-US"/>
      </a:defPPr>
      <a:lvl1pPr marL="0" algn="l" defTabSz="4480304" rtl="0" eaLnBrk="1" latinLnBrk="0" hangingPunct="1">
        <a:defRPr sz="8800" kern="1200">
          <a:solidFill>
            <a:schemeClr val="tx1"/>
          </a:solidFill>
          <a:latin typeface="+mn-lt"/>
          <a:ea typeface="+mn-ea"/>
          <a:cs typeface="+mn-cs"/>
        </a:defRPr>
      </a:lvl1pPr>
      <a:lvl2pPr marL="2240152" algn="l" defTabSz="4480304" rtl="0" eaLnBrk="1" latinLnBrk="0" hangingPunct="1">
        <a:defRPr sz="8800" kern="1200">
          <a:solidFill>
            <a:schemeClr val="tx1"/>
          </a:solidFill>
          <a:latin typeface="+mn-lt"/>
          <a:ea typeface="+mn-ea"/>
          <a:cs typeface="+mn-cs"/>
        </a:defRPr>
      </a:lvl2pPr>
      <a:lvl3pPr marL="4480304" algn="l" defTabSz="4480304" rtl="0" eaLnBrk="1" latinLnBrk="0" hangingPunct="1">
        <a:defRPr sz="8800" kern="1200">
          <a:solidFill>
            <a:schemeClr val="tx1"/>
          </a:solidFill>
          <a:latin typeface="+mn-lt"/>
          <a:ea typeface="+mn-ea"/>
          <a:cs typeface="+mn-cs"/>
        </a:defRPr>
      </a:lvl3pPr>
      <a:lvl4pPr marL="6720456" algn="l" defTabSz="4480304" rtl="0" eaLnBrk="1" latinLnBrk="0" hangingPunct="1">
        <a:defRPr sz="8800" kern="1200">
          <a:solidFill>
            <a:schemeClr val="tx1"/>
          </a:solidFill>
          <a:latin typeface="+mn-lt"/>
          <a:ea typeface="+mn-ea"/>
          <a:cs typeface="+mn-cs"/>
        </a:defRPr>
      </a:lvl4pPr>
      <a:lvl5pPr marL="8960608" algn="l" defTabSz="4480304" rtl="0" eaLnBrk="1" latinLnBrk="0" hangingPunct="1">
        <a:defRPr sz="8800" kern="1200">
          <a:solidFill>
            <a:schemeClr val="tx1"/>
          </a:solidFill>
          <a:latin typeface="+mn-lt"/>
          <a:ea typeface="+mn-ea"/>
          <a:cs typeface="+mn-cs"/>
        </a:defRPr>
      </a:lvl5pPr>
      <a:lvl6pPr marL="11200760" algn="l" defTabSz="4480304" rtl="0" eaLnBrk="1" latinLnBrk="0" hangingPunct="1">
        <a:defRPr sz="8800" kern="1200">
          <a:solidFill>
            <a:schemeClr val="tx1"/>
          </a:solidFill>
          <a:latin typeface="+mn-lt"/>
          <a:ea typeface="+mn-ea"/>
          <a:cs typeface="+mn-cs"/>
        </a:defRPr>
      </a:lvl6pPr>
      <a:lvl7pPr marL="13440912" algn="l" defTabSz="4480304" rtl="0" eaLnBrk="1" latinLnBrk="0" hangingPunct="1">
        <a:defRPr sz="8800" kern="1200">
          <a:solidFill>
            <a:schemeClr val="tx1"/>
          </a:solidFill>
          <a:latin typeface="+mn-lt"/>
          <a:ea typeface="+mn-ea"/>
          <a:cs typeface="+mn-cs"/>
        </a:defRPr>
      </a:lvl7pPr>
      <a:lvl8pPr marL="15681064" algn="l" defTabSz="4480304" rtl="0" eaLnBrk="1" latinLnBrk="0" hangingPunct="1">
        <a:defRPr sz="8800" kern="1200">
          <a:solidFill>
            <a:schemeClr val="tx1"/>
          </a:solidFill>
          <a:latin typeface="+mn-lt"/>
          <a:ea typeface="+mn-ea"/>
          <a:cs typeface="+mn-cs"/>
        </a:defRPr>
      </a:lvl8pPr>
      <a:lvl9pPr marL="17921216" algn="l" defTabSz="4480304" rtl="0" eaLnBrk="1" latinLnBrk="0" hangingPunct="1">
        <a:defRPr sz="8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nextsteps-nh.org/" TargetMode="External"/><Relationship Id="rId13" Type="http://schemas.openxmlformats.org/officeDocument/2006/relationships/image" Target="../media/image11.png"/><Relationship Id="rId3" Type="http://schemas.openxmlformats.org/officeDocument/2006/relationships/diagramLayout" Target="../diagrams/layout1.xml"/><Relationship Id="rId7" Type="http://schemas.openxmlformats.org/officeDocument/2006/relationships/hyperlink" Target="https://drcnh.org/" TargetMode="External"/><Relationship Id="rId12" Type="http://schemas.openxmlformats.org/officeDocument/2006/relationships/image" Target="../media/image10.pn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openxmlformats.org/officeDocument/2006/relationships/hyperlink" Target="https://nhfv.org/" TargetMode="External"/><Relationship Id="rId5" Type="http://schemas.openxmlformats.org/officeDocument/2006/relationships/diagramColors" Target="../diagrams/colors1.xml"/><Relationship Id="rId10" Type="http://schemas.openxmlformats.org/officeDocument/2006/relationships/hyperlink" Target="https://picnh.org/" TargetMode="External"/><Relationship Id="rId4" Type="http://schemas.openxmlformats.org/officeDocument/2006/relationships/diagramQuickStyle" Target="../diagrams/quickStyle1.xml"/><Relationship Id="rId9" Type="http://schemas.openxmlformats.org/officeDocument/2006/relationships/hyperlink" Target="https://nextsteps-nh.org/professional-development/transition-community-of-practic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EAA69-AEE4-4D62-99A9-7E4079B60790}"/>
              </a:ext>
            </a:extLst>
          </p:cNvPr>
          <p:cNvSpPr>
            <a:spLocks noGrp="1"/>
          </p:cNvSpPr>
          <p:nvPr>
            <p:ph type="title"/>
          </p:nvPr>
        </p:nvSpPr>
        <p:spPr/>
        <p:txBody>
          <a:bodyPr/>
          <a:lstStyle/>
          <a:p>
            <a:r>
              <a:rPr lang="en-US" dirty="0"/>
              <a:t>Navigating the Transition from Youth to Adult Services</a:t>
            </a:r>
          </a:p>
        </p:txBody>
      </p:sp>
      <p:sp>
        <p:nvSpPr>
          <p:cNvPr id="3" name="Text Placeholder 2">
            <a:extLst>
              <a:ext uri="{FF2B5EF4-FFF2-40B4-BE49-F238E27FC236}">
                <a16:creationId xmlns:a16="http://schemas.microsoft.com/office/drawing/2014/main" id="{9F74E58B-446B-4FDA-9499-A83123281BF2}"/>
              </a:ext>
            </a:extLst>
          </p:cNvPr>
          <p:cNvSpPr>
            <a:spLocks noGrp="1"/>
          </p:cNvSpPr>
          <p:nvPr>
            <p:ph type="body" sz="quarter" idx="13"/>
          </p:nvPr>
        </p:nvSpPr>
        <p:spPr/>
        <p:txBody>
          <a:bodyPr/>
          <a:lstStyle/>
          <a:p>
            <a:r>
              <a:rPr lang="en-US" dirty="0"/>
              <a:t>Sarah Menard, MS- Human Services and Social Work</a:t>
            </a:r>
          </a:p>
        </p:txBody>
      </p:sp>
      <p:sp>
        <p:nvSpPr>
          <p:cNvPr id="4" name="Text Placeholder 3">
            <a:extLst>
              <a:ext uri="{FF2B5EF4-FFF2-40B4-BE49-F238E27FC236}">
                <a16:creationId xmlns:a16="http://schemas.microsoft.com/office/drawing/2014/main" id="{C0F6F248-952F-4B38-B070-5A71F6DDAF80}"/>
              </a:ext>
            </a:extLst>
          </p:cNvPr>
          <p:cNvSpPr>
            <a:spLocks noGrp="1"/>
          </p:cNvSpPr>
          <p:nvPr>
            <p:ph type="body" sz="quarter" idx="14"/>
          </p:nvPr>
        </p:nvSpPr>
        <p:spPr>
          <a:xfrm>
            <a:off x="1143000" y="3966217"/>
            <a:ext cx="36924916" cy="848819"/>
          </a:xfrm>
        </p:spPr>
        <p:txBody>
          <a:bodyPr/>
          <a:lstStyle/>
          <a:p>
            <a:r>
              <a:rPr lang="en-US" dirty="0"/>
              <a:t>NH-ME LEND, Disability Rights Center-NH, University of New Hampshire Graduate School of Social Work</a:t>
            </a:r>
          </a:p>
        </p:txBody>
      </p:sp>
      <p:sp>
        <p:nvSpPr>
          <p:cNvPr id="5" name="Text Placeholder 4">
            <a:extLst>
              <a:ext uri="{FF2B5EF4-FFF2-40B4-BE49-F238E27FC236}">
                <a16:creationId xmlns:a16="http://schemas.microsoft.com/office/drawing/2014/main" id="{374CCEF6-D6F0-4C51-B2B7-3AFA434FD0D9}"/>
              </a:ext>
            </a:extLst>
          </p:cNvPr>
          <p:cNvSpPr>
            <a:spLocks noGrp="1"/>
          </p:cNvSpPr>
          <p:nvPr>
            <p:ph type="body" sz="quarter" idx="16"/>
          </p:nvPr>
        </p:nvSpPr>
        <p:spPr/>
        <p:txBody>
          <a:bodyPr/>
          <a:lstStyle/>
          <a:p>
            <a:r>
              <a:rPr lang="en-US" dirty="0">
                <a:latin typeface="Arial" panose="020B0604020202020204" pitchFamily="34" charset="0"/>
                <a:cs typeface="Arial" panose="020B0604020202020204" pitchFamily="34" charset="0"/>
              </a:rPr>
              <a:t>Introduction</a:t>
            </a:r>
          </a:p>
        </p:txBody>
      </p:sp>
      <p:sp>
        <p:nvSpPr>
          <p:cNvPr id="6" name="Text Placeholder 5">
            <a:extLst>
              <a:ext uri="{FF2B5EF4-FFF2-40B4-BE49-F238E27FC236}">
                <a16:creationId xmlns:a16="http://schemas.microsoft.com/office/drawing/2014/main" id="{99C3D527-6B90-49C4-A54A-81B7CF9F25E6}"/>
              </a:ext>
            </a:extLst>
          </p:cNvPr>
          <p:cNvSpPr>
            <a:spLocks noGrp="1"/>
          </p:cNvSpPr>
          <p:nvPr>
            <p:ph type="body" sz="quarter" idx="17"/>
          </p:nvPr>
        </p:nvSpPr>
        <p:spPr>
          <a:xfrm>
            <a:off x="1127124" y="17422981"/>
            <a:ext cx="8549640" cy="777875"/>
          </a:xfrm>
        </p:spPr>
        <p:txBody>
          <a:bodyPr/>
          <a:lstStyle/>
          <a:p>
            <a:r>
              <a:rPr lang="en-US" dirty="0">
                <a:latin typeface="Arial" panose="020B0604020202020204" pitchFamily="34" charset="0"/>
                <a:cs typeface="Arial" panose="020B0604020202020204" pitchFamily="34" charset="0"/>
              </a:rPr>
              <a:t>Project Activities</a:t>
            </a:r>
          </a:p>
        </p:txBody>
      </p:sp>
      <p:sp>
        <p:nvSpPr>
          <p:cNvPr id="7" name="Text Placeholder 6">
            <a:extLst>
              <a:ext uri="{FF2B5EF4-FFF2-40B4-BE49-F238E27FC236}">
                <a16:creationId xmlns:a16="http://schemas.microsoft.com/office/drawing/2014/main" id="{A27DCC75-C1A6-4C9B-8CF2-7F548AEB1F09}"/>
              </a:ext>
            </a:extLst>
          </p:cNvPr>
          <p:cNvSpPr>
            <a:spLocks noGrp="1"/>
          </p:cNvSpPr>
          <p:nvPr>
            <p:ph type="body" sz="quarter" idx="18"/>
          </p:nvPr>
        </p:nvSpPr>
        <p:spPr/>
        <p:txBody>
          <a:bodyPr/>
          <a:lstStyle/>
          <a:p>
            <a:r>
              <a:rPr lang="en-US" dirty="0">
                <a:latin typeface="Arial" panose="020B0604020202020204" pitchFamily="34" charset="0"/>
                <a:cs typeface="Arial" panose="020B0604020202020204" pitchFamily="34" charset="0"/>
              </a:rPr>
              <a:t>Data Analysis</a:t>
            </a:r>
          </a:p>
        </p:txBody>
      </p:sp>
      <p:sp>
        <p:nvSpPr>
          <p:cNvPr id="8" name="Text Placeholder 7">
            <a:extLst>
              <a:ext uri="{FF2B5EF4-FFF2-40B4-BE49-F238E27FC236}">
                <a16:creationId xmlns:a16="http://schemas.microsoft.com/office/drawing/2014/main" id="{6D40A36F-8EA5-47E8-ADE3-65EFC530BE20}"/>
              </a:ext>
            </a:extLst>
          </p:cNvPr>
          <p:cNvSpPr>
            <a:spLocks noGrp="1"/>
          </p:cNvSpPr>
          <p:nvPr>
            <p:ph type="body" sz="quarter" idx="19"/>
          </p:nvPr>
        </p:nvSpPr>
        <p:spPr/>
        <p:txBody>
          <a:bodyPr/>
          <a:lstStyle/>
          <a:p>
            <a:r>
              <a:rPr lang="en-US" dirty="0">
                <a:latin typeface="Arial" panose="020B0604020202020204" pitchFamily="34" charset="0"/>
                <a:cs typeface="Arial" panose="020B0604020202020204" pitchFamily="34" charset="0"/>
              </a:rPr>
              <a:t>Conclusions</a:t>
            </a:r>
          </a:p>
        </p:txBody>
      </p:sp>
      <p:sp>
        <p:nvSpPr>
          <p:cNvPr id="9" name="Text Placeholder 8">
            <a:extLst>
              <a:ext uri="{FF2B5EF4-FFF2-40B4-BE49-F238E27FC236}">
                <a16:creationId xmlns:a16="http://schemas.microsoft.com/office/drawing/2014/main" id="{F11A36A0-5B65-4965-9E4E-ADF733049DBD}"/>
              </a:ext>
            </a:extLst>
          </p:cNvPr>
          <p:cNvSpPr>
            <a:spLocks noGrp="1"/>
          </p:cNvSpPr>
          <p:nvPr>
            <p:ph type="body" sz="quarter" idx="20"/>
          </p:nvPr>
        </p:nvSpPr>
        <p:spPr>
          <a:xfrm>
            <a:off x="17525998" y="27462480"/>
            <a:ext cx="15255875" cy="883299"/>
          </a:xfrm>
        </p:spPr>
        <p:txBody>
          <a:bodyPr/>
          <a:lstStyle/>
          <a:p>
            <a:r>
              <a:rPr lang="en-US" dirty="0">
                <a:latin typeface="Arial" panose="020B0604020202020204" pitchFamily="34" charset="0"/>
                <a:cs typeface="Arial" panose="020B0604020202020204" pitchFamily="34" charset="0"/>
              </a:rPr>
              <a:t>Project Outcomes</a:t>
            </a:r>
          </a:p>
        </p:txBody>
      </p:sp>
      <p:sp>
        <p:nvSpPr>
          <p:cNvPr id="10" name="Text Placeholder 9">
            <a:extLst>
              <a:ext uri="{FF2B5EF4-FFF2-40B4-BE49-F238E27FC236}">
                <a16:creationId xmlns:a16="http://schemas.microsoft.com/office/drawing/2014/main" id="{FF6D1BEF-176D-4775-B65A-6D991791B749}"/>
              </a:ext>
            </a:extLst>
          </p:cNvPr>
          <p:cNvSpPr>
            <a:spLocks noGrp="1"/>
          </p:cNvSpPr>
          <p:nvPr>
            <p:ph type="body" sz="quarter" idx="21"/>
          </p:nvPr>
        </p:nvSpPr>
        <p:spPr/>
        <p:txBody>
          <a:bodyPr/>
          <a:lstStyle/>
          <a:p>
            <a:r>
              <a:rPr lang="en-US" dirty="0"/>
              <a:t>References</a:t>
            </a:r>
          </a:p>
        </p:txBody>
      </p:sp>
      <p:sp>
        <p:nvSpPr>
          <p:cNvPr id="11" name="Text Placeholder 10">
            <a:extLst>
              <a:ext uri="{FF2B5EF4-FFF2-40B4-BE49-F238E27FC236}">
                <a16:creationId xmlns:a16="http://schemas.microsoft.com/office/drawing/2014/main" id="{8E2B1EC4-7CC4-4BAA-A9B0-8ACB6319770B}"/>
              </a:ext>
            </a:extLst>
          </p:cNvPr>
          <p:cNvSpPr>
            <a:spLocks noGrp="1"/>
          </p:cNvSpPr>
          <p:nvPr>
            <p:ph type="body" sz="quarter" idx="22"/>
          </p:nvPr>
        </p:nvSpPr>
        <p:spPr>
          <a:xfrm>
            <a:off x="1181100" y="8266895"/>
            <a:ext cx="15240000" cy="9156085"/>
          </a:xfrm>
          <a:solidFill>
            <a:schemeClr val="accent4">
              <a:lumMod val="20000"/>
              <a:lumOff val="80000"/>
            </a:schemeClr>
          </a:solidFill>
        </p:spPr>
        <p:txBody>
          <a:bodyPr>
            <a:noAutofit/>
          </a:bodyPr>
          <a:lstStyle/>
          <a:p>
            <a:r>
              <a:rPr lang="en-US" dirty="0">
                <a:latin typeface="Arial" panose="020B0604020202020204" pitchFamily="34" charset="0"/>
                <a:cs typeface="Arial" panose="020B0604020202020204" pitchFamily="34" charset="0"/>
              </a:rPr>
              <a:t>The transition from high school to adult life can be an overwhelming and uncertain time. Students need to consider where to live, what kind of career to seek, and whether to continue their education after high school.  Planning helps prepare students to pursue their goals, hopes, and dreams.  Youth who receive special education services have a right to transition services, through their Individual Education Program (IEP), to help guide them through the transition planning process. </a:t>
            </a:r>
          </a:p>
          <a:p>
            <a:r>
              <a:rPr lang="en-US" dirty="0">
                <a:latin typeface="Arial" panose="020B0604020202020204" pitchFamily="34" charset="0"/>
                <a:cs typeface="Arial" panose="020B0604020202020204" pitchFamily="34" charset="0"/>
              </a:rPr>
              <a:t>This project was completed in collaboration with the Disability Rights Center-NH  (DRC-NH). The project aimed to identify quality resources and </a:t>
            </a:r>
            <a:r>
              <a:rPr lang="en-US">
                <a:latin typeface="Arial" panose="020B0604020202020204" pitchFamily="34" charset="0"/>
                <a:cs typeface="Arial" panose="020B0604020202020204" pitchFamily="34" charset="0"/>
              </a:rPr>
              <a:t>transition best practices </a:t>
            </a:r>
            <a:r>
              <a:rPr lang="en-US" dirty="0">
                <a:latin typeface="Arial" panose="020B0604020202020204" pitchFamily="34" charset="0"/>
                <a:cs typeface="Arial" panose="020B0604020202020204" pitchFamily="34" charset="0"/>
              </a:rPr>
              <a:t>and create a tool to help connect individuals and families to these resources.</a:t>
            </a:r>
          </a:p>
        </p:txBody>
      </p:sp>
      <p:sp>
        <p:nvSpPr>
          <p:cNvPr id="12" name="Text Placeholder 11">
            <a:extLst>
              <a:ext uri="{FF2B5EF4-FFF2-40B4-BE49-F238E27FC236}">
                <a16:creationId xmlns:a16="http://schemas.microsoft.com/office/drawing/2014/main" id="{DE81BDD1-2B60-4107-BE85-291858BCF35C}"/>
              </a:ext>
            </a:extLst>
          </p:cNvPr>
          <p:cNvSpPr>
            <a:spLocks noGrp="1"/>
          </p:cNvSpPr>
          <p:nvPr>
            <p:ph type="body" sz="quarter" idx="23"/>
          </p:nvPr>
        </p:nvSpPr>
        <p:spPr>
          <a:xfrm>
            <a:off x="34594799" y="8266896"/>
            <a:ext cx="15255875" cy="13585496"/>
          </a:xfrm>
          <a:solidFill>
            <a:schemeClr val="accent3">
              <a:lumMod val="20000"/>
              <a:lumOff val="80000"/>
            </a:schemeClr>
          </a:solidFill>
        </p:spPr>
        <p:txBody>
          <a:bodyPr>
            <a:normAutofit lnSpcReduction="10000"/>
          </a:bodyPr>
          <a:lstStyle/>
          <a:p>
            <a:r>
              <a:rPr lang="en-US" sz="4200" b="1" dirty="0">
                <a:latin typeface="Arial" panose="020B0604020202020204" pitchFamily="34" charset="0"/>
                <a:cs typeface="Arial" panose="020B0604020202020204" pitchFamily="34" charset="0"/>
              </a:rPr>
              <a:t>What are some indicators of a quality transition process?</a:t>
            </a:r>
            <a:endParaRPr lang="en-US" sz="4200" dirty="0">
              <a:latin typeface="Arial" panose="020B0604020202020204" pitchFamily="34" charset="0"/>
              <a:cs typeface="Arial" panose="020B0604020202020204" pitchFamily="34" charset="0"/>
            </a:endParaRPr>
          </a:p>
          <a:p>
            <a:pPr marL="571500" lvl="0" indent="-571500">
              <a:buFont typeface="Wingdings" panose="05000000000000000000" pitchFamily="2" charset="2"/>
              <a:buChar char="Ø"/>
            </a:pPr>
            <a:r>
              <a:rPr lang="en-US" sz="4200" dirty="0">
                <a:latin typeface="Arial" panose="020B0604020202020204" pitchFamily="34" charset="0"/>
                <a:cs typeface="Arial" panose="020B0604020202020204" pitchFamily="34" charset="0"/>
              </a:rPr>
              <a:t>Planning begins well in advance of exiting school services; preferably by age 14</a:t>
            </a:r>
          </a:p>
          <a:p>
            <a:pPr marL="571500" lvl="0" indent="-571500">
              <a:buFont typeface="Wingdings" panose="05000000000000000000" pitchFamily="2" charset="2"/>
              <a:buChar char="Ø"/>
            </a:pPr>
            <a:r>
              <a:rPr lang="en-US" sz="4200" dirty="0">
                <a:latin typeface="Arial" panose="020B0604020202020204" pitchFamily="34" charset="0"/>
                <a:cs typeface="Arial" panose="020B0604020202020204" pitchFamily="34" charset="0"/>
              </a:rPr>
              <a:t>The planning process is student-driven and reflects young people’s hopes and dreams and creates opportunities for exploration and self-discovery. Students are empowered to self-advocate and participate in their planning process as a full and active member of their team</a:t>
            </a:r>
          </a:p>
          <a:p>
            <a:pPr marL="571500" lvl="0" indent="-571500">
              <a:buFont typeface="Wingdings" panose="05000000000000000000" pitchFamily="2" charset="2"/>
              <a:buChar char="Ø"/>
            </a:pPr>
            <a:r>
              <a:rPr lang="en-US" sz="4200" dirty="0">
                <a:latin typeface="Arial" panose="020B0604020202020204" pitchFamily="34" charset="0"/>
                <a:cs typeface="Arial" panose="020B0604020202020204" pitchFamily="34" charset="0"/>
              </a:rPr>
              <a:t>The planning process fosters strong student-family-professional partnerships and creates opportunity for collaboration creating a strong circle of support</a:t>
            </a:r>
          </a:p>
          <a:p>
            <a:pPr marL="571500" lvl="0" indent="-571500">
              <a:buFont typeface="Wingdings" panose="05000000000000000000" pitchFamily="2" charset="2"/>
              <a:buChar char="Ø"/>
            </a:pPr>
            <a:r>
              <a:rPr lang="en-US" sz="4200" dirty="0">
                <a:latin typeface="Arial" panose="020B0604020202020204" pitchFamily="34" charset="0"/>
                <a:cs typeface="Arial" panose="020B0604020202020204" pitchFamily="34" charset="0"/>
              </a:rPr>
              <a:t>Students have access to community-based experiences and paid employment during high school and are provided with information about inclusive higher education opportunities</a:t>
            </a:r>
          </a:p>
          <a:p>
            <a:pPr marL="571500" lvl="0" indent="-571500">
              <a:buFont typeface="Wingdings" panose="05000000000000000000" pitchFamily="2" charset="2"/>
              <a:buChar char="Ø"/>
            </a:pPr>
            <a:r>
              <a:rPr lang="en-US" sz="4200" dirty="0">
                <a:latin typeface="Arial" panose="020B0604020202020204" pitchFamily="34" charset="0"/>
                <a:cs typeface="Arial" panose="020B0604020202020204" pitchFamily="34" charset="0"/>
              </a:rPr>
              <a:t>The process creates opportunities for students to gain experiences, skills, and knowledge to live, work, and learn, as independently as possible in the community of their choice after completing high school</a:t>
            </a:r>
          </a:p>
          <a:p>
            <a:endParaRPr lang="en-US" dirty="0"/>
          </a:p>
        </p:txBody>
      </p:sp>
      <p:graphicFrame>
        <p:nvGraphicFramePr>
          <p:cNvPr id="26" name="SmartArt Placeholder 25"/>
          <p:cNvGraphicFramePr>
            <a:graphicFrameLocks noGrp="1"/>
          </p:cNvGraphicFramePr>
          <p:nvPr>
            <p:ph type="dgm" sz="quarter" idx="25"/>
            <p:extLst>
              <p:ext uri="{D42A27DB-BD31-4B8C-83A1-F6EECF244321}">
                <p14:modId xmlns:p14="http://schemas.microsoft.com/office/powerpoint/2010/main" val="2929236642"/>
              </p:ext>
            </p:extLst>
          </p:nvPr>
        </p:nvGraphicFramePr>
        <p:xfrm>
          <a:off x="17526000" y="9794875"/>
          <a:ext cx="15255875" cy="176676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 name="Text Placeholder 13">
            <a:extLst>
              <a:ext uri="{FF2B5EF4-FFF2-40B4-BE49-F238E27FC236}">
                <a16:creationId xmlns:a16="http://schemas.microsoft.com/office/drawing/2014/main" id="{3939B36F-25C0-4831-9BE5-679ECE1AE100}"/>
              </a:ext>
            </a:extLst>
          </p:cNvPr>
          <p:cNvSpPr>
            <a:spLocks noGrp="1"/>
          </p:cNvSpPr>
          <p:nvPr>
            <p:ph type="body" sz="quarter" idx="26"/>
          </p:nvPr>
        </p:nvSpPr>
        <p:spPr>
          <a:xfrm>
            <a:off x="17525999" y="8432016"/>
            <a:ext cx="15963901" cy="1092983"/>
          </a:xfrm>
        </p:spPr>
        <p:txBody>
          <a:bodyPr/>
          <a:lstStyle/>
          <a:p>
            <a:pPr algn="l"/>
            <a:r>
              <a:rPr lang="en-US" b="1" dirty="0">
                <a:latin typeface="Arial" panose="020B0604020202020204" pitchFamily="34" charset="0"/>
                <a:cs typeface="Arial" panose="020B0604020202020204" pitchFamily="34" charset="0"/>
              </a:rPr>
              <a:t>Analysis of Transition Landscape in New Hampshire</a:t>
            </a:r>
          </a:p>
        </p:txBody>
      </p:sp>
      <p:sp>
        <p:nvSpPr>
          <p:cNvPr id="17" name="Text Placeholder 16">
            <a:extLst>
              <a:ext uri="{FF2B5EF4-FFF2-40B4-BE49-F238E27FC236}">
                <a16:creationId xmlns:a16="http://schemas.microsoft.com/office/drawing/2014/main" id="{311477D6-96D2-4B1D-9894-EFAE395B46DA}"/>
              </a:ext>
            </a:extLst>
          </p:cNvPr>
          <p:cNvSpPr>
            <a:spLocks noGrp="1"/>
          </p:cNvSpPr>
          <p:nvPr>
            <p:ph type="body" sz="quarter" idx="29"/>
          </p:nvPr>
        </p:nvSpPr>
        <p:spPr>
          <a:xfrm>
            <a:off x="34533840" y="28050230"/>
            <a:ext cx="15255875" cy="6973240"/>
          </a:xfrm>
          <a:solidFill>
            <a:schemeClr val="accent4">
              <a:lumMod val="20000"/>
              <a:lumOff val="80000"/>
            </a:schemeClr>
          </a:solidFill>
        </p:spPr>
        <p:txBody>
          <a:bodyPr/>
          <a:lstStyle/>
          <a:p>
            <a:r>
              <a:rPr lang="en-US" dirty="0">
                <a:latin typeface="Arial" panose="020B0604020202020204" pitchFamily="34" charset="0"/>
                <a:cs typeface="Arial" panose="020B0604020202020204" pitchFamily="34" charset="0"/>
              </a:rPr>
              <a:t>Disability Rights Center-NH: </a:t>
            </a:r>
            <a:r>
              <a:rPr lang="en-US" dirty="0">
                <a:latin typeface="Arial" panose="020B0604020202020204" pitchFamily="34" charset="0"/>
                <a:cs typeface="Arial" panose="020B0604020202020204" pitchFamily="34" charset="0"/>
                <a:hlinkClick r:id="rId7"/>
              </a:rPr>
              <a:t>https://drcnh.org/</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Next Steps New Hampshire: </a:t>
            </a:r>
            <a:r>
              <a:rPr lang="en-US" dirty="0">
                <a:latin typeface="Arial" panose="020B0604020202020204" pitchFamily="34" charset="0"/>
                <a:cs typeface="Arial" panose="020B0604020202020204" pitchFamily="34" charset="0"/>
                <a:hlinkClick r:id="rId8"/>
              </a:rPr>
              <a:t>https://nextsteps-nh.org/</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NH Transition Community of Practice: </a:t>
            </a:r>
            <a:r>
              <a:rPr lang="en-US" u="sng" dirty="0">
                <a:latin typeface="Arial" panose="020B0604020202020204" pitchFamily="34" charset="0"/>
                <a:cs typeface="Arial" panose="020B0604020202020204" pitchFamily="34" charset="0"/>
                <a:hlinkClick r:id="rId9"/>
              </a:rPr>
              <a:t>https://nextsteps-nh.org/professional-development/transition-community-of-practice/</a:t>
            </a:r>
            <a:endParaRPr lang="en-US" u="sng"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Parent Information Center: </a:t>
            </a:r>
            <a:r>
              <a:rPr lang="en-US" u="sng" dirty="0">
                <a:hlinkClick r:id="rId10"/>
              </a:rPr>
              <a:t>https://picnh.org/</a:t>
            </a:r>
            <a:endParaRPr lang="en-US" u="sng" dirty="0"/>
          </a:p>
          <a:p>
            <a:r>
              <a:rPr lang="en-US" dirty="0">
                <a:latin typeface="Arial" panose="020B0604020202020204" pitchFamily="34" charset="0"/>
                <a:cs typeface="Arial" panose="020B0604020202020204" pitchFamily="34" charset="0"/>
              </a:rPr>
              <a:t>New Hampshire Family Voices: </a:t>
            </a:r>
            <a:r>
              <a:rPr lang="en-US" u="sng" dirty="0">
                <a:latin typeface="Arial" panose="020B0604020202020204" pitchFamily="34" charset="0"/>
                <a:cs typeface="Arial" panose="020B0604020202020204" pitchFamily="34" charset="0"/>
                <a:hlinkClick r:id="rId11"/>
              </a:rPr>
              <a:t>https://nhfv.org/</a:t>
            </a: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18" name="Text Placeholder 17">
            <a:extLst>
              <a:ext uri="{FF2B5EF4-FFF2-40B4-BE49-F238E27FC236}">
                <a16:creationId xmlns:a16="http://schemas.microsoft.com/office/drawing/2014/main" id="{79E85BEB-9B7E-4F39-966E-7F1EA7DAF34D}"/>
              </a:ext>
            </a:extLst>
          </p:cNvPr>
          <p:cNvSpPr>
            <a:spLocks noGrp="1"/>
          </p:cNvSpPr>
          <p:nvPr>
            <p:ph type="body" sz="quarter" idx="30"/>
          </p:nvPr>
        </p:nvSpPr>
        <p:spPr>
          <a:xfrm>
            <a:off x="17525999" y="28345779"/>
            <a:ext cx="15255875" cy="7243112"/>
          </a:xfrm>
          <a:solidFill>
            <a:schemeClr val="accent6">
              <a:lumMod val="20000"/>
              <a:lumOff val="80000"/>
            </a:schemeClr>
          </a:solidFill>
        </p:spPr>
        <p:txBody>
          <a:bodyPr>
            <a:normAutofit lnSpcReduction="10000"/>
          </a:bodyPr>
          <a:lstStyle/>
          <a:p>
            <a:pPr marL="685800" indent="-685800">
              <a:buFont typeface="Arial" panose="020B0604020202020204" pitchFamily="34" charset="0"/>
              <a:buChar char="•"/>
            </a:pPr>
            <a:r>
              <a:rPr lang="en-US" sz="4500" dirty="0">
                <a:latin typeface="Arial" panose="020B0604020202020204" pitchFamily="34" charset="0"/>
                <a:cs typeface="Arial" panose="020B0604020202020204" pitchFamily="34" charset="0"/>
              </a:rPr>
              <a:t>Collaborated with DRC-NH attorneys to create a tool designed to help youth and families understand the transition process</a:t>
            </a:r>
          </a:p>
          <a:p>
            <a:pPr marL="571500" indent="-571500">
              <a:buFont typeface="Arial" panose="020B0604020202020204" pitchFamily="34" charset="0"/>
              <a:buChar char="•"/>
            </a:pPr>
            <a:r>
              <a:rPr lang="en-US" sz="4500" dirty="0">
                <a:latin typeface="Arial" panose="020B0604020202020204" pitchFamily="34" charset="0"/>
                <a:cs typeface="Arial" panose="020B0604020202020204" pitchFamily="34" charset="0"/>
              </a:rPr>
              <a:t>Developed relationships with special education leaders and transition community partners throughout the state</a:t>
            </a:r>
          </a:p>
          <a:p>
            <a:pPr marL="571500" indent="-571500">
              <a:buFont typeface="Arial" panose="020B0604020202020204" pitchFamily="34" charset="0"/>
              <a:buChar char="•"/>
            </a:pPr>
            <a:r>
              <a:rPr lang="en-US" sz="4500" dirty="0">
                <a:latin typeface="Arial" panose="020B0604020202020204" pitchFamily="34" charset="0"/>
                <a:cs typeface="Arial" panose="020B0604020202020204" pitchFamily="34" charset="0"/>
              </a:rPr>
              <a:t>The informational brochure will be made available both online and in traditional paper format</a:t>
            </a:r>
          </a:p>
          <a:p>
            <a:pPr marL="571500" indent="-571500">
              <a:buFont typeface="Arial" panose="020B0604020202020204" pitchFamily="34" charset="0"/>
              <a:buChar char="•"/>
            </a:pPr>
            <a:r>
              <a:rPr lang="en-US" sz="4500" dirty="0">
                <a:latin typeface="Arial" panose="020B0604020202020204" pitchFamily="34" charset="0"/>
                <a:cs typeface="Arial" panose="020B0604020202020204" pitchFamily="34" charset="0"/>
              </a:rPr>
              <a:t>With assistance from DRC-NH, document will be made fully accessible, and translated to Spanish</a:t>
            </a:r>
          </a:p>
        </p:txBody>
      </p:sp>
      <p:sp>
        <p:nvSpPr>
          <p:cNvPr id="19" name="Text Placeholder 18">
            <a:extLst>
              <a:ext uri="{FF2B5EF4-FFF2-40B4-BE49-F238E27FC236}">
                <a16:creationId xmlns:a16="http://schemas.microsoft.com/office/drawing/2014/main" id="{14F9C7FF-43D8-48F1-AE37-A8410A588B82}"/>
              </a:ext>
            </a:extLst>
          </p:cNvPr>
          <p:cNvSpPr>
            <a:spLocks noGrp="1"/>
          </p:cNvSpPr>
          <p:nvPr>
            <p:ph type="body" sz="quarter" idx="31"/>
          </p:nvPr>
        </p:nvSpPr>
        <p:spPr>
          <a:xfrm>
            <a:off x="1127124" y="18558191"/>
            <a:ext cx="15255875" cy="17030700"/>
          </a:xfrm>
          <a:solidFill>
            <a:schemeClr val="tx2">
              <a:lumMod val="20000"/>
              <a:lumOff val="80000"/>
            </a:schemeClr>
          </a:solidFill>
        </p:spPr>
        <p:txBody>
          <a:bodyPr>
            <a:normAutofit lnSpcReduction="10000"/>
          </a:bodyPr>
          <a:lstStyle/>
          <a:p>
            <a:r>
              <a:rPr lang="en-US" sz="4200" b="1" dirty="0">
                <a:latin typeface="Arial" panose="020B0604020202020204" pitchFamily="34" charset="0"/>
                <a:cs typeface="Arial" panose="020B0604020202020204" pitchFamily="34" charset="0"/>
              </a:rPr>
              <a:t>Family Stories</a:t>
            </a:r>
          </a:p>
          <a:p>
            <a:pPr marL="571500" indent="-571500">
              <a:buFont typeface="Arial" panose="020B0604020202020204" pitchFamily="34" charset="0"/>
              <a:buChar char="•"/>
            </a:pPr>
            <a:r>
              <a:rPr lang="en-US" sz="4200" dirty="0">
                <a:latin typeface="Arial" panose="020B0604020202020204" pitchFamily="34" charset="0"/>
                <a:cs typeface="Arial" panose="020B0604020202020204" pitchFamily="34" charset="0"/>
              </a:rPr>
              <a:t>Connected with families of transition-age youth to understand what resources would assist them to better support their students</a:t>
            </a:r>
          </a:p>
          <a:p>
            <a:r>
              <a:rPr lang="en-US" sz="4200" b="1" dirty="0">
                <a:latin typeface="Arial" panose="020B0604020202020204" pitchFamily="34" charset="0"/>
                <a:cs typeface="Arial" panose="020B0604020202020204" pitchFamily="34" charset="0"/>
              </a:rPr>
              <a:t>Supporting Self-Advocacy</a:t>
            </a:r>
          </a:p>
          <a:p>
            <a:pPr marL="571500" indent="-571500">
              <a:buFont typeface="Arial" panose="020B0604020202020204" pitchFamily="34" charset="0"/>
              <a:buChar char="•"/>
            </a:pPr>
            <a:r>
              <a:rPr lang="en-US" sz="4200" dirty="0">
                <a:latin typeface="Arial" panose="020B0604020202020204" pitchFamily="34" charset="0"/>
                <a:cs typeface="Arial" panose="020B0604020202020204" pitchFamily="34" charset="0"/>
              </a:rPr>
              <a:t>Participated with self-advocates and family-advocates in the New Hampshire Advanced Leadership Series to analyze best practices in transition, share person-centered resources, and collaborate to plan for change initiatives</a:t>
            </a:r>
          </a:p>
          <a:p>
            <a:r>
              <a:rPr lang="en-US" sz="4200" b="1" dirty="0">
                <a:latin typeface="Arial" panose="020B0604020202020204" pitchFamily="34" charset="0"/>
                <a:cs typeface="Arial" panose="020B0604020202020204" pitchFamily="34" charset="0"/>
              </a:rPr>
              <a:t>Interagency Collaboration:</a:t>
            </a:r>
          </a:p>
          <a:p>
            <a:pPr marL="571500" indent="-571500">
              <a:buFont typeface="Arial" panose="020B0604020202020204" pitchFamily="34" charset="0"/>
              <a:buChar char="•"/>
            </a:pPr>
            <a:r>
              <a:rPr lang="en-US" sz="4200" dirty="0">
                <a:latin typeface="Arial" panose="020B0604020202020204" pitchFamily="34" charset="0"/>
                <a:cs typeface="Arial" panose="020B0604020202020204" pitchFamily="34" charset="0"/>
              </a:rPr>
              <a:t>Attended monthly New Hampshire Transition Community of Practice meetings which bring together people from across service systems that share a passion for transition</a:t>
            </a:r>
          </a:p>
          <a:p>
            <a:pPr marL="571500" indent="-571500">
              <a:buFont typeface="Arial" panose="020B0604020202020204" pitchFamily="34" charset="0"/>
              <a:buChar char="•"/>
            </a:pPr>
            <a:r>
              <a:rPr lang="en-US" sz="4200" dirty="0">
                <a:latin typeface="Arial" panose="020B0604020202020204" pitchFamily="34" charset="0"/>
                <a:cs typeface="Arial" panose="020B0604020202020204" pitchFamily="34" charset="0"/>
              </a:rPr>
              <a:t>Interviewed transition professionals to understand their perspective on where they have experienced system strengths and system breakdowns</a:t>
            </a:r>
          </a:p>
          <a:p>
            <a:r>
              <a:rPr lang="en-US" sz="4200" b="1" dirty="0">
                <a:latin typeface="Arial" panose="020B0604020202020204" pitchFamily="34" charset="0"/>
                <a:cs typeface="Arial" panose="020B0604020202020204" pitchFamily="34" charset="0"/>
              </a:rPr>
              <a:t>Community Education:</a:t>
            </a:r>
          </a:p>
          <a:p>
            <a:pPr marL="571500" indent="-571500">
              <a:buFont typeface="Arial" panose="020B0604020202020204" pitchFamily="34" charset="0"/>
              <a:buChar char="•"/>
            </a:pPr>
            <a:r>
              <a:rPr lang="en-US" sz="4200" dirty="0">
                <a:latin typeface="Arial" panose="020B0604020202020204" pitchFamily="34" charset="0"/>
                <a:cs typeface="Arial" panose="020B0604020202020204" pitchFamily="34" charset="0"/>
              </a:rPr>
              <a:t>Attended the New Hampshire Transition Summit where best practices are shared with educators and community partners</a:t>
            </a:r>
          </a:p>
          <a:p>
            <a:pPr marL="571500" indent="-571500">
              <a:buFont typeface="Arial" panose="020B0604020202020204" pitchFamily="34" charset="0"/>
              <a:buChar char="•"/>
            </a:pPr>
            <a:r>
              <a:rPr lang="en-US" sz="4200" dirty="0">
                <a:latin typeface="Arial" panose="020B0604020202020204" pitchFamily="34" charset="0"/>
                <a:cs typeface="Arial" panose="020B0604020202020204" pitchFamily="34" charset="0"/>
              </a:rPr>
              <a:t>Co-hosted a breakout room at an annual Transition Night to share information with families about how to access resources during transition</a:t>
            </a:r>
          </a:p>
          <a:p>
            <a:pPr marL="571500" indent="-571500">
              <a:buFont typeface="Arial" panose="020B0604020202020204" pitchFamily="34" charset="0"/>
              <a:buChar char="•"/>
            </a:pPr>
            <a:endParaRPr lang="en-US" dirty="0">
              <a:latin typeface="Arial" panose="020B0604020202020204" pitchFamily="34" charset="0"/>
              <a:cs typeface="Arial" panose="020B0604020202020204" pitchFamily="34" charset="0"/>
            </a:endParaRPr>
          </a:p>
          <a:p>
            <a:endParaRPr lang="en-US" b="1" dirty="0">
              <a:latin typeface="Arial" panose="020B0604020202020204" pitchFamily="34" charset="0"/>
              <a:cs typeface="Arial" panose="020B0604020202020204" pitchFamily="34" charset="0"/>
            </a:endParaRPr>
          </a:p>
        </p:txBody>
      </p:sp>
      <p:pic>
        <p:nvPicPr>
          <p:cNvPr id="24" name="Picture Placeholder 23" descr="People holding hands creating a circle of support">
            <a:extLst>
              <a:ext uri="{C183D7F6-B498-43B3-948B-1728B52AA6E4}">
                <adec:decorative xmlns:adec="http://schemas.microsoft.com/office/drawing/2017/decorative" val="0"/>
              </a:ext>
            </a:extLst>
          </p:cNvPr>
          <p:cNvPicPr>
            <a:picLocks noGrp="1" noChangeAspect="1"/>
          </p:cNvPicPr>
          <p:nvPr>
            <p:ph type="pic" sz="quarter" idx="35"/>
          </p:nvPr>
        </p:nvPicPr>
        <p:blipFill>
          <a:blip r:embed="rId12">
            <a:extLst>
              <a:ext uri="{28A0092B-C50C-407E-A947-70E740481C1C}">
                <a14:useLocalDpi xmlns:a14="http://schemas.microsoft.com/office/drawing/2010/main" val="0"/>
              </a:ext>
            </a:extLst>
          </a:blip>
          <a:stretch>
            <a:fillRect/>
          </a:stretch>
        </p:blipFill>
        <p:spPr>
          <a:xfrm>
            <a:off x="39822118" y="22156920"/>
            <a:ext cx="4256408" cy="4223155"/>
          </a:xfrm>
        </p:spPr>
      </p:pic>
      <p:sp>
        <p:nvSpPr>
          <p:cNvPr id="13" name="TextBox 12"/>
          <p:cNvSpPr txBox="1"/>
          <p:nvPr/>
        </p:nvSpPr>
        <p:spPr>
          <a:xfrm flipH="1">
            <a:off x="39065200" y="26380075"/>
            <a:ext cx="5770245" cy="584775"/>
          </a:xfrm>
          <a:prstGeom prst="rect">
            <a:avLst/>
          </a:prstGeom>
          <a:noFill/>
        </p:spPr>
        <p:txBody>
          <a:bodyPr wrap="square" rtlCol="0">
            <a:spAutoFit/>
          </a:bodyPr>
          <a:lstStyle/>
          <a:p>
            <a:pPr algn="ctr"/>
            <a:r>
              <a:rPr lang="en-US" sz="3200" i="1" dirty="0">
                <a:solidFill>
                  <a:srgbClr val="000000"/>
                </a:solidFill>
                <a:latin typeface="Arial" panose="020B0604020202020204" pitchFamily="34" charset="0"/>
                <a:cs typeface="Arial" panose="020B0604020202020204" pitchFamily="34" charset="0"/>
              </a:rPr>
              <a:t>Above: </a:t>
            </a:r>
            <a:r>
              <a:rPr lang="en-US" sz="3200" dirty="0">
                <a:solidFill>
                  <a:srgbClr val="000000"/>
                </a:solidFill>
                <a:latin typeface="Arial" panose="020B0604020202020204" pitchFamily="34" charset="0"/>
                <a:cs typeface="Arial" panose="020B0604020202020204" pitchFamily="34" charset="0"/>
              </a:rPr>
              <a:t>Circle of Support</a:t>
            </a:r>
            <a:endParaRPr lang="en-US" sz="3200" i="1" dirty="0">
              <a:solidFill>
                <a:srgbClr val="000000"/>
              </a:solidFill>
              <a:latin typeface="Arial" panose="020B0604020202020204" pitchFamily="34" charset="0"/>
              <a:cs typeface="Arial" panose="020B0604020202020204" pitchFamily="34" charset="0"/>
            </a:endParaRPr>
          </a:p>
        </p:txBody>
      </p:sp>
      <p:pic>
        <p:nvPicPr>
          <p:cNvPr id="20" name="Picture 19" descr="Disability Rights Center-NH Logo"/>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901621" y="15804980"/>
            <a:ext cx="7872414" cy="1260666"/>
          </a:xfrm>
          <a:prstGeom prst="rect">
            <a:avLst/>
          </a:prstGeom>
        </p:spPr>
      </p:pic>
    </p:spTree>
    <p:extLst>
      <p:ext uri="{BB962C8B-B14F-4D97-AF65-F5344CB8AC3E}">
        <p14:creationId xmlns:p14="http://schemas.microsoft.com/office/powerpoint/2010/main" val="3753790505"/>
      </p:ext>
    </p:extLst>
  </p:cSld>
  <p:clrMapOvr>
    <a:masterClrMapping/>
  </p:clrMapOvr>
</p:sld>
</file>

<file path=ppt/theme/theme1.xml><?xml version="1.0" encoding="utf-8"?>
<a:theme xmlns:a="http://schemas.openxmlformats.org/drawingml/2006/main" name="LEND Poster_Footer">
  <a:themeElements>
    <a:clrScheme name="IOD">
      <a:dk1>
        <a:srgbClr val="013591"/>
      </a:dk1>
      <a:lt1>
        <a:sysClr val="window" lastClr="FFFFFF"/>
      </a:lt1>
      <a:dk2>
        <a:srgbClr val="013591"/>
      </a:dk2>
      <a:lt2>
        <a:srgbClr val="FFFFFF"/>
      </a:lt2>
      <a:accent1>
        <a:srgbClr val="8EAADB"/>
      </a:accent1>
      <a:accent2>
        <a:srgbClr val="98A4AD"/>
      </a:accent2>
      <a:accent3>
        <a:srgbClr val="C55A11"/>
      </a:accent3>
      <a:accent4>
        <a:srgbClr val="FFC000"/>
      </a:accent4>
      <a:accent5>
        <a:srgbClr val="0563C1"/>
      </a:accent5>
      <a:accent6>
        <a:srgbClr val="70AD47"/>
      </a:accent6>
      <a:hlink>
        <a:srgbClr val="013591"/>
      </a:hlink>
      <a:folHlink>
        <a:srgbClr val="E26B2A"/>
      </a:folHlink>
    </a:clrScheme>
    <a:fontScheme name="IOD fonts">
      <a:majorFont>
        <a:latin typeface="Myriad Pro"/>
        <a:ea typeface=""/>
        <a:cs typeface=""/>
      </a:majorFont>
      <a:minorFont>
        <a:latin typeface="Minion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NDPoster_42x56" id="{17DF64F6-1E8F-4FA5-B6DA-431A78952D9C}" vid="{52F4D419-9F43-421F-8BE3-691DE9A1392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1966D790-D06C-4361-94B8-8BED25FA40AD}">
  <ds:schemaRefs>
    <ds:schemaRef ds:uri="ESRI.ArcGIS.Mapping.OfficeIntegration.PowerPointInfo"/>
  </ds:schemaRefs>
</ds:datastoreItem>
</file>

<file path=customXml/itemProps2.xml><?xml version="1.0" encoding="utf-8"?>
<ds:datastoreItem xmlns:ds="http://schemas.openxmlformats.org/officeDocument/2006/customXml" ds:itemID="{E8B49EBC-8012-49EB-A634-9AC004CF8E85}">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341</TotalTime>
  <Words>665</Words>
  <Application>Microsoft Office PowerPoint</Application>
  <PresentationFormat>Custom</PresentationFormat>
  <Paragraphs>51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Minion Pro</vt:lpstr>
      <vt:lpstr>Myriad Pro</vt:lpstr>
      <vt:lpstr>Source Sans Pro</vt:lpstr>
      <vt:lpstr>Wingdings</vt:lpstr>
      <vt:lpstr>LEND Poster_Footer</vt:lpstr>
      <vt:lpstr>Navigating the Transition from Youth to Adult Services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EXAMPLE LAYOUT</dc:title>
  <dc:creator>Humphreys, Elizabeth</dc:creator>
  <cp:lastModifiedBy>Sarah Menard</cp:lastModifiedBy>
  <cp:revision>29</cp:revision>
  <dcterms:created xsi:type="dcterms:W3CDTF">2021-03-10T15:35:21Z</dcterms:created>
  <dcterms:modified xsi:type="dcterms:W3CDTF">2021-04-26T19:13:10Z</dcterms:modified>
</cp:coreProperties>
</file>