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0233600" cy="329184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nehai1BJZhWKm+n6GjWneNIcU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1954" y="14"/>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000375" y="514350"/>
            <a:ext cx="314325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017520" y="5387342"/>
            <a:ext cx="3419856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029200" y="17289781"/>
            <a:ext cx="301752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a:endParaRPr/>
          </a:p>
        </p:txBody>
      </p:sp>
      <p:sp>
        <p:nvSpPr>
          <p:cNvPr id="14" name="Google Shape;14;p3"/>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9673590" y="1855471"/>
            <a:ext cx="20886422" cy="347014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9181445" y="11363326"/>
            <a:ext cx="27896822" cy="8675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579248" y="2939417"/>
            <a:ext cx="27896822" cy="255231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766060" y="8763000"/>
            <a:ext cx="34701479"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745107" y="8206749"/>
            <a:ext cx="34701479"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745107" y="22029430"/>
            <a:ext cx="34701479"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10560"/>
              <a:buNone/>
              <a:defRPr sz="10560">
                <a:solidFill>
                  <a:schemeClr val="dk1"/>
                </a:solidFill>
              </a:defRPr>
            </a:lvl1pPr>
            <a:lvl2pPr marL="914400" lvl="1" indent="-228600" algn="l">
              <a:lnSpc>
                <a:spcPct val="90000"/>
              </a:lnSpc>
              <a:spcBef>
                <a:spcPts val="2200"/>
              </a:spcBef>
              <a:spcAft>
                <a:spcPts val="0"/>
              </a:spcAft>
              <a:buClr>
                <a:srgbClr val="888888"/>
              </a:buClr>
              <a:buSzPts val="8800"/>
              <a:buNone/>
              <a:defRPr sz="8800">
                <a:solidFill>
                  <a:srgbClr val="888888"/>
                </a:solidFill>
              </a:defRPr>
            </a:lvl2pPr>
            <a:lvl3pPr marL="1371600" lvl="2" indent="-228600" algn="l">
              <a:lnSpc>
                <a:spcPct val="90000"/>
              </a:lnSpc>
              <a:spcBef>
                <a:spcPts val="2200"/>
              </a:spcBef>
              <a:spcAft>
                <a:spcPts val="0"/>
              </a:spcAft>
              <a:buClr>
                <a:srgbClr val="888888"/>
              </a:buClr>
              <a:buSzPts val="7920"/>
              <a:buNone/>
              <a:defRPr sz="7919">
                <a:solidFill>
                  <a:srgbClr val="888888"/>
                </a:solidFill>
              </a:defRPr>
            </a:lvl3pPr>
            <a:lvl4pPr marL="1828800" lvl="3" indent="-228600" algn="l">
              <a:lnSpc>
                <a:spcPct val="90000"/>
              </a:lnSpc>
              <a:spcBef>
                <a:spcPts val="2200"/>
              </a:spcBef>
              <a:spcAft>
                <a:spcPts val="0"/>
              </a:spcAft>
              <a:buClr>
                <a:srgbClr val="888888"/>
              </a:buClr>
              <a:buSzPts val="7040"/>
              <a:buNone/>
              <a:defRPr sz="7040">
                <a:solidFill>
                  <a:srgbClr val="888888"/>
                </a:solidFill>
              </a:defRPr>
            </a:lvl4pPr>
            <a:lvl5pPr marL="2286000" lvl="4" indent="-228600" algn="l">
              <a:lnSpc>
                <a:spcPct val="90000"/>
              </a:lnSpc>
              <a:spcBef>
                <a:spcPts val="2200"/>
              </a:spcBef>
              <a:spcAft>
                <a:spcPts val="0"/>
              </a:spcAft>
              <a:buClr>
                <a:srgbClr val="888888"/>
              </a:buClr>
              <a:buSzPts val="7040"/>
              <a:buNone/>
              <a:defRPr sz="7040">
                <a:solidFill>
                  <a:srgbClr val="888888"/>
                </a:solidFill>
              </a:defRPr>
            </a:lvl5pPr>
            <a:lvl6pPr marL="2743200" lvl="5" indent="-228600" algn="l">
              <a:lnSpc>
                <a:spcPct val="90000"/>
              </a:lnSpc>
              <a:spcBef>
                <a:spcPts val="2200"/>
              </a:spcBef>
              <a:spcAft>
                <a:spcPts val="0"/>
              </a:spcAft>
              <a:buClr>
                <a:srgbClr val="888888"/>
              </a:buClr>
              <a:buSzPts val="7040"/>
              <a:buNone/>
              <a:defRPr sz="7040">
                <a:solidFill>
                  <a:srgbClr val="888888"/>
                </a:solidFill>
              </a:defRPr>
            </a:lvl6pPr>
            <a:lvl7pPr marL="3200400" lvl="6" indent="-228600" algn="l">
              <a:lnSpc>
                <a:spcPct val="90000"/>
              </a:lnSpc>
              <a:spcBef>
                <a:spcPts val="2200"/>
              </a:spcBef>
              <a:spcAft>
                <a:spcPts val="0"/>
              </a:spcAft>
              <a:buClr>
                <a:srgbClr val="888888"/>
              </a:buClr>
              <a:buSzPts val="7040"/>
              <a:buNone/>
              <a:defRPr sz="7040">
                <a:solidFill>
                  <a:srgbClr val="888888"/>
                </a:solidFill>
              </a:defRPr>
            </a:lvl7pPr>
            <a:lvl8pPr marL="3657600" lvl="7" indent="-228600" algn="l">
              <a:lnSpc>
                <a:spcPct val="90000"/>
              </a:lnSpc>
              <a:spcBef>
                <a:spcPts val="2200"/>
              </a:spcBef>
              <a:spcAft>
                <a:spcPts val="0"/>
              </a:spcAft>
              <a:buClr>
                <a:srgbClr val="888888"/>
              </a:buClr>
              <a:buSzPts val="7040"/>
              <a:buNone/>
              <a:defRPr sz="7040">
                <a:solidFill>
                  <a:srgbClr val="888888"/>
                </a:solidFill>
              </a:defRPr>
            </a:lvl8pPr>
            <a:lvl9pPr marL="4114800" lvl="8" indent="-228600" algn="l">
              <a:lnSpc>
                <a:spcPct val="90000"/>
              </a:lnSpc>
              <a:spcBef>
                <a:spcPts val="2200"/>
              </a:spcBef>
              <a:spcAft>
                <a:spcPts val="0"/>
              </a:spcAft>
              <a:buClr>
                <a:srgbClr val="888888"/>
              </a:buClr>
              <a:buSzPts val="7040"/>
              <a:buNone/>
              <a:defRPr sz="7040">
                <a:solidFill>
                  <a:srgbClr val="888888"/>
                </a:solidFill>
              </a:defRPr>
            </a:lvl9pPr>
          </a:lstStyle>
          <a:p>
            <a:endParaRPr/>
          </a:p>
        </p:txBody>
      </p:sp>
      <p:sp>
        <p:nvSpPr>
          <p:cNvPr id="26" name="Google Shape;26;p5"/>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766060" y="8763000"/>
            <a:ext cx="170992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0368259" y="8763000"/>
            <a:ext cx="170992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77130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771305" y="8069582"/>
            <a:ext cx="17020696"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00"/>
              </a:spcBef>
              <a:spcAft>
                <a:spcPts val="0"/>
              </a:spcAft>
              <a:buClr>
                <a:schemeClr val="dk1"/>
              </a:buClr>
              <a:buSzPts val="10560"/>
              <a:buNone/>
              <a:defRPr sz="10560" b="1"/>
            </a:lvl1pPr>
            <a:lvl2pPr marL="914400" lvl="1" indent="-228600" algn="l">
              <a:lnSpc>
                <a:spcPct val="90000"/>
              </a:lnSpc>
              <a:spcBef>
                <a:spcPts val="2200"/>
              </a:spcBef>
              <a:spcAft>
                <a:spcPts val="0"/>
              </a:spcAft>
              <a:buClr>
                <a:schemeClr val="dk1"/>
              </a:buClr>
              <a:buSzPts val="8800"/>
              <a:buNone/>
              <a:defRPr sz="8800" b="1"/>
            </a:lvl2pPr>
            <a:lvl3pPr marL="1371600" lvl="2" indent="-228600" algn="l">
              <a:lnSpc>
                <a:spcPct val="90000"/>
              </a:lnSpc>
              <a:spcBef>
                <a:spcPts val="2200"/>
              </a:spcBef>
              <a:spcAft>
                <a:spcPts val="0"/>
              </a:spcAft>
              <a:buClr>
                <a:schemeClr val="dk1"/>
              </a:buClr>
              <a:buSzPts val="7920"/>
              <a:buNone/>
              <a:defRPr sz="7919" b="1"/>
            </a:lvl3pPr>
            <a:lvl4pPr marL="1828800" lvl="3" indent="-228600" algn="l">
              <a:lnSpc>
                <a:spcPct val="90000"/>
              </a:lnSpc>
              <a:spcBef>
                <a:spcPts val="2200"/>
              </a:spcBef>
              <a:spcAft>
                <a:spcPts val="0"/>
              </a:spcAft>
              <a:buClr>
                <a:schemeClr val="dk1"/>
              </a:buClr>
              <a:buSzPts val="7040"/>
              <a:buNone/>
              <a:defRPr sz="7040" b="1"/>
            </a:lvl4pPr>
            <a:lvl5pPr marL="2286000" lvl="4" indent="-228600" algn="l">
              <a:lnSpc>
                <a:spcPct val="90000"/>
              </a:lnSpc>
              <a:spcBef>
                <a:spcPts val="2200"/>
              </a:spcBef>
              <a:spcAft>
                <a:spcPts val="0"/>
              </a:spcAft>
              <a:buClr>
                <a:schemeClr val="dk1"/>
              </a:buClr>
              <a:buSzPts val="7040"/>
              <a:buNone/>
              <a:defRPr sz="7040" b="1"/>
            </a:lvl5pPr>
            <a:lvl6pPr marL="2743200" lvl="5" indent="-228600" algn="l">
              <a:lnSpc>
                <a:spcPct val="90000"/>
              </a:lnSpc>
              <a:spcBef>
                <a:spcPts val="2200"/>
              </a:spcBef>
              <a:spcAft>
                <a:spcPts val="0"/>
              </a:spcAft>
              <a:buClr>
                <a:schemeClr val="dk1"/>
              </a:buClr>
              <a:buSzPts val="7040"/>
              <a:buNone/>
              <a:defRPr sz="7040" b="1"/>
            </a:lvl6pPr>
            <a:lvl7pPr marL="3200400" lvl="6" indent="-228600" algn="l">
              <a:lnSpc>
                <a:spcPct val="90000"/>
              </a:lnSpc>
              <a:spcBef>
                <a:spcPts val="2200"/>
              </a:spcBef>
              <a:spcAft>
                <a:spcPts val="0"/>
              </a:spcAft>
              <a:buClr>
                <a:schemeClr val="dk1"/>
              </a:buClr>
              <a:buSzPts val="7040"/>
              <a:buNone/>
              <a:defRPr sz="7040" b="1"/>
            </a:lvl7pPr>
            <a:lvl8pPr marL="3657600" lvl="7" indent="-228600" algn="l">
              <a:lnSpc>
                <a:spcPct val="90000"/>
              </a:lnSpc>
              <a:spcBef>
                <a:spcPts val="2200"/>
              </a:spcBef>
              <a:spcAft>
                <a:spcPts val="0"/>
              </a:spcAft>
              <a:buClr>
                <a:schemeClr val="dk1"/>
              </a:buClr>
              <a:buSzPts val="7040"/>
              <a:buNone/>
              <a:defRPr sz="7040" b="1"/>
            </a:lvl8pPr>
            <a:lvl9pPr marL="4114800" lvl="8" indent="-228600" algn="l">
              <a:lnSpc>
                <a:spcPct val="90000"/>
              </a:lnSpc>
              <a:spcBef>
                <a:spcPts val="2200"/>
              </a:spcBef>
              <a:spcAft>
                <a:spcPts val="0"/>
              </a:spcAft>
              <a:buClr>
                <a:schemeClr val="dk1"/>
              </a:buClr>
              <a:buSzPts val="7040"/>
              <a:buNone/>
              <a:defRPr sz="7040" b="1"/>
            </a:lvl9pPr>
          </a:lstStyle>
          <a:p>
            <a:endParaRPr/>
          </a:p>
        </p:txBody>
      </p:sp>
      <p:sp>
        <p:nvSpPr>
          <p:cNvPr id="39" name="Google Shape;39;p7"/>
          <p:cNvSpPr txBox="1">
            <a:spLocks noGrp="1"/>
          </p:cNvSpPr>
          <p:nvPr>
            <p:ph type="body" idx="2"/>
          </p:nvPr>
        </p:nvSpPr>
        <p:spPr>
          <a:xfrm>
            <a:off x="2771305" y="12024360"/>
            <a:ext cx="17020696"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0368263" y="8069582"/>
            <a:ext cx="17104520"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00"/>
              </a:spcBef>
              <a:spcAft>
                <a:spcPts val="0"/>
              </a:spcAft>
              <a:buClr>
                <a:schemeClr val="dk1"/>
              </a:buClr>
              <a:buSzPts val="10560"/>
              <a:buNone/>
              <a:defRPr sz="10560" b="1"/>
            </a:lvl1pPr>
            <a:lvl2pPr marL="914400" lvl="1" indent="-228600" algn="l">
              <a:lnSpc>
                <a:spcPct val="90000"/>
              </a:lnSpc>
              <a:spcBef>
                <a:spcPts val="2200"/>
              </a:spcBef>
              <a:spcAft>
                <a:spcPts val="0"/>
              </a:spcAft>
              <a:buClr>
                <a:schemeClr val="dk1"/>
              </a:buClr>
              <a:buSzPts val="8800"/>
              <a:buNone/>
              <a:defRPr sz="8800" b="1"/>
            </a:lvl2pPr>
            <a:lvl3pPr marL="1371600" lvl="2" indent="-228600" algn="l">
              <a:lnSpc>
                <a:spcPct val="90000"/>
              </a:lnSpc>
              <a:spcBef>
                <a:spcPts val="2200"/>
              </a:spcBef>
              <a:spcAft>
                <a:spcPts val="0"/>
              </a:spcAft>
              <a:buClr>
                <a:schemeClr val="dk1"/>
              </a:buClr>
              <a:buSzPts val="7920"/>
              <a:buNone/>
              <a:defRPr sz="7919" b="1"/>
            </a:lvl3pPr>
            <a:lvl4pPr marL="1828800" lvl="3" indent="-228600" algn="l">
              <a:lnSpc>
                <a:spcPct val="90000"/>
              </a:lnSpc>
              <a:spcBef>
                <a:spcPts val="2200"/>
              </a:spcBef>
              <a:spcAft>
                <a:spcPts val="0"/>
              </a:spcAft>
              <a:buClr>
                <a:schemeClr val="dk1"/>
              </a:buClr>
              <a:buSzPts val="7040"/>
              <a:buNone/>
              <a:defRPr sz="7040" b="1"/>
            </a:lvl4pPr>
            <a:lvl5pPr marL="2286000" lvl="4" indent="-228600" algn="l">
              <a:lnSpc>
                <a:spcPct val="90000"/>
              </a:lnSpc>
              <a:spcBef>
                <a:spcPts val="2200"/>
              </a:spcBef>
              <a:spcAft>
                <a:spcPts val="0"/>
              </a:spcAft>
              <a:buClr>
                <a:schemeClr val="dk1"/>
              </a:buClr>
              <a:buSzPts val="7040"/>
              <a:buNone/>
              <a:defRPr sz="7040" b="1"/>
            </a:lvl5pPr>
            <a:lvl6pPr marL="2743200" lvl="5" indent="-228600" algn="l">
              <a:lnSpc>
                <a:spcPct val="90000"/>
              </a:lnSpc>
              <a:spcBef>
                <a:spcPts val="2200"/>
              </a:spcBef>
              <a:spcAft>
                <a:spcPts val="0"/>
              </a:spcAft>
              <a:buClr>
                <a:schemeClr val="dk1"/>
              </a:buClr>
              <a:buSzPts val="7040"/>
              <a:buNone/>
              <a:defRPr sz="7040" b="1"/>
            </a:lvl6pPr>
            <a:lvl7pPr marL="3200400" lvl="6" indent="-228600" algn="l">
              <a:lnSpc>
                <a:spcPct val="90000"/>
              </a:lnSpc>
              <a:spcBef>
                <a:spcPts val="2200"/>
              </a:spcBef>
              <a:spcAft>
                <a:spcPts val="0"/>
              </a:spcAft>
              <a:buClr>
                <a:schemeClr val="dk1"/>
              </a:buClr>
              <a:buSzPts val="7040"/>
              <a:buNone/>
              <a:defRPr sz="7040" b="1"/>
            </a:lvl7pPr>
            <a:lvl8pPr marL="3657600" lvl="7" indent="-228600" algn="l">
              <a:lnSpc>
                <a:spcPct val="90000"/>
              </a:lnSpc>
              <a:spcBef>
                <a:spcPts val="2200"/>
              </a:spcBef>
              <a:spcAft>
                <a:spcPts val="0"/>
              </a:spcAft>
              <a:buClr>
                <a:schemeClr val="dk1"/>
              </a:buClr>
              <a:buSzPts val="7040"/>
              <a:buNone/>
              <a:defRPr sz="7040" b="1"/>
            </a:lvl8pPr>
            <a:lvl9pPr marL="4114800" lvl="8" indent="-228600" algn="l">
              <a:lnSpc>
                <a:spcPct val="90000"/>
              </a:lnSpc>
              <a:spcBef>
                <a:spcPts val="2200"/>
              </a:spcBef>
              <a:spcAft>
                <a:spcPts val="0"/>
              </a:spcAft>
              <a:buClr>
                <a:schemeClr val="dk1"/>
              </a:buClr>
              <a:buSzPts val="7040"/>
              <a:buNone/>
              <a:defRPr sz="7040" b="1"/>
            </a:lvl9pPr>
          </a:lstStyle>
          <a:p>
            <a:endParaRPr/>
          </a:p>
        </p:txBody>
      </p:sp>
      <p:sp>
        <p:nvSpPr>
          <p:cNvPr id="41" name="Google Shape;41;p7"/>
          <p:cNvSpPr txBox="1">
            <a:spLocks noGrp="1"/>
          </p:cNvSpPr>
          <p:nvPr>
            <p:ph type="body" idx="4"/>
          </p:nvPr>
        </p:nvSpPr>
        <p:spPr>
          <a:xfrm>
            <a:off x="20368263" y="12024360"/>
            <a:ext cx="17104520"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771301" y="2194560"/>
            <a:ext cx="12976383"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7104520" y="4739647"/>
            <a:ext cx="20368260" cy="23393400"/>
          </a:xfrm>
          <a:prstGeom prst="rect">
            <a:avLst/>
          </a:prstGeom>
          <a:noFill/>
          <a:ln>
            <a:noFill/>
          </a:ln>
        </p:spPr>
        <p:txBody>
          <a:bodyPr spcFirstLastPara="1" wrap="square" lIns="91425" tIns="45700" rIns="91425" bIns="45700" anchor="t" anchorCtr="0">
            <a:normAutofit/>
          </a:bodyPr>
          <a:lstStyle>
            <a:lvl1pPr marL="457200" lvl="0" indent="-1122680" algn="l">
              <a:lnSpc>
                <a:spcPct val="90000"/>
              </a:lnSpc>
              <a:spcBef>
                <a:spcPts val="4400"/>
              </a:spcBef>
              <a:spcAft>
                <a:spcPts val="0"/>
              </a:spcAft>
              <a:buClr>
                <a:schemeClr val="dk1"/>
              </a:buClr>
              <a:buSzPts val="14080"/>
              <a:buChar char="•"/>
              <a:defRPr sz="14080"/>
            </a:lvl1pPr>
            <a:lvl2pPr marL="914400" lvl="1" indent="-1010920" algn="l">
              <a:lnSpc>
                <a:spcPct val="90000"/>
              </a:lnSpc>
              <a:spcBef>
                <a:spcPts val="2200"/>
              </a:spcBef>
              <a:spcAft>
                <a:spcPts val="0"/>
              </a:spcAft>
              <a:buClr>
                <a:schemeClr val="dk1"/>
              </a:buClr>
              <a:buSzPts val="12320"/>
              <a:buChar char="•"/>
              <a:defRPr sz="12320"/>
            </a:lvl2pPr>
            <a:lvl3pPr marL="1371600" lvl="2" indent="-899160" algn="l">
              <a:lnSpc>
                <a:spcPct val="90000"/>
              </a:lnSpc>
              <a:spcBef>
                <a:spcPts val="2200"/>
              </a:spcBef>
              <a:spcAft>
                <a:spcPts val="0"/>
              </a:spcAft>
              <a:buClr>
                <a:schemeClr val="dk1"/>
              </a:buClr>
              <a:buSzPts val="10560"/>
              <a:buChar char="•"/>
              <a:defRPr sz="10560"/>
            </a:lvl3pPr>
            <a:lvl4pPr marL="1828800" lvl="3" indent="-787400" algn="l">
              <a:lnSpc>
                <a:spcPct val="90000"/>
              </a:lnSpc>
              <a:spcBef>
                <a:spcPts val="2200"/>
              </a:spcBef>
              <a:spcAft>
                <a:spcPts val="0"/>
              </a:spcAft>
              <a:buClr>
                <a:schemeClr val="dk1"/>
              </a:buClr>
              <a:buSzPts val="8800"/>
              <a:buChar char="•"/>
              <a:defRPr sz="8800"/>
            </a:lvl4pPr>
            <a:lvl5pPr marL="2286000" lvl="4" indent="-787400" algn="l">
              <a:lnSpc>
                <a:spcPct val="90000"/>
              </a:lnSpc>
              <a:spcBef>
                <a:spcPts val="2200"/>
              </a:spcBef>
              <a:spcAft>
                <a:spcPts val="0"/>
              </a:spcAft>
              <a:buClr>
                <a:schemeClr val="dk1"/>
              </a:buClr>
              <a:buSzPts val="8800"/>
              <a:buChar char="•"/>
              <a:defRPr sz="8800"/>
            </a:lvl5pPr>
            <a:lvl6pPr marL="2743200" lvl="5" indent="-787400" algn="l">
              <a:lnSpc>
                <a:spcPct val="90000"/>
              </a:lnSpc>
              <a:spcBef>
                <a:spcPts val="2200"/>
              </a:spcBef>
              <a:spcAft>
                <a:spcPts val="0"/>
              </a:spcAft>
              <a:buClr>
                <a:schemeClr val="dk1"/>
              </a:buClr>
              <a:buSzPts val="8800"/>
              <a:buChar char="•"/>
              <a:defRPr sz="8800"/>
            </a:lvl6pPr>
            <a:lvl7pPr marL="3200400" lvl="6" indent="-787400" algn="l">
              <a:lnSpc>
                <a:spcPct val="90000"/>
              </a:lnSpc>
              <a:spcBef>
                <a:spcPts val="2200"/>
              </a:spcBef>
              <a:spcAft>
                <a:spcPts val="0"/>
              </a:spcAft>
              <a:buClr>
                <a:schemeClr val="dk1"/>
              </a:buClr>
              <a:buSzPts val="8800"/>
              <a:buChar char="•"/>
              <a:defRPr sz="8800"/>
            </a:lvl7pPr>
            <a:lvl8pPr marL="3657600" lvl="7" indent="-787400" algn="l">
              <a:lnSpc>
                <a:spcPct val="90000"/>
              </a:lnSpc>
              <a:spcBef>
                <a:spcPts val="2200"/>
              </a:spcBef>
              <a:spcAft>
                <a:spcPts val="0"/>
              </a:spcAft>
              <a:buClr>
                <a:schemeClr val="dk1"/>
              </a:buClr>
              <a:buSzPts val="8800"/>
              <a:buChar char="•"/>
              <a:defRPr sz="8800"/>
            </a:lvl8pPr>
            <a:lvl9pPr marL="4114800" lvl="8" indent="-787400" algn="l">
              <a:lnSpc>
                <a:spcPct val="90000"/>
              </a:lnSpc>
              <a:spcBef>
                <a:spcPts val="2200"/>
              </a:spcBef>
              <a:spcAft>
                <a:spcPts val="0"/>
              </a:spcAft>
              <a:buClr>
                <a:schemeClr val="dk1"/>
              </a:buClr>
              <a:buSzPts val="8800"/>
              <a:buChar char="•"/>
              <a:defRPr sz="8800"/>
            </a:lvl9pPr>
          </a:lstStyle>
          <a:p>
            <a:endParaRPr/>
          </a:p>
        </p:txBody>
      </p:sp>
      <p:sp>
        <p:nvSpPr>
          <p:cNvPr id="57" name="Google Shape;57;p10"/>
          <p:cNvSpPr txBox="1">
            <a:spLocks noGrp="1"/>
          </p:cNvSpPr>
          <p:nvPr>
            <p:ph type="body" idx="2"/>
          </p:nvPr>
        </p:nvSpPr>
        <p:spPr>
          <a:xfrm>
            <a:off x="2771301" y="9875520"/>
            <a:ext cx="12976383"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7040"/>
              <a:buNone/>
              <a:defRPr sz="7040"/>
            </a:lvl1pPr>
            <a:lvl2pPr marL="914400" lvl="1" indent="-228600" algn="l">
              <a:lnSpc>
                <a:spcPct val="90000"/>
              </a:lnSpc>
              <a:spcBef>
                <a:spcPts val="2200"/>
              </a:spcBef>
              <a:spcAft>
                <a:spcPts val="0"/>
              </a:spcAft>
              <a:buClr>
                <a:schemeClr val="dk1"/>
              </a:buClr>
              <a:buSzPts val="6160"/>
              <a:buNone/>
              <a:defRPr sz="6160"/>
            </a:lvl2pPr>
            <a:lvl3pPr marL="1371600" lvl="2" indent="-228600" algn="l">
              <a:lnSpc>
                <a:spcPct val="90000"/>
              </a:lnSpc>
              <a:spcBef>
                <a:spcPts val="2200"/>
              </a:spcBef>
              <a:spcAft>
                <a:spcPts val="0"/>
              </a:spcAft>
              <a:buClr>
                <a:schemeClr val="dk1"/>
              </a:buClr>
              <a:buSzPts val="5280"/>
              <a:buNone/>
              <a:defRPr sz="5280"/>
            </a:lvl3pPr>
            <a:lvl4pPr marL="1828800" lvl="3" indent="-228600" algn="l">
              <a:lnSpc>
                <a:spcPct val="90000"/>
              </a:lnSpc>
              <a:spcBef>
                <a:spcPts val="2200"/>
              </a:spcBef>
              <a:spcAft>
                <a:spcPts val="0"/>
              </a:spcAft>
              <a:buClr>
                <a:schemeClr val="dk1"/>
              </a:buClr>
              <a:buSzPts val="4400"/>
              <a:buNone/>
              <a:defRPr sz="4400"/>
            </a:lvl4pPr>
            <a:lvl5pPr marL="2286000" lvl="4" indent="-228600" algn="l">
              <a:lnSpc>
                <a:spcPct val="90000"/>
              </a:lnSpc>
              <a:spcBef>
                <a:spcPts val="2200"/>
              </a:spcBef>
              <a:spcAft>
                <a:spcPts val="0"/>
              </a:spcAft>
              <a:buClr>
                <a:schemeClr val="dk1"/>
              </a:buClr>
              <a:buSzPts val="4400"/>
              <a:buNone/>
              <a:defRPr sz="4400"/>
            </a:lvl5pPr>
            <a:lvl6pPr marL="2743200" lvl="5" indent="-228600" algn="l">
              <a:lnSpc>
                <a:spcPct val="90000"/>
              </a:lnSpc>
              <a:spcBef>
                <a:spcPts val="2200"/>
              </a:spcBef>
              <a:spcAft>
                <a:spcPts val="0"/>
              </a:spcAft>
              <a:buClr>
                <a:schemeClr val="dk1"/>
              </a:buClr>
              <a:buSzPts val="4400"/>
              <a:buNone/>
              <a:defRPr sz="4400"/>
            </a:lvl6pPr>
            <a:lvl7pPr marL="3200400" lvl="6" indent="-228600" algn="l">
              <a:lnSpc>
                <a:spcPct val="90000"/>
              </a:lnSpc>
              <a:spcBef>
                <a:spcPts val="2200"/>
              </a:spcBef>
              <a:spcAft>
                <a:spcPts val="0"/>
              </a:spcAft>
              <a:buClr>
                <a:schemeClr val="dk1"/>
              </a:buClr>
              <a:buSzPts val="4400"/>
              <a:buNone/>
              <a:defRPr sz="4400"/>
            </a:lvl7pPr>
            <a:lvl8pPr marL="3657600" lvl="7" indent="-228600" algn="l">
              <a:lnSpc>
                <a:spcPct val="90000"/>
              </a:lnSpc>
              <a:spcBef>
                <a:spcPts val="2200"/>
              </a:spcBef>
              <a:spcAft>
                <a:spcPts val="0"/>
              </a:spcAft>
              <a:buClr>
                <a:schemeClr val="dk1"/>
              </a:buClr>
              <a:buSzPts val="4400"/>
              <a:buNone/>
              <a:defRPr sz="4400"/>
            </a:lvl8pPr>
            <a:lvl9pPr marL="4114800" lvl="8" indent="-228600" algn="l">
              <a:lnSpc>
                <a:spcPct val="90000"/>
              </a:lnSpc>
              <a:spcBef>
                <a:spcPts val="2200"/>
              </a:spcBef>
              <a:spcAft>
                <a:spcPts val="0"/>
              </a:spcAft>
              <a:buClr>
                <a:schemeClr val="dk1"/>
              </a:buClr>
              <a:buSzPts val="4400"/>
              <a:buNone/>
              <a:defRPr sz="4400"/>
            </a:lvl9pPr>
          </a:lstStyle>
          <a:p>
            <a:endParaRPr/>
          </a:p>
        </p:txBody>
      </p:sp>
      <p:sp>
        <p:nvSpPr>
          <p:cNvPr id="58" name="Google Shape;58;p10"/>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771301" y="2194560"/>
            <a:ext cx="12976383"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7104520" y="4739647"/>
            <a:ext cx="20368260" cy="23393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4400"/>
              </a:spcBef>
              <a:spcAft>
                <a:spcPts val="0"/>
              </a:spcAft>
              <a:buClr>
                <a:schemeClr val="dk1"/>
              </a:buClr>
              <a:buSzPts val="14080"/>
              <a:buFont typeface="Arial"/>
              <a:buNone/>
              <a:defRPr sz="14080" b="0" i="0" u="none" strike="noStrike" cap="none">
                <a:solidFill>
                  <a:schemeClr val="dk1"/>
                </a:solidFill>
                <a:latin typeface="Calibri"/>
                <a:ea typeface="Calibri"/>
                <a:cs typeface="Calibri"/>
                <a:sym typeface="Calibri"/>
              </a:defRPr>
            </a:lvl1pPr>
            <a:lvl2pPr marR="0" lvl="1" algn="l" rtl="0">
              <a:lnSpc>
                <a:spcPct val="90000"/>
              </a:lnSpc>
              <a:spcBef>
                <a:spcPts val="2200"/>
              </a:spcBef>
              <a:spcAft>
                <a:spcPts val="0"/>
              </a:spcAft>
              <a:buClr>
                <a:schemeClr val="dk1"/>
              </a:buClr>
              <a:buSzPts val="12320"/>
              <a:buFont typeface="Arial"/>
              <a:buNone/>
              <a:defRPr sz="12320" b="0" i="0" u="none" strike="noStrike" cap="none">
                <a:solidFill>
                  <a:schemeClr val="dk1"/>
                </a:solidFill>
                <a:latin typeface="Calibri"/>
                <a:ea typeface="Calibri"/>
                <a:cs typeface="Calibri"/>
                <a:sym typeface="Calibri"/>
              </a:defRPr>
            </a:lvl2pPr>
            <a:lvl3pPr marR="0" lvl="2" algn="l" rtl="0">
              <a:lnSpc>
                <a:spcPct val="90000"/>
              </a:lnSpc>
              <a:spcBef>
                <a:spcPts val="2200"/>
              </a:spcBef>
              <a:spcAft>
                <a:spcPts val="0"/>
              </a:spcAft>
              <a:buClr>
                <a:schemeClr val="dk1"/>
              </a:buClr>
              <a:buSzPts val="10560"/>
              <a:buFont typeface="Arial"/>
              <a:buNone/>
              <a:defRPr sz="10560" b="0" i="0" u="none" strike="noStrike" cap="none">
                <a:solidFill>
                  <a:schemeClr val="dk1"/>
                </a:solidFill>
                <a:latin typeface="Calibri"/>
                <a:ea typeface="Calibri"/>
                <a:cs typeface="Calibri"/>
                <a:sym typeface="Calibri"/>
              </a:defRPr>
            </a:lvl3pPr>
            <a:lvl4pPr marR="0" lvl="3"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4pPr>
            <a:lvl5pPr marR="0" lvl="4"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5pPr>
            <a:lvl6pPr marR="0" lvl="5"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6pPr>
            <a:lvl7pPr marR="0" lvl="6"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7pPr>
            <a:lvl8pPr marR="0" lvl="7"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8pPr>
            <a:lvl9pPr marR="0" lvl="8"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771301" y="9875520"/>
            <a:ext cx="12976383"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7040"/>
              <a:buNone/>
              <a:defRPr sz="7040"/>
            </a:lvl1pPr>
            <a:lvl2pPr marL="914400" lvl="1" indent="-228600" algn="l">
              <a:lnSpc>
                <a:spcPct val="90000"/>
              </a:lnSpc>
              <a:spcBef>
                <a:spcPts val="2200"/>
              </a:spcBef>
              <a:spcAft>
                <a:spcPts val="0"/>
              </a:spcAft>
              <a:buClr>
                <a:schemeClr val="dk1"/>
              </a:buClr>
              <a:buSzPts val="6160"/>
              <a:buNone/>
              <a:defRPr sz="6160"/>
            </a:lvl2pPr>
            <a:lvl3pPr marL="1371600" lvl="2" indent="-228600" algn="l">
              <a:lnSpc>
                <a:spcPct val="90000"/>
              </a:lnSpc>
              <a:spcBef>
                <a:spcPts val="2200"/>
              </a:spcBef>
              <a:spcAft>
                <a:spcPts val="0"/>
              </a:spcAft>
              <a:buClr>
                <a:schemeClr val="dk1"/>
              </a:buClr>
              <a:buSzPts val="5280"/>
              <a:buNone/>
              <a:defRPr sz="5280"/>
            </a:lvl3pPr>
            <a:lvl4pPr marL="1828800" lvl="3" indent="-228600" algn="l">
              <a:lnSpc>
                <a:spcPct val="90000"/>
              </a:lnSpc>
              <a:spcBef>
                <a:spcPts val="2200"/>
              </a:spcBef>
              <a:spcAft>
                <a:spcPts val="0"/>
              </a:spcAft>
              <a:buClr>
                <a:schemeClr val="dk1"/>
              </a:buClr>
              <a:buSzPts val="4400"/>
              <a:buNone/>
              <a:defRPr sz="4400"/>
            </a:lvl4pPr>
            <a:lvl5pPr marL="2286000" lvl="4" indent="-228600" algn="l">
              <a:lnSpc>
                <a:spcPct val="90000"/>
              </a:lnSpc>
              <a:spcBef>
                <a:spcPts val="2200"/>
              </a:spcBef>
              <a:spcAft>
                <a:spcPts val="0"/>
              </a:spcAft>
              <a:buClr>
                <a:schemeClr val="dk1"/>
              </a:buClr>
              <a:buSzPts val="4400"/>
              <a:buNone/>
              <a:defRPr sz="4400"/>
            </a:lvl5pPr>
            <a:lvl6pPr marL="2743200" lvl="5" indent="-228600" algn="l">
              <a:lnSpc>
                <a:spcPct val="90000"/>
              </a:lnSpc>
              <a:spcBef>
                <a:spcPts val="2200"/>
              </a:spcBef>
              <a:spcAft>
                <a:spcPts val="0"/>
              </a:spcAft>
              <a:buClr>
                <a:schemeClr val="dk1"/>
              </a:buClr>
              <a:buSzPts val="4400"/>
              <a:buNone/>
              <a:defRPr sz="4400"/>
            </a:lvl6pPr>
            <a:lvl7pPr marL="3200400" lvl="6" indent="-228600" algn="l">
              <a:lnSpc>
                <a:spcPct val="90000"/>
              </a:lnSpc>
              <a:spcBef>
                <a:spcPts val="2200"/>
              </a:spcBef>
              <a:spcAft>
                <a:spcPts val="0"/>
              </a:spcAft>
              <a:buClr>
                <a:schemeClr val="dk1"/>
              </a:buClr>
              <a:buSzPts val="4400"/>
              <a:buNone/>
              <a:defRPr sz="4400"/>
            </a:lvl7pPr>
            <a:lvl8pPr marL="3657600" lvl="7" indent="-228600" algn="l">
              <a:lnSpc>
                <a:spcPct val="90000"/>
              </a:lnSpc>
              <a:spcBef>
                <a:spcPts val="2200"/>
              </a:spcBef>
              <a:spcAft>
                <a:spcPts val="0"/>
              </a:spcAft>
              <a:buClr>
                <a:schemeClr val="dk1"/>
              </a:buClr>
              <a:buSzPts val="4400"/>
              <a:buNone/>
              <a:defRPr sz="4400"/>
            </a:lvl8pPr>
            <a:lvl9pPr marL="4114800" lvl="8" indent="-228600" algn="l">
              <a:lnSpc>
                <a:spcPct val="90000"/>
              </a:lnSpc>
              <a:spcBef>
                <a:spcPts val="2200"/>
              </a:spcBef>
              <a:spcAft>
                <a:spcPts val="0"/>
              </a:spcAft>
              <a:buClr>
                <a:schemeClr val="dk1"/>
              </a:buClr>
              <a:buSzPts val="4400"/>
              <a:buNone/>
              <a:defRPr sz="4400"/>
            </a:lvl9pPr>
          </a:lstStyle>
          <a:p>
            <a:endParaRPr/>
          </a:p>
        </p:txBody>
      </p:sp>
      <p:sp>
        <p:nvSpPr>
          <p:cNvPr id="65" name="Google Shape;65;p11"/>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9360"/>
              <a:buFont typeface="Calibri"/>
              <a:buNone/>
              <a:defRPr sz="193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766060" y="8763000"/>
            <a:ext cx="34701479" cy="20886422"/>
          </a:xfrm>
          <a:prstGeom prst="rect">
            <a:avLst/>
          </a:prstGeom>
          <a:noFill/>
          <a:ln>
            <a:noFill/>
          </a:ln>
        </p:spPr>
        <p:txBody>
          <a:bodyPr spcFirstLastPara="1" wrap="square" lIns="91425" tIns="45700" rIns="91425" bIns="45700" anchor="t" anchorCtr="0">
            <a:normAutofit/>
          </a:bodyPr>
          <a:lstStyle>
            <a:lvl1pPr marL="457200" marR="0" lvl="0" indent="-1010920" algn="l" rtl="0">
              <a:lnSpc>
                <a:spcPct val="90000"/>
              </a:lnSpc>
              <a:spcBef>
                <a:spcPts val="4400"/>
              </a:spcBef>
              <a:spcAft>
                <a:spcPts val="0"/>
              </a:spcAft>
              <a:buClr>
                <a:schemeClr val="dk1"/>
              </a:buClr>
              <a:buSzPts val="12320"/>
              <a:buFont typeface="Arial"/>
              <a:buChar char="•"/>
              <a:defRPr sz="12320" b="0" i="0" u="none" strike="noStrike" cap="none">
                <a:solidFill>
                  <a:schemeClr val="dk1"/>
                </a:solidFill>
                <a:latin typeface="Calibri"/>
                <a:ea typeface="Calibri"/>
                <a:cs typeface="Calibri"/>
                <a:sym typeface="Calibri"/>
              </a:defRPr>
            </a:lvl1pPr>
            <a:lvl2pPr marL="914400" marR="0" lvl="1" indent="-899160" algn="l" rtl="0">
              <a:lnSpc>
                <a:spcPct val="90000"/>
              </a:lnSpc>
              <a:spcBef>
                <a:spcPts val="2200"/>
              </a:spcBef>
              <a:spcAft>
                <a:spcPts val="0"/>
              </a:spcAft>
              <a:buClr>
                <a:schemeClr val="dk1"/>
              </a:buClr>
              <a:buSzPts val="10560"/>
              <a:buFont typeface="Arial"/>
              <a:buChar char="•"/>
              <a:defRPr sz="10560" b="0" i="0" u="none" strike="noStrike" cap="none">
                <a:solidFill>
                  <a:schemeClr val="dk1"/>
                </a:solidFill>
                <a:latin typeface="Calibri"/>
                <a:ea typeface="Calibri"/>
                <a:cs typeface="Calibri"/>
                <a:sym typeface="Calibri"/>
              </a:defRPr>
            </a:lvl2pPr>
            <a:lvl3pPr marL="1371600" marR="0" lvl="2" indent="-787400" algn="l" rtl="0">
              <a:lnSpc>
                <a:spcPct val="90000"/>
              </a:lnSpc>
              <a:spcBef>
                <a:spcPts val="220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4pPr>
            <a:lvl5pPr marL="2286000" marR="0" lvl="4"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5pPr>
            <a:lvl6pPr marL="2743200" marR="0" lvl="5"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6pPr>
            <a:lvl7pPr marL="3200400" marR="0" lvl="6"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7pPr>
            <a:lvl8pPr marL="3657600" marR="0" lvl="7"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8pPr>
            <a:lvl9pPr marL="4114800" marR="0" lvl="8"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28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28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280" b="0" i="0" u="none" strike="noStrike" cap="none">
                <a:solidFill>
                  <a:srgbClr val="888888"/>
                </a:solidFill>
                <a:latin typeface="Calibri"/>
                <a:ea typeface="Calibri"/>
                <a:cs typeface="Calibri"/>
                <a:sym typeface="Calibri"/>
              </a:defRPr>
            </a:lvl1pPr>
            <a:lvl2pPr marL="0" marR="0" lvl="1" indent="0" algn="r" rtl="0">
              <a:spcBef>
                <a:spcPts val="0"/>
              </a:spcBef>
              <a:buNone/>
              <a:defRPr sz="5280" b="0" i="0" u="none" strike="noStrike" cap="none">
                <a:solidFill>
                  <a:srgbClr val="888888"/>
                </a:solidFill>
                <a:latin typeface="Calibri"/>
                <a:ea typeface="Calibri"/>
                <a:cs typeface="Calibri"/>
                <a:sym typeface="Calibri"/>
              </a:defRPr>
            </a:lvl2pPr>
            <a:lvl3pPr marL="0" marR="0" lvl="2" indent="0" algn="r" rtl="0">
              <a:spcBef>
                <a:spcPts val="0"/>
              </a:spcBef>
              <a:buNone/>
              <a:defRPr sz="5280" b="0" i="0" u="none" strike="noStrike" cap="none">
                <a:solidFill>
                  <a:srgbClr val="888888"/>
                </a:solidFill>
                <a:latin typeface="Calibri"/>
                <a:ea typeface="Calibri"/>
                <a:cs typeface="Calibri"/>
                <a:sym typeface="Calibri"/>
              </a:defRPr>
            </a:lvl3pPr>
            <a:lvl4pPr marL="0" marR="0" lvl="3" indent="0" algn="r" rtl="0">
              <a:spcBef>
                <a:spcPts val="0"/>
              </a:spcBef>
              <a:buNone/>
              <a:defRPr sz="5280" b="0" i="0" u="none" strike="noStrike" cap="none">
                <a:solidFill>
                  <a:srgbClr val="888888"/>
                </a:solidFill>
                <a:latin typeface="Calibri"/>
                <a:ea typeface="Calibri"/>
                <a:cs typeface="Calibri"/>
                <a:sym typeface="Calibri"/>
              </a:defRPr>
            </a:lvl4pPr>
            <a:lvl5pPr marL="0" marR="0" lvl="4" indent="0" algn="r" rtl="0">
              <a:spcBef>
                <a:spcPts val="0"/>
              </a:spcBef>
              <a:buNone/>
              <a:defRPr sz="5280" b="0" i="0" u="none" strike="noStrike" cap="none">
                <a:solidFill>
                  <a:srgbClr val="888888"/>
                </a:solidFill>
                <a:latin typeface="Calibri"/>
                <a:ea typeface="Calibri"/>
                <a:cs typeface="Calibri"/>
                <a:sym typeface="Calibri"/>
              </a:defRPr>
            </a:lvl5pPr>
            <a:lvl6pPr marL="0" marR="0" lvl="5" indent="0" algn="r" rtl="0">
              <a:spcBef>
                <a:spcPts val="0"/>
              </a:spcBef>
              <a:buNone/>
              <a:defRPr sz="5280" b="0" i="0" u="none" strike="noStrike" cap="none">
                <a:solidFill>
                  <a:srgbClr val="888888"/>
                </a:solidFill>
                <a:latin typeface="Calibri"/>
                <a:ea typeface="Calibri"/>
                <a:cs typeface="Calibri"/>
                <a:sym typeface="Calibri"/>
              </a:defRPr>
            </a:lvl6pPr>
            <a:lvl7pPr marL="0" marR="0" lvl="6" indent="0" algn="r" rtl="0">
              <a:spcBef>
                <a:spcPts val="0"/>
              </a:spcBef>
              <a:buNone/>
              <a:defRPr sz="5280" b="0" i="0" u="none" strike="noStrike" cap="none">
                <a:solidFill>
                  <a:srgbClr val="888888"/>
                </a:solidFill>
                <a:latin typeface="Calibri"/>
                <a:ea typeface="Calibri"/>
                <a:cs typeface="Calibri"/>
                <a:sym typeface="Calibri"/>
              </a:defRPr>
            </a:lvl7pPr>
            <a:lvl8pPr marL="0" marR="0" lvl="7" indent="0" algn="r" rtl="0">
              <a:spcBef>
                <a:spcPts val="0"/>
              </a:spcBef>
              <a:buNone/>
              <a:defRPr sz="5280" b="0" i="0" u="none" strike="noStrike" cap="none">
                <a:solidFill>
                  <a:srgbClr val="888888"/>
                </a:solidFill>
                <a:latin typeface="Calibri"/>
                <a:ea typeface="Calibri"/>
                <a:cs typeface="Calibri"/>
                <a:sym typeface="Calibri"/>
              </a:defRPr>
            </a:lvl8pPr>
            <a:lvl9pPr marL="0" marR="0" lvl="8" indent="0" algn="r" rtl="0">
              <a:spcBef>
                <a:spcPts val="0"/>
              </a:spcBef>
              <a:buNone/>
              <a:defRPr sz="52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8.png"/><Relationship Id="rId3" Type="http://schemas.openxmlformats.org/officeDocument/2006/relationships/hyperlink" Target="https://www.rtejournal.de/ausgabe11/3872"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hyperlink" Target="https://hal.archives-ouvertes.fr/hal-01599113/document" TargetMode="External"/><Relationship Id="rId10" Type="http://schemas.openxmlformats.org/officeDocument/2006/relationships/image" Target="../media/image5.JPG"/><Relationship Id="rId4" Type="http://schemas.openxmlformats.org/officeDocument/2006/relationships/hyperlink" Target="https://www.nasa.gov/sites/default/files/atoms/files/nasa_csli_cubesat_101_508.pdf" TargetMode="External"/><Relationship Id="rId9" Type="http://schemas.openxmlformats.org/officeDocument/2006/relationships/image" Target="../media/image4.png"/><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100000">
              <a:srgbClr val="B3D1EC"/>
            </a:gs>
          </a:gsLst>
          <a:lin ang="5400000" scaled="0"/>
        </a:gra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46530" y="580958"/>
            <a:ext cx="39541878" cy="3618896"/>
          </a:xfrm>
          <a:prstGeom prst="rect">
            <a:avLst/>
          </a:prstGeom>
          <a:solidFill>
            <a:srgbClr val="002060"/>
          </a:solidFill>
          <a:ln w="101600" cap="flat" cmpd="sng">
            <a:solidFill>
              <a:srgbClr val="002060"/>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700"/>
              <a:buFont typeface="Cambria"/>
              <a:buNone/>
            </a:pPr>
            <a:r>
              <a:rPr lang="en-US" sz="7700" dirty="0">
                <a:solidFill>
                  <a:schemeClr val="lt1"/>
                </a:solidFill>
                <a:latin typeface="Cambria"/>
                <a:ea typeface="Cambria"/>
                <a:cs typeface="Cambria"/>
                <a:sym typeface="Cambria"/>
              </a:rPr>
              <a:t>Application and Feasibility of 3D-Printed Materials in CUBESAT</a:t>
            </a:r>
            <a:br>
              <a:rPr lang="en-US" sz="7700" dirty="0">
                <a:solidFill>
                  <a:schemeClr val="lt1"/>
                </a:solidFill>
                <a:latin typeface="Cambria"/>
                <a:ea typeface="Cambria"/>
                <a:cs typeface="Cambria"/>
                <a:sym typeface="Cambria"/>
              </a:rPr>
            </a:br>
            <a:r>
              <a:rPr lang="en-US" sz="7700" dirty="0">
                <a:solidFill>
                  <a:schemeClr val="lt1"/>
                </a:solidFill>
                <a:latin typeface="Cambria"/>
                <a:ea typeface="Cambria"/>
                <a:cs typeface="Cambria"/>
                <a:sym typeface="Cambria"/>
              </a:rPr>
              <a:t>Construction</a:t>
            </a:r>
            <a:br>
              <a:rPr lang="en-US" sz="7700" dirty="0">
                <a:solidFill>
                  <a:schemeClr val="lt1"/>
                </a:solidFill>
                <a:latin typeface="Cambria"/>
                <a:ea typeface="Cambria"/>
                <a:cs typeface="Cambria"/>
                <a:sym typeface="Cambria"/>
              </a:rPr>
            </a:br>
            <a:r>
              <a:rPr lang="en-US" sz="5134" u="sng" dirty="0">
                <a:solidFill>
                  <a:schemeClr val="lt1"/>
                </a:solidFill>
                <a:latin typeface="Cambria"/>
                <a:ea typeface="Cambria"/>
                <a:cs typeface="Cambria"/>
                <a:sym typeface="Cambria"/>
              </a:rPr>
              <a:t>Robert Wells, Advisor: Amy Keesee </a:t>
            </a:r>
            <a:r>
              <a:rPr lang="en-US" sz="5134" u="sng" dirty="0" err="1">
                <a:solidFill>
                  <a:schemeClr val="lt1"/>
                </a:solidFill>
                <a:latin typeface="Cambria"/>
                <a:ea typeface="Cambria"/>
                <a:cs typeface="Cambria"/>
                <a:sym typeface="Cambria"/>
              </a:rPr>
              <a:t>Ph.D</a:t>
            </a:r>
            <a:br>
              <a:rPr lang="en-US" sz="5134" dirty="0">
                <a:solidFill>
                  <a:schemeClr val="lt1"/>
                </a:solidFill>
                <a:latin typeface="Cambria"/>
                <a:ea typeface="Cambria"/>
                <a:cs typeface="Cambria"/>
                <a:sym typeface="Cambria"/>
              </a:rPr>
            </a:br>
            <a:r>
              <a:rPr lang="en-US" sz="5134" i="1" dirty="0">
                <a:solidFill>
                  <a:schemeClr val="lt1"/>
                </a:solidFill>
                <a:latin typeface="Cambria"/>
                <a:ea typeface="Cambria"/>
                <a:cs typeface="Cambria"/>
                <a:sym typeface="Cambria"/>
              </a:rPr>
              <a:t>Morse Space Science Center, University of New Hampshire, Durham, NH 03824</a:t>
            </a:r>
            <a:endParaRPr sz="8525" i="1" dirty="0">
              <a:solidFill>
                <a:schemeClr val="lt1"/>
              </a:solidFill>
              <a:latin typeface="Cambria"/>
              <a:ea typeface="Cambria"/>
              <a:cs typeface="Cambria"/>
              <a:sym typeface="Cambria"/>
            </a:endParaRPr>
          </a:p>
        </p:txBody>
      </p:sp>
      <p:sp>
        <p:nvSpPr>
          <p:cNvPr id="85" name="Google Shape;85;p1"/>
          <p:cNvSpPr txBox="1"/>
          <p:nvPr/>
        </p:nvSpPr>
        <p:spPr>
          <a:xfrm>
            <a:off x="499485" y="5767144"/>
            <a:ext cx="10005181" cy="8221238"/>
          </a:xfrm>
          <a:prstGeom prst="rect">
            <a:avLst/>
          </a:prstGeom>
          <a:noFill/>
          <a:ln w="9525" cap="flat" cmpd="sng">
            <a:noFill/>
            <a:prstDash val="solid"/>
            <a:round/>
            <a:headEnd type="none" w="sm" len="sm"/>
            <a:tailEnd type="none" w="sm" len="sm"/>
          </a:ln>
        </p:spPr>
        <p:txBody>
          <a:bodyPr spcFirstLastPara="1" wrap="square" lIns="97775" tIns="48875" rIns="97775" bIns="48875" anchor="t" anchorCtr="0">
            <a:noAutofit/>
          </a:bodyPr>
          <a:lstStyle/>
          <a:p>
            <a:pPr marL="0" marR="0">
              <a:spcBef>
                <a:spcPts val="0"/>
              </a:spcBef>
              <a:spcAft>
                <a:spcPts val="800"/>
              </a:spcAft>
            </a:pP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Plastics are an important material that are commonly utilized in in spacecraft designs if suitable airtight construction is used. This study aims to determine the feasibility and application of plastics in low-pressure environments such as Low Earth Orbit (LEO) in small cube satellites, where airtight builds may not be possible. The plastics studied include ABS, HDPE, PTFE, and Polystyrene, all of which can be manufactured into chassis through FDM – 3D printing or injection molding methods. Abaqus simulation software was used to build a low-pressure environment, that would mimic the effects the pressure in low-earth orbit would have on a plastic chassis without subjecting a physical model to stress tests in a vacuum chamber. Utilizing plastics in cube satellites in a larger capacity would be extremely beneficial in order to reduce weight, mass, electrical interference, and provide faster prototyping as well a new method of producing parts through 3D printing.</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Google Shape;86;p1"/>
          <p:cNvSpPr txBox="1"/>
          <p:nvPr/>
        </p:nvSpPr>
        <p:spPr>
          <a:xfrm>
            <a:off x="346529" y="14142877"/>
            <a:ext cx="10005181" cy="837062"/>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lnSpcReduction="10000"/>
          </a:bodyPr>
          <a:lstStyle/>
          <a:p>
            <a:pPr marL="0" marR="0" lvl="0" indent="0" algn="ctr" rtl="0">
              <a:lnSpc>
                <a:spcPct val="90000"/>
              </a:lnSpc>
              <a:spcBef>
                <a:spcPts val="0"/>
              </a:spcBef>
              <a:spcAft>
                <a:spcPts val="0"/>
              </a:spcAft>
              <a:buClr>
                <a:schemeClr val="lt1"/>
              </a:buClr>
              <a:buSzPts val="5775"/>
              <a:buFont typeface="Arial"/>
              <a:buNone/>
            </a:pPr>
            <a:r>
              <a:rPr lang="en-US" sz="5775" b="0" i="0" u="none" strike="noStrike" cap="none" dirty="0">
                <a:solidFill>
                  <a:schemeClr val="lt1"/>
                </a:solidFill>
                <a:latin typeface="Cambria"/>
                <a:ea typeface="Cambria"/>
                <a:cs typeface="Cambria"/>
                <a:sym typeface="Cambria"/>
              </a:rPr>
              <a:t> </a:t>
            </a:r>
            <a:r>
              <a:rPr lang="en-US" sz="5317" b="0" i="0" u="none" strike="noStrike" cap="none" dirty="0">
                <a:solidFill>
                  <a:schemeClr val="lt1"/>
                </a:solidFill>
                <a:latin typeface="Cambria"/>
                <a:ea typeface="Cambria"/>
                <a:cs typeface="Cambria"/>
                <a:sym typeface="Cambria"/>
              </a:rPr>
              <a:t>Methodology and Experiment</a:t>
            </a:r>
            <a:endParaRPr dirty="0"/>
          </a:p>
        </p:txBody>
      </p:sp>
      <p:sp>
        <p:nvSpPr>
          <p:cNvPr id="87" name="Google Shape;87;p1"/>
          <p:cNvSpPr txBox="1"/>
          <p:nvPr/>
        </p:nvSpPr>
        <p:spPr>
          <a:xfrm>
            <a:off x="29913862" y="5687242"/>
            <a:ext cx="9896753" cy="8015577"/>
          </a:xfrm>
          <a:prstGeom prst="rect">
            <a:avLst/>
          </a:prstGeom>
          <a:noFill/>
          <a:ln w="9525" cap="flat" cmpd="sng">
            <a:noFill/>
            <a:prstDash val="solid"/>
            <a:round/>
            <a:headEnd type="none" w="sm" len="sm"/>
            <a:tailEnd type="none" w="sm" len="sm"/>
          </a:ln>
        </p:spPr>
        <p:txBody>
          <a:bodyPr spcFirstLastPara="1" wrap="square" lIns="97775" tIns="48875" rIns="97775" bIns="48875" anchor="t" anchorCtr="0">
            <a:normAutofit lnSpcReduction="10000"/>
          </a:bodyPr>
          <a:lstStyle/>
          <a:p>
            <a:pPr marL="625983" marR="0" lvl="0" indent="-457200" algn="just" rtl="0">
              <a:lnSpc>
                <a:spcPct val="110000"/>
              </a:lnSpc>
              <a:spcBef>
                <a:spcPts val="0"/>
              </a:spcBef>
              <a:spcAft>
                <a:spcPts val="0"/>
              </a:spcAft>
              <a:buClr>
                <a:schemeClr val="dk1"/>
              </a:buClr>
              <a:buSzPts val="2658"/>
              <a:buFont typeface="Arial" panose="020B0604020202020204" pitchFamily="34" charset="0"/>
              <a:buChar char="•"/>
            </a:pPr>
            <a:r>
              <a:rPr lang="en-US" sz="3600" b="0" i="0" u="none" strike="noStrike" cap="none" dirty="0">
                <a:solidFill>
                  <a:schemeClr val="dk1"/>
                </a:solidFill>
                <a:latin typeface="Cambria"/>
                <a:ea typeface="Cambria"/>
                <a:cs typeface="Cambria"/>
                <a:sym typeface="Cambria"/>
              </a:rPr>
              <a:t>Outgassing – the most prominent issue - occurs with plastic materials that form “bubbles” of trapped gas </a:t>
            </a:r>
          </a:p>
          <a:p>
            <a:pPr marL="625983" marR="0" lvl="0" indent="-457200" algn="just" rtl="0">
              <a:lnSpc>
                <a:spcPct val="110000"/>
              </a:lnSpc>
              <a:spcBef>
                <a:spcPts val="0"/>
              </a:spcBef>
              <a:spcAft>
                <a:spcPts val="0"/>
              </a:spcAft>
              <a:buClr>
                <a:schemeClr val="dk1"/>
              </a:buClr>
              <a:buSzPts val="2658"/>
              <a:buFont typeface="Arial" panose="020B0604020202020204" pitchFamily="34" charset="0"/>
              <a:buChar char="•"/>
            </a:pPr>
            <a:r>
              <a:rPr lang="en-US" sz="3600" b="0" i="0" u="none" strike="noStrike" cap="none" dirty="0">
                <a:solidFill>
                  <a:schemeClr val="dk1"/>
                </a:solidFill>
                <a:latin typeface="Cambria"/>
                <a:ea typeface="Cambria"/>
                <a:cs typeface="Cambria"/>
                <a:sym typeface="Cambria"/>
              </a:rPr>
              <a:t>Simulated a </a:t>
            </a:r>
            <a:r>
              <a:rPr lang="en-US" sz="3600" dirty="0">
                <a:solidFill>
                  <a:schemeClr val="dk1"/>
                </a:solidFill>
                <a:latin typeface="Cambria"/>
                <a:ea typeface="Cambria"/>
                <a:cs typeface="Cambria"/>
                <a:sym typeface="Cambria"/>
              </a:rPr>
              <a:t>3D cube satellite chassis model, rated and designed to fit NASA CubeSat specifications</a:t>
            </a:r>
          </a:p>
          <a:p>
            <a:pPr marL="625983" marR="0" lvl="0" indent="-457200" algn="just" rtl="0">
              <a:lnSpc>
                <a:spcPct val="110000"/>
              </a:lnSpc>
              <a:spcBef>
                <a:spcPts val="0"/>
              </a:spcBef>
              <a:spcAft>
                <a:spcPts val="0"/>
              </a:spcAft>
              <a:buClr>
                <a:schemeClr val="dk1"/>
              </a:buClr>
              <a:buSzPts val="2658"/>
              <a:buFont typeface="Arial" panose="020B0604020202020204" pitchFamily="34" charset="0"/>
              <a:buChar char="•"/>
            </a:pPr>
            <a:r>
              <a:rPr lang="en-US" sz="3600" dirty="0">
                <a:solidFill>
                  <a:schemeClr val="dk1"/>
                </a:solidFill>
                <a:latin typeface="Cambria"/>
                <a:ea typeface="Cambria"/>
                <a:cs typeface="Cambria"/>
                <a:sym typeface="Cambria"/>
              </a:rPr>
              <a:t>Abaqus simulated a fine mesh model comprised of approx. 180,000 elements</a:t>
            </a:r>
          </a:p>
          <a:p>
            <a:pPr marL="625983" marR="0" lvl="0" indent="-457200" algn="just" rtl="0">
              <a:lnSpc>
                <a:spcPct val="110000"/>
              </a:lnSpc>
              <a:spcBef>
                <a:spcPts val="0"/>
              </a:spcBef>
              <a:spcAft>
                <a:spcPts val="0"/>
              </a:spcAft>
              <a:buClr>
                <a:schemeClr val="dk1"/>
              </a:buClr>
              <a:buSzPts val="2658"/>
              <a:buFont typeface="Arial" panose="020B0604020202020204" pitchFamily="34" charset="0"/>
              <a:buChar char="•"/>
            </a:pPr>
            <a:r>
              <a:rPr lang="en-US" sz="3600" dirty="0">
                <a:solidFill>
                  <a:schemeClr val="dk1"/>
                </a:solidFill>
                <a:latin typeface="Cambria"/>
                <a:ea typeface="Cambria"/>
                <a:cs typeface="Cambria"/>
                <a:sym typeface="Cambria"/>
              </a:rPr>
              <a:t>Multiple simulations were run for each plastic, ABS was the most suitable</a:t>
            </a:r>
          </a:p>
          <a:p>
            <a:pPr marL="625983" marR="0" lvl="0" indent="-457200" algn="just" rtl="0">
              <a:lnSpc>
                <a:spcPct val="110000"/>
              </a:lnSpc>
              <a:spcBef>
                <a:spcPts val="0"/>
              </a:spcBef>
              <a:spcAft>
                <a:spcPts val="0"/>
              </a:spcAft>
              <a:buClr>
                <a:schemeClr val="dk1"/>
              </a:buClr>
              <a:buSzPts val="2658"/>
              <a:buFont typeface="Arial" panose="020B0604020202020204" pitchFamily="34" charset="0"/>
              <a:buChar char="•"/>
            </a:pPr>
            <a:r>
              <a:rPr lang="en-US" sz="3600" dirty="0">
                <a:solidFill>
                  <a:schemeClr val="dk1"/>
                </a:solidFill>
                <a:latin typeface="Cambria"/>
                <a:ea typeface="Cambria"/>
                <a:cs typeface="Cambria"/>
                <a:sym typeface="Cambria"/>
              </a:rPr>
              <a:t>Compared to Rapid Technology’s stress curve analysis</a:t>
            </a:r>
          </a:p>
          <a:p>
            <a:pPr marL="625983" marR="0" lvl="0" indent="-457200" algn="just" rtl="0">
              <a:lnSpc>
                <a:spcPct val="110000"/>
              </a:lnSpc>
              <a:spcBef>
                <a:spcPts val="0"/>
              </a:spcBef>
              <a:spcAft>
                <a:spcPts val="0"/>
              </a:spcAft>
              <a:buClr>
                <a:schemeClr val="dk1"/>
              </a:buClr>
              <a:buSzPts val="2658"/>
              <a:buFont typeface="Arial" panose="020B0604020202020204" pitchFamily="34" charset="0"/>
              <a:buChar char="•"/>
            </a:pPr>
            <a:r>
              <a:rPr lang="en-US" sz="3600" b="0" i="0" u="none" strike="noStrike" cap="none" dirty="0">
                <a:solidFill>
                  <a:schemeClr val="dk1"/>
                </a:solidFill>
                <a:latin typeface="Cambria"/>
                <a:ea typeface="Cambria"/>
                <a:cs typeface="Cambria"/>
                <a:sym typeface="Cambria"/>
              </a:rPr>
              <a:t>High deformation </a:t>
            </a:r>
            <a:r>
              <a:rPr lang="en-US" sz="3600" dirty="0">
                <a:solidFill>
                  <a:schemeClr val="dk1"/>
                </a:solidFill>
                <a:latin typeface="Cambria"/>
                <a:ea typeface="Cambria"/>
                <a:cs typeface="Cambria"/>
                <a:sym typeface="Cambria"/>
              </a:rPr>
              <a:t>occurred – plastic rigidity needs to be increased</a:t>
            </a:r>
            <a:endParaRPr lang="ar-AE" sz="3600" b="0" i="0" u="none" strike="noStrike" cap="none" dirty="0">
              <a:solidFill>
                <a:schemeClr val="dk1"/>
              </a:solidFill>
              <a:latin typeface="Cambria"/>
              <a:ea typeface="Cambria"/>
              <a:cs typeface="Cambria"/>
              <a:sym typeface="Cambria"/>
            </a:endParaRPr>
          </a:p>
          <a:p>
            <a:pPr marL="625983"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625983"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625983"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625983"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625983"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625983"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625983"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625983"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l"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just"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l"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l" rtl="0">
              <a:lnSpc>
                <a:spcPct val="90000"/>
              </a:lnSpc>
              <a:spcBef>
                <a:spcPts val="0"/>
              </a:spcBef>
              <a:spcAft>
                <a:spcPts val="0"/>
              </a:spcAft>
              <a:buClr>
                <a:schemeClr val="dk1"/>
              </a:buClr>
              <a:buSzPts val="2658"/>
              <a:buFont typeface="Arial" panose="020B0604020202020204" pitchFamily="34" charset="0"/>
              <a:buChar char="•"/>
            </a:pPr>
            <a:endParaRPr lang="ar-AE" sz="2658" b="0" i="0" u="none" strike="noStrike" cap="none" dirty="0">
              <a:solidFill>
                <a:schemeClr val="dk1"/>
              </a:solidFill>
              <a:latin typeface="Cambria"/>
              <a:ea typeface="Cambria"/>
              <a:cs typeface="Cambria"/>
              <a:sym typeface="Cambria"/>
            </a:endParaRPr>
          </a:p>
          <a:p>
            <a:pPr marL="457200" marR="0" lvl="0" indent="-457200" algn="l" rtl="0">
              <a:lnSpc>
                <a:spcPct val="90000"/>
              </a:lnSpc>
              <a:spcBef>
                <a:spcPts val="0"/>
              </a:spcBef>
              <a:spcAft>
                <a:spcPts val="0"/>
              </a:spcAft>
              <a:buClr>
                <a:schemeClr val="dk1"/>
              </a:buClr>
              <a:buSzPts val="2658"/>
              <a:buFont typeface="Arial" panose="020B0604020202020204" pitchFamily="34" charset="0"/>
              <a:buChar char="•"/>
            </a:pPr>
            <a:endParaRPr sz="2658" b="0" i="0" u="none" strike="noStrike" cap="none" dirty="0">
              <a:solidFill>
                <a:schemeClr val="dk1"/>
              </a:solidFill>
              <a:latin typeface="Cambria"/>
              <a:ea typeface="Cambria"/>
              <a:cs typeface="Cambria"/>
              <a:sym typeface="Cambria"/>
            </a:endParaRPr>
          </a:p>
        </p:txBody>
      </p:sp>
      <p:sp>
        <p:nvSpPr>
          <p:cNvPr id="88" name="Google Shape;88;p1"/>
          <p:cNvSpPr txBox="1"/>
          <p:nvPr/>
        </p:nvSpPr>
        <p:spPr>
          <a:xfrm>
            <a:off x="11263356" y="4729682"/>
            <a:ext cx="18004967" cy="909117"/>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4800" b="0" i="0" u="none" strike="noStrike" cap="none" dirty="0">
                <a:solidFill>
                  <a:schemeClr val="lt1"/>
                </a:solidFill>
                <a:latin typeface="Cambria"/>
                <a:ea typeface="Cambria"/>
                <a:cs typeface="Cambria"/>
                <a:sym typeface="Cambria"/>
              </a:rPr>
              <a:t>Cube Satellite </a:t>
            </a:r>
            <a:r>
              <a:rPr lang="en-US" sz="4800" dirty="0">
                <a:solidFill>
                  <a:schemeClr val="lt1"/>
                </a:solidFill>
                <a:latin typeface="Cambria"/>
                <a:ea typeface="Cambria"/>
                <a:cs typeface="Cambria"/>
                <a:sym typeface="Cambria"/>
              </a:rPr>
              <a:t>C</a:t>
            </a:r>
            <a:r>
              <a:rPr lang="en-US" sz="4800" b="0" i="0" u="none" strike="noStrike" cap="none" dirty="0">
                <a:solidFill>
                  <a:schemeClr val="lt1"/>
                </a:solidFill>
                <a:latin typeface="Cambria"/>
                <a:ea typeface="Cambria"/>
                <a:cs typeface="Cambria"/>
                <a:sym typeface="Cambria"/>
              </a:rPr>
              <a:t>hassis </a:t>
            </a:r>
            <a:r>
              <a:rPr lang="en-US" sz="4800" dirty="0">
                <a:solidFill>
                  <a:schemeClr val="lt1"/>
                </a:solidFill>
                <a:latin typeface="Cambria"/>
                <a:ea typeface="Cambria"/>
                <a:cs typeface="Cambria"/>
                <a:sym typeface="Cambria"/>
              </a:rPr>
              <a:t>D</a:t>
            </a:r>
            <a:r>
              <a:rPr lang="en-US" sz="4800" b="0" i="0" u="none" strike="noStrike" cap="none" dirty="0">
                <a:solidFill>
                  <a:schemeClr val="lt1"/>
                </a:solidFill>
                <a:latin typeface="Cambria"/>
                <a:ea typeface="Cambria"/>
                <a:cs typeface="Cambria"/>
                <a:sym typeface="Cambria"/>
              </a:rPr>
              <a:t>esign and Vacuum Chamber</a:t>
            </a:r>
            <a:endParaRPr sz="1600" dirty="0"/>
          </a:p>
        </p:txBody>
      </p:sp>
      <p:sp>
        <p:nvSpPr>
          <p:cNvPr id="89" name="Google Shape;89;p1"/>
          <p:cNvSpPr txBox="1"/>
          <p:nvPr/>
        </p:nvSpPr>
        <p:spPr>
          <a:xfrm>
            <a:off x="29999298" y="15087571"/>
            <a:ext cx="10005181" cy="5368288"/>
          </a:xfrm>
          <a:prstGeom prst="rect">
            <a:avLst/>
          </a:prstGeom>
          <a:noFill/>
          <a:ln w="9525" cap="flat" cmpd="sng">
            <a:noFill/>
            <a:prstDash val="solid"/>
            <a:round/>
            <a:headEnd type="none" w="sm" len="sm"/>
            <a:tailEnd type="none" w="sm" len="sm"/>
          </a:ln>
        </p:spPr>
        <p:txBody>
          <a:bodyPr spcFirstLastPara="1" wrap="square" lIns="97775" tIns="48875" rIns="97775" bIns="48875" anchor="t" anchorCtr="0">
            <a:normAutofit lnSpcReduction="10000"/>
          </a:bodyPr>
          <a:lstStyle/>
          <a:p>
            <a:pPr marL="0" marR="0">
              <a:lnSpc>
                <a:spcPct val="11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most ideal plastics for the satellite chassis would be ABS and HDPE, both of which offer the most rigid surfaces, and least amount of strain deformation. Comparing the Abaqus generated stress-strain curves and the curves referenced from Rapid Technology abstract, we can conclude that the Abaqus simulation was successful in approximating a LEO environment. These plastics also have relatively high heat tolerances, which would be ideal for baking and subjecting the plastics to curing methods, to reduce the outgassing rate of the plastics for future testing.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Google Shape;90;p1"/>
          <p:cNvSpPr txBox="1"/>
          <p:nvPr/>
        </p:nvSpPr>
        <p:spPr>
          <a:xfrm>
            <a:off x="346530" y="4698698"/>
            <a:ext cx="10005181" cy="837062"/>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ts val="5317"/>
              <a:buFont typeface="Arial"/>
              <a:buNone/>
            </a:pPr>
            <a:r>
              <a:rPr lang="en-US" sz="5317" b="0" i="0" u="none" strike="noStrike" cap="none">
                <a:solidFill>
                  <a:schemeClr val="lt1"/>
                </a:solidFill>
                <a:latin typeface="Cambria"/>
                <a:ea typeface="Cambria"/>
                <a:cs typeface="Cambria"/>
                <a:sym typeface="Cambria"/>
              </a:rPr>
              <a:t>Introduction</a:t>
            </a:r>
            <a:endParaRPr/>
          </a:p>
        </p:txBody>
      </p:sp>
      <p:sp>
        <p:nvSpPr>
          <p:cNvPr id="91" name="Google Shape;91;p1"/>
          <p:cNvSpPr txBox="1"/>
          <p:nvPr/>
        </p:nvSpPr>
        <p:spPr>
          <a:xfrm>
            <a:off x="282120" y="23247536"/>
            <a:ext cx="10005181" cy="837062"/>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ts val="5317"/>
              <a:buFont typeface="Arial"/>
              <a:buNone/>
            </a:pPr>
            <a:r>
              <a:rPr lang="en-US" sz="5317" dirty="0">
                <a:solidFill>
                  <a:schemeClr val="lt1"/>
                </a:solidFill>
                <a:latin typeface="Cambria"/>
                <a:ea typeface="Cambria"/>
                <a:sym typeface="Cambria"/>
              </a:rPr>
              <a:t>Plastic Benefits</a:t>
            </a:r>
            <a:endParaRPr dirty="0"/>
          </a:p>
        </p:txBody>
      </p:sp>
      <p:sp>
        <p:nvSpPr>
          <p:cNvPr id="92" name="Google Shape;92;p1"/>
          <p:cNvSpPr txBox="1"/>
          <p:nvPr/>
        </p:nvSpPr>
        <p:spPr>
          <a:xfrm>
            <a:off x="11242819" y="6067506"/>
            <a:ext cx="18004968" cy="6502879"/>
          </a:xfrm>
          <a:prstGeom prst="rect">
            <a:avLst/>
          </a:prstGeom>
          <a:noFill/>
          <a:ln w="9525" cap="flat" cmpd="sng">
            <a:no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dk1"/>
              </a:buClr>
              <a:buSzPts val="3392"/>
              <a:buFont typeface="Arial"/>
              <a:buNone/>
            </a:pPr>
            <a:endParaRPr sz="3391" b="0" i="0" u="none" strike="noStrike" cap="none">
              <a:solidFill>
                <a:schemeClr val="dk1"/>
              </a:solidFill>
              <a:latin typeface="Cambria"/>
              <a:ea typeface="Cambria"/>
              <a:cs typeface="Cambria"/>
              <a:sym typeface="Cambria"/>
            </a:endParaRPr>
          </a:p>
        </p:txBody>
      </p:sp>
      <p:sp>
        <p:nvSpPr>
          <p:cNvPr id="93" name="Google Shape;93;p1"/>
          <p:cNvSpPr txBox="1"/>
          <p:nvPr/>
        </p:nvSpPr>
        <p:spPr>
          <a:xfrm>
            <a:off x="29999300" y="14001320"/>
            <a:ext cx="10005181" cy="837062"/>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ts val="5317"/>
              <a:buFont typeface="Arial"/>
              <a:buNone/>
            </a:pPr>
            <a:r>
              <a:rPr lang="en-US" sz="5317" b="0" i="0" u="none" strike="noStrike" cap="none" dirty="0">
                <a:solidFill>
                  <a:schemeClr val="lt1"/>
                </a:solidFill>
                <a:latin typeface="Cambria"/>
                <a:ea typeface="Cambria"/>
                <a:cs typeface="Cambria"/>
                <a:sym typeface="Cambria"/>
              </a:rPr>
              <a:t>Results</a:t>
            </a:r>
            <a:endParaRPr dirty="0"/>
          </a:p>
        </p:txBody>
      </p:sp>
      <p:sp>
        <p:nvSpPr>
          <p:cNvPr id="94" name="Google Shape;94;p1"/>
          <p:cNvSpPr txBox="1"/>
          <p:nvPr/>
        </p:nvSpPr>
        <p:spPr>
          <a:xfrm>
            <a:off x="29999299" y="20257968"/>
            <a:ext cx="10005181" cy="999354"/>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Autofit/>
          </a:bodyPr>
          <a:lstStyle/>
          <a:p>
            <a:pPr marL="0" marR="0" lvl="0" indent="0" algn="ctr" rtl="0">
              <a:lnSpc>
                <a:spcPct val="90000"/>
              </a:lnSpc>
              <a:spcBef>
                <a:spcPts val="0"/>
              </a:spcBef>
              <a:spcAft>
                <a:spcPts val="0"/>
              </a:spcAft>
              <a:buClr>
                <a:schemeClr val="lt1"/>
              </a:buClr>
              <a:buSzPct val="100000"/>
              <a:buFont typeface="Arial"/>
              <a:buNone/>
            </a:pPr>
            <a:r>
              <a:rPr lang="en-US" sz="5400" dirty="0">
                <a:solidFill>
                  <a:schemeClr val="bg1"/>
                </a:solidFill>
                <a:latin typeface="Times New Roman" panose="02020603050405020304" pitchFamily="18" charset="0"/>
                <a:cs typeface="Times New Roman" panose="02020603050405020304" pitchFamily="18" charset="0"/>
              </a:rPr>
              <a:t>Future Work</a:t>
            </a:r>
            <a:endParaRPr sz="5400" dirty="0">
              <a:solidFill>
                <a:schemeClr val="bg1"/>
              </a:solidFill>
              <a:latin typeface="Times New Roman" panose="02020603050405020304" pitchFamily="18" charset="0"/>
              <a:cs typeface="Times New Roman" panose="02020603050405020304" pitchFamily="18" charset="0"/>
            </a:endParaRPr>
          </a:p>
        </p:txBody>
      </p:sp>
      <p:sp>
        <p:nvSpPr>
          <p:cNvPr id="96" name="Google Shape;96;p1"/>
          <p:cNvSpPr txBox="1"/>
          <p:nvPr/>
        </p:nvSpPr>
        <p:spPr>
          <a:xfrm>
            <a:off x="11114987" y="13823750"/>
            <a:ext cx="18004967" cy="973540"/>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ts val="4675"/>
              <a:buFont typeface="Arial"/>
              <a:buNone/>
            </a:pPr>
            <a:r>
              <a:rPr lang="en-US" sz="4675" b="0" u="none" dirty="0">
                <a:solidFill>
                  <a:schemeClr val="lt1"/>
                </a:solidFill>
                <a:latin typeface="Cambria"/>
                <a:ea typeface="Cambria"/>
                <a:cs typeface="Cambria"/>
                <a:sym typeface="Cambria"/>
              </a:rPr>
              <a:t> </a:t>
            </a:r>
            <a:r>
              <a:rPr lang="en-US" sz="4800" b="0" u="none" dirty="0">
                <a:solidFill>
                  <a:schemeClr val="lt1"/>
                </a:solidFill>
                <a:latin typeface="Cambria"/>
                <a:ea typeface="Cambria"/>
                <a:cs typeface="Cambria"/>
                <a:sym typeface="Cambria"/>
              </a:rPr>
              <a:t>Deformation Magnitude Charts and Abaqus Simulation Results</a:t>
            </a:r>
            <a:endParaRPr sz="4800" dirty="0"/>
          </a:p>
        </p:txBody>
      </p:sp>
      <p:sp>
        <p:nvSpPr>
          <p:cNvPr id="99" name="Google Shape;99;p1"/>
          <p:cNvSpPr txBox="1"/>
          <p:nvPr/>
        </p:nvSpPr>
        <p:spPr>
          <a:xfrm>
            <a:off x="11695611" y="5780082"/>
            <a:ext cx="8065013" cy="1227381"/>
          </a:xfrm>
          <a:prstGeom prst="rect">
            <a:avLst/>
          </a:prstGeom>
          <a:noFill/>
          <a:ln>
            <a:noFill/>
          </a:ln>
        </p:spPr>
        <p:txBody>
          <a:bodyPr spcFirstLastPara="1" wrap="square" lIns="97775" tIns="48875" rIns="97775" bIns="48875" anchor="t" anchorCtr="0">
            <a:spAutoFit/>
          </a:bodyPr>
          <a:lstStyle/>
          <a:p>
            <a:pPr marL="0" marR="0" lvl="0" indent="0" algn="ctr" rtl="0">
              <a:spcBef>
                <a:spcPts val="0"/>
              </a:spcBef>
              <a:spcAft>
                <a:spcPts val="0"/>
              </a:spcAft>
              <a:buNone/>
            </a:pPr>
            <a:r>
              <a:rPr lang="en-US" sz="3666" dirty="0">
                <a:solidFill>
                  <a:schemeClr val="dk1"/>
                </a:solidFill>
                <a:latin typeface="Cambria"/>
                <a:ea typeface="Cambria"/>
                <a:cs typeface="Cambria"/>
                <a:sym typeface="Cambria"/>
              </a:rPr>
              <a:t>Cube Satellite Chassis Design for 3D-Printing</a:t>
            </a:r>
            <a:endParaRPr dirty="0"/>
          </a:p>
        </p:txBody>
      </p:sp>
      <p:sp>
        <p:nvSpPr>
          <p:cNvPr id="101" name="Google Shape;101;p1"/>
          <p:cNvSpPr txBox="1"/>
          <p:nvPr/>
        </p:nvSpPr>
        <p:spPr>
          <a:xfrm>
            <a:off x="11305713" y="22073501"/>
            <a:ext cx="18004967" cy="967389"/>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4800" b="0" u="none" dirty="0">
                <a:solidFill>
                  <a:schemeClr val="lt1"/>
                </a:solidFill>
                <a:latin typeface="Cambria"/>
                <a:ea typeface="Cambria"/>
                <a:cs typeface="Cambria"/>
                <a:sym typeface="Cambria"/>
              </a:rPr>
              <a:t>Stress-Strain Curve Comparisons</a:t>
            </a:r>
            <a:endParaRPr sz="4800" dirty="0"/>
          </a:p>
        </p:txBody>
      </p:sp>
      <p:sp>
        <p:nvSpPr>
          <p:cNvPr id="103" name="Google Shape;103;p1"/>
          <p:cNvSpPr txBox="1"/>
          <p:nvPr/>
        </p:nvSpPr>
        <p:spPr>
          <a:xfrm>
            <a:off x="29839644" y="27843683"/>
            <a:ext cx="10005181" cy="5664789"/>
          </a:xfrm>
          <a:prstGeom prst="rect">
            <a:avLst/>
          </a:prstGeom>
          <a:noFill/>
          <a:ln w="9525" cap="flat" cmpd="sng">
            <a:noFill/>
            <a:prstDash val="solid"/>
            <a:round/>
            <a:headEnd type="none" w="sm" len="sm"/>
            <a:tailEnd type="none" w="sm" len="sm"/>
          </a:ln>
        </p:spPr>
        <p:txBody>
          <a:bodyPr spcFirstLastPara="1" wrap="square" lIns="97775" tIns="48875" rIns="97775" bIns="48875" anchor="t" anchorCtr="0">
            <a:normAutofit/>
          </a:bodyPr>
          <a:lstStyle/>
          <a:p>
            <a:pPr marL="0" marR="0" lvl="0" indent="0" algn="l" rtl="0">
              <a:lnSpc>
                <a:spcPct val="90000"/>
              </a:lnSpc>
              <a:spcBef>
                <a:spcPts val="0"/>
              </a:spcBef>
              <a:spcAft>
                <a:spcPts val="0"/>
              </a:spcAft>
              <a:buClr>
                <a:schemeClr val="dk1"/>
              </a:buClr>
              <a:buSzPts val="3391"/>
              <a:buFont typeface="Arial"/>
              <a:buNone/>
            </a:pPr>
            <a:r>
              <a:rPr lang="en-US" sz="2800" b="0" u="none" dirty="0">
                <a:solidFill>
                  <a:schemeClr val="dk1"/>
                </a:solidFill>
                <a:latin typeface="Cambria"/>
                <a:ea typeface="Cambria"/>
                <a:cs typeface="Cambria"/>
                <a:sym typeface="Cambria"/>
              </a:rPr>
              <a:t>Supported by Research Advisor, Professor Amy Keesee.</a:t>
            </a:r>
          </a:p>
          <a:p>
            <a:pPr marL="0" marR="0" lvl="0" indent="0" algn="l" rtl="0">
              <a:lnSpc>
                <a:spcPct val="90000"/>
              </a:lnSpc>
              <a:spcBef>
                <a:spcPts val="0"/>
              </a:spcBef>
              <a:spcAft>
                <a:spcPts val="0"/>
              </a:spcAft>
              <a:buClr>
                <a:schemeClr val="dk1"/>
              </a:buClr>
              <a:buSzPts val="3391"/>
              <a:buFont typeface="Arial"/>
              <a:buNone/>
            </a:pPr>
            <a:r>
              <a:rPr lang="en-US" sz="2800" dirty="0">
                <a:solidFill>
                  <a:schemeClr val="dk1"/>
                </a:solidFill>
                <a:latin typeface="Cambria"/>
                <a:ea typeface="Cambria"/>
                <a:sym typeface="Cambria"/>
              </a:rPr>
              <a:t>Continuation of work by UNH alumni Reed Dannar, and Cam Lamarre.</a:t>
            </a:r>
            <a:endParaRPr lang="en-US" sz="2800" dirty="0"/>
          </a:p>
          <a:p>
            <a:pPr marR="0" lvl="0" algn="l" rtl="0">
              <a:lnSpc>
                <a:spcPct val="90000"/>
              </a:lnSpc>
              <a:spcBef>
                <a:spcPts val="0"/>
              </a:spcBef>
              <a:spcAft>
                <a:spcPts val="0"/>
              </a:spcAft>
              <a:buClr>
                <a:schemeClr val="dk1"/>
              </a:buClr>
              <a:buSzPts val="3391"/>
            </a:pPr>
            <a:endParaRPr lang="en-US" sz="2400" dirty="0">
              <a:solidFill>
                <a:schemeClr val="dk1"/>
              </a:solidFill>
              <a:latin typeface="Cambria"/>
              <a:ea typeface="Cambria"/>
              <a:sym typeface="Cambria"/>
            </a:endParaRPr>
          </a:p>
          <a:p>
            <a:pPr marL="457200" marR="0" lvl="0" indent="-457200" algn="l" rtl="0">
              <a:lnSpc>
                <a:spcPct val="90000"/>
              </a:lnSpc>
              <a:spcBef>
                <a:spcPts val="0"/>
              </a:spcBef>
              <a:spcAft>
                <a:spcPts val="0"/>
              </a:spcAft>
              <a:buClr>
                <a:schemeClr val="dk1"/>
              </a:buClr>
              <a:buSzPts val="3391"/>
              <a:buFont typeface="Arial" panose="020B0604020202020204" pitchFamily="34" charset="0"/>
              <a:buChar char="•"/>
            </a:pPr>
            <a:r>
              <a:rPr lang="en-US" sz="2400" dirty="0">
                <a:solidFill>
                  <a:schemeClr val="dk1"/>
                </a:solidFill>
                <a:latin typeface="Cambria"/>
                <a:ea typeface="Cambria"/>
                <a:sym typeface="Cambria"/>
              </a:rPr>
              <a:t>“Stress Strain Curve” </a:t>
            </a:r>
            <a:r>
              <a:rPr lang="en-US" sz="2400" u="sng" dirty="0">
                <a:solidFill>
                  <a:schemeClr val="dk1"/>
                </a:solidFill>
                <a:latin typeface="Cambria"/>
                <a:ea typeface="Cambria"/>
                <a:sym typeface="Cambria"/>
                <a:hlinkClick r:id="rId3"/>
              </a:rPr>
              <a:t>https://www.rtejournal.de/ausgabe11/3872</a:t>
            </a:r>
            <a:r>
              <a:rPr lang="en-US" sz="2400" u="sng" dirty="0">
                <a:solidFill>
                  <a:schemeClr val="dk1"/>
                </a:solidFill>
                <a:latin typeface="Cambria"/>
                <a:ea typeface="Cambria"/>
                <a:sym typeface="Cambria"/>
              </a:rPr>
              <a:t>. </a:t>
            </a:r>
            <a:r>
              <a:rPr lang="en-US" sz="2400" i="1" dirty="0">
                <a:solidFill>
                  <a:schemeClr val="dk1"/>
                </a:solidFill>
                <a:latin typeface="Cambria"/>
                <a:ea typeface="Cambria"/>
                <a:sym typeface="Cambria"/>
              </a:rPr>
              <a:t>Rapid Technology</a:t>
            </a:r>
          </a:p>
          <a:p>
            <a:pPr marR="0" lvl="0" algn="l" rtl="0">
              <a:lnSpc>
                <a:spcPct val="90000"/>
              </a:lnSpc>
              <a:spcBef>
                <a:spcPts val="0"/>
              </a:spcBef>
              <a:spcAft>
                <a:spcPts val="0"/>
              </a:spcAft>
              <a:buClr>
                <a:schemeClr val="dk1"/>
              </a:buClr>
              <a:buSzPts val="3391"/>
            </a:pPr>
            <a:endParaRPr lang="en-US" sz="2400" u="sng" dirty="0">
              <a:solidFill>
                <a:schemeClr val="dk1"/>
              </a:solidFill>
              <a:latin typeface="Cambria"/>
              <a:ea typeface="Cambria"/>
              <a:sym typeface="Cambria"/>
            </a:endParaRPr>
          </a:p>
          <a:p>
            <a:pPr marL="457200" marR="0" lvl="0" indent="-457200" algn="l" rtl="0">
              <a:lnSpc>
                <a:spcPct val="90000"/>
              </a:lnSpc>
              <a:spcBef>
                <a:spcPts val="0"/>
              </a:spcBef>
              <a:spcAft>
                <a:spcPts val="0"/>
              </a:spcAft>
              <a:buClr>
                <a:schemeClr val="dk1"/>
              </a:buClr>
              <a:buSzPts val="3391"/>
              <a:buFont typeface="Arial" panose="020B0604020202020204" pitchFamily="34" charset="0"/>
              <a:buChar char="•"/>
            </a:pPr>
            <a:r>
              <a:rPr lang="en-US" sz="2400" dirty="0">
                <a:solidFill>
                  <a:schemeClr val="dk1"/>
                </a:solidFill>
                <a:latin typeface="Cambria"/>
                <a:ea typeface="Cambria"/>
                <a:sym typeface="Cambria"/>
              </a:rPr>
              <a:t>“Basic Concepts and Processes for First-Time </a:t>
            </a:r>
            <a:r>
              <a:rPr lang="en-US" sz="2400" dirty="0" err="1">
                <a:solidFill>
                  <a:schemeClr val="dk1"/>
                </a:solidFill>
                <a:latin typeface="Cambria"/>
                <a:ea typeface="Cambria"/>
                <a:sym typeface="Cambria"/>
              </a:rPr>
              <a:t>Cubesat</a:t>
            </a:r>
            <a:r>
              <a:rPr lang="en-US" sz="2400" dirty="0">
                <a:solidFill>
                  <a:schemeClr val="dk1"/>
                </a:solidFill>
                <a:latin typeface="Cambria"/>
                <a:ea typeface="Cambria"/>
                <a:sym typeface="Cambria"/>
              </a:rPr>
              <a:t> Developers” </a:t>
            </a:r>
            <a:r>
              <a:rPr lang="en-US" sz="2400" u="sng" dirty="0">
                <a:solidFill>
                  <a:schemeClr val="dk1"/>
                </a:solidFill>
                <a:latin typeface="Cambria"/>
                <a:ea typeface="Cambria"/>
                <a:sym typeface="Cambria"/>
                <a:hlinkClick r:id="rId4"/>
              </a:rPr>
              <a:t>https://www.nasa.gov/sites/default/files/atoms/files/nasa_csli_cubesat_101_508.pdf</a:t>
            </a:r>
            <a:r>
              <a:rPr lang="en-US" sz="2400" u="sng" dirty="0">
                <a:solidFill>
                  <a:schemeClr val="dk1"/>
                </a:solidFill>
                <a:latin typeface="Cambria"/>
                <a:ea typeface="Cambria"/>
                <a:sym typeface="Cambria"/>
              </a:rPr>
              <a:t>. </a:t>
            </a:r>
            <a:r>
              <a:rPr lang="en-US" sz="2400" i="1" dirty="0">
                <a:solidFill>
                  <a:schemeClr val="dk1"/>
                </a:solidFill>
                <a:latin typeface="Cambria"/>
                <a:ea typeface="Cambria"/>
                <a:sym typeface="Cambria"/>
              </a:rPr>
              <a:t>NASA</a:t>
            </a:r>
            <a:endParaRPr lang="en-US" sz="2400" u="sng" dirty="0">
              <a:solidFill>
                <a:schemeClr val="dk1"/>
              </a:solidFill>
              <a:latin typeface="Cambria"/>
              <a:ea typeface="Cambria"/>
              <a:sym typeface="Cambria"/>
            </a:endParaRPr>
          </a:p>
          <a:p>
            <a:pPr marL="457200" marR="0" lvl="0" indent="-457200" algn="l" rtl="0">
              <a:lnSpc>
                <a:spcPct val="90000"/>
              </a:lnSpc>
              <a:spcBef>
                <a:spcPts val="0"/>
              </a:spcBef>
              <a:spcAft>
                <a:spcPts val="0"/>
              </a:spcAft>
              <a:buClr>
                <a:schemeClr val="dk1"/>
              </a:buClr>
              <a:buSzPts val="3391"/>
              <a:buFont typeface="Arial" panose="020B0604020202020204" pitchFamily="34" charset="0"/>
              <a:buChar char="•"/>
            </a:pPr>
            <a:endParaRPr lang="en-US" sz="2400" u="sng" dirty="0">
              <a:solidFill>
                <a:schemeClr val="dk1"/>
              </a:solidFill>
              <a:latin typeface="Cambria"/>
              <a:ea typeface="Cambria"/>
              <a:sym typeface="Cambria"/>
            </a:endParaRPr>
          </a:p>
          <a:p>
            <a:pPr marL="457200" marR="0" lvl="0" indent="-457200" algn="l" rtl="0">
              <a:lnSpc>
                <a:spcPct val="90000"/>
              </a:lnSpc>
              <a:spcBef>
                <a:spcPts val="0"/>
              </a:spcBef>
              <a:spcAft>
                <a:spcPts val="0"/>
              </a:spcAft>
              <a:buClr>
                <a:schemeClr val="dk1"/>
              </a:buClr>
              <a:buSzPts val="3391"/>
              <a:buFont typeface="Arial" panose="020B0604020202020204" pitchFamily="34" charset="0"/>
              <a:buChar char="•"/>
            </a:pPr>
            <a:r>
              <a:rPr lang="en-US" sz="2400" dirty="0">
                <a:solidFill>
                  <a:schemeClr val="dk1"/>
                </a:solidFill>
                <a:latin typeface="Cambria"/>
                <a:ea typeface="Cambria"/>
                <a:sym typeface="Cambria"/>
              </a:rPr>
              <a:t>[1] “Vacuum Compatibility of ABS plastics” </a:t>
            </a:r>
            <a:r>
              <a:rPr lang="en-US" sz="2400" u="sng" dirty="0">
                <a:solidFill>
                  <a:schemeClr val="dk1"/>
                </a:solidFill>
                <a:latin typeface="Cambria"/>
                <a:ea typeface="Cambria"/>
                <a:sym typeface="Cambria"/>
                <a:hlinkClick r:id="rId5"/>
              </a:rPr>
              <a:t>https://hal.archives-ouvertes.fr/hal-01599113/document</a:t>
            </a:r>
            <a:r>
              <a:rPr lang="en-US" sz="2400" i="1" u="sng" dirty="0">
                <a:solidFill>
                  <a:schemeClr val="dk1"/>
                </a:solidFill>
                <a:latin typeface="Cambria"/>
                <a:ea typeface="Cambria"/>
                <a:sym typeface="Cambria"/>
              </a:rPr>
              <a:t>.</a:t>
            </a:r>
            <a:r>
              <a:rPr lang="en-US" sz="2400" i="1" dirty="0">
                <a:solidFill>
                  <a:schemeClr val="dk1"/>
                </a:solidFill>
                <a:latin typeface="Cambria"/>
                <a:ea typeface="Cambria"/>
                <a:sym typeface="Cambria"/>
              </a:rPr>
              <a:t> Hal Archives</a:t>
            </a:r>
            <a:endParaRPr lang="en-US" sz="2400" u="sng" dirty="0">
              <a:solidFill>
                <a:schemeClr val="dk1"/>
              </a:solidFill>
              <a:latin typeface="Cambria"/>
              <a:ea typeface="Cambria"/>
              <a:sym typeface="Cambria"/>
            </a:endParaRPr>
          </a:p>
          <a:p>
            <a:pPr marL="457200" marR="0" lvl="0" indent="-457200" algn="l" rtl="0">
              <a:lnSpc>
                <a:spcPct val="90000"/>
              </a:lnSpc>
              <a:spcBef>
                <a:spcPts val="0"/>
              </a:spcBef>
              <a:spcAft>
                <a:spcPts val="0"/>
              </a:spcAft>
              <a:buClr>
                <a:schemeClr val="dk1"/>
              </a:buClr>
              <a:buSzPts val="3391"/>
              <a:buFont typeface="Arial" panose="020B0604020202020204" pitchFamily="34" charset="0"/>
              <a:buChar char="•"/>
            </a:pPr>
            <a:endParaRPr sz="2400" dirty="0"/>
          </a:p>
          <a:p>
            <a:pPr marL="0" marR="0" lvl="0" indent="0" algn="l" rtl="0">
              <a:lnSpc>
                <a:spcPct val="90000"/>
              </a:lnSpc>
              <a:spcBef>
                <a:spcPts val="0"/>
              </a:spcBef>
              <a:spcAft>
                <a:spcPts val="0"/>
              </a:spcAft>
              <a:buClr>
                <a:schemeClr val="dk1"/>
              </a:buClr>
              <a:buSzPts val="3392"/>
              <a:buFont typeface="Arial"/>
              <a:buNone/>
            </a:pPr>
            <a:endParaRPr sz="3391" b="0" u="none" dirty="0">
              <a:solidFill>
                <a:schemeClr val="dk1"/>
              </a:solidFill>
              <a:latin typeface="Cambria"/>
              <a:ea typeface="Cambria"/>
              <a:cs typeface="Cambria"/>
              <a:sym typeface="Cambria"/>
            </a:endParaRPr>
          </a:p>
          <a:p>
            <a:pPr marL="0" marR="0" lvl="0" indent="0" algn="l" rtl="0">
              <a:lnSpc>
                <a:spcPct val="90000"/>
              </a:lnSpc>
              <a:spcBef>
                <a:spcPts val="4200"/>
              </a:spcBef>
              <a:spcAft>
                <a:spcPts val="0"/>
              </a:spcAft>
              <a:buClr>
                <a:schemeClr val="dk1"/>
              </a:buClr>
              <a:buSzPts val="3392"/>
              <a:buFont typeface="Arial"/>
              <a:buNone/>
            </a:pPr>
            <a:endParaRPr sz="3391" b="0" u="none" dirty="0">
              <a:solidFill>
                <a:schemeClr val="dk1"/>
              </a:solidFill>
              <a:latin typeface="Cambria"/>
              <a:ea typeface="Cambria"/>
              <a:cs typeface="Cambria"/>
              <a:sym typeface="Cambria"/>
            </a:endParaRPr>
          </a:p>
        </p:txBody>
      </p:sp>
      <p:sp>
        <p:nvSpPr>
          <p:cNvPr id="104" name="Google Shape;104;p1"/>
          <p:cNvSpPr txBox="1"/>
          <p:nvPr/>
        </p:nvSpPr>
        <p:spPr>
          <a:xfrm>
            <a:off x="29839644" y="27135219"/>
            <a:ext cx="10005181" cy="580823"/>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fontScale="925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4308" b="0" u="none">
                <a:solidFill>
                  <a:schemeClr val="lt1"/>
                </a:solidFill>
                <a:latin typeface="Cambria"/>
                <a:ea typeface="Cambria"/>
                <a:cs typeface="Cambria"/>
                <a:sym typeface="Cambria"/>
              </a:rPr>
              <a:t>References</a:t>
            </a:r>
            <a:endParaRPr/>
          </a:p>
        </p:txBody>
      </p:sp>
      <p:sp>
        <p:nvSpPr>
          <p:cNvPr id="106" name="Google Shape;106;p1"/>
          <p:cNvSpPr txBox="1"/>
          <p:nvPr/>
        </p:nvSpPr>
        <p:spPr>
          <a:xfrm>
            <a:off x="20657904" y="5776259"/>
            <a:ext cx="7556344" cy="1226962"/>
          </a:xfrm>
          <a:prstGeom prst="rect">
            <a:avLst/>
          </a:prstGeom>
          <a:noFill/>
          <a:ln>
            <a:noFill/>
          </a:ln>
        </p:spPr>
        <p:txBody>
          <a:bodyPr spcFirstLastPara="1" wrap="square" lIns="97775" tIns="48875" rIns="97775" bIns="48875" anchor="t" anchorCtr="0">
            <a:spAutoFit/>
          </a:bodyPr>
          <a:lstStyle/>
          <a:p>
            <a:pPr marL="0" marR="0" lvl="0" indent="0" algn="ctr" rtl="0">
              <a:spcBef>
                <a:spcPts val="0"/>
              </a:spcBef>
              <a:spcAft>
                <a:spcPts val="0"/>
              </a:spcAft>
              <a:buNone/>
            </a:pPr>
            <a:r>
              <a:rPr lang="en-US" sz="3666" dirty="0">
                <a:solidFill>
                  <a:schemeClr val="dk1"/>
                </a:solidFill>
                <a:latin typeface="Cambria"/>
                <a:ea typeface="Cambria"/>
                <a:sym typeface="Cambria"/>
              </a:rPr>
              <a:t>Cube Satellite Total Deformation Analysis</a:t>
            </a:r>
            <a:endParaRPr dirty="0"/>
          </a:p>
        </p:txBody>
      </p:sp>
      <p:sp>
        <p:nvSpPr>
          <p:cNvPr id="107" name="Google Shape;107;p1"/>
          <p:cNvSpPr/>
          <p:nvPr/>
        </p:nvSpPr>
        <p:spPr>
          <a:xfrm>
            <a:off x="34787781" y="1168434"/>
            <a:ext cx="3334659" cy="2306428"/>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7775" tIns="48875" rIns="97775" bIns="48875" anchor="ctr" anchorCtr="0">
            <a:noAutofit/>
          </a:bodyPr>
          <a:lstStyle/>
          <a:p>
            <a:pPr marL="0" marR="0" lvl="0" indent="0" algn="ctr" rtl="0">
              <a:spcBef>
                <a:spcPts val="0"/>
              </a:spcBef>
              <a:spcAft>
                <a:spcPts val="0"/>
              </a:spcAft>
              <a:buNone/>
            </a:pPr>
            <a:r>
              <a:rPr lang="en-US" sz="4308" dirty="0">
                <a:solidFill>
                  <a:schemeClr val="bg1"/>
                </a:solidFill>
                <a:latin typeface="Calibri"/>
                <a:ea typeface="Calibri"/>
                <a:cs typeface="Calibri"/>
                <a:sym typeface="Calibri"/>
              </a:rPr>
              <a:t>Place your Project Logo Here</a:t>
            </a:r>
            <a:endParaRPr dirty="0">
              <a:solidFill>
                <a:schemeClr val="bg1"/>
              </a:solidFill>
            </a:endParaRPr>
          </a:p>
        </p:txBody>
      </p:sp>
      <p:sp>
        <p:nvSpPr>
          <p:cNvPr id="108" name="Google Shape;108;p1"/>
          <p:cNvSpPr txBox="1"/>
          <p:nvPr/>
        </p:nvSpPr>
        <p:spPr>
          <a:xfrm>
            <a:off x="30144721" y="4663440"/>
            <a:ext cx="9742350" cy="878489"/>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97775" tIns="48875" rIns="97775" bIns="48875" anchor="ctr" anchorCtr="0">
            <a:normAutofit lnSpcReduction="10000"/>
          </a:bodyPr>
          <a:lstStyle/>
          <a:p>
            <a:pPr marL="0" marR="0" lvl="0" indent="0" algn="ctr" rtl="0">
              <a:lnSpc>
                <a:spcPct val="90000"/>
              </a:lnSpc>
              <a:spcBef>
                <a:spcPts val="0"/>
              </a:spcBef>
              <a:spcAft>
                <a:spcPts val="0"/>
              </a:spcAft>
              <a:buClr>
                <a:schemeClr val="lt1"/>
              </a:buClr>
              <a:buSzPts val="5775"/>
              <a:buFont typeface="Arial"/>
              <a:buNone/>
            </a:pPr>
            <a:r>
              <a:rPr lang="en-US" sz="5775" b="0" u="none" dirty="0">
                <a:solidFill>
                  <a:schemeClr val="lt1"/>
                </a:solidFill>
                <a:latin typeface="Cambria"/>
                <a:ea typeface="Cambria"/>
                <a:cs typeface="Cambria"/>
                <a:sym typeface="Cambria"/>
              </a:rPr>
              <a:t> </a:t>
            </a:r>
            <a:r>
              <a:rPr lang="en-US" sz="5317" dirty="0">
                <a:solidFill>
                  <a:schemeClr val="lt1"/>
                </a:solidFill>
                <a:latin typeface="Cambria"/>
                <a:ea typeface="Cambria"/>
                <a:cs typeface="Cambria"/>
                <a:sym typeface="Cambria"/>
              </a:rPr>
              <a:t>Abaqus Testing Considerations</a:t>
            </a:r>
            <a:endParaRPr dirty="0"/>
          </a:p>
        </p:txBody>
      </p:sp>
      <p:sp>
        <p:nvSpPr>
          <p:cNvPr id="109" name="Google Shape;109;p1"/>
          <p:cNvSpPr txBox="1"/>
          <p:nvPr/>
        </p:nvSpPr>
        <p:spPr>
          <a:xfrm>
            <a:off x="286846" y="15222834"/>
            <a:ext cx="10005181" cy="8023709"/>
          </a:xfrm>
          <a:prstGeom prst="rect">
            <a:avLst/>
          </a:prstGeom>
          <a:noFill/>
          <a:ln w="9525" cap="flat" cmpd="sng">
            <a:noFill/>
            <a:prstDash val="solid"/>
            <a:round/>
            <a:headEnd type="none" w="sm" len="sm"/>
            <a:tailEnd type="none" w="sm" len="sm"/>
          </a:ln>
        </p:spPr>
        <p:txBody>
          <a:bodyPr spcFirstLastPara="1" wrap="square" lIns="97775" tIns="48875" rIns="97775" bIns="48875" anchor="t" anchorCtr="0">
            <a:noAutofit/>
          </a:bodyPr>
          <a:lstStyle/>
          <a:p>
            <a:pPr marL="457200" marR="0" lvl="0" indent="-457200" algn="just" rtl="0">
              <a:spcBef>
                <a:spcPts val="0"/>
              </a:spcBef>
              <a:spcAft>
                <a:spcPts val="0"/>
              </a:spcAft>
              <a:buClr>
                <a:schemeClr val="dk1"/>
              </a:buClr>
              <a:buSzPts val="2800"/>
              <a:buFont typeface="Arial"/>
              <a:buChar char="•"/>
            </a:pPr>
            <a:r>
              <a:rPr lang="en-US" sz="3600" dirty="0">
                <a:solidFill>
                  <a:schemeClr val="dk1"/>
                </a:solidFill>
                <a:latin typeface="Cambria"/>
                <a:ea typeface="Cambria"/>
                <a:cs typeface="Cambria"/>
                <a:sym typeface="Cambria"/>
              </a:rPr>
              <a:t>Research</a:t>
            </a:r>
            <a:r>
              <a:rPr lang="en-US" sz="3600" b="0" u="none" dirty="0">
                <a:solidFill>
                  <a:schemeClr val="dk1"/>
                </a:solidFill>
                <a:latin typeface="Cambria"/>
                <a:ea typeface="Cambria"/>
                <a:cs typeface="Cambria"/>
                <a:sym typeface="Cambria"/>
              </a:rPr>
              <a:t> plastic material properties such as Young’s modulus, Poisson’s Ratio, density</a:t>
            </a:r>
          </a:p>
          <a:p>
            <a:pPr marL="457200" marR="0" lvl="0" indent="-457200" algn="just" rtl="0">
              <a:spcBef>
                <a:spcPts val="0"/>
              </a:spcBef>
              <a:spcAft>
                <a:spcPts val="0"/>
              </a:spcAft>
              <a:buClr>
                <a:schemeClr val="dk1"/>
              </a:buClr>
              <a:buSzPts val="2800"/>
              <a:buFont typeface="Arial"/>
              <a:buChar char="•"/>
            </a:pPr>
            <a:r>
              <a:rPr lang="en-US" sz="3600" dirty="0">
                <a:solidFill>
                  <a:schemeClr val="dk1"/>
                </a:solidFill>
                <a:latin typeface="Cambria"/>
                <a:ea typeface="Cambria"/>
                <a:cs typeface="Cambria"/>
                <a:sym typeface="Cambria"/>
              </a:rPr>
              <a:t>Vacuum chamber testing </a:t>
            </a:r>
            <a:r>
              <a:rPr lang="en-US" sz="3600" b="0" i="0" u="none" strike="noStrike" cap="none" dirty="0">
                <a:solidFill>
                  <a:schemeClr val="dk1"/>
                </a:solidFill>
                <a:latin typeface="Cambria"/>
                <a:ea typeface="Cambria"/>
                <a:cs typeface="Cambria"/>
                <a:sym typeface="Cambria"/>
              </a:rPr>
              <a:t>dangers include </a:t>
            </a:r>
            <a:r>
              <a:rPr lang="en-US" sz="3600" dirty="0">
                <a:solidFill>
                  <a:schemeClr val="dk1"/>
                </a:solidFill>
                <a:latin typeface="Cambria"/>
                <a:ea typeface="Cambria"/>
                <a:cs typeface="Cambria"/>
                <a:sym typeface="Cambria"/>
              </a:rPr>
              <a:t>specimen rupture and damage</a:t>
            </a:r>
          </a:p>
          <a:p>
            <a:pPr marL="457200" marR="0" lvl="0" indent="-457200" algn="just" rtl="0">
              <a:spcBef>
                <a:spcPts val="0"/>
              </a:spcBef>
              <a:spcAft>
                <a:spcPts val="0"/>
              </a:spcAft>
              <a:buClr>
                <a:schemeClr val="dk1"/>
              </a:buClr>
              <a:buSzPts val="2800"/>
              <a:buFont typeface="Arial"/>
              <a:buChar char="•"/>
            </a:pPr>
            <a:r>
              <a:rPr lang="en-US" sz="3600" dirty="0">
                <a:solidFill>
                  <a:schemeClr val="dk1"/>
                </a:solidFill>
                <a:latin typeface="Cambria"/>
                <a:ea typeface="Cambria"/>
                <a:cs typeface="Cambria"/>
                <a:sym typeface="Cambria"/>
              </a:rPr>
              <a:t>Utilize Abaqus simulation program to build and test the model</a:t>
            </a:r>
            <a:endParaRPr sz="3600" dirty="0"/>
          </a:p>
          <a:p>
            <a:pPr marL="457200" marR="0" lvl="0" indent="-457200" algn="just" rtl="0">
              <a:spcBef>
                <a:spcPts val="0"/>
              </a:spcBef>
              <a:spcAft>
                <a:spcPts val="0"/>
              </a:spcAft>
              <a:buClr>
                <a:schemeClr val="dk1"/>
              </a:buClr>
              <a:buSzPts val="2800"/>
              <a:buFont typeface="Arial"/>
              <a:buChar char="•"/>
            </a:pPr>
            <a:r>
              <a:rPr lang="en-US" sz="3600" b="0" u="none" dirty="0">
                <a:solidFill>
                  <a:schemeClr val="dk1"/>
                </a:solidFill>
                <a:latin typeface="Cambria"/>
                <a:ea typeface="Cambria"/>
                <a:cs typeface="Cambria"/>
                <a:sym typeface="Cambria"/>
              </a:rPr>
              <a:t>Examine the stress-strain curves of the plastics and their magnitudes of deformation</a:t>
            </a:r>
          </a:p>
          <a:p>
            <a:pPr marL="457200" marR="0" lvl="0" indent="-457200" algn="just" rtl="0">
              <a:spcBef>
                <a:spcPts val="0"/>
              </a:spcBef>
              <a:spcAft>
                <a:spcPts val="0"/>
              </a:spcAft>
              <a:buClr>
                <a:schemeClr val="dk1"/>
              </a:buClr>
              <a:buSzPts val="2800"/>
              <a:buFont typeface="Arial"/>
              <a:buChar char="•"/>
            </a:pPr>
            <a:r>
              <a:rPr lang="en-US" sz="3600" b="0" u="none" dirty="0">
                <a:solidFill>
                  <a:schemeClr val="dk1"/>
                </a:solidFill>
                <a:latin typeface="Cambria"/>
                <a:ea typeface="Cambria"/>
                <a:cs typeface="Cambria"/>
                <a:sym typeface="Cambria"/>
              </a:rPr>
              <a:t>Final stress test of SOLIDWORKS model of a CubeSat Chassis </a:t>
            </a:r>
            <a:endParaRPr lang="en-US" sz="3600" dirty="0">
              <a:solidFill>
                <a:schemeClr val="dk1"/>
              </a:solidFill>
              <a:latin typeface="Cambria"/>
              <a:ea typeface="Cambria"/>
              <a:cs typeface="Cambria"/>
              <a:sym typeface="Cambria"/>
            </a:endParaRPr>
          </a:p>
          <a:p>
            <a:pPr marL="457200" marR="0" lvl="0" indent="-457200" algn="just" rtl="0">
              <a:spcBef>
                <a:spcPts val="0"/>
              </a:spcBef>
              <a:spcAft>
                <a:spcPts val="0"/>
              </a:spcAft>
              <a:buClr>
                <a:schemeClr val="dk1"/>
              </a:buClr>
              <a:buSzPts val="2800"/>
              <a:buFont typeface="Arial"/>
              <a:buChar char="•"/>
            </a:pPr>
            <a:r>
              <a:rPr lang="en-US" sz="3600" b="0" u="none" dirty="0">
                <a:solidFill>
                  <a:schemeClr val="dk1"/>
                </a:solidFill>
                <a:latin typeface="Cambria"/>
                <a:ea typeface="Cambria"/>
                <a:cs typeface="Cambria"/>
                <a:sym typeface="Cambria"/>
              </a:rPr>
              <a:t>Future work - prediction and research of factors that would positively impact the outgassing</a:t>
            </a:r>
            <a:endParaRPr sz="3600" b="0" u="none" dirty="0">
              <a:solidFill>
                <a:schemeClr val="dk1"/>
              </a:solidFill>
              <a:latin typeface="Cambria"/>
              <a:ea typeface="Cambria"/>
              <a:cs typeface="Cambria"/>
              <a:sym typeface="Cambria"/>
            </a:endParaRPr>
          </a:p>
        </p:txBody>
      </p:sp>
      <p:sp>
        <p:nvSpPr>
          <p:cNvPr id="111" name="Google Shape;111;p1"/>
          <p:cNvSpPr txBox="1"/>
          <p:nvPr/>
        </p:nvSpPr>
        <p:spPr>
          <a:xfrm>
            <a:off x="20959605" y="20404885"/>
            <a:ext cx="7711979" cy="1391366"/>
          </a:xfrm>
          <a:prstGeom prst="rect">
            <a:avLst/>
          </a:prstGeom>
          <a:noFill/>
          <a:ln>
            <a:noFill/>
          </a:ln>
        </p:spPr>
        <p:txBody>
          <a:bodyPr spcFirstLastPara="1" wrap="square" lIns="97775" tIns="48875" rIns="97775" bIns="48875" anchor="t" anchorCtr="0">
            <a:spAutoFit/>
          </a:bodyPr>
          <a:lstStyle/>
          <a:p>
            <a:pPr marL="0" marR="0" lvl="0" indent="0" algn="l" rtl="0">
              <a:spcBef>
                <a:spcPts val="0"/>
              </a:spcBef>
              <a:spcAft>
                <a:spcPts val="0"/>
              </a:spcAft>
              <a:buNone/>
            </a:pPr>
            <a:r>
              <a:rPr lang="en-US" sz="2800" dirty="0">
                <a:solidFill>
                  <a:schemeClr val="dk1"/>
                </a:solidFill>
                <a:latin typeface="Cambria"/>
                <a:ea typeface="Cambria"/>
                <a:cs typeface="Cambria"/>
                <a:sym typeface="Cambria"/>
              </a:rPr>
              <a:t>Magnitude of the deformation of the Cube Satellite, showing the deformation occurring most around the tapped sections and corners.</a:t>
            </a:r>
            <a:endParaRPr sz="2800" dirty="0"/>
          </a:p>
        </p:txBody>
      </p:sp>
      <p:sp>
        <p:nvSpPr>
          <p:cNvPr id="114" name="Google Shape;114;p1"/>
          <p:cNvSpPr txBox="1"/>
          <p:nvPr/>
        </p:nvSpPr>
        <p:spPr>
          <a:xfrm>
            <a:off x="21683839" y="23337871"/>
            <a:ext cx="9157798" cy="662833"/>
          </a:xfrm>
          <a:prstGeom prst="rect">
            <a:avLst/>
          </a:prstGeom>
          <a:noFill/>
          <a:ln>
            <a:noFill/>
          </a:ln>
        </p:spPr>
        <p:txBody>
          <a:bodyPr spcFirstLastPara="1" wrap="square" lIns="97775" tIns="48875" rIns="97775" bIns="48875" anchor="t" anchorCtr="0">
            <a:spAutoFit/>
          </a:bodyPr>
          <a:lstStyle/>
          <a:p>
            <a:pPr marL="0" marR="0" lvl="0" indent="0" algn="l" rtl="0">
              <a:spcBef>
                <a:spcPts val="0"/>
              </a:spcBef>
              <a:spcAft>
                <a:spcPts val="0"/>
              </a:spcAft>
              <a:buNone/>
            </a:pPr>
            <a:r>
              <a:rPr lang="en-US" sz="3666" dirty="0">
                <a:solidFill>
                  <a:schemeClr val="dk1"/>
                </a:solidFill>
                <a:latin typeface="Cambria"/>
                <a:ea typeface="Cambria"/>
                <a:cs typeface="Cambria"/>
                <a:sym typeface="Cambria"/>
              </a:rPr>
              <a:t>Rapid Technology ABS-PLA Analysis</a:t>
            </a:r>
            <a:endParaRPr dirty="0"/>
          </a:p>
        </p:txBody>
      </p:sp>
      <p:sp>
        <p:nvSpPr>
          <p:cNvPr id="116" name="Google Shape;116;p1"/>
          <p:cNvSpPr txBox="1"/>
          <p:nvPr/>
        </p:nvSpPr>
        <p:spPr>
          <a:xfrm>
            <a:off x="11153117" y="29573166"/>
            <a:ext cx="9091142" cy="2068475"/>
          </a:xfrm>
          <a:prstGeom prst="rect">
            <a:avLst/>
          </a:prstGeom>
          <a:noFill/>
          <a:ln>
            <a:noFill/>
          </a:ln>
        </p:spPr>
        <p:txBody>
          <a:bodyPr spcFirstLastPara="1" wrap="square" lIns="97775" tIns="48875" rIns="97775" bIns="48875" anchor="t" anchorCtr="0">
            <a:spAutoFit/>
          </a:bodyPr>
          <a:lstStyle/>
          <a:p>
            <a:pPr marL="0" marR="0" lvl="0" indent="0" algn="l" rtl="0">
              <a:spcBef>
                <a:spcPts val="0"/>
              </a:spcBef>
              <a:spcAft>
                <a:spcPts val="0"/>
              </a:spcAft>
              <a:buNone/>
            </a:pPr>
            <a:r>
              <a:rPr lang="en-US" sz="3200" dirty="0">
                <a:solidFill>
                  <a:schemeClr val="dk1"/>
                </a:solidFill>
                <a:latin typeface="Cambria"/>
                <a:ea typeface="Cambria"/>
                <a:cs typeface="Cambria"/>
                <a:sym typeface="Cambria"/>
              </a:rPr>
              <a:t>Stress-strain curve magnitudes for the plastic types of ABS, HDPE, Polystyrene, and PTFE (left to right), displaying the Youngs Modulus Abaqus generated for each.</a:t>
            </a:r>
            <a:endParaRPr sz="1600" dirty="0"/>
          </a:p>
        </p:txBody>
      </p:sp>
      <p:sp>
        <p:nvSpPr>
          <p:cNvPr id="117" name="Google Shape;117;p1"/>
          <p:cNvSpPr txBox="1"/>
          <p:nvPr/>
        </p:nvSpPr>
        <p:spPr>
          <a:xfrm>
            <a:off x="11421307" y="23246543"/>
            <a:ext cx="9788022" cy="662833"/>
          </a:xfrm>
          <a:prstGeom prst="rect">
            <a:avLst/>
          </a:prstGeom>
          <a:noFill/>
          <a:ln>
            <a:noFill/>
          </a:ln>
        </p:spPr>
        <p:txBody>
          <a:bodyPr spcFirstLastPara="1" wrap="square" lIns="97775" tIns="48875" rIns="97775" bIns="48875" anchor="t" anchorCtr="0">
            <a:spAutoFit/>
          </a:bodyPr>
          <a:lstStyle/>
          <a:p>
            <a:pPr marL="0" marR="0" lvl="0" indent="0" algn="l" rtl="0">
              <a:spcBef>
                <a:spcPts val="0"/>
              </a:spcBef>
              <a:spcAft>
                <a:spcPts val="0"/>
              </a:spcAft>
              <a:buNone/>
            </a:pPr>
            <a:r>
              <a:rPr lang="en-US" sz="3666" dirty="0">
                <a:solidFill>
                  <a:schemeClr val="dk1"/>
                </a:solidFill>
                <a:latin typeface="Cambria"/>
                <a:ea typeface="Cambria"/>
                <a:cs typeface="Cambria"/>
                <a:sym typeface="Cambria"/>
              </a:rPr>
              <a:t>Abaqus Plastics Analysis (Youngs Modulus)</a:t>
            </a:r>
            <a:endParaRPr dirty="0"/>
          </a:p>
        </p:txBody>
      </p:sp>
      <mc:AlternateContent xmlns:mc="http://schemas.openxmlformats.org/markup-compatibility/2006" xmlns:a14="http://schemas.microsoft.com/office/drawing/2010/main">
        <mc:Choice Requires="a14">
          <p:sp>
            <p:nvSpPr>
              <p:cNvPr id="118" name="Google Shape;118;p1"/>
              <p:cNvSpPr txBox="1"/>
              <p:nvPr/>
            </p:nvSpPr>
            <p:spPr>
              <a:xfrm>
                <a:off x="29912937" y="21598473"/>
                <a:ext cx="10005181" cy="6082750"/>
              </a:xfrm>
              <a:prstGeom prst="rect">
                <a:avLst/>
              </a:prstGeom>
              <a:noFill/>
              <a:ln w="9525" cap="flat" cmpd="sng">
                <a:noFill/>
                <a:prstDash val="solid"/>
                <a:round/>
                <a:headEnd type="none" w="sm" len="sm"/>
                <a:tailEnd type="none" w="sm" len="sm"/>
              </a:ln>
            </p:spPr>
            <p:txBody>
              <a:bodyPr spcFirstLastPara="1" wrap="square" lIns="97775" tIns="48875" rIns="97775" bIns="48875" anchor="t" anchorCtr="0">
                <a:noAutofit/>
              </a:bodyPr>
              <a:lstStyle/>
              <a:p>
                <a:pPr marL="457200" marR="0" lvl="0" indent="-457200" algn="l" rtl="0">
                  <a:lnSpc>
                    <a:spcPct val="110000"/>
                  </a:lnSpc>
                  <a:spcBef>
                    <a:spcPts val="0"/>
                  </a:spcBef>
                  <a:spcAft>
                    <a:spcPts val="0"/>
                  </a:spcAft>
                  <a:buClr>
                    <a:schemeClr val="dk1"/>
                  </a:buClr>
                  <a:buSzPts val="3392"/>
                  <a:buFont typeface="Arial" panose="020B0604020202020204" pitchFamily="34" charset="0"/>
                  <a:buChar char="•"/>
                </a:pPr>
                <a:r>
                  <a:rPr lang="en-US" sz="3600" b="0" u="none" dirty="0">
                    <a:solidFill>
                      <a:schemeClr val="dk1"/>
                    </a:solidFill>
                    <a:latin typeface="Cambria"/>
                    <a:ea typeface="Cambria"/>
                    <a:cs typeface="Cambria"/>
                    <a:sym typeface="Cambria"/>
                  </a:rPr>
                  <a:t>Plastic survivability can be achieved by reducing factors that contribute to specimen rupture</a:t>
                </a:r>
              </a:p>
              <a:p>
                <a:pPr marL="457200" marR="0" lvl="0" indent="-457200" algn="l" rtl="0">
                  <a:lnSpc>
                    <a:spcPct val="110000"/>
                  </a:lnSpc>
                  <a:spcBef>
                    <a:spcPts val="0"/>
                  </a:spcBef>
                  <a:spcAft>
                    <a:spcPts val="0"/>
                  </a:spcAft>
                  <a:buClr>
                    <a:schemeClr val="dk1"/>
                  </a:buClr>
                  <a:buSzPts val="3392"/>
                  <a:buFont typeface="Arial" panose="020B0604020202020204" pitchFamily="34" charset="0"/>
                  <a:buChar char="•"/>
                </a:pPr>
                <a:r>
                  <a:rPr lang="en-US" sz="3600" dirty="0">
                    <a:solidFill>
                      <a:schemeClr val="dk1"/>
                    </a:solidFill>
                    <a:latin typeface="Cambria"/>
                    <a:ea typeface="Cambria"/>
                    <a:cs typeface="Cambria"/>
                    <a:sym typeface="Cambria"/>
                  </a:rPr>
                  <a:t>Outgassing issue could be solved through baking/ curing methods</a:t>
                </a:r>
              </a:p>
              <a:p>
                <a:pPr marL="457200" marR="0" lvl="0" indent="-457200" algn="l" rtl="0">
                  <a:lnSpc>
                    <a:spcPct val="110000"/>
                  </a:lnSpc>
                  <a:spcBef>
                    <a:spcPts val="0"/>
                  </a:spcBef>
                  <a:spcAft>
                    <a:spcPts val="0"/>
                  </a:spcAft>
                  <a:buClr>
                    <a:schemeClr val="dk1"/>
                  </a:buClr>
                  <a:buSzPts val="3392"/>
                  <a:buFont typeface="Arial" panose="020B0604020202020204" pitchFamily="34" charset="0"/>
                  <a:buChar char="•"/>
                </a:pPr>
                <a:r>
                  <a:rPr lang="en-US" sz="3600" b="0" u="none" dirty="0">
                    <a:solidFill>
                      <a:schemeClr val="dk1"/>
                    </a:solidFill>
                    <a:latin typeface="Cambria"/>
                    <a:ea typeface="Cambria"/>
                    <a:cs typeface="Cambria"/>
                    <a:sym typeface="Cambria"/>
                  </a:rPr>
                  <a:t>Recent studies have determined that baking ABS plastics at approx. 95 </a:t>
                </a:r>
                <a14:m>
                  <m:oMath xmlns:m="http://schemas.openxmlformats.org/officeDocument/2006/math">
                    <m:sSup>
                      <m:sSupPr>
                        <m:ctrlPr>
                          <a:rPr lang="ar-AE" sz="3600" b="0" i="1" u="none" smtClean="0">
                            <a:solidFill>
                              <a:schemeClr val="dk1"/>
                            </a:solidFill>
                            <a:latin typeface="Cambria Math" panose="02040503050406030204" pitchFamily="18" charset="0"/>
                            <a:ea typeface="Cambria"/>
                            <a:sym typeface="Cambria"/>
                          </a:rPr>
                        </m:ctrlPr>
                      </m:sSupPr>
                      <m:e>
                        <m:r>
                          <a:rPr lang="en-US" sz="3600" b="0" i="1" u="none" smtClean="0">
                            <a:solidFill>
                              <a:schemeClr val="dk1"/>
                            </a:solidFill>
                            <a:latin typeface="Cambria Math" panose="02040503050406030204" pitchFamily="18" charset="0"/>
                            <a:ea typeface="Cambria"/>
                            <a:sym typeface="Cambria"/>
                          </a:rPr>
                          <m:t>𝐶</m:t>
                        </m:r>
                      </m:e>
                      <m:sup>
                        <m:r>
                          <a:rPr lang="ar-AE" sz="3600" b="0" i="1" u="none" smtClean="0">
                            <a:solidFill>
                              <a:schemeClr val="dk1"/>
                            </a:solidFill>
                            <a:latin typeface="Cambria Math" panose="02040503050406030204" pitchFamily="18" charset="0"/>
                            <a:ea typeface="Cambria"/>
                            <a:sym typeface="Cambria"/>
                          </a:rPr>
                          <m:t>𝑜</m:t>
                        </m:r>
                      </m:sup>
                    </m:sSup>
                  </m:oMath>
                </a14:m>
                <a:r>
                  <a:rPr lang="en-US" sz="3600" b="0" u="none" dirty="0">
                    <a:solidFill>
                      <a:schemeClr val="dk1"/>
                    </a:solidFill>
                    <a:latin typeface="Cambria"/>
                    <a:ea typeface="Cambria"/>
                    <a:cs typeface="Cambria"/>
                    <a:sym typeface="Cambria"/>
                  </a:rPr>
                  <a:t> increase pressure tolerance on magnitudes of 2 orders [1]</a:t>
                </a:r>
              </a:p>
            </p:txBody>
          </p:sp>
        </mc:Choice>
        <mc:Fallback xmlns="">
          <p:sp>
            <p:nvSpPr>
              <p:cNvPr id="118" name="Google Shape;118;p1"/>
              <p:cNvSpPr txBox="1">
                <a:spLocks noRot="1" noChangeAspect="1" noMove="1" noResize="1" noEditPoints="1" noAdjustHandles="1" noChangeArrowheads="1" noChangeShapeType="1" noTextEdit="1"/>
              </p:cNvSpPr>
              <p:nvPr/>
            </p:nvSpPr>
            <p:spPr>
              <a:xfrm>
                <a:off x="29912937" y="21598473"/>
                <a:ext cx="10005181" cy="6082750"/>
              </a:xfrm>
              <a:prstGeom prst="rect">
                <a:avLst/>
              </a:prstGeom>
              <a:blipFill>
                <a:blip r:embed="rId6"/>
                <a:stretch>
                  <a:fillRect l="-1463" t="-1403" r="-1463"/>
                </a:stretch>
              </a:blipFill>
              <a:ln w="9525" cap="flat" cmpd="sng">
                <a:noFill/>
                <a:prstDash val="solid"/>
                <a:round/>
                <a:headEnd type="none" w="sm" len="sm"/>
                <a:tailEnd type="none" w="sm" len="sm"/>
              </a:ln>
            </p:spPr>
            <p:txBody>
              <a:bodyPr/>
              <a:lstStyle/>
              <a:p>
                <a:r>
                  <a:rPr lang="en-US">
                    <a:noFill/>
                  </a:rPr>
                  <a:t> </a:t>
                </a:r>
              </a:p>
            </p:txBody>
          </p:sp>
        </mc:Fallback>
      </mc:AlternateContent>
      <p:pic>
        <p:nvPicPr>
          <p:cNvPr id="119" name="Google Shape;119;p1"/>
          <p:cNvPicPr preferRelativeResize="0"/>
          <p:nvPr/>
        </p:nvPicPr>
        <p:blipFill rotWithShape="1">
          <a:blip r:embed="rId7">
            <a:alphaModFix/>
          </a:blip>
          <a:srcRect/>
          <a:stretch/>
        </p:blipFill>
        <p:spPr>
          <a:xfrm>
            <a:off x="2487388" y="1216429"/>
            <a:ext cx="1774009" cy="2347953"/>
          </a:xfrm>
          <a:prstGeom prst="rect">
            <a:avLst/>
          </a:prstGeom>
          <a:noFill/>
          <a:ln>
            <a:noFill/>
          </a:ln>
        </p:spPr>
      </p:pic>
      <p:pic>
        <p:nvPicPr>
          <p:cNvPr id="122" name="Google Shape;122;p1" descr="Diagram&#10;&#10;Description automatically generated"/>
          <p:cNvPicPr preferRelativeResize="0"/>
          <p:nvPr/>
        </p:nvPicPr>
        <p:blipFill rotWithShape="1">
          <a:blip r:embed="rId8">
            <a:alphaModFix/>
          </a:blip>
          <a:srcRect l="31428" r="31906"/>
          <a:stretch/>
        </p:blipFill>
        <p:spPr>
          <a:xfrm>
            <a:off x="13135142" y="7021351"/>
            <a:ext cx="5185950" cy="6347334"/>
          </a:xfrm>
          <a:prstGeom prst="rect">
            <a:avLst/>
          </a:prstGeom>
          <a:noFill/>
          <a:ln>
            <a:noFill/>
          </a:ln>
        </p:spPr>
      </p:pic>
      <p:sp>
        <p:nvSpPr>
          <p:cNvPr id="4" name="TextBox 3">
            <a:extLst>
              <a:ext uri="{FF2B5EF4-FFF2-40B4-BE49-F238E27FC236}">
                <a16:creationId xmlns:a16="http://schemas.microsoft.com/office/drawing/2014/main" id="{BE4AAAD4-72D7-43DA-B6EC-C9BF47C04428}"/>
              </a:ext>
            </a:extLst>
          </p:cNvPr>
          <p:cNvSpPr txBox="1"/>
          <p:nvPr/>
        </p:nvSpPr>
        <p:spPr>
          <a:xfrm>
            <a:off x="21180699" y="29535614"/>
            <a:ext cx="8381170"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Stress-strain curves (full) for the FDM ABS plastic in light green, displaying the same curvature as the Abaqus graph (Highlighted in red square).</a:t>
            </a:r>
          </a:p>
        </p:txBody>
      </p:sp>
      <p:pic>
        <p:nvPicPr>
          <p:cNvPr id="16" name="Picture 15" descr="A picture containing shape&#10;&#10;Description automatically generated">
            <a:extLst>
              <a:ext uri="{FF2B5EF4-FFF2-40B4-BE49-F238E27FC236}">
                <a16:creationId xmlns:a16="http://schemas.microsoft.com/office/drawing/2014/main" id="{EC6584DB-081E-4980-BDCD-898F88505179}"/>
              </a:ext>
            </a:extLst>
          </p:cNvPr>
          <p:cNvPicPr>
            <a:picLocks noChangeAspect="1"/>
          </p:cNvPicPr>
          <p:nvPr/>
        </p:nvPicPr>
        <p:blipFill rotWithShape="1">
          <a:blip r:embed="rId9"/>
          <a:srcRect r="23801"/>
          <a:stretch/>
        </p:blipFill>
        <p:spPr>
          <a:xfrm>
            <a:off x="20629897" y="15094902"/>
            <a:ext cx="8041687" cy="5013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B3DA1BF0-F484-4998-B009-495BB3E1F382}"/>
              </a:ext>
            </a:extLst>
          </p:cNvPr>
          <p:cNvSpPr txBox="1"/>
          <p:nvPr/>
        </p:nvSpPr>
        <p:spPr>
          <a:xfrm>
            <a:off x="11590202" y="20413507"/>
            <a:ext cx="8041687"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Figure depicting the deformation magnitudes of the ABS test cube used to model the vacuum chambers simulation; Red areas are maximum deformation</a:t>
            </a:r>
          </a:p>
        </p:txBody>
      </p:sp>
      <p:sp>
        <p:nvSpPr>
          <p:cNvPr id="18" name="TextBox 17">
            <a:extLst>
              <a:ext uri="{FF2B5EF4-FFF2-40B4-BE49-F238E27FC236}">
                <a16:creationId xmlns:a16="http://schemas.microsoft.com/office/drawing/2014/main" id="{231F609B-70C6-4FD2-B61A-166E8C2C9EB1}"/>
              </a:ext>
            </a:extLst>
          </p:cNvPr>
          <p:cNvSpPr txBox="1"/>
          <p:nvPr/>
        </p:nvSpPr>
        <p:spPr>
          <a:xfrm>
            <a:off x="286846" y="24530777"/>
            <a:ext cx="9929831" cy="7171194"/>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Plastics are lightweight, and simple manufacturability</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ABS plastic density is approximately 7-8 times lighter than steel, 3 times lighter than Aluminum</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Plastics offer excellent electrical insulation, especially at lower power levels </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Ideal for sensitive apparatus such as spectrometers and magnetometers </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Manufactured through simple, cost effective means </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Complex shapes - printed into any shape, as a singular unit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D9185932-8D7C-49AB-BFF2-16C8BFC0CA02}"/>
              </a:ext>
            </a:extLst>
          </p:cNvPr>
          <p:cNvPicPr>
            <a:picLocks noChangeAspect="1"/>
          </p:cNvPicPr>
          <p:nvPr/>
        </p:nvPicPr>
        <p:blipFill rotWithShape="1">
          <a:blip r:embed="rId10"/>
          <a:srcRect l="13357" r="13922"/>
          <a:stretch/>
        </p:blipFill>
        <p:spPr>
          <a:xfrm>
            <a:off x="34472880" y="1051362"/>
            <a:ext cx="3649560" cy="2689001"/>
          </a:xfrm>
          <a:prstGeom prst="rect">
            <a:avLst/>
          </a:prstGeom>
        </p:spPr>
      </p:pic>
      <p:pic>
        <p:nvPicPr>
          <p:cNvPr id="7" name="Picture 6" descr="Chart, line chart&#10;&#10;Description automatically generated">
            <a:extLst>
              <a:ext uri="{FF2B5EF4-FFF2-40B4-BE49-F238E27FC236}">
                <a16:creationId xmlns:a16="http://schemas.microsoft.com/office/drawing/2014/main" id="{50CE6E7B-182E-428B-87B4-2FF989ED22CB}"/>
              </a:ext>
            </a:extLst>
          </p:cNvPr>
          <p:cNvPicPr>
            <a:picLocks noChangeAspect="1"/>
          </p:cNvPicPr>
          <p:nvPr/>
        </p:nvPicPr>
        <p:blipFill>
          <a:blip r:embed="rId11"/>
          <a:stretch>
            <a:fillRect/>
          </a:stretch>
        </p:blipFill>
        <p:spPr>
          <a:xfrm>
            <a:off x="21180700" y="24084642"/>
            <a:ext cx="8129980" cy="4928021"/>
          </a:xfrm>
          <a:prstGeom prst="rect">
            <a:avLst/>
          </a:prstGeom>
        </p:spPr>
      </p:pic>
      <p:pic>
        <p:nvPicPr>
          <p:cNvPr id="3" name="Picture 2" descr="Chart, surface chart&#10;&#10;Description automatically generated">
            <a:extLst>
              <a:ext uri="{FF2B5EF4-FFF2-40B4-BE49-F238E27FC236}">
                <a16:creationId xmlns:a16="http://schemas.microsoft.com/office/drawing/2014/main" id="{894B8A1B-14EF-4AAF-BC9E-578EE600C34C}"/>
              </a:ext>
            </a:extLst>
          </p:cNvPr>
          <p:cNvPicPr>
            <a:picLocks noChangeAspect="1"/>
          </p:cNvPicPr>
          <p:nvPr/>
        </p:nvPicPr>
        <p:blipFill rotWithShape="1">
          <a:blip r:embed="rId12"/>
          <a:srcRect r="19769" b="17998"/>
          <a:stretch/>
        </p:blipFill>
        <p:spPr>
          <a:xfrm>
            <a:off x="10560569" y="15478140"/>
            <a:ext cx="9859386" cy="4599287"/>
          </a:xfrm>
          <a:prstGeom prst="rect">
            <a:avLst/>
          </a:prstGeom>
        </p:spPr>
      </p:pic>
      <p:pic>
        <p:nvPicPr>
          <p:cNvPr id="8" name="Picture 7" descr="Shape&#10;&#10;Description automatically generated">
            <a:extLst>
              <a:ext uri="{FF2B5EF4-FFF2-40B4-BE49-F238E27FC236}">
                <a16:creationId xmlns:a16="http://schemas.microsoft.com/office/drawing/2014/main" id="{2D3E8ACD-2083-4A96-A6B2-A1D813535743}"/>
              </a:ext>
            </a:extLst>
          </p:cNvPr>
          <p:cNvPicPr>
            <a:picLocks noChangeAspect="1"/>
          </p:cNvPicPr>
          <p:nvPr/>
        </p:nvPicPr>
        <p:blipFill rotWithShape="1">
          <a:blip r:embed="rId13"/>
          <a:srcRect r="24049" b="2807"/>
          <a:stretch/>
        </p:blipFill>
        <p:spPr>
          <a:xfrm>
            <a:off x="18167954" y="6944954"/>
            <a:ext cx="11285490" cy="6591451"/>
          </a:xfrm>
          <a:prstGeom prst="rect">
            <a:avLst/>
          </a:prstGeom>
        </p:spPr>
      </p:pic>
      <p:pic>
        <p:nvPicPr>
          <p:cNvPr id="10" name="Picture 9" descr="Chart, line chart&#10;&#10;Description automatically generated">
            <a:extLst>
              <a:ext uri="{FF2B5EF4-FFF2-40B4-BE49-F238E27FC236}">
                <a16:creationId xmlns:a16="http://schemas.microsoft.com/office/drawing/2014/main" id="{2E6A8518-EED1-4971-825F-495ED6D5FFFC}"/>
              </a:ext>
            </a:extLst>
          </p:cNvPr>
          <p:cNvPicPr>
            <a:picLocks noChangeAspect="1"/>
          </p:cNvPicPr>
          <p:nvPr/>
        </p:nvPicPr>
        <p:blipFill>
          <a:blip r:embed="rId14"/>
          <a:stretch>
            <a:fillRect/>
          </a:stretch>
        </p:blipFill>
        <p:spPr>
          <a:xfrm>
            <a:off x="11305713" y="24115029"/>
            <a:ext cx="8811087" cy="48976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815</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Cambria Math</vt:lpstr>
      <vt:lpstr>Times New Roman</vt:lpstr>
      <vt:lpstr>Office Theme</vt:lpstr>
      <vt:lpstr>Application and Feasibility of 3D-Printed Materials in CUBESAT Construction Robert Wells, Advisor: Amy Keesee Ph.D Morse Space Science Center,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Appplication and Feasibility of 3D-Printed Materials in CUBESAT Construction Robert Wells, Advisor: Amy Keesee Ph.D Morse Space Science Center, University of New Hampshire, Durham, NH 03824</dc:title>
  <dc:creator>Rhiannon Jacobs</dc:creator>
  <cp:lastModifiedBy>Robert Wells</cp:lastModifiedBy>
  <cp:revision>35</cp:revision>
  <dcterms:created xsi:type="dcterms:W3CDTF">2016-03-05T16:55:12Z</dcterms:created>
  <dcterms:modified xsi:type="dcterms:W3CDTF">2021-04-26T17:28:58Z</dcterms:modified>
</cp:coreProperties>
</file>