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9"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AEC5"/>
    <a:srgbClr val="264E7A"/>
    <a:srgbClr val="003591"/>
    <a:srgbClr val="5685B1"/>
    <a:srgbClr val="AC622A"/>
    <a:srgbClr val="FF6600"/>
    <a:srgbClr val="DB6413"/>
    <a:srgbClr val="D20000"/>
    <a:srgbClr val="606DCC"/>
    <a:srgbClr val="AACE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955" autoAdjust="0"/>
  </p:normalViewPr>
  <p:slideViewPr>
    <p:cSldViewPr snapToGrid="0">
      <p:cViewPr>
        <p:scale>
          <a:sx n="30" d="100"/>
          <a:sy n="30" d="100"/>
        </p:scale>
        <p:origin x="-754" y="-141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4BDDFD-BA24-49D8-A861-B845491AEFDD}" type="datetimeFigureOut">
              <a:rPr lang="en-US" smtClean="0"/>
              <a:t>4/26/2021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21C06F-963E-4BCD-863A-18FDB7F415D7}" type="slidenum">
              <a:rPr lang="en-US" smtClean="0"/>
              <a:t>‹#›</a:t>
            </a:fld>
            <a:endParaRPr lang="en-US"/>
          </a:p>
        </p:txBody>
      </p:sp>
    </p:spTree>
    <p:extLst>
      <p:ext uri="{BB962C8B-B14F-4D97-AF65-F5344CB8AC3E}">
        <p14:creationId xmlns:p14="http://schemas.microsoft.com/office/powerpoint/2010/main" val="200923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References: (2) https://www.nature.com/articles/nature12997#Fig3</a:t>
            </a:r>
          </a:p>
          <a:p>
            <a:pPr marL="0" indent="0">
              <a:buFont typeface="Arial" panose="020B0604020202020204" pitchFamily="34" charset="0"/>
              <a:buNone/>
            </a:pPr>
            <a:r>
              <a:rPr lang="en-US" dirty="0"/>
              <a:t>https://www.radmod.co.uk/maire</a:t>
            </a:r>
          </a:p>
        </p:txBody>
      </p:sp>
      <p:sp>
        <p:nvSpPr>
          <p:cNvPr id="4" name="Slide Number Placeholder 3"/>
          <p:cNvSpPr>
            <a:spLocks noGrp="1"/>
          </p:cNvSpPr>
          <p:nvPr>
            <p:ph type="sldNum" sz="quarter" idx="5"/>
          </p:nvPr>
        </p:nvSpPr>
        <p:spPr/>
        <p:txBody>
          <a:bodyPr/>
          <a:lstStyle/>
          <a:p>
            <a:fld id="{3021C06F-963E-4BCD-863A-18FDB7F415D7}" type="slidenum">
              <a:rPr lang="en-US" smtClean="0"/>
              <a:t>1</a:t>
            </a:fld>
            <a:endParaRPr lang="en-US"/>
          </a:p>
        </p:txBody>
      </p:sp>
    </p:spTree>
    <p:extLst>
      <p:ext uri="{BB962C8B-B14F-4D97-AF65-F5344CB8AC3E}">
        <p14:creationId xmlns:p14="http://schemas.microsoft.com/office/powerpoint/2010/main" val="2129497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F54D4F-BBDA-4A30-8491-ABAC68D0E60C}"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5B6A7-5721-4B56-A571-D77612A5678D}" type="slidenum">
              <a:rPr lang="en-US" smtClean="0"/>
              <a:t>‹#›</a:t>
            </a:fld>
            <a:endParaRPr lang="en-US"/>
          </a:p>
        </p:txBody>
      </p:sp>
    </p:spTree>
    <p:extLst>
      <p:ext uri="{BB962C8B-B14F-4D97-AF65-F5344CB8AC3E}">
        <p14:creationId xmlns:p14="http://schemas.microsoft.com/office/powerpoint/2010/main" val="269444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F54D4F-BBDA-4A30-8491-ABAC68D0E60C}"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5B6A7-5721-4B56-A571-D77612A5678D}" type="slidenum">
              <a:rPr lang="en-US" smtClean="0"/>
              <a:t>‹#›</a:t>
            </a:fld>
            <a:endParaRPr lang="en-US"/>
          </a:p>
        </p:txBody>
      </p:sp>
    </p:spTree>
    <p:extLst>
      <p:ext uri="{BB962C8B-B14F-4D97-AF65-F5344CB8AC3E}">
        <p14:creationId xmlns:p14="http://schemas.microsoft.com/office/powerpoint/2010/main" val="160792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F54D4F-BBDA-4A30-8491-ABAC68D0E60C}"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5B6A7-5721-4B56-A571-D77612A5678D}" type="slidenum">
              <a:rPr lang="en-US" smtClean="0"/>
              <a:t>‹#›</a:t>
            </a:fld>
            <a:endParaRPr lang="en-US"/>
          </a:p>
        </p:txBody>
      </p:sp>
    </p:spTree>
    <p:extLst>
      <p:ext uri="{BB962C8B-B14F-4D97-AF65-F5344CB8AC3E}">
        <p14:creationId xmlns:p14="http://schemas.microsoft.com/office/powerpoint/2010/main" val="781610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F54D4F-BBDA-4A30-8491-ABAC68D0E60C}"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5B6A7-5721-4B56-A571-D77612A5678D}" type="slidenum">
              <a:rPr lang="en-US" smtClean="0"/>
              <a:t>‹#›</a:t>
            </a:fld>
            <a:endParaRPr lang="en-US"/>
          </a:p>
        </p:txBody>
      </p:sp>
    </p:spTree>
    <p:extLst>
      <p:ext uri="{BB962C8B-B14F-4D97-AF65-F5344CB8AC3E}">
        <p14:creationId xmlns:p14="http://schemas.microsoft.com/office/powerpoint/2010/main" val="430802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F54D4F-BBDA-4A30-8491-ABAC68D0E60C}"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5B6A7-5721-4B56-A571-D77612A5678D}" type="slidenum">
              <a:rPr lang="en-US" smtClean="0"/>
              <a:t>‹#›</a:t>
            </a:fld>
            <a:endParaRPr lang="en-US"/>
          </a:p>
        </p:txBody>
      </p:sp>
    </p:spTree>
    <p:extLst>
      <p:ext uri="{BB962C8B-B14F-4D97-AF65-F5344CB8AC3E}">
        <p14:creationId xmlns:p14="http://schemas.microsoft.com/office/powerpoint/2010/main" val="2447415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F54D4F-BBDA-4A30-8491-ABAC68D0E60C}" type="datetimeFigureOut">
              <a:rPr lang="en-US" smtClean="0"/>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5B6A7-5721-4B56-A571-D77612A5678D}" type="slidenum">
              <a:rPr lang="en-US" smtClean="0"/>
              <a:t>‹#›</a:t>
            </a:fld>
            <a:endParaRPr lang="en-US"/>
          </a:p>
        </p:txBody>
      </p:sp>
    </p:spTree>
    <p:extLst>
      <p:ext uri="{BB962C8B-B14F-4D97-AF65-F5344CB8AC3E}">
        <p14:creationId xmlns:p14="http://schemas.microsoft.com/office/powerpoint/2010/main" val="427618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F54D4F-BBDA-4A30-8491-ABAC68D0E60C}" type="datetimeFigureOut">
              <a:rPr lang="en-US" smtClean="0"/>
              <a:t>4/26/2021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85B6A7-5721-4B56-A571-D77612A5678D}" type="slidenum">
              <a:rPr lang="en-US" smtClean="0"/>
              <a:t>‹#›</a:t>
            </a:fld>
            <a:endParaRPr lang="en-US"/>
          </a:p>
        </p:txBody>
      </p:sp>
    </p:spTree>
    <p:extLst>
      <p:ext uri="{BB962C8B-B14F-4D97-AF65-F5344CB8AC3E}">
        <p14:creationId xmlns:p14="http://schemas.microsoft.com/office/powerpoint/2010/main" val="557369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F54D4F-BBDA-4A30-8491-ABAC68D0E60C}" type="datetimeFigureOut">
              <a:rPr lang="en-US" smtClean="0"/>
              <a:t>4/26/2021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85B6A7-5721-4B56-A571-D77612A5678D}" type="slidenum">
              <a:rPr lang="en-US" smtClean="0"/>
              <a:t>‹#›</a:t>
            </a:fld>
            <a:endParaRPr lang="en-US"/>
          </a:p>
        </p:txBody>
      </p:sp>
    </p:spTree>
    <p:extLst>
      <p:ext uri="{BB962C8B-B14F-4D97-AF65-F5344CB8AC3E}">
        <p14:creationId xmlns:p14="http://schemas.microsoft.com/office/powerpoint/2010/main" val="802537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54D4F-BBDA-4A30-8491-ABAC68D0E60C}" type="datetimeFigureOut">
              <a:rPr lang="en-US" smtClean="0"/>
              <a:t>4/26/2021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85B6A7-5721-4B56-A571-D77612A5678D}" type="slidenum">
              <a:rPr lang="en-US" smtClean="0"/>
              <a:t>‹#›</a:t>
            </a:fld>
            <a:endParaRPr lang="en-US"/>
          </a:p>
        </p:txBody>
      </p:sp>
    </p:spTree>
    <p:extLst>
      <p:ext uri="{BB962C8B-B14F-4D97-AF65-F5344CB8AC3E}">
        <p14:creationId xmlns:p14="http://schemas.microsoft.com/office/powerpoint/2010/main" val="417992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36F54D4F-BBDA-4A30-8491-ABAC68D0E60C}" type="datetimeFigureOut">
              <a:rPr lang="en-US" smtClean="0"/>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5B6A7-5721-4B56-A571-D77612A5678D}" type="slidenum">
              <a:rPr lang="en-US" smtClean="0"/>
              <a:t>‹#›</a:t>
            </a:fld>
            <a:endParaRPr lang="en-US"/>
          </a:p>
        </p:txBody>
      </p:sp>
    </p:spTree>
    <p:extLst>
      <p:ext uri="{BB962C8B-B14F-4D97-AF65-F5344CB8AC3E}">
        <p14:creationId xmlns:p14="http://schemas.microsoft.com/office/powerpoint/2010/main" val="4189046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36F54D4F-BBDA-4A30-8491-ABAC68D0E60C}" type="datetimeFigureOut">
              <a:rPr lang="en-US" smtClean="0"/>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5B6A7-5721-4B56-A571-D77612A5678D}" type="slidenum">
              <a:rPr lang="en-US" smtClean="0"/>
              <a:t>‹#›</a:t>
            </a:fld>
            <a:endParaRPr lang="en-US"/>
          </a:p>
        </p:txBody>
      </p:sp>
    </p:spTree>
    <p:extLst>
      <p:ext uri="{BB962C8B-B14F-4D97-AF65-F5344CB8AC3E}">
        <p14:creationId xmlns:p14="http://schemas.microsoft.com/office/powerpoint/2010/main" val="228053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36F54D4F-BBDA-4A30-8491-ABAC68D0E60C}" type="datetimeFigureOut">
              <a:rPr lang="en-US" smtClean="0"/>
              <a:t>4/26/2021</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3385B6A7-5721-4B56-A571-D77612A5678D}" type="slidenum">
              <a:rPr lang="en-US" smtClean="0"/>
              <a:t>‹#›</a:t>
            </a:fld>
            <a:endParaRPr lang="en-US"/>
          </a:p>
        </p:txBody>
      </p:sp>
    </p:spTree>
    <p:extLst>
      <p:ext uri="{BB962C8B-B14F-4D97-AF65-F5344CB8AC3E}">
        <p14:creationId xmlns:p14="http://schemas.microsoft.com/office/powerpoint/2010/main" val="40863864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jpg"/><Relationship Id="rId12" Type="http://schemas.openxmlformats.org/officeDocument/2006/relationships/image" Target="../media/image10.jp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hyperlink" Target="https://www.radmod.co.uk/maire" TargetMode="External"/><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94975C8F-A673-401B-981A-BAA8CB2D6BA6}"/>
              </a:ext>
            </a:extLst>
          </p:cNvPr>
          <p:cNvSpPr/>
          <p:nvPr/>
        </p:nvSpPr>
        <p:spPr>
          <a:xfrm>
            <a:off x="32105048" y="6947850"/>
            <a:ext cx="11155592" cy="16507281"/>
          </a:xfrm>
          <a:prstGeom prst="rect">
            <a:avLst/>
          </a:prstGeom>
          <a:solidFill>
            <a:srgbClr val="E0E7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4ADDCC1B-2B29-460D-8FF2-213B2AE32913}"/>
              </a:ext>
            </a:extLst>
          </p:cNvPr>
          <p:cNvSpPr/>
          <p:nvPr/>
        </p:nvSpPr>
        <p:spPr>
          <a:xfrm>
            <a:off x="12315932" y="25744337"/>
            <a:ext cx="19256268" cy="5765563"/>
          </a:xfrm>
          <a:prstGeom prst="rect">
            <a:avLst/>
          </a:prstGeom>
          <a:solidFill>
            <a:srgbClr val="E0E7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D10A21F7-93D0-4D0C-976E-58914EF4329A}"/>
              </a:ext>
            </a:extLst>
          </p:cNvPr>
          <p:cNvSpPr/>
          <p:nvPr/>
        </p:nvSpPr>
        <p:spPr>
          <a:xfrm>
            <a:off x="12315932" y="6995823"/>
            <a:ext cx="19230868" cy="10517728"/>
          </a:xfrm>
          <a:prstGeom prst="rect">
            <a:avLst/>
          </a:prstGeom>
          <a:solidFill>
            <a:srgbClr val="E0E7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12FBAF60-D5AC-4EF5-83F7-EF47152EF5DE}"/>
              </a:ext>
            </a:extLst>
          </p:cNvPr>
          <p:cNvSpPr/>
          <p:nvPr/>
        </p:nvSpPr>
        <p:spPr>
          <a:xfrm>
            <a:off x="12315932" y="18589755"/>
            <a:ext cx="19256268" cy="5806876"/>
          </a:xfrm>
          <a:prstGeom prst="rect">
            <a:avLst/>
          </a:prstGeom>
          <a:solidFill>
            <a:srgbClr val="E0E7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0F08FC2B-6DAA-40D5-8015-0A03D8C7D06F}"/>
              </a:ext>
            </a:extLst>
          </p:cNvPr>
          <p:cNvSpPr/>
          <p:nvPr/>
        </p:nvSpPr>
        <p:spPr>
          <a:xfrm>
            <a:off x="0" y="0"/>
            <a:ext cx="43891200" cy="5159702"/>
          </a:xfrm>
          <a:prstGeom prst="rect">
            <a:avLst/>
          </a:prstGeom>
          <a:solidFill>
            <a:srgbClr val="003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A168101-ADD3-4949-83DB-5B8715836153}"/>
              </a:ext>
            </a:extLst>
          </p:cNvPr>
          <p:cNvSpPr/>
          <p:nvPr/>
        </p:nvSpPr>
        <p:spPr>
          <a:xfrm>
            <a:off x="7235168" y="205355"/>
            <a:ext cx="29420855" cy="16219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i="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Transition Edge Sensor Microcalorimeters for ASCENT</a:t>
            </a:r>
          </a:p>
        </p:txBody>
      </p:sp>
      <p:sp>
        <p:nvSpPr>
          <p:cNvPr id="2" name="Rectangle 1">
            <a:extLst>
              <a:ext uri="{FF2B5EF4-FFF2-40B4-BE49-F238E27FC236}">
                <a16:creationId xmlns:a16="http://schemas.microsoft.com/office/drawing/2014/main" id="{593AD011-F4FB-4F90-8D35-9047B95BEB67}"/>
              </a:ext>
            </a:extLst>
          </p:cNvPr>
          <p:cNvSpPr/>
          <p:nvPr/>
        </p:nvSpPr>
        <p:spPr>
          <a:xfrm>
            <a:off x="643847" y="6930432"/>
            <a:ext cx="11154991" cy="11858612"/>
          </a:xfrm>
          <a:prstGeom prst="rect">
            <a:avLst/>
          </a:prstGeom>
          <a:solidFill>
            <a:srgbClr val="E0E7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258715BF-9F1D-4E02-911F-E281FEB92146}"/>
              </a:ext>
            </a:extLst>
          </p:cNvPr>
          <p:cNvSpPr/>
          <p:nvPr/>
        </p:nvSpPr>
        <p:spPr>
          <a:xfrm>
            <a:off x="32092355" y="28930600"/>
            <a:ext cx="11155592" cy="2579300"/>
          </a:xfrm>
          <a:prstGeom prst="rect">
            <a:avLst/>
          </a:prstGeom>
          <a:solidFill>
            <a:srgbClr val="E0E7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EB641EEB-094B-4AA2-92B1-EF02DC5411D4}"/>
              </a:ext>
            </a:extLst>
          </p:cNvPr>
          <p:cNvSpPr txBox="1"/>
          <p:nvPr/>
        </p:nvSpPr>
        <p:spPr>
          <a:xfrm>
            <a:off x="32429272" y="29146648"/>
            <a:ext cx="10183175" cy="2246769"/>
          </a:xfrm>
          <a:prstGeom prst="rect">
            <a:avLst/>
          </a:prstGeom>
          <a:noFill/>
        </p:spPr>
        <p:txBody>
          <a:bodyPr wrap="square" rtlCol="0">
            <a:spAutoFit/>
          </a:bodyPr>
          <a:lstStyle/>
          <a:p>
            <a:r>
              <a:rPr lang="en-US" sz="2800" dirty="0">
                <a:solidFill>
                  <a:srgbClr val="264E7A"/>
                </a:solidFill>
                <a:latin typeface="Cambria" panose="02040503050406030204" pitchFamily="18" charset="0"/>
                <a:ea typeface="Cambria" panose="02040503050406030204" pitchFamily="18" charset="0"/>
              </a:rPr>
              <a:t>I would like to thank Dr. Fabian Kislat for the opportunity to be a part of this project and for his continued support and insight for my work. I am also grateful to the Space Grant Consortium and the Hamel Center for providing the funding to make my projects possible.</a:t>
            </a:r>
          </a:p>
        </p:txBody>
      </p:sp>
      <p:sp>
        <p:nvSpPr>
          <p:cNvPr id="53" name="TextBox 52">
            <a:extLst>
              <a:ext uri="{FF2B5EF4-FFF2-40B4-BE49-F238E27FC236}">
                <a16:creationId xmlns:a16="http://schemas.microsoft.com/office/drawing/2014/main" id="{803E46F9-03D1-49CC-9A17-0BAF747578FC}"/>
              </a:ext>
            </a:extLst>
          </p:cNvPr>
          <p:cNvSpPr txBox="1"/>
          <p:nvPr/>
        </p:nvSpPr>
        <p:spPr>
          <a:xfrm>
            <a:off x="747090" y="7008651"/>
            <a:ext cx="10865752" cy="5262979"/>
          </a:xfrm>
          <a:prstGeom prst="rect">
            <a:avLst/>
          </a:prstGeom>
          <a:noFill/>
        </p:spPr>
        <p:txBody>
          <a:bodyPr wrap="square" rtlCol="0">
            <a:spAutoFit/>
          </a:bodyPr>
          <a:lstStyle/>
          <a:p>
            <a:r>
              <a:rPr lang="en-US" sz="2800" dirty="0">
                <a:solidFill>
                  <a:srgbClr val="264E7A"/>
                </a:solidFill>
                <a:latin typeface="Cambria" panose="02040503050406030204" pitchFamily="18" charset="0"/>
                <a:ea typeface="Cambria" panose="02040503050406030204" pitchFamily="18" charset="0"/>
              </a:rPr>
              <a:t>ASCENT is a proposed telescope (</a:t>
            </a:r>
            <a:r>
              <a:rPr lang="en-US" sz="2800" b="1" dirty="0">
                <a:solidFill>
                  <a:srgbClr val="264E7A"/>
                </a:solidFill>
                <a:latin typeface="Cambria" panose="02040503050406030204" pitchFamily="18" charset="0"/>
                <a:ea typeface="Cambria" panose="02040503050406030204" pitchFamily="18" charset="0"/>
              </a:rPr>
              <a:t>figure 1</a:t>
            </a:r>
            <a:r>
              <a:rPr lang="en-US" sz="2800" dirty="0">
                <a:solidFill>
                  <a:srgbClr val="264E7A"/>
                </a:solidFill>
                <a:latin typeface="Cambria" panose="02040503050406030204" pitchFamily="18" charset="0"/>
                <a:ea typeface="Cambria" panose="02040503050406030204" pitchFamily="18" charset="0"/>
              </a:rPr>
              <a:t>) project that aims to better understand the structure of supernova remnants. This will be accomplished by observing the emissions from the radioactive decay of titanium-44 (</a:t>
            </a:r>
            <a:r>
              <a:rPr lang="en-US" sz="2800" baseline="30000" dirty="0">
                <a:solidFill>
                  <a:srgbClr val="264E7A"/>
                </a:solidFill>
                <a:latin typeface="Cambria" panose="02040503050406030204" pitchFamily="18" charset="0"/>
                <a:ea typeface="Cambria" panose="02040503050406030204" pitchFamily="18" charset="0"/>
              </a:rPr>
              <a:t>44</a:t>
            </a:r>
            <a:r>
              <a:rPr lang="en-US" sz="2800" dirty="0">
                <a:solidFill>
                  <a:srgbClr val="264E7A"/>
                </a:solidFill>
                <a:latin typeface="Cambria" panose="02040503050406030204" pitchFamily="18" charset="0"/>
                <a:ea typeface="Cambria" panose="02040503050406030204" pitchFamily="18" charset="0"/>
              </a:rPr>
              <a:t>Ti) in the remnant Cassiopeia A (Cas A), seen in </a:t>
            </a:r>
            <a:r>
              <a:rPr lang="en-US" sz="2800" b="1" dirty="0">
                <a:solidFill>
                  <a:srgbClr val="264E7A"/>
                </a:solidFill>
                <a:latin typeface="Cambria" panose="02040503050406030204" pitchFamily="18" charset="0"/>
                <a:ea typeface="Cambria" panose="02040503050406030204" pitchFamily="18" charset="0"/>
              </a:rPr>
              <a:t>figure 2</a:t>
            </a:r>
            <a:r>
              <a:rPr lang="en-US" sz="2800" dirty="0">
                <a:solidFill>
                  <a:srgbClr val="264E7A"/>
                </a:solidFill>
                <a:latin typeface="Cambria" panose="02040503050406030204" pitchFamily="18" charset="0"/>
                <a:ea typeface="Cambria" panose="02040503050406030204" pitchFamily="18" charset="0"/>
              </a:rPr>
              <a:t>. Cas A is a prime remnant to observe because it is young enough to where its </a:t>
            </a:r>
            <a:r>
              <a:rPr lang="en-US" sz="2800" baseline="30000" dirty="0">
                <a:solidFill>
                  <a:srgbClr val="264E7A"/>
                </a:solidFill>
                <a:latin typeface="Cambria" panose="02040503050406030204" pitchFamily="18" charset="0"/>
                <a:ea typeface="Cambria" panose="02040503050406030204" pitchFamily="18" charset="0"/>
              </a:rPr>
              <a:t>44</a:t>
            </a:r>
            <a:r>
              <a:rPr lang="en-US" sz="2800" dirty="0">
                <a:solidFill>
                  <a:srgbClr val="264E7A"/>
                </a:solidFill>
                <a:latin typeface="Cambria" panose="02040503050406030204" pitchFamily="18" charset="0"/>
                <a:ea typeface="Cambria" panose="02040503050406030204" pitchFamily="18" charset="0"/>
              </a:rPr>
              <a:t>Ti has not completely decayed into the stable isotope calcium-44. ASCENT seeks to achieve an energy resolution of 8-16 fold better than previous measurements of Cas A so that more precise and accurate models of the remnant can be analyzed. This improvement in resolution will be obtained by the use of transition-edge sensor (TES) microcalorimeters.</a:t>
            </a:r>
          </a:p>
          <a:p>
            <a:endParaRPr lang="en-US" sz="2800" dirty="0">
              <a:solidFill>
                <a:srgbClr val="264E7A"/>
              </a:solidFill>
              <a:latin typeface="Cambria" panose="02040503050406030204" pitchFamily="18" charset="0"/>
              <a:ea typeface="Cambria" panose="02040503050406030204" pitchFamily="18" charset="0"/>
            </a:endParaRPr>
          </a:p>
        </p:txBody>
      </p:sp>
      <p:sp>
        <p:nvSpPr>
          <p:cNvPr id="20" name="Rectangle 19">
            <a:extLst>
              <a:ext uri="{FF2B5EF4-FFF2-40B4-BE49-F238E27FC236}">
                <a16:creationId xmlns:a16="http://schemas.microsoft.com/office/drawing/2014/main" id="{2CEC9AD3-E754-4E60-AF09-6BF660C2876E}"/>
              </a:ext>
            </a:extLst>
          </p:cNvPr>
          <p:cNvSpPr/>
          <p:nvPr/>
        </p:nvSpPr>
        <p:spPr>
          <a:xfrm>
            <a:off x="13534260" y="2192549"/>
            <a:ext cx="16822669" cy="1924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i="0" u="sng"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Amanda Wester</a:t>
            </a:r>
            <a:r>
              <a:rPr lang="en-US" sz="5500" i="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Dr. Fabian Kislat (Faculty Advisor)</a:t>
            </a:r>
            <a:endParaRPr lang="en-US" sz="5500" u="sng"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36" name="Picture 35">
            <a:extLst>
              <a:ext uri="{FF2B5EF4-FFF2-40B4-BE49-F238E27FC236}">
                <a16:creationId xmlns:a16="http://schemas.microsoft.com/office/drawing/2014/main" id="{400C4BB0-B331-41BE-84F8-7CF1F52CC3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919" y="1159251"/>
            <a:ext cx="2491617" cy="3297729"/>
          </a:xfrm>
          <a:prstGeom prst="rect">
            <a:avLst/>
          </a:prstGeom>
        </p:spPr>
      </p:pic>
      <p:sp>
        <p:nvSpPr>
          <p:cNvPr id="5" name="Oval 4">
            <a:extLst>
              <a:ext uri="{FF2B5EF4-FFF2-40B4-BE49-F238E27FC236}">
                <a16:creationId xmlns:a16="http://schemas.microsoft.com/office/drawing/2014/main" id="{07531D0A-1FCC-4E18-8768-8161D0E2C2A0}"/>
              </a:ext>
            </a:extLst>
          </p:cNvPr>
          <p:cNvSpPr/>
          <p:nvPr/>
        </p:nvSpPr>
        <p:spPr>
          <a:xfrm>
            <a:off x="2510412" y="3784050"/>
            <a:ext cx="648840" cy="445049"/>
          </a:xfrm>
          <a:prstGeom prst="ellipse">
            <a:avLst/>
          </a:prstGeom>
          <a:solidFill>
            <a:srgbClr val="003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46A078-92EA-4B46-B2A3-53BC072FC635}"/>
              </a:ext>
            </a:extLst>
          </p:cNvPr>
          <p:cNvSpPr txBox="1"/>
          <p:nvPr/>
        </p:nvSpPr>
        <p:spPr>
          <a:xfrm>
            <a:off x="10972796" y="1547516"/>
            <a:ext cx="21945600" cy="1246495"/>
          </a:xfrm>
          <a:prstGeom prst="rect">
            <a:avLst/>
          </a:prstGeom>
          <a:noFill/>
        </p:spPr>
        <p:txBody>
          <a:bodyPr wrap="square">
            <a:spAutoFit/>
          </a:bodyPr>
          <a:lstStyle/>
          <a:p>
            <a:pPr algn="ctr"/>
            <a:r>
              <a:rPr lang="en-US" sz="7500" i="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A Superconducting Energetic X-ray Telescope</a:t>
            </a:r>
            <a:endParaRPr lang="en-US" sz="7500"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1FD35FDF-EAF6-43C0-AF1A-1B4449F6CB64}"/>
              </a:ext>
            </a:extLst>
          </p:cNvPr>
          <p:cNvSpPr txBox="1"/>
          <p:nvPr/>
        </p:nvSpPr>
        <p:spPr>
          <a:xfrm>
            <a:off x="10972794" y="3545504"/>
            <a:ext cx="21945600" cy="1015663"/>
          </a:xfrm>
          <a:prstGeom prst="rect">
            <a:avLst/>
          </a:prstGeom>
          <a:noFill/>
        </p:spPr>
        <p:txBody>
          <a:bodyPr wrap="square">
            <a:spAutoFit/>
          </a:bodyPr>
          <a:lstStyle/>
          <a:p>
            <a:pPr algn="ctr"/>
            <a:r>
              <a:rPr lang="en-US" sz="6000" i="1"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Department of Physics and Astronomy</a:t>
            </a:r>
            <a:endParaRPr lang="en-US" sz="6000" i="1"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44" name="Subtitle 2">
            <a:extLst>
              <a:ext uri="{FF2B5EF4-FFF2-40B4-BE49-F238E27FC236}">
                <a16:creationId xmlns:a16="http://schemas.microsoft.com/office/drawing/2014/main" id="{8B13F43F-6D13-4838-B068-FC7470E403A2}"/>
              </a:ext>
            </a:extLst>
          </p:cNvPr>
          <p:cNvSpPr txBox="1">
            <a:spLocks/>
          </p:cNvSpPr>
          <p:nvPr/>
        </p:nvSpPr>
        <p:spPr>
          <a:xfrm>
            <a:off x="646107" y="6031089"/>
            <a:ext cx="11130185" cy="896283"/>
          </a:xfrm>
          <a:prstGeom prst="rect">
            <a:avLst/>
          </a:prstGeom>
          <a:solidFill>
            <a:srgbClr val="003591"/>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rPr>
              <a:t>Introduction</a:t>
            </a:r>
          </a:p>
        </p:txBody>
      </p:sp>
      <p:sp>
        <p:nvSpPr>
          <p:cNvPr id="45" name="Subtitle 2">
            <a:extLst>
              <a:ext uri="{FF2B5EF4-FFF2-40B4-BE49-F238E27FC236}">
                <a16:creationId xmlns:a16="http://schemas.microsoft.com/office/drawing/2014/main" id="{21734AC3-E3B8-4681-A57B-9A0698512C87}"/>
              </a:ext>
            </a:extLst>
          </p:cNvPr>
          <p:cNvSpPr txBox="1">
            <a:spLocks/>
          </p:cNvSpPr>
          <p:nvPr/>
        </p:nvSpPr>
        <p:spPr>
          <a:xfrm>
            <a:off x="32092356" y="6073958"/>
            <a:ext cx="11130185" cy="896283"/>
          </a:xfrm>
          <a:prstGeom prst="rect">
            <a:avLst/>
          </a:prstGeom>
          <a:solidFill>
            <a:srgbClr val="003591"/>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rPr>
              <a:t>Simulation and Results</a:t>
            </a:r>
          </a:p>
        </p:txBody>
      </p:sp>
      <p:sp>
        <p:nvSpPr>
          <p:cNvPr id="46" name="Subtitle 2">
            <a:extLst>
              <a:ext uri="{FF2B5EF4-FFF2-40B4-BE49-F238E27FC236}">
                <a16:creationId xmlns:a16="http://schemas.microsoft.com/office/drawing/2014/main" id="{A30696CF-A691-49F7-9D52-999CF2533D88}"/>
              </a:ext>
            </a:extLst>
          </p:cNvPr>
          <p:cNvSpPr txBox="1">
            <a:spLocks/>
          </p:cNvSpPr>
          <p:nvPr/>
        </p:nvSpPr>
        <p:spPr>
          <a:xfrm>
            <a:off x="12315932" y="6079318"/>
            <a:ext cx="19230868" cy="896283"/>
          </a:xfrm>
          <a:prstGeom prst="rect">
            <a:avLst/>
          </a:prstGeom>
          <a:solidFill>
            <a:srgbClr val="003591"/>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rPr>
              <a:t>Background Radiation</a:t>
            </a:r>
          </a:p>
        </p:txBody>
      </p:sp>
      <p:pic>
        <p:nvPicPr>
          <p:cNvPr id="14" name="Picture 13" descr="A picture containing transport, outdoor, crane&#10;&#10;Description automatically generated">
            <a:extLst>
              <a:ext uri="{FF2B5EF4-FFF2-40B4-BE49-F238E27FC236}">
                <a16:creationId xmlns:a16="http://schemas.microsoft.com/office/drawing/2014/main" id="{94E67C98-32DF-4E54-89B0-9760C4BE48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081" y="12617273"/>
            <a:ext cx="4934096" cy="6009154"/>
          </a:xfrm>
          <a:prstGeom prst="rect">
            <a:avLst/>
          </a:prstGeom>
        </p:spPr>
      </p:pic>
      <p:sp>
        <p:nvSpPr>
          <p:cNvPr id="16" name="TextBox 15">
            <a:extLst>
              <a:ext uri="{FF2B5EF4-FFF2-40B4-BE49-F238E27FC236}">
                <a16:creationId xmlns:a16="http://schemas.microsoft.com/office/drawing/2014/main" id="{D6E21248-29CE-4D19-B530-79E358D80F71}"/>
              </a:ext>
            </a:extLst>
          </p:cNvPr>
          <p:cNvSpPr txBox="1"/>
          <p:nvPr/>
        </p:nvSpPr>
        <p:spPr>
          <a:xfrm>
            <a:off x="1241898" y="11753886"/>
            <a:ext cx="3961763" cy="738664"/>
          </a:xfrm>
          <a:prstGeom prst="rect">
            <a:avLst/>
          </a:prstGeom>
          <a:noFill/>
        </p:spPr>
        <p:txBody>
          <a:bodyPr wrap="square" rtlCol="0">
            <a:spAutoFit/>
          </a:bodyPr>
          <a:lstStyle/>
          <a:p>
            <a:pPr algn="ctr"/>
            <a:r>
              <a:rPr lang="en-US" sz="2100" b="1" dirty="0">
                <a:solidFill>
                  <a:srgbClr val="264E7A"/>
                </a:solidFill>
                <a:latin typeface="Cambria" panose="02040503050406030204" pitchFamily="18" charset="0"/>
                <a:ea typeface="Cambria" panose="02040503050406030204" pitchFamily="18" charset="0"/>
              </a:rPr>
              <a:t>Figure 1:</a:t>
            </a:r>
            <a:r>
              <a:rPr lang="en-US" sz="2100" dirty="0">
                <a:solidFill>
                  <a:srgbClr val="264E7A"/>
                </a:solidFill>
                <a:latin typeface="Cambria" panose="02040503050406030204" pitchFamily="18" charset="0"/>
                <a:ea typeface="Cambria" panose="02040503050406030204" pitchFamily="18" charset="0"/>
              </a:rPr>
              <a:t> A 3D model of ASCENT’s telescope</a:t>
            </a:r>
          </a:p>
        </p:txBody>
      </p:sp>
      <p:pic>
        <p:nvPicPr>
          <p:cNvPr id="1028" name="Picture 4" descr="figure3">
            <a:extLst>
              <a:ext uri="{FF2B5EF4-FFF2-40B4-BE49-F238E27FC236}">
                <a16:creationId xmlns:a16="http://schemas.microsoft.com/office/drawing/2014/main" id="{D62BB4B9-A565-4472-B877-12D4C82280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2804" y="13320520"/>
            <a:ext cx="5306720" cy="5306720"/>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extLst>
              <a:ext uri="{FF2B5EF4-FFF2-40B4-BE49-F238E27FC236}">
                <a16:creationId xmlns:a16="http://schemas.microsoft.com/office/drawing/2014/main" id="{F6ED24A6-8980-49C7-9278-560AAD19B788}"/>
              </a:ext>
            </a:extLst>
          </p:cNvPr>
          <p:cNvSpPr txBox="1"/>
          <p:nvPr/>
        </p:nvSpPr>
        <p:spPr>
          <a:xfrm>
            <a:off x="6427801" y="12058266"/>
            <a:ext cx="4896726" cy="1061829"/>
          </a:xfrm>
          <a:prstGeom prst="rect">
            <a:avLst/>
          </a:prstGeom>
          <a:noFill/>
        </p:spPr>
        <p:txBody>
          <a:bodyPr wrap="square" rtlCol="0">
            <a:spAutoFit/>
          </a:bodyPr>
          <a:lstStyle/>
          <a:p>
            <a:pPr algn="ctr"/>
            <a:r>
              <a:rPr lang="en-US" sz="2100" b="1" dirty="0">
                <a:solidFill>
                  <a:srgbClr val="264E7A"/>
                </a:solidFill>
                <a:latin typeface="Cambria" panose="02040503050406030204" pitchFamily="18" charset="0"/>
                <a:ea typeface="Cambria" panose="02040503050406030204" pitchFamily="18" charset="0"/>
              </a:rPr>
              <a:t>Figure 2: </a:t>
            </a:r>
            <a:r>
              <a:rPr lang="en-US" sz="2100" dirty="0">
                <a:solidFill>
                  <a:srgbClr val="264E7A"/>
                </a:solidFill>
                <a:latin typeface="Cambria" panose="02040503050406030204" pitchFamily="18" charset="0"/>
                <a:ea typeface="Cambria" panose="02040503050406030204" pitchFamily="18" charset="0"/>
              </a:rPr>
              <a:t>A filtered image of Cassiopeia A where each color denotes different element populations in the remnant.</a:t>
            </a:r>
          </a:p>
        </p:txBody>
      </p:sp>
      <p:sp>
        <p:nvSpPr>
          <p:cNvPr id="57" name="Subtitle 2">
            <a:extLst>
              <a:ext uri="{FF2B5EF4-FFF2-40B4-BE49-F238E27FC236}">
                <a16:creationId xmlns:a16="http://schemas.microsoft.com/office/drawing/2014/main" id="{B9B8CED0-D13F-4F58-B9D0-1B8BB6388762}"/>
              </a:ext>
            </a:extLst>
          </p:cNvPr>
          <p:cNvSpPr txBox="1">
            <a:spLocks/>
          </p:cNvSpPr>
          <p:nvPr/>
        </p:nvSpPr>
        <p:spPr>
          <a:xfrm>
            <a:off x="643246" y="18997766"/>
            <a:ext cx="11130185" cy="896283"/>
          </a:xfrm>
          <a:prstGeom prst="rect">
            <a:avLst/>
          </a:prstGeom>
          <a:solidFill>
            <a:srgbClr val="003591"/>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rPr>
              <a:t>TES Detectors</a:t>
            </a:r>
          </a:p>
        </p:txBody>
      </p:sp>
      <p:sp>
        <p:nvSpPr>
          <p:cNvPr id="58" name="Rectangle 57">
            <a:extLst>
              <a:ext uri="{FF2B5EF4-FFF2-40B4-BE49-F238E27FC236}">
                <a16:creationId xmlns:a16="http://schemas.microsoft.com/office/drawing/2014/main" id="{64BCBCEE-DBD2-4358-9F35-FDCB5C31E4E3}"/>
              </a:ext>
            </a:extLst>
          </p:cNvPr>
          <p:cNvSpPr/>
          <p:nvPr/>
        </p:nvSpPr>
        <p:spPr>
          <a:xfrm>
            <a:off x="643246" y="19932899"/>
            <a:ext cx="11155592" cy="11577001"/>
          </a:xfrm>
          <a:prstGeom prst="rect">
            <a:avLst/>
          </a:prstGeom>
          <a:solidFill>
            <a:srgbClr val="E0E7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8E5B25EA-B3F1-4DC5-B9FE-5CBE1FF871FE}"/>
              </a:ext>
            </a:extLst>
          </p:cNvPr>
          <p:cNvPicPr>
            <a:picLocks noChangeAspect="1"/>
          </p:cNvPicPr>
          <p:nvPr/>
        </p:nvPicPr>
        <p:blipFill rotWithShape="1">
          <a:blip r:embed="rId6"/>
          <a:srcRect l="2542" r="2127"/>
          <a:stretch/>
        </p:blipFill>
        <p:spPr>
          <a:xfrm>
            <a:off x="769037" y="28202709"/>
            <a:ext cx="5262239" cy="3165059"/>
          </a:xfrm>
          <a:prstGeom prst="rect">
            <a:avLst/>
          </a:prstGeom>
        </p:spPr>
      </p:pic>
      <p:pic>
        <p:nvPicPr>
          <p:cNvPr id="60" name="Picture 59" descr="Graphical user interface&#10;&#10;Description automatically generated">
            <a:extLst>
              <a:ext uri="{FF2B5EF4-FFF2-40B4-BE49-F238E27FC236}">
                <a16:creationId xmlns:a16="http://schemas.microsoft.com/office/drawing/2014/main" id="{6B738FAC-15C6-4347-B5C5-FCF73C2977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08163" y="28202709"/>
            <a:ext cx="5779670" cy="3167369"/>
          </a:xfrm>
          <a:prstGeom prst="rect">
            <a:avLst/>
          </a:prstGeom>
        </p:spPr>
      </p:pic>
      <p:sp>
        <p:nvSpPr>
          <p:cNvPr id="23" name="Rectangle 22">
            <a:extLst>
              <a:ext uri="{FF2B5EF4-FFF2-40B4-BE49-F238E27FC236}">
                <a16:creationId xmlns:a16="http://schemas.microsoft.com/office/drawing/2014/main" id="{F42B464A-4A30-459A-8564-A37B15EC006B}"/>
              </a:ext>
            </a:extLst>
          </p:cNvPr>
          <p:cNvSpPr/>
          <p:nvPr/>
        </p:nvSpPr>
        <p:spPr>
          <a:xfrm>
            <a:off x="747089" y="19906089"/>
            <a:ext cx="10940744" cy="597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800" dirty="0">
                <a:solidFill>
                  <a:srgbClr val="264E7A"/>
                </a:solidFill>
                <a:latin typeface="Cambria" panose="02040503050406030204" pitchFamily="18" charset="0"/>
                <a:ea typeface="Cambria" panose="02040503050406030204" pitchFamily="18" charset="0"/>
              </a:rPr>
              <a:t>A TES is a microcalorimeter that takes advantage of the temperature-dependent nature of a metal’s electrical resistance in order to measure small changes in temperature that cause large changes in resistance. At a low temperature specific to each metal, the metal will begin to superconduct where its resistance is almost zero. Before this point, there is a steep transition zone where the resistance climbs rapidly until it begins to conduct normally (</a:t>
            </a:r>
            <a:r>
              <a:rPr lang="en-US" sz="2800" b="1" dirty="0">
                <a:solidFill>
                  <a:srgbClr val="264E7A"/>
                </a:solidFill>
                <a:latin typeface="Cambria" panose="02040503050406030204" pitchFamily="18" charset="0"/>
                <a:ea typeface="Cambria" panose="02040503050406030204" pitchFamily="18" charset="0"/>
              </a:rPr>
              <a:t>figure 3</a:t>
            </a:r>
            <a:r>
              <a:rPr lang="en-US" sz="2800" dirty="0">
                <a:solidFill>
                  <a:srgbClr val="264E7A"/>
                </a:solidFill>
                <a:latin typeface="Cambria" panose="02040503050406030204" pitchFamily="18" charset="0"/>
                <a:ea typeface="Cambria" panose="02040503050406030204" pitchFamily="18" charset="0"/>
              </a:rPr>
              <a:t>). The entire detector structure consists of the TES calorimeter, a metal absorber, and a thermal link through which to dissipate heat (</a:t>
            </a:r>
            <a:r>
              <a:rPr lang="en-US" sz="2800" b="1" dirty="0">
                <a:solidFill>
                  <a:srgbClr val="264E7A"/>
                </a:solidFill>
                <a:latin typeface="Cambria" panose="02040503050406030204" pitchFamily="18" charset="0"/>
                <a:ea typeface="Cambria" panose="02040503050406030204" pitchFamily="18" charset="0"/>
              </a:rPr>
              <a:t>figure 4</a:t>
            </a:r>
            <a:r>
              <a:rPr lang="en-US" sz="2800" dirty="0">
                <a:solidFill>
                  <a:srgbClr val="264E7A"/>
                </a:solidFill>
                <a:latin typeface="Cambria" panose="02040503050406030204" pitchFamily="18" charset="0"/>
                <a:ea typeface="Cambria" panose="02040503050406030204" pitchFamily="18" charset="0"/>
              </a:rPr>
              <a:t>)</a:t>
            </a:r>
            <a:r>
              <a:rPr lang="en-US" sz="2800" b="1" dirty="0">
                <a:solidFill>
                  <a:srgbClr val="264E7A"/>
                </a:solidFill>
                <a:latin typeface="Cambria" panose="02040503050406030204" pitchFamily="18" charset="0"/>
                <a:ea typeface="Cambria" panose="02040503050406030204" pitchFamily="18" charset="0"/>
              </a:rPr>
              <a:t>.</a:t>
            </a:r>
            <a:r>
              <a:rPr lang="en-US" sz="2800" dirty="0">
                <a:solidFill>
                  <a:srgbClr val="264E7A"/>
                </a:solidFill>
                <a:latin typeface="Cambria" panose="02040503050406030204" pitchFamily="18" charset="0"/>
                <a:ea typeface="Cambria" panose="02040503050406030204" pitchFamily="18" charset="0"/>
              </a:rPr>
              <a:t> For ASCENT, we will be utilizing tin (Sn) as our absorber because of its desirable properties including a high probability to absorb photons as opposed to scattering, a large nucleus with Z=50, and a low heat capacity. The low heat capacity is important in being able to measure a noticeable temperature change from a small amount of energy being deposited. For tin, the transition temperature is around 100 </a:t>
            </a:r>
            <a:r>
              <a:rPr lang="en-US" sz="2800" dirty="0" err="1">
                <a:solidFill>
                  <a:srgbClr val="264E7A"/>
                </a:solidFill>
                <a:latin typeface="Cambria" panose="02040503050406030204" pitchFamily="18" charset="0"/>
                <a:ea typeface="Cambria" panose="02040503050406030204" pitchFamily="18" charset="0"/>
              </a:rPr>
              <a:t>mK</a:t>
            </a:r>
            <a:r>
              <a:rPr lang="en-US" sz="2800" dirty="0">
                <a:solidFill>
                  <a:srgbClr val="264E7A"/>
                </a:solidFill>
                <a:latin typeface="Cambria" panose="02040503050406030204" pitchFamily="18" charset="0"/>
                <a:ea typeface="Cambria" panose="02040503050406030204" pitchFamily="18" charset="0"/>
              </a:rPr>
              <a:t> and the detector array will need to be kept in a cryostat to maintain a temperature that low.</a:t>
            </a:r>
          </a:p>
        </p:txBody>
      </p:sp>
      <p:sp>
        <p:nvSpPr>
          <p:cNvPr id="63" name="TextBox 62">
            <a:extLst>
              <a:ext uri="{FF2B5EF4-FFF2-40B4-BE49-F238E27FC236}">
                <a16:creationId xmlns:a16="http://schemas.microsoft.com/office/drawing/2014/main" id="{AC652364-EEE3-4819-90C9-2C81CFBD6AE6}"/>
              </a:ext>
            </a:extLst>
          </p:cNvPr>
          <p:cNvSpPr txBox="1"/>
          <p:nvPr/>
        </p:nvSpPr>
        <p:spPr>
          <a:xfrm>
            <a:off x="6349635" y="27133424"/>
            <a:ext cx="4896726" cy="1061829"/>
          </a:xfrm>
          <a:prstGeom prst="rect">
            <a:avLst/>
          </a:prstGeom>
          <a:noFill/>
        </p:spPr>
        <p:txBody>
          <a:bodyPr wrap="square" rtlCol="0">
            <a:spAutoFit/>
          </a:bodyPr>
          <a:lstStyle/>
          <a:p>
            <a:pPr algn="ctr"/>
            <a:r>
              <a:rPr lang="en-US" sz="2100" b="1" dirty="0">
                <a:solidFill>
                  <a:srgbClr val="264E7A"/>
                </a:solidFill>
                <a:latin typeface="Cambria" panose="02040503050406030204" pitchFamily="18" charset="0"/>
                <a:ea typeface="Cambria" panose="02040503050406030204" pitchFamily="18" charset="0"/>
              </a:rPr>
              <a:t>Figure 4:</a:t>
            </a:r>
            <a:r>
              <a:rPr lang="en-US" sz="2100" dirty="0">
                <a:solidFill>
                  <a:srgbClr val="264E7A"/>
                </a:solidFill>
                <a:latin typeface="Cambria" panose="02040503050406030204" pitchFamily="18" charset="0"/>
                <a:ea typeface="Cambria" panose="02040503050406030204" pitchFamily="18" charset="0"/>
              </a:rPr>
              <a:t> (a) TES detector structure with </a:t>
            </a:r>
            <a:r>
              <a:rPr lang="en-US" sz="2100" dirty="0" err="1">
                <a:solidFill>
                  <a:srgbClr val="264E7A"/>
                </a:solidFill>
                <a:latin typeface="Cambria" panose="02040503050406030204" pitchFamily="18" charset="0"/>
                <a:ea typeface="Cambria" panose="02040503050406030204" pitchFamily="18" charset="0"/>
              </a:rPr>
              <a:t>MoCu</a:t>
            </a:r>
            <a:r>
              <a:rPr lang="en-US" sz="2100" dirty="0">
                <a:solidFill>
                  <a:srgbClr val="264E7A"/>
                </a:solidFill>
                <a:latin typeface="Cambria" panose="02040503050406030204" pitchFamily="18" charset="0"/>
                <a:ea typeface="Cambria" panose="02040503050406030204" pitchFamily="18" charset="0"/>
              </a:rPr>
              <a:t> film, and (b) an array of detectors with visible absorbers connected.</a:t>
            </a:r>
          </a:p>
        </p:txBody>
      </p:sp>
      <p:sp>
        <p:nvSpPr>
          <p:cNvPr id="64" name="TextBox 63">
            <a:extLst>
              <a:ext uri="{FF2B5EF4-FFF2-40B4-BE49-F238E27FC236}">
                <a16:creationId xmlns:a16="http://schemas.microsoft.com/office/drawing/2014/main" id="{02D13C30-8E51-4127-925B-020D050BDCBE}"/>
              </a:ext>
            </a:extLst>
          </p:cNvPr>
          <p:cNvSpPr txBox="1"/>
          <p:nvPr/>
        </p:nvSpPr>
        <p:spPr>
          <a:xfrm>
            <a:off x="951793" y="27171266"/>
            <a:ext cx="4896726" cy="1061829"/>
          </a:xfrm>
          <a:prstGeom prst="rect">
            <a:avLst/>
          </a:prstGeom>
          <a:noFill/>
        </p:spPr>
        <p:txBody>
          <a:bodyPr wrap="square" rtlCol="0">
            <a:spAutoFit/>
          </a:bodyPr>
          <a:lstStyle/>
          <a:p>
            <a:pPr algn="ctr"/>
            <a:r>
              <a:rPr lang="en-US" sz="2100" b="1" dirty="0">
                <a:solidFill>
                  <a:srgbClr val="264E7A"/>
                </a:solidFill>
                <a:latin typeface="Cambria" panose="02040503050406030204" pitchFamily="18" charset="0"/>
                <a:ea typeface="Cambria" panose="02040503050406030204" pitchFamily="18" charset="0"/>
              </a:rPr>
              <a:t>Figure 3: </a:t>
            </a:r>
            <a:r>
              <a:rPr lang="en-US" sz="2100" dirty="0">
                <a:solidFill>
                  <a:srgbClr val="264E7A"/>
                </a:solidFill>
                <a:latin typeface="Cambria" panose="02040503050406030204" pitchFamily="18" charset="0"/>
                <a:ea typeface="Cambria" panose="02040503050406030204" pitchFamily="18" charset="0"/>
              </a:rPr>
              <a:t>A plot illustrating the resistance of a metal as a function of temperature.</a:t>
            </a:r>
          </a:p>
        </p:txBody>
      </p:sp>
      <p:sp>
        <p:nvSpPr>
          <p:cNvPr id="66" name="Subtitle 2">
            <a:extLst>
              <a:ext uri="{FF2B5EF4-FFF2-40B4-BE49-F238E27FC236}">
                <a16:creationId xmlns:a16="http://schemas.microsoft.com/office/drawing/2014/main" id="{31D4BE15-D37F-4254-BB96-83A72961DA7A}"/>
              </a:ext>
            </a:extLst>
          </p:cNvPr>
          <p:cNvSpPr txBox="1">
            <a:spLocks/>
          </p:cNvSpPr>
          <p:nvPr/>
        </p:nvSpPr>
        <p:spPr>
          <a:xfrm>
            <a:off x="32079662" y="28140513"/>
            <a:ext cx="11130185" cy="896283"/>
          </a:xfrm>
          <a:prstGeom prst="rect">
            <a:avLst/>
          </a:prstGeom>
          <a:solidFill>
            <a:srgbClr val="003591"/>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rPr>
              <a:t>Acknowledgements</a:t>
            </a:r>
          </a:p>
        </p:txBody>
      </p:sp>
      <p:sp>
        <p:nvSpPr>
          <p:cNvPr id="67" name="Subtitle 2">
            <a:extLst>
              <a:ext uri="{FF2B5EF4-FFF2-40B4-BE49-F238E27FC236}">
                <a16:creationId xmlns:a16="http://schemas.microsoft.com/office/drawing/2014/main" id="{CE129B70-C165-44E4-8EDB-BC383C01AD98}"/>
              </a:ext>
            </a:extLst>
          </p:cNvPr>
          <p:cNvSpPr txBox="1">
            <a:spLocks/>
          </p:cNvSpPr>
          <p:nvPr/>
        </p:nvSpPr>
        <p:spPr>
          <a:xfrm>
            <a:off x="32092355" y="23853674"/>
            <a:ext cx="11130185" cy="896283"/>
          </a:xfrm>
          <a:prstGeom prst="rect">
            <a:avLst/>
          </a:prstGeom>
          <a:solidFill>
            <a:srgbClr val="003591"/>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rPr>
              <a:t>References</a:t>
            </a:r>
          </a:p>
        </p:txBody>
      </p:sp>
      <p:sp>
        <p:nvSpPr>
          <p:cNvPr id="68" name="Rectangle 67">
            <a:extLst>
              <a:ext uri="{FF2B5EF4-FFF2-40B4-BE49-F238E27FC236}">
                <a16:creationId xmlns:a16="http://schemas.microsoft.com/office/drawing/2014/main" id="{E8C74757-B255-4194-969C-E519B96D613E}"/>
              </a:ext>
            </a:extLst>
          </p:cNvPr>
          <p:cNvSpPr/>
          <p:nvPr/>
        </p:nvSpPr>
        <p:spPr>
          <a:xfrm>
            <a:off x="32092355" y="24749957"/>
            <a:ext cx="11155592" cy="3088500"/>
          </a:xfrm>
          <a:prstGeom prst="rect">
            <a:avLst/>
          </a:prstGeom>
          <a:solidFill>
            <a:srgbClr val="E0E7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Subtitle 2">
            <a:extLst>
              <a:ext uri="{FF2B5EF4-FFF2-40B4-BE49-F238E27FC236}">
                <a16:creationId xmlns:a16="http://schemas.microsoft.com/office/drawing/2014/main" id="{9D3ECA07-F2CE-4AB4-94B0-3D7AC9F0E257}"/>
              </a:ext>
            </a:extLst>
          </p:cNvPr>
          <p:cNvSpPr txBox="1">
            <a:spLocks/>
          </p:cNvSpPr>
          <p:nvPr/>
        </p:nvSpPr>
        <p:spPr>
          <a:xfrm>
            <a:off x="12315932" y="17810712"/>
            <a:ext cx="19230868" cy="896283"/>
          </a:xfrm>
          <a:prstGeom prst="rect">
            <a:avLst/>
          </a:prstGeom>
          <a:solidFill>
            <a:srgbClr val="003591"/>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rPr>
              <a:t>Geant4 Model and Simulation</a:t>
            </a:r>
          </a:p>
        </p:txBody>
      </p:sp>
      <p:pic>
        <p:nvPicPr>
          <p:cNvPr id="11" name="Picture 10" descr="A picture containing athletic game, sport&#10;&#10;Description automatically generated">
            <a:extLst>
              <a:ext uri="{FF2B5EF4-FFF2-40B4-BE49-F238E27FC236}">
                <a16:creationId xmlns:a16="http://schemas.microsoft.com/office/drawing/2014/main" id="{435287A1-3F9A-4BD6-95FF-0DD88438B6FC}"/>
              </a:ext>
            </a:extLst>
          </p:cNvPr>
          <p:cNvPicPr>
            <a:picLocks noChangeAspect="1"/>
          </p:cNvPicPr>
          <p:nvPr/>
        </p:nvPicPr>
        <p:blipFill rotWithShape="1">
          <a:blip r:embed="rId8">
            <a:extLst>
              <a:ext uri="{28A0092B-C50C-407E-A947-70E740481C1C}">
                <a14:useLocalDpi xmlns:a14="http://schemas.microsoft.com/office/drawing/2010/main" val="0"/>
              </a:ext>
            </a:extLst>
          </a:blip>
          <a:srcRect l="27889" t="3523" r="28865" b="3523"/>
          <a:stretch/>
        </p:blipFill>
        <p:spPr>
          <a:xfrm>
            <a:off x="28491110" y="18711012"/>
            <a:ext cx="3070746" cy="4044751"/>
          </a:xfrm>
          <a:prstGeom prst="rect">
            <a:avLst/>
          </a:prstGeom>
        </p:spPr>
      </p:pic>
      <p:pic>
        <p:nvPicPr>
          <p:cNvPr id="13" name="Picture 12">
            <a:extLst>
              <a:ext uri="{FF2B5EF4-FFF2-40B4-BE49-F238E27FC236}">
                <a16:creationId xmlns:a16="http://schemas.microsoft.com/office/drawing/2014/main" id="{A3568300-5CC9-41B4-8E20-537528AB5E3B}"/>
              </a:ext>
            </a:extLst>
          </p:cNvPr>
          <p:cNvPicPr>
            <a:picLocks noChangeAspect="1"/>
          </p:cNvPicPr>
          <p:nvPr/>
        </p:nvPicPr>
        <p:blipFill>
          <a:blip r:embed="rId9"/>
          <a:stretch>
            <a:fillRect/>
          </a:stretch>
        </p:blipFill>
        <p:spPr>
          <a:xfrm>
            <a:off x="24960102" y="18711476"/>
            <a:ext cx="3531461" cy="4044750"/>
          </a:xfrm>
          <a:prstGeom prst="rect">
            <a:avLst/>
          </a:prstGeom>
        </p:spPr>
      </p:pic>
      <p:sp>
        <p:nvSpPr>
          <p:cNvPr id="42" name="Subtitle 2">
            <a:extLst>
              <a:ext uri="{FF2B5EF4-FFF2-40B4-BE49-F238E27FC236}">
                <a16:creationId xmlns:a16="http://schemas.microsoft.com/office/drawing/2014/main" id="{552AAB5D-13A4-4134-BE14-450D38756978}"/>
              </a:ext>
            </a:extLst>
          </p:cNvPr>
          <p:cNvSpPr txBox="1">
            <a:spLocks/>
          </p:cNvSpPr>
          <p:nvPr/>
        </p:nvSpPr>
        <p:spPr>
          <a:xfrm>
            <a:off x="12315932" y="24848055"/>
            <a:ext cx="19230868" cy="896283"/>
          </a:xfrm>
          <a:prstGeom prst="rect">
            <a:avLst/>
          </a:prstGeom>
          <a:solidFill>
            <a:srgbClr val="003591"/>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rPr>
              <a:t>Outlook and Future Plans</a:t>
            </a:r>
          </a:p>
        </p:txBody>
      </p:sp>
      <p:sp>
        <p:nvSpPr>
          <p:cNvPr id="47" name="TextBox 46">
            <a:extLst>
              <a:ext uri="{FF2B5EF4-FFF2-40B4-BE49-F238E27FC236}">
                <a16:creationId xmlns:a16="http://schemas.microsoft.com/office/drawing/2014/main" id="{57EC4A06-F581-4666-81A8-3F3CE45C3B41}"/>
              </a:ext>
            </a:extLst>
          </p:cNvPr>
          <p:cNvSpPr txBox="1"/>
          <p:nvPr/>
        </p:nvSpPr>
        <p:spPr>
          <a:xfrm>
            <a:off x="12396889" y="18789043"/>
            <a:ext cx="12020714" cy="3108543"/>
          </a:xfrm>
          <a:prstGeom prst="rect">
            <a:avLst/>
          </a:prstGeom>
          <a:noFill/>
        </p:spPr>
        <p:txBody>
          <a:bodyPr wrap="square" rtlCol="0">
            <a:spAutoFit/>
          </a:bodyPr>
          <a:lstStyle/>
          <a:p>
            <a:r>
              <a:rPr lang="en-US" sz="2800" dirty="0">
                <a:solidFill>
                  <a:srgbClr val="264E7A"/>
                </a:solidFill>
                <a:latin typeface="Cambria" panose="02040503050406030204" pitchFamily="18" charset="0"/>
                <a:ea typeface="Cambria" panose="02040503050406030204" pitchFamily="18" charset="0"/>
              </a:rPr>
              <a:t>Geant4 is a particle simulation program developed by CERN that can be used to model a physical structure and how particles interact with that structure. Using this program, I created a model of the detector array along with its housing (</a:t>
            </a:r>
            <a:r>
              <a:rPr lang="en-US" sz="2800" b="1" dirty="0">
                <a:solidFill>
                  <a:srgbClr val="264E7A"/>
                </a:solidFill>
                <a:latin typeface="Cambria" panose="02040503050406030204" pitchFamily="18" charset="0"/>
                <a:ea typeface="Cambria" panose="02040503050406030204" pitchFamily="18" charset="0"/>
              </a:rPr>
              <a:t>figures 6a </a:t>
            </a:r>
            <a:r>
              <a:rPr lang="en-US" sz="2800" dirty="0">
                <a:solidFill>
                  <a:srgbClr val="264E7A"/>
                </a:solidFill>
                <a:latin typeface="Cambria" panose="02040503050406030204" pitchFamily="18" charset="0"/>
                <a:ea typeface="Cambria" panose="02040503050406030204" pitchFamily="18" charset="0"/>
              </a:rPr>
              <a:t>and </a:t>
            </a:r>
            <a:r>
              <a:rPr lang="en-US" sz="2800" b="1" dirty="0">
                <a:solidFill>
                  <a:srgbClr val="264E7A"/>
                </a:solidFill>
                <a:latin typeface="Cambria" panose="02040503050406030204" pitchFamily="18" charset="0"/>
                <a:ea typeface="Cambria" panose="02040503050406030204" pitchFamily="18" charset="0"/>
              </a:rPr>
              <a:t>6b</a:t>
            </a:r>
            <a:r>
              <a:rPr lang="en-US" sz="2800" dirty="0">
                <a:solidFill>
                  <a:srgbClr val="264E7A"/>
                </a:solidFill>
                <a:latin typeface="Cambria" panose="02040503050406030204" pitchFamily="18" charset="0"/>
                <a:ea typeface="Cambria" panose="02040503050406030204" pitchFamily="18" charset="0"/>
              </a:rPr>
              <a:t>) and the cryostat (</a:t>
            </a:r>
            <a:r>
              <a:rPr lang="en-US" sz="2800" b="1" dirty="0">
                <a:solidFill>
                  <a:srgbClr val="264E7A"/>
                </a:solidFill>
                <a:latin typeface="Cambria" panose="02040503050406030204" pitchFamily="18" charset="0"/>
                <a:ea typeface="Cambria" panose="02040503050406030204" pitchFamily="18" charset="0"/>
              </a:rPr>
              <a:t>figure 7</a:t>
            </a:r>
            <a:r>
              <a:rPr lang="en-US" sz="2800" dirty="0">
                <a:solidFill>
                  <a:srgbClr val="264E7A"/>
                </a:solidFill>
                <a:latin typeface="Cambria" panose="02040503050406030204" pitchFamily="18" charset="0"/>
                <a:ea typeface="Cambria" panose="02040503050406030204" pitchFamily="18" charset="0"/>
              </a:rPr>
              <a:t>) that we are using for lab testing and calibration. This model will help in determining if changes will need to be made to the detector geometry in the telescope to account for more or less shielding.</a:t>
            </a:r>
          </a:p>
        </p:txBody>
      </p:sp>
      <p:pic>
        <p:nvPicPr>
          <p:cNvPr id="7" name="Picture 6">
            <a:extLst>
              <a:ext uri="{FF2B5EF4-FFF2-40B4-BE49-F238E27FC236}">
                <a16:creationId xmlns:a16="http://schemas.microsoft.com/office/drawing/2014/main" id="{FC52EEBE-7123-43F9-8669-31DE055A5F15}"/>
              </a:ext>
            </a:extLst>
          </p:cNvPr>
          <p:cNvPicPr>
            <a:picLocks noChangeAspect="1"/>
          </p:cNvPicPr>
          <p:nvPr/>
        </p:nvPicPr>
        <p:blipFill rotWithShape="1">
          <a:blip r:embed="rId10"/>
          <a:srcRect r="8516"/>
          <a:stretch/>
        </p:blipFill>
        <p:spPr>
          <a:xfrm>
            <a:off x="12573992" y="12337389"/>
            <a:ext cx="9385595" cy="5067710"/>
          </a:xfrm>
          <a:prstGeom prst="rect">
            <a:avLst/>
          </a:prstGeom>
          <a:ln>
            <a:noFill/>
          </a:ln>
        </p:spPr>
      </p:pic>
      <p:pic>
        <p:nvPicPr>
          <p:cNvPr id="9" name="Picture 8">
            <a:extLst>
              <a:ext uri="{FF2B5EF4-FFF2-40B4-BE49-F238E27FC236}">
                <a16:creationId xmlns:a16="http://schemas.microsoft.com/office/drawing/2014/main" id="{DD6E0F6F-36E0-4C21-A839-E282D7A38895}"/>
              </a:ext>
            </a:extLst>
          </p:cNvPr>
          <p:cNvPicPr>
            <a:picLocks noChangeAspect="1"/>
          </p:cNvPicPr>
          <p:nvPr/>
        </p:nvPicPr>
        <p:blipFill rotWithShape="1">
          <a:blip r:embed="rId11"/>
          <a:srcRect r="8736"/>
          <a:stretch/>
        </p:blipFill>
        <p:spPr>
          <a:xfrm>
            <a:off x="21945600" y="12337389"/>
            <a:ext cx="9381985" cy="5067710"/>
          </a:xfrm>
          <a:prstGeom prst="rect">
            <a:avLst/>
          </a:prstGeom>
          <a:ln>
            <a:noFill/>
          </a:ln>
        </p:spPr>
      </p:pic>
      <p:sp>
        <p:nvSpPr>
          <p:cNvPr id="50" name="TextBox 49">
            <a:extLst>
              <a:ext uri="{FF2B5EF4-FFF2-40B4-BE49-F238E27FC236}">
                <a16:creationId xmlns:a16="http://schemas.microsoft.com/office/drawing/2014/main" id="{C110E4C4-FB6E-418E-9E5D-78BBFC5B26CE}"/>
              </a:ext>
            </a:extLst>
          </p:cNvPr>
          <p:cNvSpPr txBox="1"/>
          <p:nvPr/>
        </p:nvSpPr>
        <p:spPr>
          <a:xfrm>
            <a:off x="12549289" y="7221126"/>
            <a:ext cx="18778296" cy="3970318"/>
          </a:xfrm>
          <a:prstGeom prst="rect">
            <a:avLst/>
          </a:prstGeom>
          <a:noFill/>
        </p:spPr>
        <p:txBody>
          <a:bodyPr wrap="square" rtlCol="0">
            <a:spAutoFit/>
          </a:bodyPr>
          <a:lstStyle/>
          <a:p>
            <a:r>
              <a:rPr lang="en-US" sz="2800" dirty="0">
                <a:solidFill>
                  <a:srgbClr val="264E7A"/>
                </a:solidFill>
                <a:latin typeface="Cambria" panose="02040503050406030204" pitchFamily="18" charset="0"/>
                <a:ea typeface="Cambria" panose="02040503050406030204" pitchFamily="18" charset="0"/>
              </a:rPr>
              <a:t>During flight, the telescope and detectors will be exposed to background cosmic radiation from above and secondary radiation from below due to cosmic radiation interacting in the atmosphere. Below in </a:t>
            </a:r>
            <a:r>
              <a:rPr lang="en-US" sz="2800" b="1" dirty="0">
                <a:solidFill>
                  <a:srgbClr val="264E7A"/>
                </a:solidFill>
                <a:latin typeface="Cambria" panose="02040503050406030204" pitchFamily="18" charset="0"/>
                <a:ea typeface="Cambria" panose="02040503050406030204" pitchFamily="18" charset="0"/>
              </a:rPr>
              <a:t>figures 5a </a:t>
            </a:r>
            <a:r>
              <a:rPr lang="en-US" sz="2800" dirty="0">
                <a:solidFill>
                  <a:srgbClr val="264E7A"/>
                </a:solidFill>
                <a:latin typeface="Cambria" panose="02040503050406030204" pitchFamily="18" charset="0"/>
                <a:ea typeface="Cambria" panose="02040503050406030204" pitchFamily="18" charset="0"/>
              </a:rPr>
              <a:t>and</a:t>
            </a:r>
            <a:r>
              <a:rPr lang="en-US" sz="2800" b="1" dirty="0">
                <a:solidFill>
                  <a:srgbClr val="264E7A"/>
                </a:solidFill>
                <a:latin typeface="Cambria" panose="02040503050406030204" pitchFamily="18" charset="0"/>
                <a:ea typeface="Cambria" panose="02040503050406030204" pitchFamily="18" charset="0"/>
              </a:rPr>
              <a:t> 5b</a:t>
            </a:r>
            <a:r>
              <a:rPr lang="en-US" sz="2800" dirty="0">
                <a:solidFill>
                  <a:srgbClr val="264E7A"/>
                </a:solidFill>
                <a:latin typeface="Cambria" panose="02040503050406030204" pitchFamily="18" charset="0"/>
                <a:ea typeface="Cambria" panose="02040503050406030204" pitchFamily="18" charset="0"/>
              </a:rPr>
              <a:t> are the background spectra that ASCENT will likely experience while it observes Cas A. It’s important to know what kind of radiation the telescope and detectors will be exposed to so the unwanted signals can be removed from the data. We need to do more than just subtract the undesired spectra from the data, so the detectors will be surrounded by a thick layer of bismuth germanate (BGO). This BGO shield will help to absorb the high energy particles so that they don’t make it to the detectors. The BGO shield also acts as a particle detector itself and even if a high energy particle were to make it through the shield, we can remove it from the data so long as it deposits at least 100 keV into the BGO. This data was obtained from the Models for Atmospheric Ionizing Radiation Effects (MAIRE) project.</a:t>
            </a:r>
          </a:p>
        </p:txBody>
      </p:sp>
      <p:pic>
        <p:nvPicPr>
          <p:cNvPr id="12" name="Picture 11" descr="A close-up of a circuit board&#10;&#10;Description automatically generated with low confidence">
            <a:extLst>
              <a:ext uri="{FF2B5EF4-FFF2-40B4-BE49-F238E27FC236}">
                <a16:creationId xmlns:a16="http://schemas.microsoft.com/office/drawing/2014/main" id="{5858692F-F8A4-41FE-80BA-34AD0B80DFA8}"/>
              </a:ext>
            </a:extLst>
          </p:cNvPr>
          <p:cNvPicPr>
            <a:picLocks noChangeAspect="1"/>
          </p:cNvPicPr>
          <p:nvPr/>
        </p:nvPicPr>
        <p:blipFill rotWithShape="1">
          <a:blip r:embed="rId12">
            <a:extLst>
              <a:ext uri="{28A0092B-C50C-407E-A947-70E740481C1C}">
                <a14:useLocalDpi xmlns:a14="http://schemas.microsoft.com/office/drawing/2010/main" val="0"/>
              </a:ext>
            </a:extLst>
          </a:blip>
          <a:srcRect l="4701" t="15931" r="7996" b="26044"/>
          <a:stretch/>
        </p:blipFill>
        <p:spPr>
          <a:xfrm>
            <a:off x="12315932" y="25748851"/>
            <a:ext cx="8967650" cy="4470151"/>
          </a:xfrm>
          <a:prstGeom prst="rect">
            <a:avLst/>
          </a:prstGeom>
        </p:spPr>
      </p:pic>
      <p:sp>
        <p:nvSpPr>
          <p:cNvPr id="55" name="TextBox 54">
            <a:extLst>
              <a:ext uri="{FF2B5EF4-FFF2-40B4-BE49-F238E27FC236}">
                <a16:creationId xmlns:a16="http://schemas.microsoft.com/office/drawing/2014/main" id="{60AAD2C2-621D-48BA-A5F5-8DB52E13A2CA}"/>
              </a:ext>
            </a:extLst>
          </p:cNvPr>
          <p:cNvSpPr txBox="1"/>
          <p:nvPr/>
        </p:nvSpPr>
        <p:spPr>
          <a:xfrm>
            <a:off x="24960104" y="22877021"/>
            <a:ext cx="6275296" cy="1384995"/>
          </a:xfrm>
          <a:prstGeom prst="rect">
            <a:avLst/>
          </a:prstGeom>
          <a:noFill/>
        </p:spPr>
        <p:txBody>
          <a:bodyPr wrap="square" rtlCol="0">
            <a:spAutoFit/>
          </a:bodyPr>
          <a:lstStyle/>
          <a:p>
            <a:pPr algn="ctr"/>
            <a:r>
              <a:rPr lang="en-US" sz="2100" b="1" dirty="0">
                <a:solidFill>
                  <a:srgbClr val="264E7A"/>
                </a:solidFill>
                <a:latin typeface="Cambria" panose="02040503050406030204" pitchFamily="18" charset="0"/>
                <a:ea typeface="Cambria" panose="02040503050406030204" pitchFamily="18" charset="0"/>
              </a:rPr>
              <a:t>Figure 6: </a:t>
            </a:r>
            <a:r>
              <a:rPr lang="en-US" sz="2100" dirty="0">
                <a:solidFill>
                  <a:srgbClr val="264E7A"/>
                </a:solidFill>
                <a:latin typeface="Cambria" panose="02040503050406030204" pitchFamily="18" charset="0"/>
                <a:ea typeface="Cambria" panose="02040503050406030204" pitchFamily="18" charset="0"/>
              </a:rPr>
              <a:t>(a) shows the copper housing and the silicon disk (dark grey) behind the detector array (light grey) and (b) shows a closer view of the detector array.</a:t>
            </a:r>
          </a:p>
        </p:txBody>
      </p:sp>
      <p:sp>
        <p:nvSpPr>
          <p:cNvPr id="26" name="Rectangle 25">
            <a:extLst>
              <a:ext uri="{FF2B5EF4-FFF2-40B4-BE49-F238E27FC236}">
                <a16:creationId xmlns:a16="http://schemas.microsoft.com/office/drawing/2014/main" id="{87219CB5-DBD4-4304-8237-50483127F7EB}"/>
              </a:ext>
            </a:extLst>
          </p:cNvPr>
          <p:cNvSpPr/>
          <p:nvPr/>
        </p:nvSpPr>
        <p:spPr>
          <a:xfrm>
            <a:off x="25286896" y="19103923"/>
            <a:ext cx="856389" cy="9011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59" name="Rectangle 58">
            <a:extLst>
              <a:ext uri="{FF2B5EF4-FFF2-40B4-BE49-F238E27FC236}">
                <a16:creationId xmlns:a16="http://schemas.microsoft.com/office/drawing/2014/main" id="{B88C6311-5984-4E51-9BE3-FBE17120D996}"/>
              </a:ext>
            </a:extLst>
          </p:cNvPr>
          <p:cNvSpPr/>
          <p:nvPr/>
        </p:nvSpPr>
        <p:spPr>
          <a:xfrm>
            <a:off x="28510160" y="18676720"/>
            <a:ext cx="856389" cy="9011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a:t>
            </a:r>
          </a:p>
        </p:txBody>
      </p:sp>
      <p:sp>
        <p:nvSpPr>
          <p:cNvPr id="65" name="Rectangle 64">
            <a:extLst>
              <a:ext uri="{FF2B5EF4-FFF2-40B4-BE49-F238E27FC236}">
                <a16:creationId xmlns:a16="http://schemas.microsoft.com/office/drawing/2014/main" id="{2179BB90-2429-4F08-AEE3-301596E11A56}"/>
              </a:ext>
            </a:extLst>
          </p:cNvPr>
          <p:cNvSpPr/>
          <p:nvPr/>
        </p:nvSpPr>
        <p:spPr>
          <a:xfrm rot="16200000">
            <a:off x="14637733" y="19773725"/>
            <a:ext cx="2087458" cy="649927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pic>
        <p:nvPicPr>
          <p:cNvPr id="69" name="Picture 68" descr="A picture containing room&#10;&#10;Description automatically generated">
            <a:extLst>
              <a:ext uri="{FF2B5EF4-FFF2-40B4-BE49-F238E27FC236}">
                <a16:creationId xmlns:a16="http://schemas.microsoft.com/office/drawing/2014/main" id="{C23D5345-5FB7-431F-856B-D1B0039D715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525293" y="22120979"/>
            <a:ext cx="1686620" cy="1776288"/>
          </a:xfrm>
          <a:prstGeom prst="rect">
            <a:avLst/>
          </a:prstGeom>
        </p:spPr>
      </p:pic>
      <p:pic>
        <p:nvPicPr>
          <p:cNvPr id="70" name="Picture 69" descr="A picture containing room, table&#10;&#10;Description automatically generated">
            <a:extLst>
              <a:ext uri="{FF2B5EF4-FFF2-40B4-BE49-F238E27FC236}">
                <a16:creationId xmlns:a16="http://schemas.microsoft.com/office/drawing/2014/main" id="{9CB3AD77-0E2B-4E18-A15E-5BAE9185454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287241" y="22116263"/>
            <a:ext cx="1251985" cy="1780801"/>
          </a:xfrm>
          <a:prstGeom prst="rect">
            <a:avLst/>
          </a:prstGeom>
        </p:spPr>
      </p:pic>
      <p:pic>
        <p:nvPicPr>
          <p:cNvPr id="71" name="Picture 70" descr="A picture containing table, room&#10;&#10;Description automatically generated">
            <a:extLst>
              <a:ext uri="{FF2B5EF4-FFF2-40B4-BE49-F238E27FC236}">
                <a16:creationId xmlns:a16="http://schemas.microsoft.com/office/drawing/2014/main" id="{9ED5435B-969D-4777-8CC2-E99CAA68F9F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7595388" y="22120979"/>
            <a:ext cx="1092703" cy="1776288"/>
          </a:xfrm>
          <a:prstGeom prst="rect">
            <a:avLst/>
          </a:prstGeom>
        </p:spPr>
      </p:pic>
      <p:pic>
        <p:nvPicPr>
          <p:cNvPr id="72" name="Picture 71" descr="A picture containing room&#10;&#10;Description automatically generated">
            <a:extLst>
              <a:ext uri="{FF2B5EF4-FFF2-40B4-BE49-F238E27FC236}">
                <a16:creationId xmlns:a16="http://schemas.microsoft.com/office/drawing/2014/main" id="{52B905E0-D6C0-4892-8E37-41209D51418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2692145" y="22159331"/>
            <a:ext cx="1833148" cy="1752336"/>
          </a:xfrm>
          <a:prstGeom prst="rect">
            <a:avLst/>
          </a:prstGeom>
        </p:spPr>
      </p:pic>
      <p:sp>
        <p:nvSpPr>
          <p:cNvPr id="78" name="TextBox 77">
            <a:extLst>
              <a:ext uri="{FF2B5EF4-FFF2-40B4-BE49-F238E27FC236}">
                <a16:creationId xmlns:a16="http://schemas.microsoft.com/office/drawing/2014/main" id="{54738AF4-62DA-4130-867E-C90CC48B66E7}"/>
              </a:ext>
            </a:extLst>
          </p:cNvPr>
          <p:cNvSpPr txBox="1"/>
          <p:nvPr/>
        </p:nvSpPr>
        <p:spPr>
          <a:xfrm>
            <a:off x="18939415" y="22011564"/>
            <a:ext cx="5177886" cy="2031325"/>
          </a:xfrm>
          <a:prstGeom prst="rect">
            <a:avLst/>
          </a:prstGeom>
          <a:noFill/>
        </p:spPr>
        <p:txBody>
          <a:bodyPr wrap="square" rtlCol="0">
            <a:spAutoFit/>
          </a:bodyPr>
          <a:lstStyle/>
          <a:p>
            <a:pPr algn="ctr"/>
            <a:r>
              <a:rPr lang="en-US" sz="2100" b="1" dirty="0">
                <a:solidFill>
                  <a:srgbClr val="264E7A"/>
                </a:solidFill>
                <a:latin typeface="Cambria" panose="02040503050406030204" pitchFamily="18" charset="0"/>
                <a:ea typeface="Cambria" panose="02040503050406030204" pitchFamily="18" charset="0"/>
              </a:rPr>
              <a:t>Figure 7:</a:t>
            </a:r>
            <a:r>
              <a:rPr lang="en-US" sz="2100" dirty="0">
                <a:solidFill>
                  <a:srgbClr val="264E7A"/>
                </a:solidFill>
                <a:latin typeface="Cambria" panose="02040503050406030204" pitchFamily="18" charset="0"/>
                <a:ea typeface="Cambria" panose="02040503050406030204" pitchFamily="18" charset="0"/>
              </a:rPr>
              <a:t> This is a series of images depicting layers of the cryostat. First is the BGO shield encased in aluminum (green), three layers of aluminum (grey), two layers of A4K (purple), one layer of copper (blue), and a tungsten cap (yellow).</a:t>
            </a:r>
          </a:p>
        </p:txBody>
      </p:sp>
      <p:sp>
        <p:nvSpPr>
          <p:cNvPr id="79" name="TextBox 78">
            <a:extLst>
              <a:ext uri="{FF2B5EF4-FFF2-40B4-BE49-F238E27FC236}">
                <a16:creationId xmlns:a16="http://schemas.microsoft.com/office/drawing/2014/main" id="{845420E0-5B8A-4D17-83AD-445CC62308BD}"/>
              </a:ext>
            </a:extLst>
          </p:cNvPr>
          <p:cNvSpPr txBox="1"/>
          <p:nvPr/>
        </p:nvSpPr>
        <p:spPr>
          <a:xfrm>
            <a:off x="21357936" y="25871670"/>
            <a:ext cx="10137019" cy="4832092"/>
          </a:xfrm>
          <a:prstGeom prst="rect">
            <a:avLst/>
          </a:prstGeom>
          <a:noFill/>
        </p:spPr>
        <p:txBody>
          <a:bodyPr wrap="square" rtlCol="0">
            <a:spAutoFit/>
          </a:bodyPr>
          <a:lstStyle/>
          <a:p>
            <a:r>
              <a:rPr lang="en-US" sz="2800" dirty="0">
                <a:solidFill>
                  <a:srgbClr val="264E7A"/>
                </a:solidFill>
                <a:latin typeface="Cambria" panose="02040503050406030204" pitchFamily="18" charset="0"/>
                <a:ea typeface="Cambria" panose="02040503050406030204" pitchFamily="18" charset="0"/>
              </a:rPr>
              <a:t>We are currently going through all of the electronics systems in the lab to calibrate the cryostat and electronics in preparation for the detector testing. We’ve seen a few timeline setbacks due to the coronavirus and some technical issues with equipment, but we’re hoping to start back up in the coming weeks. We’ve done several preliminary baseline measurements on the existing setup but have not been able to work with a detector array yet.</a:t>
            </a:r>
          </a:p>
          <a:p>
            <a:endParaRPr lang="en-US" sz="2800" dirty="0">
              <a:solidFill>
                <a:srgbClr val="264E7A"/>
              </a:solidFill>
              <a:latin typeface="Cambria" panose="02040503050406030204" pitchFamily="18" charset="0"/>
              <a:ea typeface="Cambria" panose="02040503050406030204" pitchFamily="18" charset="0"/>
            </a:endParaRPr>
          </a:p>
          <a:p>
            <a:r>
              <a:rPr lang="en-US" sz="2800" dirty="0">
                <a:solidFill>
                  <a:srgbClr val="264E7A"/>
                </a:solidFill>
                <a:latin typeface="Cambria" panose="02040503050406030204" pitchFamily="18" charset="0"/>
                <a:ea typeface="Cambria" panose="02040503050406030204" pitchFamily="18" charset="0"/>
              </a:rPr>
              <a:t>In the future, we plan to test and calibrate the TES detectors in the cryostat using a radioactive source and a collimator designed by Savannah </a:t>
            </a:r>
            <a:r>
              <a:rPr lang="en-US" sz="2800" dirty="0" err="1">
                <a:solidFill>
                  <a:srgbClr val="264E7A"/>
                </a:solidFill>
                <a:latin typeface="Cambria" panose="02040503050406030204" pitchFamily="18" charset="0"/>
                <a:ea typeface="Cambria" panose="02040503050406030204" pitchFamily="18" charset="0"/>
              </a:rPr>
              <a:t>Labounty</a:t>
            </a:r>
            <a:r>
              <a:rPr lang="en-US" sz="2800" dirty="0">
                <a:solidFill>
                  <a:srgbClr val="264E7A"/>
                </a:solidFill>
                <a:latin typeface="Cambria" panose="02040503050406030204" pitchFamily="18" charset="0"/>
                <a:ea typeface="Cambria" panose="02040503050406030204" pitchFamily="18" charset="0"/>
              </a:rPr>
              <a:t>. </a:t>
            </a:r>
          </a:p>
        </p:txBody>
      </p:sp>
      <p:sp>
        <p:nvSpPr>
          <p:cNvPr id="80" name="TextBox 79">
            <a:extLst>
              <a:ext uri="{FF2B5EF4-FFF2-40B4-BE49-F238E27FC236}">
                <a16:creationId xmlns:a16="http://schemas.microsoft.com/office/drawing/2014/main" id="{DF511A17-C614-4158-ADF8-9EAE4DF3238C}"/>
              </a:ext>
            </a:extLst>
          </p:cNvPr>
          <p:cNvSpPr txBox="1"/>
          <p:nvPr/>
        </p:nvSpPr>
        <p:spPr>
          <a:xfrm>
            <a:off x="12315932" y="30316456"/>
            <a:ext cx="8885871" cy="1061829"/>
          </a:xfrm>
          <a:prstGeom prst="rect">
            <a:avLst/>
          </a:prstGeom>
          <a:noFill/>
        </p:spPr>
        <p:txBody>
          <a:bodyPr wrap="square" rtlCol="0">
            <a:spAutoFit/>
          </a:bodyPr>
          <a:lstStyle/>
          <a:p>
            <a:pPr algn="ctr"/>
            <a:r>
              <a:rPr lang="en-US" sz="2100" b="1" dirty="0">
                <a:solidFill>
                  <a:srgbClr val="264E7A"/>
                </a:solidFill>
                <a:latin typeface="Cambria" panose="02040503050406030204" pitchFamily="18" charset="0"/>
                <a:ea typeface="Cambria" panose="02040503050406030204" pitchFamily="18" charset="0"/>
              </a:rPr>
              <a:t>Figure 9:</a:t>
            </a:r>
            <a:r>
              <a:rPr lang="en-US" sz="2100" dirty="0">
                <a:solidFill>
                  <a:srgbClr val="264E7A"/>
                </a:solidFill>
                <a:latin typeface="Cambria" panose="02040503050406030204" pitchFamily="18" charset="0"/>
                <a:ea typeface="Cambria" panose="02040503050406030204" pitchFamily="18" charset="0"/>
              </a:rPr>
              <a:t> This is the room temperature electronics setup that we are currently using in the lab. Much of what is pictured will be used in the signal processing of the TES detectors and is connected to the cryostat electronics.</a:t>
            </a:r>
          </a:p>
        </p:txBody>
      </p:sp>
      <p:pic>
        <p:nvPicPr>
          <p:cNvPr id="30" name="Picture 29">
            <a:extLst>
              <a:ext uri="{FF2B5EF4-FFF2-40B4-BE49-F238E27FC236}">
                <a16:creationId xmlns:a16="http://schemas.microsoft.com/office/drawing/2014/main" id="{94826108-9176-4F11-850C-20CB943906BA}"/>
              </a:ext>
            </a:extLst>
          </p:cNvPr>
          <p:cNvPicPr>
            <a:picLocks noChangeAspect="1"/>
          </p:cNvPicPr>
          <p:nvPr/>
        </p:nvPicPr>
        <p:blipFill>
          <a:blip r:embed="rId17"/>
          <a:stretch>
            <a:fillRect/>
          </a:stretch>
        </p:blipFill>
        <p:spPr>
          <a:xfrm>
            <a:off x="32105048" y="15386822"/>
            <a:ext cx="11168284" cy="5159702"/>
          </a:xfrm>
          <a:prstGeom prst="rect">
            <a:avLst/>
          </a:prstGeom>
        </p:spPr>
      </p:pic>
      <p:pic>
        <p:nvPicPr>
          <p:cNvPr id="32" name="Picture 31">
            <a:extLst>
              <a:ext uri="{FF2B5EF4-FFF2-40B4-BE49-F238E27FC236}">
                <a16:creationId xmlns:a16="http://schemas.microsoft.com/office/drawing/2014/main" id="{111E0C20-101F-414C-9851-6305A8172EFA}"/>
              </a:ext>
            </a:extLst>
          </p:cNvPr>
          <p:cNvPicPr>
            <a:picLocks noChangeAspect="1"/>
          </p:cNvPicPr>
          <p:nvPr/>
        </p:nvPicPr>
        <p:blipFill>
          <a:blip r:embed="rId18"/>
          <a:stretch>
            <a:fillRect/>
          </a:stretch>
        </p:blipFill>
        <p:spPr>
          <a:xfrm>
            <a:off x="32105047" y="6993722"/>
            <a:ext cx="11154991" cy="5159702"/>
          </a:xfrm>
          <a:prstGeom prst="rect">
            <a:avLst/>
          </a:prstGeom>
        </p:spPr>
      </p:pic>
      <p:sp>
        <p:nvSpPr>
          <p:cNvPr id="83" name="TextBox 82">
            <a:extLst>
              <a:ext uri="{FF2B5EF4-FFF2-40B4-BE49-F238E27FC236}">
                <a16:creationId xmlns:a16="http://schemas.microsoft.com/office/drawing/2014/main" id="{9E1BE003-1E91-4883-9A73-F5B28279CC24}"/>
              </a:ext>
            </a:extLst>
          </p:cNvPr>
          <p:cNvSpPr txBox="1"/>
          <p:nvPr/>
        </p:nvSpPr>
        <p:spPr>
          <a:xfrm>
            <a:off x="32503763" y="12322593"/>
            <a:ext cx="10498355" cy="2893100"/>
          </a:xfrm>
          <a:prstGeom prst="rect">
            <a:avLst/>
          </a:prstGeom>
          <a:noFill/>
        </p:spPr>
        <p:txBody>
          <a:bodyPr wrap="square" rtlCol="0">
            <a:spAutoFit/>
          </a:bodyPr>
          <a:lstStyle/>
          <a:p>
            <a:pPr algn="ctr"/>
            <a:r>
              <a:rPr lang="en-US" sz="2600" b="1" dirty="0">
                <a:solidFill>
                  <a:srgbClr val="264E7A"/>
                </a:solidFill>
                <a:latin typeface="Cambria" panose="02040503050406030204" pitchFamily="18" charset="0"/>
                <a:ea typeface="Cambria" panose="02040503050406030204" pitchFamily="18" charset="0"/>
              </a:rPr>
              <a:t>Figure 8a:</a:t>
            </a:r>
            <a:r>
              <a:rPr lang="en-US" sz="2600" dirty="0">
                <a:solidFill>
                  <a:srgbClr val="264E7A"/>
                </a:solidFill>
                <a:latin typeface="Cambria" panose="02040503050406030204" pitchFamily="18" charset="0"/>
                <a:ea typeface="Cambria" panose="02040503050406030204" pitchFamily="18" charset="0"/>
              </a:rPr>
              <a:t> This figure depicts the results of the simulation. This is a combined spectrum of protons, electrons, neutrons, and high energy photons. These are the particles that triggered a response in any of the TES detectors without taking into consideration the vetoing of the BGO shield. This histogram includes particles that the BGO will indicate to us to remove from the data because many of these particles deposited more than 100 keV into the BGO shield.</a:t>
            </a:r>
          </a:p>
        </p:txBody>
      </p:sp>
      <p:sp>
        <p:nvSpPr>
          <p:cNvPr id="84" name="TextBox 83">
            <a:extLst>
              <a:ext uri="{FF2B5EF4-FFF2-40B4-BE49-F238E27FC236}">
                <a16:creationId xmlns:a16="http://schemas.microsoft.com/office/drawing/2014/main" id="{64BCCD8B-5535-4D5D-98D6-5FBC1660AFC9}"/>
              </a:ext>
            </a:extLst>
          </p:cNvPr>
          <p:cNvSpPr txBox="1"/>
          <p:nvPr/>
        </p:nvSpPr>
        <p:spPr>
          <a:xfrm>
            <a:off x="13138459" y="11202834"/>
            <a:ext cx="17642257" cy="2031325"/>
          </a:xfrm>
          <a:prstGeom prst="rect">
            <a:avLst/>
          </a:prstGeom>
          <a:noFill/>
        </p:spPr>
        <p:txBody>
          <a:bodyPr wrap="square" rtlCol="0">
            <a:spAutoFit/>
          </a:bodyPr>
          <a:lstStyle/>
          <a:p>
            <a:pPr algn="ctr"/>
            <a:r>
              <a:rPr lang="en-US" sz="2100" b="1" dirty="0">
                <a:solidFill>
                  <a:srgbClr val="264E7A"/>
                </a:solidFill>
                <a:latin typeface="Cambria" panose="02040503050406030204" pitchFamily="18" charset="0"/>
                <a:ea typeface="Cambria" panose="02040503050406030204" pitchFamily="18" charset="0"/>
              </a:rPr>
              <a:t>Figure 5: </a:t>
            </a:r>
            <a:r>
              <a:rPr lang="en-US" sz="2100" dirty="0">
                <a:solidFill>
                  <a:srgbClr val="264E7A"/>
                </a:solidFill>
                <a:latin typeface="Cambria" panose="02040503050406030204" pitchFamily="18" charset="0"/>
                <a:ea typeface="Cambria" panose="02040503050406030204" pitchFamily="18" charset="0"/>
              </a:rPr>
              <a:t>(a) is the “up” spectrum of particles that ASCENT is likely to be exposed to during its observation period. This spectrum represents the particles that come from above the telescope from space and (b) is the “down” spectrum of particles that ASCENT is likely to be exposed to during its observation period. This spectrum is the particles that come from below the telescope from the atmosphere.</a:t>
            </a:r>
          </a:p>
        </p:txBody>
      </p:sp>
      <p:sp>
        <p:nvSpPr>
          <p:cNvPr id="85" name="TextBox 84">
            <a:extLst>
              <a:ext uri="{FF2B5EF4-FFF2-40B4-BE49-F238E27FC236}">
                <a16:creationId xmlns:a16="http://schemas.microsoft.com/office/drawing/2014/main" id="{581AF09B-FF24-4C90-A4D9-55BA5DD9F7C9}"/>
              </a:ext>
            </a:extLst>
          </p:cNvPr>
          <p:cNvSpPr txBox="1"/>
          <p:nvPr/>
        </p:nvSpPr>
        <p:spPr>
          <a:xfrm>
            <a:off x="32200299" y="20749724"/>
            <a:ext cx="10498355" cy="2492990"/>
          </a:xfrm>
          <a:prstGeom prst="rect">
            <a:avLst/>
          </a:prstGeom>
          <a:noFill/>
        </p:spPr>
        <p:txBody>
          <a:bodyPr wrap="square" rtlCol="0">
            <a:spAutoFit/>
          </a:bodyPr>
          <a:lstStyle/>
          <a:p>
            <a:pPr algn="ctr"/>
            <a:r>
              <a:rPr lang="en-US" sz="2600" b="1" dirty="0">
                <a:solidFill>
                  <a:srgbClr val="264E7A"/>
                </a:solidFill>
                <a:latin typeface="Cambria" panose="02040503050406030204" pitchFamily="18" charset="0"/>
                <a:ea typeface="Cambria" panose="02040503050406030204" pitchFamily="18" charset="0"/>
              </a:rPr>
              <a:t>Figure 8b: </a:t>
            </a:r>
            <a:r>
              <a:rPr lang="en-US" sz="2600" dirty="0">
                <a:solidFill>
                  <a:srgbClr val="264E7A"/>
                </a:solidFill>
                <a:latin typeface="Cambria" panose="02040503050406030204" pitchFamily="18" charset="0"/>
                <a:ea typeface="Cambria" panose="02040503050406030204" pitchFamily="18" charset="0"/>
              </a:rPr>
              <a:t>This figure depicts the same data shown in </a:t>
            </a:r>
            <a:r>
              <a:rPr lang="en-US" sz="2600" b="1" dirty="0">
                <a:solidFill>
                  <a:srgbClr val="264E7A"/>
                </a:solidFill>
                <a:latin typeface="Cambria" panose="02040503050406030204" pitchFamily="18" charset="0"/>
                <a:ea typeface="Cambria" panose="02040503050406030204" pitchFamily="18" charset="0"/>
              </a:rPr>
              <a:t>figure 8a</a:t>
            </a:r>
            <a:r>
              <a:rPr lang="en-US" sz="2600" dirty="0">
                <a:solidFill>
                  <a:srgbClr val="264E7A"/>
                </a:solidFill>
                <a:latin typeface="Cambria" panose="02040503050406030204" pitchFamily="18" charset="0"/>
                <a:ea typeface="Cambria" panose="02040503050406030204" pitchFamily="18" charset="0"/>
              </a:rPr>
              <a:t> though it has been filtered via the BGO shield. All of the particles that deposited more than 100 keV into the BGO have been removed from the data set. This removal caused the counts/sec/keV to decrease by an order of magnitude, revealing that the BGO is effectively enabling us to remove much of the unwanted background radiation.</a:t>
            </a:r>
          </a:p>
        </p:txBody>
      </p:sp>
      <p:sp>
        <p:nvSpPr>
          <p:cNvPr id="86" name="TextBox 85">
            <a:extLst>
              <a:ext uri="{FF2B5EF4-FFF2-40B4-BE49-F238E27FC236}">
                <a16:creationId xmlns:a16="http://schemas.microsoft.com/office/drawing/2014/main" id="{A838D5F9-F597-4BD0-92DC-64A020E11E45}"/>
              </a:ext>
            </a:extLst>
          </p:cNvPr>
          <p:cNvSpPr txBox="1"/>
          <p:nvPr/>
        </p:nvSpPr>
        <p:spPr>
          <a:xfrm>
            <a:off x="32337758" y="24876104"/>
            <a:ext cx="10448047" cy="523220"/>
          </a:xfrm>
          <a:prstGeom prst="rect">
            <a:avLst/>
          </a:prstGeom>
          <a:noFill/>
        </p:spPr>
        <p:txBody>
          <a:bodyPr wrap="square" rtlCol="0">
            <a:spAutoFit/>
          </a:bodyPr>
          <a:lstStyle/>
          <a:p>
            <a:r>
              <a:rPr lang="en-US" sz="2800" b="1" dirty="0">
                <a:solidFill>
                  <a:srgbClr val="264E7A"/>
                </a:solidFill>
                <a:latin typeface="Cambria" panose="02040503050406030204" pitchFamily="18" charset="0"/>
                <a:ea typeface="Cambria" panose="02040503050406030204" pitchFamily="18" charset="0"/>
              </a:rPr>
              <a:t>Figure 2: </a:t>
            </a:r>
            <a:r>
              <a:rPr lang="en-US" sz="2800" dirty="0">
                <a:solidFill>
                  <a:srgbClr val="264E7A"/>
                </a:solidFill>
                <a:latin typeface="Cambria" panose="02040503050406030204" pitchFamily="18" charset="0"/>
                <a:ea typeface="Cambria" panose="02040503050406030204" pitchFamily="18" charset="0"/>
              </a:rPr>
              <a:t>B.W. </a:t>
            </a:r>
            <a:r>
              <a:rPr lang="en-US" sz="2800" dirty="0" err="1">
                <a:solidFill>
                  <a:srgbClr val="264E7A"/>
                </a:solidFill>
                <a:latin typeface="Cambria" panose="02040503050406030204" pitchFamily="18" charset="0"/>
                <a:ea typeface="Cambria" panose="02040503050406030204" pitchFamily="18" charset="0"/>
              </a:rPr>
              <a:t>Grefenstette</a:t>
            </a:r>
            <a:r>
              <a:rPr lang="en-US" sz="2800" dirty="0">
                <a:solidFill>
                  <a:srgbClr val="264E7A"/>
                </a:solidFill>
                <a:latin typeface="Cambria" panose="02040503050406030204" pitchFamily="18" charset="0"/>
                <a:ea typeface="Cambria" panose="02040503050406030204" pitchFamily="18" charset="0"/>
              </a:rPr>
              <a:t> et al. Nature 506 (2014) 339.</a:t>
            </a:r>
          </a:p>
        </p:txBody>
      </p:sp>
      <p:sp>
        <p:nvSpPr>
          <p:cNvPr id="88" name="TextBox 87">
            <a:extLst>
              <a:ext uri="{FF2B5EF4-FFF2-40B4-BE49-F238E27FC236}">
                <a16:creationId xmlns:a16="http://schemas.microsoft.com/office/drawing/2014/main" id="{7739C715-3C6B-4389-9993-01B0EDE9289D}"/>
              </a:ext>
            </a:extLst>
          </p:cNvPr>
          <p:cNvSpPr txBox="1"/>
          <p:nvPr/>
        </p:nvSpPr>
        <p:spPr>
          <a:xfrm>
            <a:off x="32337757" y="25589524"/>
            <a:ext cx="10448047" cy="954107"/>
          </a:xfrm>
          <a:prstGeom prst="rect">
            <a:avLst/>
          </a:prstGeom>
          <a:noFill/>
        </p:spPr>
        <p:txBody>
          <a:bodyPr wrap="square" rtlCol="0">
            <a:spAutoFit/>
          </a:bodyPr>
          <a:lstStyle/>
          <a:p>
            <a:r>
              <a:rPr lang="en-US" sz="2800" dirty="0">
                <a:solidFill>
                  <a:srgbClr val="264E7A"/>
                </a:solidFill>
                <a:latin typeface="Cambria" panose="02040503050406030204" pitchFamily="18" charset="0"/>
                <a:ea typeface="Cambria" panose="02040503050406030204" pitchFamily="18" charset="0"/>
              </a:rPr>
              <a:t>Models for Atmospheric Ionizing Radiation (MAIRE)</a:t>
            </a:r>
          </a:p>
          <a:p>
            <a:r>
              <a:rPr lang="en-US" sz="2800" dirty="0">
                <a:solidFill>
                  <a:srgbClr val="264E7A"/>
                </a:solidFill>
                <a:latin typeface="Cambria" panose="02040503050406030204" pitchFamily="18" charset="0"/>
                <a:ea typeface="Cambria" panose="02040503050406030204" pitchFamily="18" charset="0"/>
              </a:rPr>
              <a:t>	</a:t>
            </a:r>
            <a:r>
              <a:rPr lang="en-US" sz="2800" dirty="0">
                <a:solidFill>
                  <a:srgbClr val="264E7A"/>
                </a:solidFill>
                <a:latin typeface="Cambria" panose="02040503050406030204" pitchFamily="18" charset="0"/>
                <a:ea typeface="Cambria" panose="02040503050406030204" pitchFamily="18" charset="0"/>
                <a:hlinkClick r:id="rId19"/>
              </a:rPr>
              <a:t>https://www.radmod.co.uk/maire</a:t>
            </a:r>
            <a:endParaRPr lang="en-US" sz="2800" dirty="0">
              <a:solidFill>
                <a:srgbClr val="264E7A"/>
              </a:solidFill>
              <a:latin typeface="Cambria" panose="02040503050406030204" pitchFamily="18" charset="0"/>
              <a:ea typeface="Cambria" panose="02040503050406030204" pitchFamily="18" charset="0"/>
            </a:endParaRPr>
          </a:p>
        </p:txBody>
      </p:sp>
      <p:sp>
        <p:nvSpPr>
          <p:cNvPr id="89" name="TextBox 88">
            <a:extLst>
              <a:ext uri="{FF2B5EF4-FFF2-40B4-BE49-F238E27FC236}">
                <a16:creationId xmlns:a16="http://schemas.microsoft.com/office/drawing/2014/main" id="{606D5560-7DAF-40ED-BC79-79F88A8FC798}"/>
              </a:ext>
            </a:extLst>
          </p:cNvPr>
          <p:cNvSpPr txBox="1"/>
          <p:nvPr/>
        </p:nvSpPr>
        <p:spPr>
          <a:xfrm>
            <a:off x="32352201" y="26686595"/>
            <a:ext cx="10448047" cy="1384995"/>
          </a:xfrm>
          <a:prstGeom prst="rect">
            <a:avLst/>
          </a:prstGeom>
          <a:noFill/>
        </p:spPr>
        <p:txBody>
          <a:bodyPr wrap="square" rtlCol="0">
            <a:spAutoFit/>
          </a:bodyPr>
          <a:lstStyle/>
          <a:p>
            <a:r>
              <a:rPr lang="en-US" sz="2800" dirty="0">
                <a:solidFill>
                  <a:srgbClr val="264E7A"/>
                </a:solidFill>
                <a:latin typeface="Cambria" panose="02040503050406030204" pitchFamily="18" charset="0"/>
                <a:ea typeface="Cambria" panose="02040503050406030204" pitchFamily="18" charset="0"/>
              </a:rPr>
              <a:t>Joel N. </a:t>
            </a:r>
            <a:r>
              <a:rPr lang="en-US" sz="2800" dirty="0" err="1">
                <a:solidFill>
                  <a:srgbClr val="264E7A"/>
                </a:solidFill>
                <a:latin typeface="Cambria" panose="02040503050406030204" pitchFamily="18" charset="0"/>
                <a:ea typeface="Cambria" panose="02040503050406030204" pitchFamily="18" charset="0"/>
              </a:rPr>
              <a:t>Ullom</a:t>
            </a:r>
            <a:r>
              <a:rPr lang="en-US" sz="2800" dirty="0">
                <a:solidFill>
                  <a:srgbClr val="264E7A"/>
                </a:solidFill>
                <a:latin typeface="Cambria" panose="02040503050406030204" pitchFamily="18" charset="0"/>
                <a:ea typeface="Cambria" panose="02040503050406030204" pitchFamily="18" charset="0"/>
              </a:rPr>
              <a:t>, Douglas A. Bennett, 2015, </a:t>
            </a:r>
            <a:r>
              <a:rPr lang="en-US" sz="2800" i="1" dirty="0">
                <a:solidFill>
                  <a:srgbClr val="264E7A"/>
                </a:solidFill>
                <a:latin typeface="Cambria" panose="02040503050406030204" pitchFamily="18" charset="0"/>
                <a:ea typeface="Cambria" panose="02040503050406030204" pitchFamily="18" charset="0"/>
              </a:rPr>
              <a:t>Review of superconducting transition-</a:t>
            </a:r>
            <a:r>
              <a:rPr lang="en-US" sz="2800" i="1" dirty="0" err="1">
                <a:solidFill>
                  <a:srgbClr val="264E7A"/>
                </a:solidFill>
                <a:latin typeface="Cambria" panose="02040503050406030204" pitchFamily="18" charset="0"/>
                <a:ea typeface="Cambria" panose="02040503050406030204" pitchFamily="18" charset="0"/>
              </a:rPr>
              <a:t>edgesensors</a:t>
            </a:r>
            <a:r>
              <a:rPr lang="en-US" sz="2800" i="1" dirty="0">
                <a:solidFill>
                  <a:srgbClr val="264E7A"/>
                </a:solidFill>
                <a:latin typeface="Cambria" panose="02040503050406030204" pitchFamily="18" charset="0"/>
                <a:ea typeface="Cambria" panose="02040503050406030204" pitchFamily="18" charset="0"/>
              </a:rPr>
              <a:t> for x-ray and gamma-</a:t>
            </a:r>
            <a:r>
              <a:rPr lang="en-US" sz="2800" i="1" dirty="0" err="1">
                <a:solidFill>
                  <a:srgbClr val="264E7A"/>
                </a:solidFill>
                <a:latin typeface="Cambria" panose="02040503050406030204" pitchFamily="18" charset="0"/>
                <a:ea typeface="Cambria" panose="02040503050406030204" pitchFamily="18" charset="0"/>
              </a:rPr>
              <a:t>rayspectroscopy</a:t>
            </a:r>
            <a:endParaRPr lang="en-US" sz="2800" dirty="0">
              <a:solidFill>
                <a:srgbClr val="264E7A"/>
              </a:solidFill>
              <a:latin typeface="Cambria" panose="02040503050406030204" pitchFamily="18" charset="0"/>
              <a:ea typeface="Cambria" panose="02040503050406030204" pitchFamily="18" charset="0"/>
            </a:endParaRPr>
          </a:p>
          <a:p>
            <a:endParaRPr lang="en-US" sz="2800" dirty="0">
              <a:solidFill>
                <a:srgbClr val="264E7A"/>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430974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9513</TotalTime>
  <Words>1366</Words>
  <Application>Microsoft Office PowerPoint</Application>
  <PresentationFormat>Custom</PresentationFormat>
  <Paragraphs>39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Cambria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Amanda</dc:title>
  <dc:creator>Wester, Amanda</dc:creator>
  <cp:lastModifiedBy>Wester, Amanda</cp:lastModifiedBy>
  <cp:revision>109</cp:revision>
  <dcterms:created xsi:type="dcterms:W3CDTF">2021-04-19T05:10:12Z</dcterms:created>
  <dcterms:modified xsi:type="dcterms:W3CDTF">2021-04-26T14:01:01Z</dcterms:modified>
</cp:coreProperties>
</file>