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8" r:id="rId3"/>
    <p:sldId id="260" r:id="rId4"/>
    <p:sldId id="259" r:id="rId5"/>
    <p:sldId id="261" r:id="rId6"/>
    <p:sldId id="263" r:id="rId7"/>
    <p:sldId id="262" r:id="rId8"/>
  </p:sldIdLst>
  <p:sldSz cx="12192000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492"/>
    <a:srgbClr val="004F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13"/>
    <p:restoredTop sz="64952" autoAdjust="0"/>
  </p:normalViewPr>
  <p:slideViewPr>
    <p:cSldViewPr snapToGrid="0" snapToObjects="1">
      <p:cViewPr varScale="1">
        <p:scale>
          <a:sx n="52" d="100"/>
          <a:sy n="52" d="100"/>
        </p:scale>
        <p:origin x="1605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0" d="100"/>
          <a:sy n="60" d="100"/>
        </p:scale>
        <p:origin x="3051" y="5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D10DA11-C93D-4BC3-ABF2-2E4A723E62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4696CE-CB71-48AE-B573-49310BB1FE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FA658-F482-4E5E-BDC0-6A4E5C0D1512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EF32A7-709D-4F09-A20F-B42B0857A3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9A6E2B-7226-4029-9DF9-3F98552BB7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BD0A8-B086-4603-A372-12E6EB183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015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61377-483C-4F2D-B735-2F02A57D2D25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D934E4-94B8-4829-B070-5D6CB8EDD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326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D934E4-94B8-4829-B070-5D6CB8EDD7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D934E4-94B8-4829-B070-5D6CB8EDD7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97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-apple-system"/>
              </a:rPr>
              <a:t>The two asterisks and one asterisk indicate 0.001≤</a:t>
            </a:r>
            <a:r>
              <a:rPr lang="en-US" b="0" i="1" dirty="0">
                <a:solidFill>
                  <a:srgbClr val="333333"/>
                </a:solidFill>
                <a:effectLst/>
                <a:latin typeface="-apple-system"/>
              </a:rPr>
              <a:t>p</a:t>
            </a:r>
            <a:r>
              <a:rPr lang="en-US" b="0" i="0" dirty="0">
                <a:solidFill>
                  <a:srgbClr val="333333"/>
                </a:solidFill>
                <a:effectLst/>
                <a:latin typeface="-apple-system"/>
              </a:rPr>
              <a:t> &lt; 0.01 and 0.01≤</a:t>
            </a:r>
            <a:r>
              <a:rPr lang="en-US" b="0" i="1" dirty="0">
                <a:solidFill>
                  <a:srgbClr val="333333"/>
                </a:solidFill>
                <a:effectLst/>
                <a:latin typeface="-apple-system"/>
              </a:rPr>
              <a:t>p</a:t>
            </a:r>
            <a:r>
              <a:rPr lang="en-US" b="0" i="0" dirty="0">
                <a:solidFill>
                  <a:srgbClr val="333333"/>
                </a:solidFill>
                <a:effectLst/>
                <a:latin typeface="-apple-system"/>
              </a:rPr>
              <a:t> &lt; 0.05, respectively</a:t>
            </a:r>
            <a:endParaRPr lang="en-US" sz="1200" dirty="0">
              <a:solidFill>
                <a:srgbClr val="003591"/>
              </a:solidFill>
              <a:latin typeface="Source Sans Pro" panose="020B0503030403020204" pitchFamily="34" charset="77"/>
              <a:ea typeface="Source Sans Pro Black" charset="0"/>
              <a:cs typeface="Source Sans Pro Black" charset="0"/>
            </a:endParaRP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-apple-system"/>
              </a:rPr>
              <a:t>“No SD” means there is no significant difference (</a:t>
            </a:r>
            <a:r>
              <a:rPr lang="en-US" b="0" i="1" dirty="0">
                <a:solidFill>
                  <a:srgbClr val="333333"/>
                </a:solidFill>
                <a:effectLst/>
                <a:latin typeface="-apple-system"/>
              </a:rPr>
              <a:t>n</a:t>
            </a:r>
            <a:r>
              <a:rPr lang="en-US" b="0" i="0" dirty="0">
                <a:solidFill>
                  <a:srgbClr val="333333"/>
                </a:solidFill>
                <a:effectLst/>
                <a:latin typeface="-apple-system"/>
              </a:rPr>
              <a:t> = 10, all donors)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all unsaturated fatty acids showed donor dependence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D934E4-94B8-4829-B070-5D6CB8EDD7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24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1 on the left shows a mass spec image of triacylglycerols, the change is potentially due to the ozonolysis of the unsaturated triacylglycerols. </a:t>
            </a:r>
          </a:p>
          <a:p>
            <a:r>
              <a:rPr lang="en-US" dirty="0"/>
              <a:t>Specific to this study</a:t>
            </a:r>
            <a:r>
              <a:rPr lang="en-US" dirty="0">
                <a:sym typeface="Wingdings" panose="05000000000000000000" pitchFamily="2" charset="2"/>
              </a:rPr>
              <a:t> in ambient conditions, used electrospray ionization after extraction with chloroform</a:t>
            </a:r>
          </a:p>
          <a:p>
            <a:r>
              <a:rPr lang="en-US" dirty="0">
                <a:sym typeface="Wingdings" panose="05000000000000000000" pitchFamily="2" charset="2"/>
              </a:rPr>
              <a:t>Image shows increase of ozonide on the right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Color code</a:t>
            </a:r>
          </a:p>
          <a:p>
            <a:r>
              <a:rPr lang="en-US" dirty="0">
                <a:sym typeface="Wingdings" panose="05000000000000000000" pitchFamily="2" charset="2"/>
              </a:rPr>
              <a:t>Red saturated TG (6 oxygens)</a:t>
            </a:r>
          </a:p>
          <a:p>
            <a:r>
              <a:rPr lang="en-US" dirty="0">
                <a:sym typeface="Wingdings" panose="05000000000000000000" pitchFamily="2" charset="2"/>
              </a:rPr>
              <a:t>Blue unsaturated TGs ( 6 oxygens)</a:t>
            </a:r>
          </a:p>
          <a:p>
            <a:r>
              <a:rPr lang="en-US" dirty="0">
                <a:sym typeface="Wingdings" panose="05000000000000000000" pitchFamily="2" charset="2"/>
              </a:rPr>
              <a:t>Green 8 oxygen series</a:t>
            </a:r>
          </a:p>
          <a:p>
            <a:r>
              <a:rPr lang="en-US" dirty="0">
                <a:sym typeface="Wingdings" panose="05000000000000000000" pitchFamily="2" charset="2"/>
              </a:rPr>
              <a:t>Purple 7 oxygen series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D934E4-94B8-4829-B070-5D6CB8EDD7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90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D934E4-94B8-4829-B070-5D6CB8EDD7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73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Gender can be determined through the concentration of amino acids and their absorbance intensities. Females show a higher difference in absorbance by amino acids than males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D934E4-94B8-4829-B070-5D6CB8EDD7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607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D934E4-94B8-4829-B070-5D6CB8EDD7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90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F7456-F205-A04F-992C-117D2D4B25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3F156B-4075-1846-88DB-7860B0A9A9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6772E-6F6C-A344-9FD9-38FBB514E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5FC3-0873-43E5-94C5-7EB21E5E68DA}" type="datetime1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AACD5-2AB7-2047-9954-444851165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7A558-4FDD-4441-B1EE-C0BF34C91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90F3-9CA3-3944-98E8-8657CEEAF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31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F6EA8-24EF-A34E-B841-F7B664A51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3D3BF-D24B-DC47-98BB-9DDDED135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0753E-33AF-234A-8893-EDE42EE14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76604-4C86-4832-B713-AB7982F97019}" type="datetime1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C66AF-EBD9-2847-A45F-F068AFB4F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E3E38-F7A4-8549-904A-B401239D0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90F3-9CA3-3944-98E8-8657CEEAF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93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C1574B-4E6A-464E-9AC8-8198937D21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7DC0C7-85DE-0344-84D5-6B93B0B62E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E3A77-9398-164F-B221-0F2D6F2DB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C3077-0133-4D08-BFE5-AF38E3A1E14A}" type="datetime1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FB363-4B1E-254E-92A4-539E0DF2C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C3711-8F98-0A47-B72E-044C1C211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90F3-9CA3-3944-98E8-8657CEEAF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545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AAFD3-2B55-4246-88E1-87F53C75B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A4786-B1DE-4547-B2CE-E2D9C466C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DFDD4-68D8-3140-AB06-668BCDB24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9AEC2-5877-4154-AACA-086935B80B1C}" type="datetime1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7353A-87AF-7D49-A18C-FD39C06D0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9A2E6-8506-864F-AECB-8A8925226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90F3-9CA3-3944-98E8-8657CEEAF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84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302D1-7446-E842-8BC6-B0EBC9E62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58757-EB1C-2144-A12C-ACB092005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6BE5C-86FE-C347-9767-46858D0EA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E68C-C57B-4901-B3D2-6AF1CBBA3506}" type="datetime1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D7263-1791-D644-843D-7A6E9AE1D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9119E-9F68-5D4A-ACB7-63237208D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90F3-9CA3-3944-98E8-8657CEEAF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286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034DA-484B-6F4D-A943-F50D90EDF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6E595-4BC3-8D49-A05A-A0DADD4314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3CEBBB-1DAB-6C44-8894-11BB69127E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9FE889-E12E-2849-A126-ECA6017B1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7B7A-D807-471D-879E-2CFD58A1DD72}" type="datetime1">
              <a:rPr lang="en-US" smtClean="0"/>
              <a:t>4/25/2021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32D832-A2B8-224D-BC8C-2FD3F8DFA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44F129-53B6-3743-BF9A-5CB37F98A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90F3-9CA3-3944-98E8-8657CEEAF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1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E1103-602A-9949-A89C-7AB77E297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E91050-D91C-1247-94AA-2F760097F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A7CC02-CF44-2141-AC1C-3390993BB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825D27-0F6B-AA47-8C3A-A38756EB89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73DD8F-C5EC-4F4A-AC36-3AE79C5172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BDA7E3-4C02-4F41-A63F-B89839151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0B7EC-171D-4E40-80D1-A1F39F03EEB0}" type="datetime1">
              <a:rPr lang="en-US" smtClean="0"/>
              <a:t>4/25/2021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1B00AC-89A0-6745-BAF2-FFEF1BAA7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1F0555-F159-B44B-948B-7DFCDC488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90F3-9CA3-3944-98E8-8657CEEAF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507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83645-A1C2-464E-B86E-65E9FE665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6EBE9D-0046-D749-B427-99BB50F75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771CF-F2F0-4BCE-8C7C-BDDD6F925B23}" type="datetime1">
              <a:rPr lang="en-US" smtClean="0"/>
              <a:t>4/25/2021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2B9938-0CE2-3641-9A69-0CC8B04B2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17BFF2-CDF7-384E-A282-1E8CBBB43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90F3-9CA3-3944-98E8-8657CEEAF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49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FF3EB1-8A22-0D4D-B3E4-A331E2A5E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1B859-7961-45EF-9257-B06C2793EF2E}" type="datetime1">
              <a:rPr lang="en-US" smtClean="0"/>
              <a:t>4/25/2021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1AE00A-B802-0846-8C78-4538058EC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339E0-7401-5049-8FC8-285213E94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90F3-9CA3-3944-98E8-8657CEEAF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101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0DFFB-7031-BC42-9272-1E57EBE11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D93B1-21E2-0645-8B8E-9ACDDC274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A8B261-F9E7-6944-9BAF-3BBC9C401B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8F60D0-6E3A-1740-9F73-E9FABA351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C1B2F-11B7-4C0C-9685-93DD67EA307D}" type="datetime1">
              <a:rPr lang="en-US" smtClean="0"/>
              <a:t>4/25/2021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7A5A15-0163-A343-AE28-17D2F3325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44D07A-5CDC-5740-B0D6-9E5273A4C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90F3-9CA3-3944-98E8-8657CEEAF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503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B2855-90E3-D044-9B6F-86AB14E29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40ADBF-DBDF-5C42-9E5A-1E84E88AD2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41FB12-27D4-B140-BB06-A1403DF39D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54DDD0-ABB0-CA46-BBEC-9C381394F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5A77-4D89-4BCB-9817-6D0E435D9A97}" type="datetime1">
              <a:rPr lang="en-US" smtClean="0"/>
              <a:t>4/25/2021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989F1C-4E87-DB46-BA1A-22012D3AA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832D96-6E72-D741-B761-9817F7379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90F3-9CA3-3944-98E8-8657CEEAF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40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993BDA-C4D2-2F4D-9F3D-B804A03B4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A654B-F560-4346-99D7-25D8CA37F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D0232-BCD6-1341-950C-F6E425D06B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A5182-864B-4B0B-8C5A-3FF990969056}" type="datetime1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897A4-8E1C-C542-BEE8-44F13C10AE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B9BA2-531A-9146-853A-4356B34405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890F3-9CA3-3944-98E8-8657CEEAF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45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4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31C30A-AC63-2148-872D-47B3E9380174}"/>
              </a:ext>
            </a:extLst>
          </p:cNvPr>
          <p:cNvSpPr txBox="1"/>
          <p:nvPr/>
        </p:nvSpPr>
        <p:spPr>
          <a:xfrm>
            <a:off x="231648" y="1447053"/>
            <a:ext cx="114970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Source Sans Pro Black" panose="020B0503030403020204" pitchFamily="34" charset="77"/>
                <a:ea typeface="Source Sans Pro ExtraLight" charset="0"/>
                <a:cs typeface="Source Sans Pro ExtraLight" charset="0"/>
              </a:rPr>
              <a:t>Age of Fingerprints Established Through Ambient Ozonolysis of Unsaturated Triacylglycerols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BA7187-D91F-2F48-86BB-2F0D864B7C9B}"/>
              </a:ext>
            </a:extLst>
          </p:cNvPr>
          <p:cNvSpPr txBox="1"/>
          <p:nvPr/>
        </p:nvSpPr>
        <p:spPr>
          <a:xfrm>
            <a:off x="2127063" y="4270599"/>
            <a:ext cx="75168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Source Sans Pro Black" charset="0"/>
                <a:ea typeface="Source Sans Pro Black" charset="0"/>
                <a:cs typeface="Source Sans Pro Black" charset="0"/>
              </a:rPr>
              <a:t>Jessica Douillette, B.A.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Source Sans Pro Black" charset="0"/>
                <a:ea typeface="Source Sans Pro Black" charset="0"/>
                <a:cs typeface="Source Sans Pro Black" charset="0"/>
              </a:rPr>
              <a:t>Department of Chemistry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Source Sans Pro Black" charset="0"/>
              <a:ea typeface="Source Sans Pro Black" charset="0"/>
              <a:cs typeface="Source Sans Pro Black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78EF15-62EB-BC4B-92CA-0FB892C0A80C}"/>
              </a:ext>
            </a:extLst>
          </p:cNvPr>
          <p:cNvSpPr/>
          <p:nvPr/>
        </p:nvSpPr>
        <p:spPr>
          <a:xfrm flipV="1">
            <a:off x="5137040" y="3626203"/>
            <a:ext cx="1917920" cy="114086"/>
          </a:xfrm>
          <a:prstGeom prst="rect">
            <a:avLst/>
          </a:prstGeom>
          <a:solidFill>
            <a:schemeClr val="bg2">
              <a:lumMod val="9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8" name="Picture 7" descr="A picture containing sitting&#10;&#10;Description automatically generated">
            <a:extLst>
              <a:ext uri="{FF2B5EF4-FFF2-40B4-BE49-F238E27FC236}">
                <a16:creationId xmlns:a16="http://schemas.microsoft.com/office/drawing/2014/main" id="{121C90FA-5006-8A4F-A763-D89BB131A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72" y="180494"/>
            <a:ext cx="4030382" cy="116598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B3C781-8C0E-4A9F-A7F6-8F92ABD8B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90F3-9CA3-3944-98E8-8657CEEAFB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56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854A3C-C19F-9946-A775-955A4D1E71F2}"/>
              </a:ext>
            </a:extLst>
          </p:cNvPr>
          <p:cNvSpPr txBox="1"/>
          <p:nvPr/>
        </p:nvSpPr>
        <p:spPr>
          <a:xfrm>
            <a:off x="373459" y="1828992"/>
            <a:ext cx="5286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3591"/>
                </a:solidFill>
                <a:latin typeface="Source Sans Pro" panose="020B0503030403020204" pitchFamily="34" charset="77"/>
                <a:ea typeface="Source Sans Pro ExtraLight" charset="0"/>
                <a:cs typeface="Source Sans Pro ExtraLight" charset="0"/>
              </a:rPr>
              <a:t>Introduction</a:t>
            </a:r>
            <a:endParaRPr lang="en-US" sz="4800" b="1" dirty="0">
              <a:solidFill>
                <a:srgbClr val="003591"/>
              </a:solidFill>
              <a:latin typeface="Source Sans Pro" panose="020B0503030403020204" pitchFamily="34" charset="77"/>
              <a:ea typeface="Source Sans Pro Black" charset="0"/>
              <a:cs typeface="Source Sans Pro Black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5B8027-9C35-E04D-A6D8-3EB536AD63F5}"/>
              </a:ext>
            </a:extLst>
          </p:cNvPr>
          <p:cNvSpPr txBox="1"/>
          <p:nvPr/>
        </p:nvSpPr>
        <p:spPr>
          <a:xfrm>
            <a:off x="1473851" y="3276463"/>
            <a:ext cx="871580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59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Many compounds can be found within finger print residue </a:t>
            </a:r>
          </a:p>
          <a:p>
            <a:pPr marL="80010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59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Each can be extracted and analyzed for patterns</a:t>
            </a:r>
          </a:p>
          <a:p>
            <a:pPr marL="34290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59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Once a patterns are determine, a cause of such reaction can be investigated</a:t>
            </a:r>
          </a:p>
          <a:p>
            <a:pPr marL="80010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59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Patterns include the change in amount of the compounds over time</a:t>
            </a:r>
          </a:p>
          <a:p>
            <a:pPr marL="34290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59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Many variables must be considered: environment, collection, preservation, extraction solvents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59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The application of these finding could possibly be essential to solving a criminal case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59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This may include providing evidence that an individual was or was not at the crime scene within a specified amount of 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3591"/>
              </a:solidFill>
              <a:latin typeface="Source Sans Pro" panose="020B0503030403020204" pitchFamily="34" charset="77"/>
              <a:ea typeface="Source Sans Pro Black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3591"/>
              </a:solidFill>
              <a:latin typeface="Source Sans Pro" panose="020B0503030403020204" pitchFamily="34" charset="77"/>
              <a:ea typeface="Source Sans Pro Black" charset="0"/>
            </a:endParaRPr>
          </a:p>
          <a:p>
            <a:endParaRPr lang="en-US" sz="2000" dirty="0">
              <a:solidFill>
                <a:srgbClr val="00359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Source Sans Pro Light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359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Source Sans Pro Light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F5502C-ACF8-144E-BF3F-FCE271B5C6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42901" y="283605"/>
            <a:ext cx="2955583" cy="776376"/>
          </a:xfrm>
          <a:prstGeom prst="rect">
            <a:avLst/>
          </a:prstGeom>
        </p:spPr>
      </p:pic>
      <p:sp>
        <p:nvSpPr>
          <p:cNvPr id="8" name="Teardrop 7">
            <a:extLst>
              <a:ext uri="{FF2B5EF4-FFF2-40B4-BE49-F238E27FC236}">
                <a16:creationId xmlns:a16="http://schemas.microsoft.com/office/drawing/2014/main" id="{ED7D778A-249D-BB43-924B-D31801E0EB80}"/>
              </a:ext>
            </a:extLst>
          </p:cNvPr>
          <p:cNvSpPr/>
          <p:nvPr/>
        </p:nvSpPr>
        <p:spPr>
          <a:xfrm>
            <a:off x="342901" y="3295600"/>
            <a:ext cx="634561" cy="615553"/>
          </a:xfrm>
          <a:prstGeom prst="teardrop">
            <a:avLst/>
          </a:prstGeom>
          <a:noFill/>
          <a:ln w="38100">
            <a:solidFill>
              <a:srgbClr val="F77A05"/>
            </a:solidFill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F1E03A-4800-4500-AD45-EA9F3D6977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03979"/>
            <a:ext cx="5892546" cy="29227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69F7EB-B8EE-49C2-A84A-98BE87061680}"/>
              </a:ext>
            </a:extLst>
          </p:cNvPr>
          <p:cNvSpPr txBox="1"/>
          <p:nvPr/>
        </p:nvSpPr>
        <p:spPr>
          <a:xfrm>
            <a:off x="9974317" y="3276463"/>
            <a:ext cx="2144111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Hinners</a:t>
            </a:r>
            <a:r>
              <a:rPr lang="en-US" sz="1100" dirty="0"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P., Thomas, M., &amp; Lee, Y. J. (2020). Determining fingerprint age with mass spectrometry imaging via ozonolysis of triacylglycerols. </a:t>
            </a:r>
            <a:r>
              <a:rPr lang="en-US" sz="1100" i="1" dirty="0"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Analytical chemistry</a:t>
            </a:r>
            <a:r>
              <a:rPr lang="en-US" sz="1100" dirty="0"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 </a:t>
            </a:r>
            <a:r>
              <a:rPr lang="en-US" sz="1100" i="1" dirty="0"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92</a:t>
            </a:r>
            <a:r>
              <a:rPr lang="en-US" sz="1100" dirty="0"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(4), 3125-3132.</a:t>
            </a:r>
          </a:p>
          <a:p>
            <a:endParaRPr lang="en-US" sz="11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41E36D-DDB1-4D02-B9BA-42558E91D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90F3-9CA3-3944-98E8-8657CEEAFB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33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B0579402-4113-7F41-91DD-F6933103A5E0}"/>
              </a:ext>
            </a:extLst>
          </p:cNvPr>
          <p:cNvSpPr txBox="1"/>
          <p:nvPr/>
        </p:nvSpPr>
        <p:spPr>
          <a:xfrm>
            <a:off x="7645400" y="962398"/>
            <a:ext cx="6353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3591"/>
                </a:solidFill>
                <a:latin typeface="Source Sans Pro" panose="020B0503030403020204" pitchFamily="34" charset="77"/>
                <a:ea typeface="Source Sans Pro ExtraLight" charset="0"/>
                <a:cs typeface="Source Sans Pro ExtraLight" charset="0"/>
              </a:rPr>
              <a:t>Background</a:t>
            </a:r>
            <a:endParaRPr lang="en-US" sz="4800" b="1" dirty="0">
              <a:solidFill>
                <a:srgbClr val="003591"/>
              </a:solidFill>
              <a:latin typeface="Source Sans Pro" panose="020B0503030403020204" pitchFamily="34" charset="77"/>
              <a:ea typeface="Source Sans Pro Black" charset="0"/>
              <a:cs typeface="Source Sans Pro Black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FC47A9-6AD6-C248-B4B0-367131AE282A}"/>
              </a:ext>
            </a:extLst>
          </p:cNvPr>
          <p:cNvSpPr txBox="1"/>
          <p:nvPr/>
        </p:nvSpPr>
        <p:spPr>
          <a:xfrm>
            <a:off x="6758432" y="2166112"/>
            <a:ext cx="521817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59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Source Sans Pro Black" charset="0"/>
              </a:rPr>
              <a:t>Compounds: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59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Source Sans Pro Black" charset="0"/>
              </a:rPr>
              <a:t>Sweat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59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Source Sans Pro Black" charset="0"/>
              </a:rPr>
              <a:t>Proteins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59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Source Sans Pro Black" charset="0"/>
              </a:rPr>
              <a:t>Amino acids- found in residue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59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Source Sans Pro Black" charset="0"/>
              </a:rPr>
              <a:t>Urea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59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Source Sans Pro Black" charset="0"/>
              </a:rPr>
              <a:t>Lipids- fats and oils that make up residue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59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Source Sans Pro Black" charset="0"/>
              </a:rPr>
              <a:t>Water- evaporates quickly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59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Source Sans Pro Black" charset="0"/>
              </a:rPr>
              <a:t>Inorganic ions such as Na+  and Cl-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59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Source Sans Pro Black" charset="0"/>
              </a:rPr>
              <a:t>How Finger Prints are Collected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59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Source Sans Pro Black" charset="0"/>
              </a:rPr>
              <a:t>the fingerprints will have been lifted using a powder or  super glue;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59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Source Sans Pro Black" charset="0"/>
              </a:rPr>
              <a:t>specific solvents that should be used to extract the fatty acids from the other compounds in the residue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59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Source Sans Pro Black" charset="0"/>
              </a:rPr>
              <a:t>Proper containment of collected prints can affect aging process</a:t>
            </a:r>
          </a:p>
          <a:p>
            <a:endParaRPr lang="en-US" sz="1600" dirty="0">
              <a:solidFill>
                <a:srgbClr val="003591"/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pic>
        <p:nvPicPr>
          <p:cNvPr id="14" name="Picture 2" descr="figure6">
            <a:extLst>
              <a:ext uri="{FF2B5EF4-FFF2-40B4-BE49-F238E27FC236}">
                <a16:creationId xmlns:a16="http://schemas.microsoft.com/office/drawing/2014/main" id="{0AB3416F-876F-4270-8674-989F2F8AF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669" y="1222377"/>
            <a:ext cx="3271520" cy="382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ED43D96-7948-4791-9236-19C038CD7CA6}"/>
              </a:ext>
            </a:extLst>
          </p:cNvPr>
          <p:cNvSpPr txBox="1"/>
          <p:nvPr/>
        </p:nvSpPr>
        <p:spPr>
          <a:xfrm>
            <a:off x="439988" y="5592822"/>
            <a:ext cx="5849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Figure 1</a:t>
            </a:r>
            <a:r>
              <a:rPr lang="en-US" sz="1200" dirty="0"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. Kim, Y., Choi, W. S., Choi, E. J., Jeon, B., Kim, J., Park, G. H., ... &amp; Choi, T. H. (2019). Evaluation of fatty acids in groomed fingerprint by gas chromatographic analysis using various extraction solvents and treatment methods. </a:t>
            </a:r>
            <a:r>
              <a:rPr lang="en-US" sz="1200" i="1" dirty="0"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Journal of Analytical Science and Technology</a:t>
            </a:r>
            <a:r>
              <a:rPr lang="en-US" sz="1200" dirty="0"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 </a:t>
            </a:r>
            <a:r>
              <a:rPr lang="en-US" sz="1200" i="1" dirty="0"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10</a:t>
            </a:r>
            <a:r>
              <a:rPr lang="en-US" sz="1200" dirty="0"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(1), 1-13. </a:t>
            </a:r>
          </a:p>
          <a:p>
            <a:pPr marR="0" lvl="0"/>
            <a:endParaRPr lang="en-US" sz="1200" u="sng" dirty="0">
              <a:effectLst/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pic>
        <p:nvPicPr>
          <p:cNvPr id="27" name="Picture 26" descr="A close up of a sign&#10;&#10;Description automatically generated">
            <a:extLst>
              <a:ext uri="{FF2B5EF4-FFF2-40B4-BE49-F238E27FC236}">
                <a16:creationId xmlns:a16="http://schemas.microsoft.com/office/drawing/2014/main" id="{F6591234-D802-4561-A84A-4EEB623916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" y="283605"/>
            <a:ext cx="2955585" cy="7763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B14FCFE-B0C7-4708-819A-9124872864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" y="1222377"/>
            <a:ext cx="3305216" cy="382592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2B252C-5597-4DF2-9461-C33CD4D30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90F3-9CA3-3944-98E8-8657CEEAFB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16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854A3C-C19F-9946-A775-955A4D1E71F2}"/>
              </a:ext>
            </a:extLst>
          </p:cNvPr>
          <p:cNvSpPr txBox="1"/>
          <p:nvPr/>
        </p:nvSpPr>
        <p:spPr>
          <a:xfrm>
            <a:off x="373459" y="1175365"/>
            <a:ext cx="7417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13492"/>
                </a:solidFill>
                <a:latin typeface="Source Sans Pro" panose="020B0503030403020204" pitchFamily="34" charset="77"/>
                <a:ea typeface="Source Sans Pro ExtraLight" charset="0"/>
                <a:cs typeface="Source Sans Pro ExtraLight" charset="0"/>
              </a:rPr>
              <a:t>Measurement of Collected Data and Analysis</a:t>
            </a:r>
            <a:endParaRPr lang="en-US" sz="4800" b="1" dirty="0">
              <a:solidFill>
                <a:srgbClr val="013492"/>
              </a:solidFill>
              <a:latin typeface="Source Sans Pro" panose="020B0503030403020204" pitchFamily="34" charset="77"/>
              <a:ea typeface="Source Sans Pro Black" charset="0"/>
              <a:cs typeface="Source Sans Pro Black" charset="0"/>
            </a:endParaRP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D6F5502C-ACF8-144E-BF3F-FCE271B5C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283605"/>
            <a:ext cx="2955585" cy="776376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1BFAC4E3-1796-4B0F-A8F6-C7814E7FA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7" y="3093115"/>
            <a:ext cx="7059871" cy="245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CC3AFE5-87EF-4747-9A0B-10F3CA25E741}"/>
              </a:ext>
            </a:extLst>
          </p:cNvPr>
          <p:cNvSpPr txBox="1"/>
          <p:nvPr/>
        </p:nvSpPr>
        <p:spPr>
          <a:xfrm>
            <a:off x="499815" y="5919281"/>
            <a:ext cx="6326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Figure 2 and 3</a:t>
            </a:r>
            <a:r>
              <a:rPr lang="en-US" sz="1200" dirty="0"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. </a:t>
            </a:r>
            <a:r>
              <a:rPr lang="en-US" sz="1200" dirty="0" err="1"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Hinners</a:t>
            </a:r>
            <a:r>
              <a:rPr lang="en-US" sz="1200" dirty="0"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P., Thomas, M., &amp; Lee, Y. J. (2020). Determining fingerprint age with mass spectrometry imaging via ozonolysis of triacylglycerols. </a:t>
            </a:r>
            <a:r>
              <a:rPr lang="en-US" sz="1200" i="1" dirty="0"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Analytical chemistry</a:t>
            </a:r>
            <a:r>
              <a:rPr lang="en-US" sz="1200" dirty="0"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 </a:t>
            </a:r>
            <a:r>
              <a:rPr lang="en-US" sz="1200" i="1" dirty="0"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92</a:t>
            </a:r>
            <a:r>
              <a:rPr lang="en-US" sz="1200" dirty="0"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(4), 3125-3132.</a:t>
            </a:r>
          </a:p>
          <a:p>
            <a:endParaRPr lang="en-US" sz="1200" dirty="0">
              <a:effectLst/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endParaRPr lang="en-US" sz="1200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148C549B-7299-4A92-8A90-39C3E8CDC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572" y="805256"/>
            <a:ext cx="3337402" cy="524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529949-3012-451B-823D-A7DA0443B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90F3-9CA3-3944-98E8-8657CEEAFB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705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854A3C-C19F-9946-A775-955A4D1E71F2}"/>
              </a:ext>
            </a:extLst>
          </p:cNvPr>
          <p:cNvSpPr txBox="1"/>
          <p:nvPr/>
        </p:nvSpPr>
        <p:spPr>
          <a:xfrm>
            <a:off x="3481698" y="0"/>
            <a:ext cx="58147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3591"/>
                </a:solidFill>
                <a:latin typeface="Source Sans Pro" panose="020B0503030403020204" pitchFamily="34" charset="77"/>
                <a:ea typeface="Source Sans Pro ExtraLight" charset="0"/>
                <a:cs typeface="Source Sans Pro ExtraLight" charset="0"/>
              </a:rPr>
              <a:t>Graphs and Visual Data Collected</a:t>
            </a:r>
            <a:endParaRPr lang="en-US" sz="4800" b="1" dirty="0">
              <a:solidFill>
                <a:srgbClr val="003591"/>
              </a:solidFill>
              <a:latin typeface="Source Sans Pro" panose="020B0503030403020204" pitchFamily="34" charset="77"/>
              <a:ea typeface="Source Sans Pro Black" charset="0"/>
              <a:cs typeface="Source Sans Pro Black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5E30E178-C0DE-42E4-BE85-C6FF5860B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578" y="1844875"/>
            <a:ext cx="3975738" cy="364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CEA8A5B-5442-490F-9845-A6540A76E1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" y="1396999"/>
            <a:ext cx="3377735" cy="51355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8FBDFB-DFA2-4B9E-A72C-5E61F36B3B38}"/>
              </a:ext>
            </a:extLst>
          </p:cNvPr>
          <p:cNvSpPr txBox="1"/>
          <p:nvPr/>
        </p:nvSpPr>
        <p:spPr>
          <a:xfrm>
            <a:off x="3930870" y="6004694"/>
            <a:ext cx="4740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Figure 4, 5 and 6 Source: </a:t>
            </a:r>
            <a:r>
              <a:rPr lang="en-US" sz="1200" dirty="0" err="1"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Hinners</a:t>
            </a:r>
            <a:r>
              <a:rPr lang="en-US" sz="1200" dirty="0"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P., Thomas, M., &amp; Lee, Y. J. (2020). Determining fingerprint age with mass spectrometry imaging via ozonolysis of triacylglycerols. </a:t>
            </a:r>
            <a:r>
              <a:rPr lang="en-US" sz="1200" i="1" dirty="0"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Analytical chemistry</a:t>
            </a:r>
            <a:r>
              <a:rPr lang="en-US" sz="1200" dirty="0"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 </a:t>
            </a:r>
            <a:r>
              <a:rPr lang="en-US" sz="1200" i="1" dirty="0"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92</a:t>
            </a:r>
            <a:r>
              <a:rPr lang="en-US" sz="1200" dirty="0"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(4), 3125-3132.</a:t>
            </a:r>
          </a:p>
          <a:p>
            <a:endParaRPr lang="en-US" sz="1200" dirty="0">
              <a:effectLst/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endParaRPr lang="en-US" sz="1200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EAE369C8-EA0D-484D-975E-41646D1E8C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" y="283605"/>
            <a:ext cx="2955585" cy="7763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F87A551-56BF-4003-8F04-6611CDDB53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8341" y="1059981"/>
            <a:ext cx="3442386" cy="493015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6BAF72-AD28-445B-816E-88D7DD83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90F3-9CA3-3944-98E8-8657CEEAFB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3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854A3C-C19F-9946-A775-955A4D1E71F2}"/>
              </a:ext>
            </a:extLst>
          </p:cNvPr>
          <p:cNvSpPr txBox="1"/>
          <p:nvPr/>
        </p:nvSpPr>
        <p:spPr>
          <a:xfrm>
            <a:off x="373459" y="1464638"/>
            <a:ext cx="65480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13492"/>
                </a:solidFill>
                <a:latin typeface="Source Sans Pro" panose="020B0503030403020204" pitchFamily="34" charset="77"/>
                <a:ea typeface="Source Sans Pro ExtraLight" charset="0"/>
                <a:cs typeface="Source Sans Pro ExtraLight" charset="0"/>
              </a:rPr>
              <a:t>Results and Conclusion</a:t>
            </a:r>
            <a:endParaRPr lang="en-US" sz="4800" b="1" dirty="0">
              <a:solidFill>
                <a:srgbClr val="013492"/>
              </a:solidFill>
              <a:latin typeface="Source Sans Pro" panose="020B0503030403020204" pitchFamily="34" charset="77"/>
              <a:ea typeface="Source Sans Pro Black" charset="0"/>
              <a:cs typeface="Source Sans Pro Black" charset="0"/>
            </a:endParaRP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D6F5502C-ACF8-144E-BF3F-FCE271B5C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283605"/>
            <a:ext cx="2955585" cy="77637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7219622-83A6-964F-BAF9-7FA1063868CD}"/>
              </a:ext>
            </a:extLst>
          </p:cNvPr>
          <p:cNvSpPr/>
          <p:nvPr/>
        </p:nvSpPr>
        <p:spPr>
          <a:xfrm>
            <a:off x="342900" y="2467170"/>
            <a:ext cx="58801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359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Source Sans Pro Light" charset="0"/>
              </a:rPr>
              <a:t>Conclusion to Findings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59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Source Sans Pro Light" charset="0"/>
              </a:rPr>
              <a:t>Decrease in levels of unsaturated fatty acids corresponding with the increase of time the fingerprint has been left at the crime scene.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59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Source Sans Pro Light" charset="0"/>
              </a:rPr>
              <a:t>Additional research: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59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Source Sans Pro Light" charset="0"/>
              </a:rPr>
              <a:t>Further test on collection and preservation of residue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59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Source Sans Pro Light" charset="0"/>
              </a:rPr>
              <a:t>Determination of a profile of an individual based on a fingerprint when not found in the data base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59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Source Sans Pro Light" charset="0"/>
              </a:rPr>
              <a:t>gender, lifestyle, age, ethnicity, and eating habit to be predicted.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FC9450-88A0-4DFE-8A6A-5552E24D6209}"/>
              </a:ext>
            </a:extLst>
          </p:cNvPr>
          <p:cNvSpPr txBox="1"/>
          <p:nvPr/>
        </p:nvSpPr>
        <p:spPr>
          <a:xfrm>
            <a:off x="7220607" y="5501026"/>
            <a:ext cx="45245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Figure 7.</a:t>
            </a:r>
            <a:r>
              <a:rPr lang="en-US" sz="11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</a:t>
            </a:r>
            <a:r>
              <a:rPr lang="en-US" sz="1100" dirty="0"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Huynh, C., Brunelle, E., </a:t>
            </a:r>
            <a:r>
              <a:rPr lang="en-US" sz="1100" dirty="0" err="1"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Halámková</a:t>
            </a:r>
            <a:r>
              <a:rPr lang="en-US" sz="1100" dirty="0"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L., </a:t>
            </a:r>
            <a:r>
              <a:rPr lang="en-US" sz="1100" dirty="0" err="1"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Agudelo</a:t>
            </a:r>
            <a:r>
              <a:rPr lang="en-US" sz="1100" dirty="0"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J., &amp; </a:t>
            </a:r>
            <a:r>
              <a:rPr lang="en-US" sz="1100" dirty="0" err="1"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Halámek</a:t>
            </a:r>
            <a:r>
              <a:rPr lang="en-US" sz="1100" dirty="0"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J. (2015). Forensic identification of gender from fingerprints. </a:t>
            </a:r>
            <a:r>
              <a:rPr lang="en-US" sz="1100" i="1" dirty="0"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Analytical chemistry</a:t>
            </a:r>
            <a:r>
              <a:rPr lang="en-US" sz="1100" dirty="0"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 </a:t>
            </a:r>
            <a:r>
              <a:rPr lang="en-US" sz="1100" i="1" dirty="0"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87</a:t>
            </a:r>
            <a:r>
              <a:rPr lang="en-US" sz="1100" dirty="0"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(22), 11531-11536.</a:t>
            </a:r>
          </a:p>
          <a:p>
            <a:endParaRPr lang="en-US" sz="1100" b="1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184417-C4FE-47D0-BB12-EA462CC482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417" t="47876" r="6614" b="33704"/>
          <a:stretch/>
        </p:blipFill>
        <p:spPr>
          <a:xfrm>
            <a:off x="6854328" y="1407815"/>
            <a:ext cx="5269841" cy="303854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3B3363-C03F-41BA-8355-09E93DC27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90F3-9CA3-3944-98E8-8657CEEAFB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06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4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59F4AC1-D089-7F40-8AE4-C7D403A7250B}"/>
              </a:ext>
            </a:extLst>
          </p:cNvPr>
          <p:cNvSpPr txBox="1"/>
          <p:nvPr/>
        </p:nvSpPr>
        <p:spPr>
          <a:xfrm>
            <a:off x="0" y="1160551"/>
            <a:ext cx="7676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100" dirty="0">
                <a:solidFill>
                  <a:schemeClr val="bg1"/>
                </a:solidFill>
                <a:latin typeface="Source Sans Pro Black" charset="0"/>
                <a:ea typeface="Source Sans Pro ExtraLight" charset="0"/>
                <a:cs typeface="Source Sans Pro ExtraLight" charset="0"/>
              </a:rPr>
              <a:t>Resources</a:t>
            </a:r>
            <a:endParaRPr lang="en-US" sz="4800" b="1" spc="100" dirty="0">
              <a:solidFill>
                <a:schemeClr val="bg1"/>
              </a:solidFill>
              <a:latin typeface="Source Sans Pro Black" charset="0"/>
              <a:ea typeface="Source Sans Pro Black" charset="0"/>
              <a:cs typeface="Source Sans Pro Black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2C546C-D6E5-8145-983A-C1149101D4ED}"/>
              </a:ext>
            </a:extLst>
          </p:cNvPr>
          <p:cNvSpPr/>
          <p:nvPr/>
        </p:nvSpPr>
        <p:spPr>
          <a:xfrm>
            <a:off x="280416" y="1877568"/>
            <a:ext cx="117043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buFont typeface="+mj-lt"/>
              <a:buAutoNum type="arabicParenBoth"/>
            </a:pPr>
            <a:r>
              <a:rPr lang="en-US" sz="2000" dirty="0" err="1">
                <a:solidFill>
                  <a:schemeClr val="bg1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Hinners</a:t>
            </a:r>
            <a:r>
              <a:rPr lang="en-US" sz="2000" dirty="0">
                <a:solidFill>
                  <a:schemeClr val="bg1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P., Thomas, M., &amp; Lee, Y. J. (2020). Determining fingerprint age with mass spectrometry imaging via ozonolysis of triacylglycerols. </a:t>
            </a:r>
            <a:r>
              <a:rPr lang="en-US" sz="2000" i="1" dirty="0">
                <a:solidFill>
                  <a:schemeClr val="bg1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Analytical chemistry</a:t>
            </a:r>
            <a:r>
              <a:rPr lang="en-US" sz="2000" dirty="0">
                <a:solidFill>
                  <a:schemeClr val="bg1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 </a:t>
            </a:r>
            <a:r>
              <a:rPr lang="en-US" sz="2000" i="1" dirty="0">
                <a:solidFill>
                  <a:schemeClr val="bg1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92</a:t>
            </a:r>
            <a:r>
              <a:rPr lang="en-US" sz="2000" dirty="0">
                <a:solidFill>
                  <a:schemeClr val="bg1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(4), 3125-3132.</a:t>
            </a:r>
          </a:p>
          <a:p>
            <a:pPr marL="342900" marR="0" lvl="0" indent="-342900">
              <a:buFont typeface="+mj-lt"/>
              <a:buAutoNum type="arabicParenBoth"/>
            </a:pPr>
            <a:r>
              <a:rPr lang="en-US" sz="2000" dirty="0">
                <a:solidFill>
                  <a:schemeClr val="bg1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Chemistry for Liberal Studies - Forensic Academy / Dr. Stephanie R. Dillon. (n.d.). The chemical components of fingerprints. </a:t>
            </a:r>
          </a:p>
          <a:p>
            <a:pPr marL="342900" marR="0" lvl="0" indent="-342900">
              <a:buFont typeface="+mj-lt"/>
              <a:buAutoNum type="arabicParenBoth"/>
            </a:pPr>
            <a:r>
              <a:rPr lang="en-US" sz="2000" dirty="0">
                <a:solidFill>
                  <a:schemeClr val="bg1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Kim, Y., Choi, W. S., Choi, E. J., Jeon, B., Kim, J., Park, G. H., ... &amp; Choi, T. H. (2019). Evaluation of fatty acids in groomed fingerprint by gas chromatographic analysis using various extraction solvents and treatment methods. </a:t>
            </a:r>
            <a:r>
              <a:rPr lang="en-US" sz="2000" i="1" dirty="0">
                <a:solidFill>
                  <a:schemeClr val="bg1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Journal of Analytical Science and Technology</a:t>
            </a:r>
            <a:r>
              <a:rPr lang="en-US" sz="2000" dirty="0">
                <a:solidFill>
                  <a:schemeClr val="bg1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 </a:t>
            </a:r>
            <a:r>
              <a:rPr lang="en-US" sz="2000" i="1" dirty="0">
                <a:solidFill>
                  <a:schemeClr val="bg1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10</a:t>
            </a:r>
            <a:r>
              <a:rPr lang="en-US" sz="2000" dirty="0">
                <a:solidFill>
                  <a:schemeClr val="bg1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(1), 1-13. </a:t>
            </a:r>
          </a:p>
          <a:p>
            <a:pPr marL="342900" marR="0" lvl="0" indent="-342900">
              <a:buFont typeface="+mj-lt"/>
              <a:buAutoNum type="arabicParenBoth"/>
            </a:pPr>
            <a:r>
              <a:rPr lang="en-US" sz="2000" dirty="0" err="1">
                <a:solidFill>
                  <a:schemeClr val="bg1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Pleik</a:t>
            </a:r>
            <a:r>
              <a:rPr lang="en-US" sz="2000" dirty="0">
                <a:solidFill>
                  <a:schemeClr val="bg1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S., Spengler, B., Schäfer, T., </a:t>
            </a:r>
            <a:r>
              <a:rPr lang="en-US" sz="2000" dirty="0" err="1">
                <a:solidFill>
                  <a:schemeClr val="bg1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Urbach</a:t>
            </a:r>
            <a:r>
              <a:rPr lang="en-US" sz="2000" dirty="0">
                <a:solidFill>
                  <a:schemeClr val="bg1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D., </a:t>
            </a:r>
            <a:r>
              <a:rPr lang="en-US" sz="2000" dirty="0" err="1">
                <a:solidFill>
                  <a:schemeClr val="bg1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Luhn</a:t>
            </a:r>
            <a:r>
              <a:rPr lang="en-US" sz="2000" dirty="0">
                <a:solidFill>
                  <a:schemeClr val="bg1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S., &amp; Kirsch, D. (2016). Fatty acid structure and degradation analysis in fingerprint residues. </a:t>
            </a:r>
            <a:r>
              <a:rPr lang="en-US" sz="2000" i="1" dirty="0">
                <a:solidFill>
                  <a:schemeClr val="bg1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Journal of The American Society for Mass Spectrometry</a:t>
            </a:r>
            <a:r>
              <a:rPr lang="en-US" sz="2000" dirty="0">
                <a:solidFill>
                  <a:schemeClr val="bg1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 </a:t>
            </a:r>
            <a:r>
              <a:rPr lang="en-US" sz="2000" i="1" dirty="0">
                <a:solidFill>
                  <a:schemeClr val="bg1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27</a:t>
            </a:r>
            <a:r>
              <a:rPr lang="en-US" sz="2000" dirty="0">
                <a:solidFill>
                  <a:schemeClr val="bg1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(9), 1565-1574. </a:t>
            </a:r>
          </a:p>
          <a:p>
            <a:pPr marL="342900" marR="0" lvl="0" indent="-342900">
              <a:buFont typeface="+mj-lt"/>
              <a:buAutoNum type="arabicParenBoth"/>
            </a:pPr>
            <a:r>
              <a:rPr lang="en-US" sz="2000" dirty="0">
                <a:solidFill>
                  <a:schemeClr val="bg1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Huynh, C., Brunelle, E., </a:t>
            </a:r>
            <a:r>
              <a:rPr lang="en-US" sz="2000" dirty="0" err="1">
                <a:solidFill>
                  <a:schemeClr val="bg1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Halámková</a:t>
            </a:r>
            <a:r>
              <a:rPr lang="en-US" sz="2000" dirty="0">
                <a:solidFill>
                  <a:schemeClr val="bg1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L., </a:t>
            </a:r>
            <a:r>
              <a:rPr lang="en-US" sz="2000" dirty="0" err="1">
                <a:solidFill>
                  <a:schemeClr val="bg1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Agudelo</a:t>
            </a:r>
            <a:r>
              <a:rPr lang="en-US" sz="2000" dirty="0">
                <a:solidFill>
                  <a:schemeClr val="bg1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J., &amp; </a:t>
            </a:r>
            <a:r>
              <a:rPr lang="en-US" sz="2000" dirty="0" err="1">
                <a:solidFill>
                  <a:schemeClr val="bg1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Halámek</a:t>
            </a:r>
            <a:r>
              <a:rPr lang="en-US" sz="2000" dirty="0">
                <a:solidFill>
                  <a:schemeClr val="bg1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J. (2015). Forensic identification of gender from fingerprints. </a:t>
            </a:r>
            <a:r>
              <a:rPr lang="en-US" sz="2000" i="1" dirty="0">
                <a:solidFill>
                  <a:schemeClr val="bg1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Analytical chemistry</a:t>
            </a:r>
            <a:r>
              <a:rPr lang="en-US" sz="2000" dirty="0">
                <a:solidFill>
                  <a:schemeClr val="bg1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 </a:t>
            </a:r>
            <a:r>
              <a:rPr lang="en-US" sz="2000" i="1" dirty="0">
                <a:solidFill>
                  <a:schemeClr val="bg1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87</a:t>
            </a:r>
            <a:r>
              <a:rPr lang="en-US" sz="2000" dirty="0">
                <a:solidFill>
                  <a:schemeClr val="bg1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(22), 11531-11536.</a:t>
            </a:r>
          </a:p>
        </p:txBody>
      </p:sp>
      <p:pic>
        <p:nvPicPr>
          <p:cNvPr id="10" name="Picture 9" descr="A picture containing sitting&#10;&#10;Description automatically generated">
            <a:extLst>
              <a:ext uri="{FF2B5EF4-FFF2-40B4-BE49-F238E27FC236}">
                <a16:creationId xmlns:a16="http://schemas.microsoft.com/office/drawing/2014/main" id="{3C96D795-6682-5748-8DC8-D89B5F0E8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1" y="124460"/>
            <a:ext cx="3581400" cy="103609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59824C-3DF6-43AE-B91A-040FECFA0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90F3-9CA3-3944-98E8-8657CEEAFB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75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899</Words>
  <Application>Microsoft Office PowerPoint</Application>
  <PresentationFormat>Widescreen</PresentationFormat>
  <Paragraphs>73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-apple-system</vt:lpstr>
      <vt:lpstr>Arial</vt:lpstr>
      <vt:lpstr>Calibri</vt:lpstr>
      <vt:lpstr>Calibri Light</vt:lpstr>
      <vt:lpstr>Georgia</vt:lpstr>
      <vt:lpstr>Source Sans Pro</vt:lpstr>
      <vt:lpstr>Source Sans Pro Black</vt:lpstr>
      <vt:lpstr>Source Sans Pro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Varney, Liv</dc:creator>
  <cp:lastModifiedBy>Douillette, Jessica</cp:lastModifiedBy>
  <cp:revision>23</cp:revision>
  <cp:lastPrinted>2021-04-22T17:06:48Z</cp:lastPrinted>
  <dcterms:created xsi:type="dcterms:W3CDTF">2020-09-10T15:23:22Z</dcterms:created>
  <dcterms:modified xsi:type="dcterms:W3CDTF">2021-04-26T02:34:23Z</dcterms:modified>
</cp:coreProperties>
</file>