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43891200" cy="329184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19" roundtripDataSignature="AMtx7mj3LS9LlpYrI/ah80PhhvfGsMoY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657A4-3B18-33B8-8FBB-3DAD9A436E1E}" v="58" dt="2021-04-25T23:32:03.420"/>
    <p1510:client id="{5803E904-757A-F69D-4127-DA6BE64880D8}" v="10" dt="2021-04-25T23:30:13.567"/>
    <p1510:client id="{598DADC6-308E-46EB-B9C8-E9591F14D9BF}" v="218" dt="2021-04-25T19:48:01.356"/>
    <p1510:client id="{84CF66E1-FAE8-6823-3683-5A93A9AEE15C}" v="105" dt="2021-04-25T17:58:35.386"/>
    <p1510:client id="{A597AAEE-DF5F-6818-4722-063E18858C37}" v="153" dt="2021-04-25T18:13:42.069"/>
    <p1510:client id="{D0AF85D4-6AF9-051E-98C9-233DA5230925}" v="4" dt="2021-04-25T22:35:46.529"/>
    <p1510:client id="{ECD29716-F120-B974-4FDF-2F9896822878}" v="21" dt="2021-04-25T22:36:36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368"/>
        <p:guide pos="1382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2d5d3d60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2d5d3d60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2d5d3d60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2d5d3d60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00951d90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00951d90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6c1e97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6c1e97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2d5d3d6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2d5d3d60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2d5d3d60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2d5d3d60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2d5d3d60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2d5d3d60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2d5d3d60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2d5d3d60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designing the bot to not have an IMU tower,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found that the next ideal location for the IMU would be directly on top of the robot’s chassis,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location would leave a 6 inch gap between the IMU and the magnetic interference generated by the motors.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unfortunately results in half of the previous protection granted by the IMU tower’s 12 inch distance from the motor.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Maxwell’s equations indicate that this change of half the distance from the magnetic source should result in a 4 times increase in the magnetic field interference.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Therefore to remove the IMU tower we had to determine four main questions,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comparison between the magnetic fields at each location,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same protection at the IMU towers’ height can be replicated at the proposed location through shielding materials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IMU’s ability to read true North is affected by interference at the proposed location.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finally how these test work in the real life PSO testing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2d5d3d60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2d5d3d60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2d5d3d60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2d5d3d60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2d5d3d60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2d5d3d60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2d5d3d60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2d5d3d60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1496200" y="4765280"/>
            <a:ext cx="40899001" cy="1313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0"/>
              <a:buNone/>
              <a:defRPr sz="25000"/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subTitle" idx="1"/>
          </p:nvPr>
        </p:nvSpPr>
        <p:spPr>
          <a:xfrm>
            <a:off x="1496160" y="18138400"/>
            <a:ext cx="40899001" cy="50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 hasCustomPrompt="1"/>
          </p:nvPr>
        </p:nvSpPr>
        <p:spPr>
          <a:xfrm>
            <a:off x="1496160" y="7079200"/>
            <a:ext cx="40899001" cy="12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0"/>
              <a:buNone/>
              <a:defRPr sz="57600"/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1496160" y="20174241"/>
            <a:ext cx="40899001" cy="83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marL="457200" lvl="0" indent="-7747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600"/>
              <a:buChar char="●"/>
              <a:defRPr/>
            </a:lvl1pPr>
            <a:lvl2pPr marL="914400" lvl="1" indent="-654050" algn="ctr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○"/>
              <a:defRPr/>
            </a:lvl2pPr>
            <a:lvl3pPr marL="1371600" lvl="2" indent="-654050" algn="ctr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■"/>
              <a:defRPr/>
            </a:lvl3pPr>
            <a:lvl4pPr marL="1828800" lvl="3" indent="-654050" algn="ctr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●"/>
              <a:defRPr/>
            </a:lvl4pPr>
            <a:lvl5pPr marL="2286000" lvl="4" indent="-654050" algn="ctr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○"/>
              <a:defRPr/>
            </a:lvl5pPr>
            <a:lvl6pPr marL="2743200" lvl="5" indent="-654050" algn="ctr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■"/>
              <a:defRPr/>
            </a:lvl6pPr>
            <a:lvl7pPr marL="3200400" lvl="6" indent="-654050" algn="ctr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●"/>
              <a:defRPr/>
            </a:lvl7pPr>
            <a:lvl8pPr marL="3657600" lvl="7" indent="-654050" algn="ctr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○"/>
              <a:defRPr/>
            </a:lvl8pPr>
            <a:lvl9pPr marL="4114800" lvl="8" indent="-654050" algn="ctr">
              <a:lnSpc>
                <a:spcPct val="115000"/>
              </a:lnSpc>
              <a:spcBef>
                <a:spcPts val="7700"/>
              </a:spcBef>
              <a:spcAft>
                <a:spcPts val="7700"/>
              </a:spcAft>
              <a:buSzPts val="6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1496160" y="13765441"/>
            <a:ext cx="40899001" cy="53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00"/>
              <a:buNone/>
              <a:defRPr sz="17300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1" cy="3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1" cy="21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marL="457200" lvl="0" indent="-774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600"/>
              <a:buChar char="●"/>
              <a:defRPr/>
            </a:lvl1pPr>
            <a:lvl2pPr marL="914400" lvl="1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○"/>
              <a:defRPr/>
            </a:lvl2pPr>
            <a:lvl3pPr marL="1371600" lvl="2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■"/>
              <a:defRPr/>
            </a:lvl3pPr>
            <a:lvl4pPr marL="1828800" lvl="3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●"/>
              <a:defRPr/>
            </a:lvl4pPr>
            <a:lvl5pPr marL="2286000" lvl="4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○"/>
              <a:defRPr/>
            </a:lvl5pPr>
            <a:lvl6pPr marL="2743200" lvl="5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■"/>
              <a:defRPr/>
            </a:lvl6pPr>
            <a:lvl7pPr marL="3200400" lvl="6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●"/>
              <a:defRPr/>
            </a:lvl7pPr>
            <a:lvl8pPr marL="3657600" lvl="7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6700"/>
              <a:buChar char="○"/>
              <a:defRPr/>
            </a:lvl8pPr>
            <a:lvl9pPr marL="4114800" lvl="8" indent="-654050" algn="l">
              <a:lnSpc>
                <a:spcPct val="115000"/>
              </a:lnSpc>
              <a:spcBef>
                <a:spcPts val="7700"/>
              </a:spcBef>
              <a:spcAft>
                <a:spcPts val="7700"/>
              </a:spcAft>
              <a:buSzPts val="6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1" cy="3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19199399" cy="21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marL="457200" lvl="0" indent="-654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700"/>
              <a:buChar char="●"/>
              <a:defRPr sz="6700"/>
            </a:lvl1pPr>
            <a:lvl2pPr marL="914400" lvl="1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2pPr>
            <a:lvl3pPr marL="1371600" lvl="2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■"/>
              <a:defRPr sz="5800"/>
            </a:lvl3pPr>
            <a:lvl4pPr marL="1828800" lvl="3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●"/>
              <a:defRPr sz="5800"/>
            </a:lvl4pPr>
            <a:lvl5pPr marL="2286000" lvl="4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5pPr>
            <a:lvl6pPr marL="2743200" lvl="5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■"/>
              <a:defRPr sz="5800"/>
            </a:lvl6pPr>
            <a:lvl7pPr marL="3200400" lvl="6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●"/>
              <a:defRPr sz="5800"/>
            </a:lvl7pPr>
            <a:lvl8pPr marL="3657600" lvl="7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8pPr>
            <a:lvl9pPr marL="4114800" lvl="8" indent="-596900" algn="l">
              <a:lnSpc>
                <a:spcPct val="115000"/>
              </a:lnSpc>
              <a:spcBef>
                <a:spcPts val="7700"/>
              </a:spcBef>
              <a:spcAft>
                <a:spcPts val="7700"/>
              </a:spcAft>
              <a:buSzPts val="5800"/>
              <a:buChar char="■"/>
              <a:defRPr sz="5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2"/>
          </p:nvPr>
        </p:nvSpPr>
        <p:spPr>
          <a:xfrm>
            <a:off x="23195520" y="7375840"/>
            <a:ext cx="19199399" cy="21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marL="457200" lvl="0" indent="-654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700"/>
              <a:buChar char="●"/>
              <a:defRPr sz="6700"/>
            </a:lvl1pPr>
            <a:lvl2pPr marL="914400" lvl="1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2pPr>
            <a:lvl3pPr marL="1371600" lvl="2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■"/>
              <a:defRPr sz="5800"/>
            </a:lvl3pPr>
            <a:lvl4pPr marL="1828800" lvl="3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●"/>
              <a:defRPr sz="5800"/>
            </a:lvl4pPr>
            <a:lvl5pPr marL="2286000" lvl="4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5pPr>
            <a:lvl6pPr marL="2743200" lvl="5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■"/>
              <a:defRPr sz="5800"/>
            </a:lvl6pPr>
            <a:lvl7pPr marL="3200400" lvl="6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●"/>
              <a:defRPr sz="5800"/>
            </a:lvl7pPr>
            <a:lvl8pPr marL="3657600" lvl="7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8pPr>
            <a:lvl9pPr marL="4114800" lvl="8" indent="-596900" algn="l">
              <a:lnSpc>
                <a:spcPct val="115000"/>
              </a:lnSpc>
              <a:spcBef>
                <a:spcPts val="7700"/>
              </a:spcBef>
              <a:spcAft>
                <a:spcPts val="7700"/>
              </a:spcAft>
              <a:buSzPts val="5800"/>
              <a:buChar char="■"/>
              <a:defRPr sz="58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1" cy="3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1496160" y="3555840"/>
            <a:ext cx="13478401" cy="48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496160" y="8893440"/>
            <a:ext cx="13478401" cy="203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marL="457200" lvl="0" indent="-596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800"/>
              <a:buChar char="●"/>
              <a:defRPr sz="5800"/>
            </a:lvl1pPr>
            <a:lvl2pPr marL="914400" lvl="1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2pPr>
            <a:lvl3pPr marL="1371600" lvl="2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■"/>
              <a:defRPr sz="5800"/>
            </a:lvl3pPr>
            <a:lvl4pPr marL="1828800" lvl="3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●"/>
              <a:defRPr sz="5800"/>
            </a:lvl4pPr>
            <a:lvl5pPr marL="2286000" lvl="4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5pPr>
            <a:lvl6pPr marL="2743200" lvl="5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■"/>
              <a:defRPr sz="5800"/>
            </a:lvl6pPr>
            <a:lvl7pPr marL="3200400" lvl="6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●"/>
              <a:defRPr sz="5800"/>
            </a:lvl7pPr>
            <a:lvl8pPr marL="3657600" lvl="7" indent="-59690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SzPts val="5800"/>
              <a:buChar char="○"/>
              <a:defRPr sz="5800"/>
            </a:lvl8pPr>
            <a:lvl9pPr marL="4114800" lvl="8" indent="-596900" algn="l">
              <a:lnSpc>
                <a:spcPct val="115000"/>
              </a:lnSpc>
              <a:spcBef>
                <a:spcPts val="7700"/>
              </a:spcBef>
              <a:spcAft>
                <a:spcPts val="7700"/>
              </a:spcAft>
              <a:buSzPts val="5800"/>
              <a:buChar char="■"/>
              <a:defRPr sz="5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2353200" y="2880960"/>
            <a:ext cx="30565501" cy="261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/>
          <p:nvPr/>
        </p:nvSpPr>
        <p:spPr>
          <a:xfrm>
            <a:off x="21945600" y="160"/>
            <a:ext cx="21945600" cy="329184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1274400" y="7892320"/>
            <a:ext cx="19416900" cy="9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0"/>
              <a:buNone/>
              <a:defRPr sz="20200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1274400" y="17939680"/>
            <a:ext cx="19416900" cy="79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23709600" y="4634880"/>
            <a:ext cx="18417601" cy="23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457200" lvl="0" indent="-774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600"/>
              <a:buChar char="●"/>
              <a:defRPr>
                <a:solidFill>
                  <a:schemeClr val="dk1"/>
                </a:solidFill>
              </a:defRPr>
            </a:lvl1pPr>
            <a:lvl2pPr marL="914400" lvl="1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dk1"/>
              </a:buClr>
              <a:buSzPts val="6700"/>
              <a:buChar char="○"/>
              <a:defRPr>
                <a:solidFill>
                  <a:schemeClr val="dk1"/>
                </a:solidFill>
              </a:defRPr>
            </a:lvl2pPr>
            <a:lvl3pPr marL="1371600" lvl="2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dk1"/>
              </a:buClr>
              <a:buSzPts val="6700"/>
              <a:buChar char="■"/>
              <a:defRPr>
                <a:solidFill>
                  <a:schemeClr val="dk1"/>
                </a:solidFill>
              </a:defRPr>
            </a:lvl3pPr>
            <a:lvl4pPr marL="1828800" lvl="3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dk1"/>
              </a:buClr>
              <a:buSzPts val="6700"/>
              <a:buChar char="●"/>
              <a:defRPr>
                <a:solidFill>
                  <a:schemeClr val="dk1"/>
                </a:solidFill>
              </a:defRPr>
            </a:lvl4pPr>
            <a:lvl5pPr marL="2286000" lvl="4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dk1"/>
              </a:buClr>
              <a:buSzPts val="6700"/>
              <a:buChar char="○"/>
              <a:defRPr>
                <a:solidFill>
                  <a:schemeClr val="dk1"/>
                </a:solidFill>
              </a:defRPr>
            </a:lvl5pPr>
            <a:lvl6pPr marL="2743200" lvl="5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dk1"/>
              </a:buClr>
              <a:buSzPts val="6700"/>
              <a:buChar char="■"/>
              <a:defRPr>
                <a:solidFill>
                  <a:schemeClr val="dk1"/>
                </a:solidFill>
              </a:defRPr>
            </a:lvl6pPr>
            <a:lvl7pPr marL="3200400" lvl="6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dk1"/>
              </a:buClr>
              <a:buSzPts val="6700"/>
              <a:buChar char="●"/>
              <a:defRPr>
                <a:solidFill>
                  <a:schemeClr val="dk1"/>
                </a:solidFill>
              </a:defRPr>
            </a:lvl7pPr>
            <a:lvl8pPr marL="3657600" lvl="7" indent="-654050" algn="l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dk1"/>
              </a:buClr>
              <a:buSzPts val="6700"/>
              <a:buChar char="○"/>
              <a:defRPr>
                <a:solidFill>
                  <a:schemeClr val="dk1"/>
                </a:solidFill>
              </a:defRPr>
            </a:lvl8pPr>
            <a:lvl9pPr marL="4114800" lvl="8" indent="-654050" algn="l">
              <a:lnSpc>
                <a:spcPct val="115000"/>
              </a:lnSpc>
              <a:spcBef>
                <a:spcPts val="7700"/>
              </a:spcBef>
              <a:spcAft>
                <a:spcPts val="7700"/>
              </a:spcAft>
              <a:buClr>
                <a:schemeClr val="dk1"/>
              </a:buClr>
              <a:buSzPts val="67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496160" y="27075681"/>
            <a:ext cx="28794299" cy="3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1" cy="3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1" cy="21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t" anchorCtr="0">
            <a:noAutofit/>
          </a:bodyPr>
          <a:lstStyle>
            <a:lvl1pPr marL="457200" marR="0" lvl="0" indent="-774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600"/>
              <a:buFont typeface="Arial"/>
              <a:buChar char="●"/>
              <a:defRPr sz="8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54050" algn="l" rtl="0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lt2"/>
              </a:buClr>
              <a:buSzPts val="6700"/>
              <a:buFont typeface="Arial"/>
              <a:buChar char="○"/>
              <a:defRPr sz="6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54050" algn="l" rtl="0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lt2"/>
              </a:buClr>
              <a:buSzPts val="6700"/>
              <a:buFont typeface="Arial"/>
              <a:buChar char="■"/>
              <a:defRPr sz="6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54050" algn="l" rtl="0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lt2"/>
              </a:buClr>
              <a:buSzPts val="6700"/>
              <a:buFont typeface="Arial"/>
              <a:buChar char="●"/>
              <a:defRPr sz="6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54050" algn="l" rtl="0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lt2"/>
              </a:buClr>
              <a:buSzPts val="6700"/>
              <a:buFont typeface="Arial"/>
              <a:buChar char="○"/>
              <a:defRPr sz="6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54050" algn="l" rtl="0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lt2"/>
              </a:buClr>
              <a:buSzPts val="6700"/>
              <a:buFont typeface="Arial"/>
              <a:buChar char="■"/>
              <a:defRPr sz="6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54050" algn="l" rtl="0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lt2"/>
              </a:buClr>
              <a:buSzPts val="6700"/>
              <a:buFont typeface="Arial"/>
              <a:buChar char="●"/>
              <a:defRPr sz="6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54050" algn="l" rtl="0">
              <a:lnSpc>
                <a:spcPct val="115000"/>
              </a:lnSpc>
              <a:spcBef>
                <a:spcPts val="7700"/>
              </a:spcBef>
              <a:spcAft>
                <a:spcPts val="0"/>
              </a:spcAft>
              <a:buClr>
                <a:schemeClr val="lt2"/>
              </a:buClr>
              <a:buSzPts val="6700"/>
              <a:buFont typeface="Arial"/>
              <a:buChar char="○"/>
              <a:defRPr sz="6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54050" algn="l" rtl="0">
              <a:lnSpc>
                <a:spcPct val="115000"/>
              </a:lnSpc>
              <a:spcBef>
                <a:spcPts val="7700"/>
              </a:spcBef>
              <a:spcAft>
                <a:spcPts val="7700"/>
              </a:spcAft>
              <a:buClr>
                <a:schemeClr val="lt2"/>
              </a:buClr>
              <a:buSzPts val="6700"/>
              <a:buFont typeface="Arial"/>
              <a:buChar char="■"/>
              <a:defRPr sz="6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37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850" tIns="438850" rIns="438850" bIns="438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video" Target="https://www.youtube.com/embed/E5hqc-o5vUk?feature=oembed" TargetMode="Externa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56A31-1D88-4654-A8ED-BEE809C5A2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ECE ET NavSwarm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78720-BAE0-436A-BCA1-E3144929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160" y="18138400"/>
            <a:ext cx="40899001" cy="2962847"/>
          </a:xfrm>
        </p:spPr>
        <p:txBody>
          <a:bodyPr/>
          <a:lstStyle/>
          <a:p>
            <a:r>
              <a:rPr lang="en-US"/>
              <a:t>Dylan Brown, Simon McIntosh</a:t>
            </a:r>
          </a:p>
          <a:p>
            <a:endParaRPr lang="en-US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" sz="9600" b="1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Interdisciplinary Team Members: </a:t>
            </a:r>
            <a:r>
              <a:rPr lang="en" sz="960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Larry Nguyen, Tim </a:t>
            </a:r>
            <a:r>
              <a:rPr lang="en" sz="9600" err="1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Vigliotte</a:t>
            </a:r>
            <a:r>
              <a:rPr lang="en" sz="960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, Ricky Cheng, Jon Ells, Jaiden Evarts, Colin Daly, Connor Fleury, Dylan Russell, Aidan Moore, Nick Miele, Zach </a:t>
            </a:r>
            <a:r>
              <a:rPr lang="en" sz="9600" err="1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Hulecki</a:t>
            </a:r>
            <a:r>
              <a:rPr lang="en" sz="960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, J.P. Lapierre</a:t>
            </a:r>
            <a:endParaRPr lang="en-US" sz="9600">
              <a:solidFill>
                <a:schemeClr val="tx1">
                  <a:lumMod val="95000"/>
                </a:schemeClr>
              </a:solidFill>
            </a:endParaRPr>
          </a:p>
          <a:p>
            <a:endParaRPr lang="en-US"/>
          </a:p>
        </p:txBody>
      </p:sp>
      <p:pic>
        <p:nvPicPr>
          <p:cNvPr id="4" name="Intro Audio">
            <a:hlinkClick r:id="" action="ppaction://media"/>
            <a:extLst>
              <a:ext uri="{FF2B5EF4-FFF2-40B4-BE49-F238E27FC236}">
                <a16:creationId xmlns:a16="http://schemas.microsoft.com/office/drawing/2014/main" id="{EB993989-DD2B-4C4B-B9F5-F3811D6D9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99998" y="10330826"/>
            <a:ext cx="3994884" cy="41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2d5d3d605_0_96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PSO Testing of Device</a:t>
            </a:r>
            <a:endParaRPr/>
          </a:p>
        </p:txBody>
      </p:sp>
      <p:sp>
        <p:nvSpPr>
          <p:cNvPr id="188" name="Google Shape;188;gd2d5d3d605_0_96"/>
          <p:cNvSpPr txBox="1">
            <a:spLocks noGrp="1"/>
          </p:cNvSpPr>
          <p:nvPr>
            <p:ph type="body" idx="1"/>
          </p:nvPr>
        </p:nvSpPr>
        <p:spPr>
          <a:xfrm>
            <a:off x="1496150" y="7375850"/>
            <a:ext cx="204495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ADAD"/>
                </a:solidFill>
              </a:rPr>
              <a:t>Device With Shielding</a:t>
            </a:r>
            <a:endParaRPr>
              <a:solidFill>
                <a:srgbClr val="ADADA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ADAD"/>
                </a:solidFill>
              </a:rPr>
              <a:t>●Functions Identical to using an tower</a:t>
            </a:r>
            <a:endParaRPr>
              <a:solidFill>
                <a:srgbClr val="ADADA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ADA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ADAD"/>
                </a:solidFill>
              </a:rPr>
              <a:t>Device Without Shielding</a:t>
            </a:r>
            <a:endParaRPr>
              <a:solidFill>
                <a:srgbClr val="ADADAD"/>
              </a:solidFill>
            </a:endParaRPr>
          </a:p>
          <a:p>
            <a:pPr marL="457200" lvl="0" indent="-774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8600"/>
              <a:buChar char="●"/>
            </a:pPr>
            <a:r>
              <a:rPr lang="en">
                <a:solidFill>
                  <a:srgbClr val="ADADAD"/>
                </a:solidFill>
              </a:rPr>
              <a:t>Functions nearly identical to shielding</a:t>
            </a:r>
            <a:endParaRPr>
              <a:solidFill>
                <a:srgbClr val="ADADAD"/>
              </a:solidFill>
            </a:endParaRPr>
          </a:p>
          <a:p>
            <a:pPr marL="914400" lvl="1" indent="-654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6700"/>
              <a:buChar char="○"/>
            </a:pPr>
            <a:r>
              <a:rPr lang="en">
                <a:solidFill>
                  <a:srgbClr val="ADADAD"/>
                </a:solidFill>
              </a:rPr>
              <a:t>Rare </a:t>
            </a:r>
            <a:r>
              <a:rPr lang="en" sz="6700">
                <a:solidFill>
                  <a:srgbClr val="ADADAD"/>
                </a:solidFill>
              </a:rPr>
              <a:t>issue in which IMU signal is interrupted and rob</a:t>
            </a:r>
            <a:r>
              <a:rPr lang="en">
                <a:solidFill>
                  <a:srgbClr val="ADADAD"/>
                </a:solidFill>
              </a:rPr>
              <a:t>ot shift till it corrects itself</a:t>
            </a:r>
            <a:endParaRPr>
              <a:solidFill>
                <a:srgbClr val="ADADA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ADA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ADAD"/>
                </a:solidFill>
              </a:rPr>
              <a:t>Comparison Between</a:t>
            </a:r>
            <a:endParaRPr>
              <a:solidFill>
                <a:srgbClr val="ADADAD"/>
              </a:solidFill>
            </a:endParaRPr>
          </a:p>
          <a:p>
            <a:pPr marL="457200" lvl="0" indent="-774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8600"/>
              <a:buChar char="●"/>
            </a:pPr>
            <a:r>
              <a:rPr lang="en">
                <a:solidFill>
                  <a:srgbClr val="ADADAD"/>
                </a:solidFill>
              </a:rPr>
              <a:t>Worse Case No Shielding</a:t>
            </a:r>
            <a:endParaRPr>
              <a:solidFill>
                <a:srgbClr val="ADADAD"/>
              </a:solidFill>
            </a:endParaRPr>
          </a:p>
          <a:p>
            <a:pPr marL="457200" lvl="0" indent="-774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8600"/>
              <a:buChar char="●"/>
            </a:pPr>
            <a:r>
              <a:rPr lang="en">
                <a:solidFill>
                  <a:srgbClr val="ADADAD"/>
                </a:solidFill>
              </a:rPr>
              <a:t>Normal Operation with Shielding </a:t>
            </a:r>
            <a:endParaRPr>
              <a:solidFill>
                <a:srgbClr val="ADADA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ADAD"/>
                </a:solidFill>
              </a:rPr>
              <a:t>As seen on the right</a:t>
            </a:r>
            <a:endParaRPr/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602700E6-C834-43D0-A205-737925A507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351042" y="7444057"/>
            <a:ext cx="20286009" cy="21667978"/>
          </a:xfrm>
          <a:prstGeom prst="rect">
            <a:avLst/>
          </a:prstGeom>
        </p:spPr>
      </p:pic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1AD5B648-CFE7-4BD3-AF10-90D1DBAA7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03946" y="14322064"/>
            <a:ext cx="4249827" cy="4318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2d5d3d605_0_28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Development </a:t>
            </a:r>
            <a:endParaRPr/>
          </a:p>
        </p:txBody>
      </p:sp>
      <p:sp>
        <p:nvSpPr>
          <p:cNvPr id="194" name="Google Shape;194;gd2d5d3d605_0_28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191994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457200" lvl="0" indent="-768350" algn="l" rtl="0"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Current implementation is an Arduino Board</a:t>
            </a:r>
            <a:endParaRPr sz="8500"/>
          </a:p>
          <a:p>
            <a:pPr marL="457200" lvl="0" indent="-768350" algn="l" rtl="0"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Cheaper </a:t>
            </a:r>
            <a:endParaRPr sz="8500"/>
          </a:p>
          <a:p>
            <a:pPr marL="457200" lvl="0" indent="-768350" algn="l" rtl="0"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Durability</a:t>
            </a:r>
            <a:endParaRPr sz="8500"/>
          </a:p>
          <a:p>
            <a:pPr marL="457200" lvl="0" indent="-768350" algn="l" rtl="0"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Less Manual Labor Required</a:t>
            </a:r>
            <a:endParaRPr sz="8500"/>
          </a:p>
          <a:p>
            <a:pPr marL="457200" lvl="0" indent="-768350" algn="l" rtl="0"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Easy to adjust </a:t>
            </a:r>
            <a:endParaRPr sz="8500"/>
          </a:p>
          <a:p>
            <a:pPr marL="457200" lvl="0" indent="-768350" algn="l" rtl="0"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Mass print options available </a:t>
            </a:r>
            <a:endParaRPr sz="8500"/>
          </a:p>
        </p:txBody>
      </p:sp>
      <p:sp>
        <p:nvSpPr>
          <p:cNvPr id="195" name="Google Shape;195;gd2d5d3d605_0_28"/>
          <p:cNvSpPr txBox="1">
            <a:spLocks noGrp="1"/>
          </p:cNvSpPr>
          <p:nvPr>
            <p:ph type="body" idx="2"/>
          </p:nvPr>
        </p:nvSpPr>
        <p:spPr>
          <a:xfrm>
            <a:off x="23195520" y="7375840"/>
            <a:ext cx="191994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gd2d5d3d605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95525" y="1686928"/>
            <a:ext cx="19199399" cy="1278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d2d5d3d605_0_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95525" y="15568575"/>
            <a:ext cx="19199401" cy="1476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d2d5d3d605_0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3938" y="18153246"/>
            <a:ext cx="15143817" cy="1476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CB Audio">
            <a:hlinkClick r:id="" action="ppaction://media"/>
            <a:extLst>
              <a:ext uri="{FF2B5EF4-FFF2-40B4-BE49-F238E27FC236}">
                <a16:creationId xmlns:a16="http://schemas.microsoft.com/office/drawing/2014/main" id="{9579E06D-9F49-4D5E-BEAC-01A2FFF6A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35945" y="13733232"/>
            <a:ext cx="3677489" cy="3632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00951d900_0_4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 Burnout Prevention </a:t>
            </a:r>
            <a:endParaRPr/>
          </a:p>
        </p:txBody>
      </p:sp>
      <p:sp>
        <p:nvSpPr>
          <p:cNvPr id="204" name="Google Shape;204;gd00951d900_0_4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191994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457200" lvl="0" indent="-711200" algn="l" rtl="0">
              <a:spcBef>
                <a:spcPts val="0"/>
              </a:spcBef>
              <a:spcAft>
                <a:spcPts val="0"/>
              </a:spcAft>
              <a:buSzPts val="7600"/>
              <a:buChar char="●"/>
            </a:pPr>
            <a:r>
              <a:rPr lang="en" sz="7600"/>
              <a:t>Graduate Student provided a burnout problem</a:t>
            </a:r>
            <a:endParaRPr sz="7600"/>
          </a:p>
          <a:p>
            <a:pPr marL="914400" lvl="1" indent="-711200" algn="l" rtl="0">
              <a:spcBef>
                <a:spcPts val="0"/>
              </a:spcBef>
              <a:spcAft>
                <a:spcPts val="0"/>
              </a:spcAft>
              <a:buSzPts val="7600"/>
              <a:buChar char="○"/>
            </a:pPr>
            <a:r>
              <a:rPr lang="en" sz="7600"/>
              <a:t>Motors Burnout/Failure</a:t>
            </a:r>
            <a:endParaRPr sz="7600"/>
          </a:p>
          <a:p>
            <a:pPr marL="457200" lvl="0" indent="-711200" algn="l" rtl="0">
              <a:spcBef>
                <a:spcPts val="0"/>
              </a:spcBef>
              <a:spcAft>
                <a:spcPts val="0"/>
              </a:spcAft>
              <a:buSzPts val="7600"/>
              <a:buChar char="●"/>
            </a:pPr>
            <a:r>
              <a:rPr lang="en" sz="7600"/>
              <a:t>What caused this failure</a:t>
            </a:r>
            <a:endParaRPr sz="7600"/>
          </a:p>
          <a:p>
            <a:pPr lvl="1" indent="-711200">
              <a:spcBef>
                <a:spcPts val="0"/>
              </a:spcBef>
              <a:buSzPts val="7600"/>
            </a:pPr>
            <a:r>
              <a:rPr lang="en" sz="7600"/>
              <a:t>Draws 0.664A through the ESC to power two motors with one ESC</a:t>
            </a:r>
            <a:endParaRPr sz="7600"/>
          </a:p>
          <a:p>
            <a:pPr marL="914400" lvl="1" indent="-711200" algn="l" rtl="0">
              <a:spcBef>
                <a:spcPts val="0"/>
              </a:spcBef>
              <a:spcAft>
                <a:spcPts val="0"/>
              </a:spcAft>
              <a:buSzPts val="7600"/>
              <a:buChar char="○"/>
            </a:pPr>
            <a:r>
              <a:rPr lang="en" sz="7600"/>
              <a:t>When disconnection occurs during high usage total amperage in the ECS connects to a motor and burns out the components</a:t>
            </a:r>
            <a:endParaRPr sz="7600"/>
          </a:p>
          <a:p>
            <a:pPr marL="457200" lvl="0" indent="-711200" algn="l" rtl="0">
              <a:spcBef>
                <a:spcPts val="0"/>
              </a:spcBef>
              <a:spcAft>
                <a:spcPts val="0"/>
              </a:spcAft>
              <a:buSzPts val="7600"/>
              <a:buChar char="●"/>
            </a:pPr>
            <a:r>
              <a:rPr lang="en" sz="7600"/>
              <a:t>How to prevent</a:t>
            </a:r>
            <a:endParaRPr sz="7600"/>
          </a:p>
          <a:p>
            <a:pPr marL="914400" lvl="1" indent="-711200" algn="l" rtl="0">
              <a:spcBef>
                <a:spcPts val="0"/>
              </a:spcBef>
              <a:spcAft>
                <a:spcPts val="0"/>
              </a:spcAft>
              <a:buSzPts val="7600"/>
              <a:buChar char="○"/>
            </a:pPr>
            <a:r>
              <a:rPr lang="en" sz="7600"/>
              <a:t>Implementation of Fuse Box into circuitry</a:t>
            </a:r>
            <a:endParaRPr sz="7600"/>
          </a:p>
        </p:txBody>
      </p:sp>
      <p:pic>
        <p:nvPicPr>
          <p:cNvPr id="3" name="Picture 3" descr="A picture containing electronics, control panel&#10;&#10;Description automatically generated">
            <a:extLst>
              <a:ext uri="{FF2B5EF4-FFF2-40B4-BE49-F238E27FC236}">
                <a16:creationId xmlns:a16="http://schemas.microsoft.com/office/drawing/2014/main" id="{93A7EA32-A2F1-4FD1-AB21-B0ED89216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3844" y="7359597"/>
            <a:ext cx="16799265" cy="12939515"/>
          </a:xfrm>
          <a:prstGeom prst="rect">
            <a:avLst/>
          </a:prstGeom>
        </p:spPr>
      </p:pic>
      <p:pic>
        <p:nvPicPr>
          <p:cNvPr id="4" name="Burnout Audio">
            <a:hlinkClick r:id="" action="ppaction://media"/>
            <a:extLst>
              <a:ext uri="{FF2B5EF4-FFF2-40B4-BE49-F238E27FC236}">
                <a16:creationId xmlns:a16="http://schemas.microsoft.com/office/drawing/2014/main" id="{3FCC5368-EF2D-4C8B-8F49-C6617FA88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93158" y="11514518"/>
            <a:ext cx="4629675" cy="494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46c1e9759_0_0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211" name="Google Shape;211;gd46c1e9759_0_0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191994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>
              <a:lnSpc>
                <a:spcPct val="200000"/>
              </a:lnSpc>
              <a:buFont typeface="Arial,Sans-Serif"/>
              <a:buChar char="●"/>
            </a:pPr>
            <a:r>
              <a:rPr lang="en" sz="7200"/>
              <a:t>Improved Shielding</a:t>
            </a:r>
            <a:endParaRPr lang="en-US" sz="7200"/>
          </a:p>
          <a:p>
            <a:pPr>
              <a:lnSpc>
                <a:spcPct val="200000"/>
              </a:lnSpc>
              <a:buFont typeface="Arial,Sans-Serif"/>
            </a:pPr>
            <a:r>
              <a:rPr lang="en" sz="7200"/>
              <a:t>Filter using Two IMUs</a:t>
            </a:r>
          </a:p>
          <a:p>
            <a:pPr marL="457200" lvl="0" indent="-6540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6700"/>
              <a:buChar char="●"/>
            </a:pPr>
            <a:r>
              <a:rPr lang="en" sz="7200"/>
              <a:t>PCB</a:t>
            </a:r>
            <a:endParaRPr sz="7200"/>
          </a:p>
          <a:p>
            <a:pPr marL="457200" lvl="0" indent="-6540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6700"/>
              <a:buChar char="●"/>
            </a:pPr>
            <a:r>
              <a:rPr lang="en" sz="7200"/>
              <a:t>Fuse box</a:t>
            </a:r>
            <a:endParaRPr sz="7200"/>
          </a:p>
        </p:txBody>
      </p:sp>
      <p:pic>
        <p:nvPicPr>
          <p:cNvPr id="2" name="Google Shape;90;p1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535B612-C16A-429B-9E7E-70F1C170A6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901"/>
          <a:stretch/>
        </p:blipFill>
        <p:spPr>
          <a:xfrm>
            <a:off x="17942880" y="7356485"/>
            <a:ext cx="23359961" cy="19755046"/>
          </a:xfrm>
          <a:prstGeom prst="rect">
            <a:avLst/>
          </a:prstGeom>
          <a:noFill/>
          <a:ln w="381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" name="Future Work">
            <a:hlinkClick r:id="" action="ppaction://media"/>
            <a:extLst>
              <a:ext uri="{FF2B5EF4-FFF2-40B4-BE49-F238E27FC236}">
                <a16:creationId xmlns:a16="http://schemas.microsoft.com/office/drawing/2014/main" id="{6A40F5B4-7B90-4CFF-8DEC-82E8E8C93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31658" y="13690942"/>
            <a:ext cx="5491175" cy="4992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DEFE629-7F7B-40F8-96F8-AB0289C1E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6848" y="-25327"/>
            <a:ext cx="53379591" cy="390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0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2d5d3d605_0_12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d2d5d3d605_0_12"/>
          <p:cNvSpPr txBox="1">
            <a:spLocks noGrp="1"/>
          </p:cNvSpPr>
          <p:nvPr>
            <p:ph type="body" idx="1"/>
          </p:nvPr>
        </p:nvSpPr>
        <p:spPr>
          <a:xfrm>
            <a:off x="1496150" y="7375850"/>
            <a:ext cx="20449500" cy="113466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indent="457200">
              <a:buNone/>
            </a:pPr>
            <a:r>
              <a:rPr lang="en"/>
              <a:t>The goal is to design and test fully autonomous robots in order to implement a particle swarm optimization (PSO) algorithm. This algorithm will then be tested on an open field where the swarm of bots needs to locate and travel to the desired location.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d2d5d3d605_0_12"/>
          <p:cNvSpPr txBox="1">
            <a:spLocks noGrp="1"/>
          </p:cNvSpPr>
          <p:nvPr>
            <p:ph type="body" idx="1"/>
          </p:nvPr>
        </p:nvSpPr>
        <p:spPr>
          <a:xfrm>
            <a:off x="1496150" y="19994575"/>
            <a:ext cx="20449500" cy="79860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Requirements</a:t>
            </a:r>
            <a:endParaRPr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hour run time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45 degree incline climbing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Robust and impact resistant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Waterproof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d2d5d3d605_0_12"/>
          <p:cNvSpPr txBox="1"/>
          <p:nvPr/>
        </p:nvSpPr>
        <p:spPr>
          <a:xfrm>
            <a:off x="22288475" y="6035050"/>
            <a:ext cx="13853100" cy="25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u="sng">
                <a:solidFill>
                  <a:schemeClr val="lt2"/>
                </a:solidFill>
              </a:rPr>
              <a:t>Arduino Mega Controller 2560</a:t>
            </a:r>
            <a:endParaRPr sz="5700" u="sng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Analog and digital input/output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Reads data for various tasks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u="sng">
                <a:solidFill>
                  <a:schemeClr val="lt2"/>
                </a:solidFill>
              </a:rPr>
              <a:t>Electronic Speed Controller (ESC)</a:t>
            </a:r>
            <a:endParaRPr sz="5700" u="sng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Uses pulse width modulation from Arduino to power motors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One ESC powers two motors, one for each side of the bot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u="sng">
                <a:solidFill>
                  <a:schemeClr val="lt2"/>
                </a:solidFill>
              </a:rPr>
              <a:t>Inertial Measurement Unit (IMU)</a:t>
            </a:r>
            <a:endParaRPr sz="5700" u="sng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Accelerometer, magnetometer, gyroscope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Determines roll, pitch and yaw with 9 degrees of freedom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u="sng">
                <a:solidFill>
                  <a:schemeClr val="lt2"/>
                </a:solidFill>
              </a:rPr>
              <a:t>Global Positioning System (GPS)</a:t>
            </a:r>
            <a:endParaRPr sz="5700" u="sng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Locates up to 22 satellites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Tracks current and future locations of bots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u="sng">
                <a:solidFill>
                  <a:schemeClr val="lt2"/>
                </a:solidFill>
              </a:rPr>
              <a:t>XBee and Shield</a:t>
            </a:r>
            <a:endParaRPr sz="5700" u="sng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2.2 GHz transmitter/receiver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Allows for swarm data communication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u="sng">
                <a:solidFill>
                  <a:schemeClr val="lt2"/>
                </a:solidFill>
              </a:rPr>
              <a:t>Battery</a:t>
            </a:r>
            <a:endParaRPr sz="5700" u="sng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10,000 mAh capacity LiPo pack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Provides overall power to bot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i="1" u="sng">
                <a:solidFill>
                  <a:schemeClr val="lt2"/>
                </a:solidFill>
              </a:rPr>
              <a:t>OLED Screen</a:t>
            </a:r>
            <a:endParaRPr sz="5700" i="1" u="sng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1” display for troubleshooting messages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lt2"/>
                </a:solidFill>
              </a:rPr>
              <a:t>Outputs status of bot in real time</a:t>
            </a:r>
            <a:endParaRPr sz="5700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700">
              <a:solidFill>
                <a:schemeClr val="lt2"/>
              </a:solidFill>
            </a:endParaRPr>
          </a:p>
        </p:txBody>
      </p:sp>
      <p:pic>
        <p:nvPicPr>
          <p:cNvPr id="115" name="Google Shape;115;gd2d5d3d605_0_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76325" y="6035050"/>
            <a:ext cx="4318825" cy="273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d2d5d3d605_0_12"/>
          <p:cNvPicPr preferRelativeResize="0"/>
          <p:nvPr/>
        </p:nvPicPr>
        <p:blipFill rotWithShape="1">
          <a:blip r:embed="rId6">
            <a:alphaModFix/>
          </a:blip>
          <a:srcRect l="11104" t="42732" r="59772" b="20937"/>
          <a:stretch/>
        </p:blipFill>
        <p:spPr>
          <a:xfrm>
            <a:off x="38427100" y="9147875"/>
            <a:ext cx="4318828" cy="404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d2d5d3d605_0_12"/>
          <p:cNvPicPr preferRelativeResize="0"/>
          <p:nvPr/>
        </p:nvPicPr>
        <p:blipFill rotWithShape="1">
          <a:blip r:embed="rId7">
            <a:alphaModFix/>
          </a:blip>
          <a:srcRect l="16850" t="44357" r="64845" b="34855"/>
          <a:stretch/>
        </p:blipFill>
        <p:spPr>
          <a:xfrm>
            <a:off x="38076325" y="13801125"/>
            <a:ext cx="4318828" cy="367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d2d5d3d605_0_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464891">
            <a:off x="38519452" y="17535017"/>
            <a:ext cx="3432571" cy="288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d2d5d3d605_0_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229880">
            <a:off x="38663234" y="21471695"/>
            <a:ext cx="3145006" cy="256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d2d5d3d605_0_12"/>
          <p:cNvPicPr preferRelativeResize="0"/>
          <p:nvPr/>
        </p:nvPicPr>
        <p:blipFill rotWithShape="1">
          <a:blip r:embed="rId10">
            <a:alphaModFix/>
          </a:blip>
          <a:srcRect l="15799" t="40977" r="48120" b="31210"/>
          <a:stretch/>
        </p:blipFill>
        <p:spPr>
          <a:xfrm>
            <a:off x="38552429" y="24502375"/>
            <a:ext cx="3842724" cy="222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d2d5d3d605_0_12"/>
          <p:cNvPicPr preferRelativeResize="0"/>
          <p:nvPr/>
        </p:nvPicPr>
        <p:blipFill rotWithShape="1">
          <a:blip r:embed="rId11">
            <a:alphaModFix/>
          </a:blip>
          <a:srcRect l="24629" t="46240" r="62966" b="36585"/>
          <a:stretch/>
        </p:blipFill>
        <p:spPr>
          <a:xfrm>
            <a:off x="38552432" y="26834349"/>
            <a:ext cx="3842724" cy="399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Mission Audio">
            <a:hlinkClick r:id="" action="ppaction://media"/>
            <a:extLst>
              <a:ext uri="{FF2B5EF4-FFF2-40B4-BE49-F238E27FC236}">
                <a16:creationId xmlns:a16="http://schemas.microsoft.com/office/drawing/2014/main" id="{EDE3BEA4-72C1-4C98-AB7F-49359C96C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023446" y="13043944"/>
            <a:ext cx="5083096" cy="4085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2d5d3d605_0_0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Swarm Optimization (PSO)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d2d5d3d605_0_0"/>
          <p:cNvSpPr txBox="1">
            <a:spLocks noGrp="1"/>
          </p:cNvSpPr>
          <p:nvPr>
            <p:ph type="body" idx="1"/>
          </p:nvPr>
        </p:nvSpPr>
        <p:spPr>
          <a:xfrm>
            <a:off x="1496148" y="7375850"/>
            <a:ext cx="276750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Based on Swarm Intelligence by mimicking birds and fish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Mathematical principles for efficient movements and common goals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Searches for parameters that provide a maximum or minimum of a specific target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Swarm locates best/most efficient solution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Requires current velocity, local (personal) best location, and global best location from the search space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gd2d5d3d605_0_0" descr="https://lh3.googleusercontent.com/Zjjtd8P0f-rCDc4HnnNG63uxPAwBdSILC61dK4v3D2caWE4MuMR9Z5TUsXV591py_thnNHD7GQU271UcB-m43rOMfr47klC1viewCOmJcJMlMegJYm5YP_OM3_YWec3rOYmSmZ73rMuDcIBMQ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71169" y="6512950"/>
            <a:ext cx="13223981" cy="99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d2d5d3d605_0_0"/>
          <p:cNvPicPr preferRelativeResize="0"/>
          <p:nvPr/>
        </p:nvPicPr>
        <p:blipFill rotWithShape="1">
          <a:blip r:embed="rId6">
            <a:alphaModFix/>
          </a:blip>
          <a:srcRect l="27804" t="34315" r="29068" b="62210"/>
          <a:stretch/>
        </p:blipFill>
        <p:spPr>
          <a:xfrm>
            <a:off x="7159550" y="25648950"/>
            <a:ext cx="35937389" cy="180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SO Audio">
            <a:hlinkClick r:id="" action="ppaction://media"/>
            <a:extLst>
              <a:ext uri="{FF2B5EF4-FFF2-40B4-BE49-F238E27FC236}">
                <a16:creationId xmlns:a16="http://schemas.microsoft.com/office/drawing/2014/main" id="{BD2EEBBA-3E0B-4ECE-94B3-5C107D6A3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10757" y="8937428"/>
            <a:ext cx="4811043" cy="508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2d5d3d605_0_7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and Control</a:t>
            </a:r>
            <a:endParaRPr/>
          </a:p>
        </p:txBody>
      </p:sp>
      <p:sp>
        <p:nvSpPr>
          <p:cNvPr id="135" name="Google Shape;135;gd2d5d3d605_0_7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Arduino Mega and corresponding software used for all control and PSO calculations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Communication between rovers facilitated through XBee and corresponding software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PSO algorithm outputs direction vector, control system is used to physically map out vector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Control system is designed such that it compensates for low hardware resolution, for example the implementation of thresholds on all control systems output such as direction and velocity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Can incorporate obstacle avoidance in parallel with PSO control output using IR sensors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4B1DF03A-2E4F-4069-B54D-5BF02505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13837" y="11185686"/>
            <a:ext cx="4525872" cy="5561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2d5d3d605_0_18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r>
              <a:rPr lang="en"/>
              <a:t>Roadblocks of Design </a:t>
            </a:r>
          </a:p>
        </p:txBody>
      </p:sp>
      <p:sp>
        <p:nvSpPr>
          <p:cNvPr id="141" name="Google Shape;141;gd2d5d3d605_0_18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IMU Tower - “Unicorn Horn”</a:t>
            </a:r>
            <a:endParaRPr/>
          </a:p>
          <a:p>
            <a:pPr marL="914400" lvl="1" indent="-654050" algn="l" rtl="0"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Tower originally designed to prevent interference from magnetics inside the bot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Completely removing the Tower has been sought after for years due to mechanical errors </a:t>
            </a: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endParaRPr lang="en"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Burnt Out Motors Under Stressful Testing</a:t>
            </a:r>
            <a:endParaRPr/>
          </a:p>
          <a:p>
            <a:pPr marL="914400" lvl="1" indent="-654050" algn="l" rtl="0"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Burnouts caused by over amperage due to external stress on the motors (resistance)</a:t>
            </a:r>
            <a:endParaRPr/>
          </a:p>
          <a:p>
            <a:pPr marL="914400" lvl="1" indent="-654050" algn="l" rtl="0"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Time consuming to replace parts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Preventing future component failures is crucial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Components Damaged Overtime Due to Chaotic Interior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Various components and wires “shoved” into the chassis </a:t>
            </a:r>
            <a:endParaRPr/>
          </a:p>
          <a:p>
            <a:pPr marL="914400" lvl="1" indent="-654050" algn="l" rtl="0"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Hard to tell what is actually not working with clutter</a:t>
            </a:r>
          </a:p>
          <a:p>
            <a:pPr lvl="1">
              <a:lnSpc>
                <a:spcPct val="114999"/>
              </a:lnSpc>
              <a:spcBef>
                <a:spcPts val="0"/>
              </a:spcBef>
            </a:pPr>
            <a:r>
              <a:rPr lang="en"/>
              <a:t>Parts fall out easily</a:t>
            </a:r>
          </a:p>
          <a:p>
            <a:pPr lvl="1">
              <a:lnSpc>
                <a:spcPct val="114999"/>
              </a:lnSpc>
              <a:spcBef>
                <a:spcPts val="0"/>
              </a:spcBef>
            </a:pPr>
            <a:r>
              <a:rPr lang="en"/>
              <a:t>Would be a huge Quality of Life improvement</a:t>
            </a:r>
          </a:p>
          <a:p>
            <a:pPr lvl="1">
              <a:lnSpc>
                <a:spcPct val="114999"/>
              </a:lnSpc>
              <a:spcBef>
                <a:spcPts val="0"/>
              </a:spcBef>
            </a:pPr>
            <a:endParaRPr lang="en"/>
          </a:p>
        </p:txBody>
      </p:sp>
      <p:pic>
        <p:nvPicPr>
          <p:cNvPr id="2" name="Picture 2" descr="A picture containing engine&#10;&#10;Description automatically generated">
            <a:extLst>
              <a:ext uri="{FF2B5EF4-FFF2-40B4-BE49-F238E27FC236}">
                <a16:creationId xmlns:a16="http://schemas.microsoft.com/office/drawing/2014/main" id="{88C486CA-99FA-4ABD-92D6-BCC1E07A9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5299" y="16489428"/>
            <a:ext cx="11267523" cy="15038479"/>
          </a:xfrm>
          <a:prstGeom prst="rect">
            <a:avLst/>
          </a:prstGeom>
        </p:spPr>
      </p:pic>
      <p:pic>
        <p:nvPicPr>
          <p:cNvPr id="3" name="Road block Audio">
            <a:hlinkClick r:id="" action="ppaction://media"/>
            <a:extLst>
              <a:ext uri="{FF2B5EF4-FFF2-40B4-BE49-F238E27FC236}">
                <a16:creationId xmlns:a16="http://schemas.microsoft.com/office/drawing/2014/main" id="{4119A741-7803-4601-A4E3-F021EF1FC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96867" y="13146836"/>
            <a:ext cx="3858858" cy="3813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d2d5d3d605_0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4514" y="9212149"/>
            <a:ext cx="20042474" cy="1449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d2d5d3d605_0_23"/>
          <p:cNvSpPr txBox="1">
            <a:spLocks noGrp="1"/>
          </p:cNvSpPr>
          <p:nvPr>
            <p:ph type="title"/>
          </p:nvPr>
        </p:nvSpPr>
        <p:spPr>
          <a:xfrm>
            <a:off x="149611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IMU Tower and Significant Locations</a:t>
            </a:r>
            <a:endParaRPr/>
          </a:p>
        </p:txBody>
      </p:sp>
      <p:sp>
        <p:nvSpPr>
          <p:cNvPr id="148" name="Google Shape;148;gd2d5d3d605_0_23"/>
          <p:cNvSpPr txBox="1">
            <a:spLocks noGrp="1"/>
          </p:cNvSpPr>
          <p:nvPr>
            <p:ph type="body" idx="1"/>
          </p:nvPr>
        </p:nvSpPr>
        <p:spPr>
          <a:xfrm>
            <a:off x="21945600" y="7375850"/>
            <a:ext cx="204495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IMU Location</a:t>
            </a:r>
            <a:endParaRPr/>
          </a:p>
          <a:p>
            <a:pPr marL="457200" lvl="0" indent="-704850" algn="l" rtl="0">
              <a:spcBef>
                <a:spcPts val="0"/>
              </a:spcBef>
              <a:spcAft>
                <a:spcPts val="0"/>
              </a:spcAft>
              <a:buSzPts val="7500"/>
              <a:buChar char="●"/>
            </a:pPr>
            <a:r>
              <a:rPr lang="en" sz="7500"/>
              <a:t>1 foot above the motors</a:t>
            </a:r>
            <a:endParaRPr sz="7500"/>
          </a:p>
          <a:p>
            <a:pPr marL="457200" lvl="0" indent="-704850" algn="l" rtl="0">
              <a:spcBef>
                <a:spcPts val="0"/>
              </a:spcBef>
              <a:spcAft>
                <a:spcPts val="0"/>
              </a:spcAft>
              <a:buSzPts val="7500"/>
              <a:buChar char="●"/>
            </a:pPr>
            <a:r>
              <a:rPr lang="en" sz="7500"/>
              <a:t>On IMU tower</a:t>
            </a:r>
            <a:endParaRPr sz="7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Location</a:t>
            </a:r>
            <a:endParaRPr/>
          </a:p>
          <a:p>
            <a:pPr marL="457200" lvl="0" indent="-704850" algn="l" rtl="0">
              <a:spcBef>
                <a:spcPts val="0"/>
              </a:spcBef>
              <a:spcAft>
                <a:spcPts val="0"/>
              </a:spcAft>
              <a:buSzPts val="7500"/>
              <a:buChar char="●"/>
            </a:pPr>
            <a:r>
              <a:rPr lang="en" sz="7500"/>
              <a:t>6 inches above the motors</a:t>
            </a:r>
            <a:endParaRPr sz="7500"/>
          </a:p>
          <a:p>
            <a:pPr marL="457200" lvl="0" indent="-704850" algn="l" rtl="0">
              <a:spcBef>
                <a:spcPts val="0"/>
              </a:spcBef>
              <a:spcAft>
                <a:spcPts val="0"/>
              </a:spcAft>
              <a:buSzPts val="7500"/>
              <a:buChar char="●"/>
            </a:pPr>
            <a:r>
              <a:rPr lang="en" sz="7500"/>
              <a:t>On the plastic shielding of robot chassis</a:t>
            </a:r>
            <a:endParaRPr sz="7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of Magnetic Interference</a:t>
            </a:r>
            <a:endParaRPr/>
          </a:p>
          <a:p>
            <a:pPr marL="457200" lvl="0" indent="-704850" algn="l" rtl="0">
              <a:spcBef>
                <a:spcPts val="0"/>
              </a:spcBef>
              <a:spcAft>
                <a:spcPts val="0"/>
              </a:spcAft>
              <a:buSzPts val="7500"/>
              <a:buChar char="●"/>
            </a:pPr>
            <a:r>
              <a:rPr lang="en" sz="7500"/>
              <a:t>Motors</a:t>
            </a:r>
            <a:endParaRPr sz="7500"/>
          </a:p>
          <a:p>
            <a:pPr marL="457200" lvl="0" indent="-704850" algn="l" rtl="0">
              <a:spcBef>
                <a:spcPts val="0"/>
              </a:spcBef>
              <a:spcAft>
                <a:spcPts val="0"/>
              </a:spcAft>
              <a:buSzPts val="7500"/>
              <a:buChar char="●"/>
            </a:pPr>
            <a:r>
              <a:rPr lang="en" sz="7500"/>
              <a:t>Arduino Board</a:t>
            </a:r>
            <a:endParaRPr sz="7500"/>
          </a:p>
        </p:txBody>
      </p:sp>
      <p:sp>
        <p:nvSpPr>
          <p:cNvPr id="150" name="Google Shape;150;gd2d5d3d605_0_23"/>
          <p:cNvSpPr/>
          <p:nvPr/>
        </p:nvSpPr>
        <p:spPr>
          <a:xfrm rot="5400000">
            <a:off x="13256900" y="18407950"/>
            <a:ext cx="3554700" cy="1440300"/>
          </a:xfrm>
          <a:prstGeom prst="leftArrow">
            <a:avLst>
              <a:gd name="adj1" fmla="val 44814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d2d5d3d605_0_23"/>
          <p:cNvSpPr/>
          <p:nvPr/>
        </p:nvSpPr>
        <p:spPr>
          <a:xfrm rot="5400000">
            <a:off x="7200850" y="16596302"/>
            <a:ext cx="1714500" cy="1440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d2d5d3d605_0_23"/>
          <p:cNvSpPr/>
          <p:nvPr/>
        </p:nvSpPr>
        <p:spPr>
          <a:xfrm>
            <a:off x="11948000" y="15018900"/>
            <a:ext cx="10355700" cy="1440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d2d5d3d605_0_23"/>
          <p:cNvSpPr/>
          <p:nvPr/>
        </p:nvSpPr>
        <p:spPr>
          <a:xfrm rot="-100">
            <a:off x="11947866" y="9704844"/>
            <a:ext cx="10355700" cy="1440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d2d5d3d605_0_23"/>
          <p:cNvSpPr/>
          <p:nvPr/>
        </p:nvSpPr>
        <p:spPr>
          <a:xfrm>
            <a:off x="11795700" y="20782425"/>
            <a:ext cx="10149900" cy="5460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d2d5d3d605_0_23"/>
          <p:cNvSpPr/>
          <p:nvPr/>
        </p:nvSpPr>
        <p:spPr>
          <a:xfrm rot="5400000">
            <a:off x="10597275" y="19647875"/>
            <a:ext cx="1897800" cy="1440300"/>
          </a:xfrm>
          <a:prstGeom prst="leftArrow">
            <a:avLst>
              <a:gd name="adj1" fmla="val 44814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90512FA5-9EC5-45AD-BE46-F4969F225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23826" y="13861846"/>
            <a:ext cx="2629388" cy="2629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2d5d3d605_0_43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400"/>
              <a:t>Magnetic Field Interference Measurement</a:t>
            </a:r>
            <a:endParaRPr sz="12400"/>
          </a:p>
        </p:txBody>
      </p:sp>
      <p:sp>
        <p:nvSpPr>
          <p:cNvPr id="162" name="Google Shape;162;gd2d5d3d605_0_43"/>
          <p:cNvSpPr txBox="1">
            <a:spLocks noGrp="1"/>
          </p:cNvSpPr>
          <p:nvPr>
            <p:ph type="body" idx="1"/>
          </p:nvPr>
        </p:nvSpPr>
        <p:spPr>
          <a:xfrm>
            <a:off x="1496155" y="7375850"/>
            <a:ext cx="204495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Source of Interference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1 inch Directly above the motor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Using the 100 C Beehive H-Probe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IMU Tower Height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1 Foot Directly above the motors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Using the 100 C Beehive H-Probe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Proposed Location</a:t>
            </a:r>
            <a:endParaRPr/>
          </a:p>
          <a:p>
            <a:pPr marL="457200" lvl="0" indent="-774700" algn="l" rtl="0"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6 inches above the motor</a:t>
            </a:r>
            <a:endParaRPr/>
          </a:p>
          <a:p>
            <a:pPr lvl="1">
              <a:spcBef>
                <a:spcPts val="0"/>
              </a:spcBef>
            </a:pPr>
            <a:r>
              <a:rPr lang="en" sz="6700"/>
              <a:t>Using the 100 </a:t>
            </a:r>
            <a:r>
              <a:rPr lang="en"/>
              <a:t>C Beehive</a:t>
            </a:r>
            <a:r>
              <a:rPr lang="en" sz="6700"/>
              <a:t> H-Probe</a:t>
            </a:r>
            <a:endParaRPr/>
          </a:p>
        </p:txBody>
      </p:sp>
      <p:pic>
        <p:nvPicPr>
          <p:cNvPr id="163" name="Google Shape;163;gd2d5d3d605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09725" y="5615075"/>
            <a:ext cx="13175150" cy="790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2d5d3d605_0_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09740" y="14355763"/>
            <a:ext cx="13175110" cy="790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2d5d3d605_0_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09750" y="23096449"/>
            <a:ext cx="13175100" cy="789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02ED9C6E-DE0F-42F7-A48D-8DB0DC437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18278" y="9570224"/>
            <a:ext cx="3214657" cy="2731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2d5d3d605_0_54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r>
              <a:rPr lang="en"/>
              <a:t>Fourier Analysis of Magnetic Interference </a:t>
            </a:r>
            <a:br>
              <a:rPr lang="en"/>
            </a:br>
            <a:r>
              <a:rPr lang="en"/>
              <a:t>With and Without Shielding</a:t>
            </a:r>
            <a:endParaRPr/>
          </a:p>
        </p:txBody>
      </p:sp>
      <p:sp>
        <p:nvSpPr>
          <p:cNvPr id="171" name="Google Shape;171;gd2d5d3d605_0_54"/>
          <p:cNvSpPr txBox="1">
            <a:spLocks noGrp="1"/>
          </p:cNvSpPr>
          <p:nvPr>
            <p:ph type="body" idx="1"/>
          </p:nvPr>
        </p:nvSpPr>
        <p:spPr>
          <a:xfrm>
            <a:off x="1496149" y="7375850"/>
            <a:ext cx="242898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Location above Source</a:t>
            </a:r>
            <a:endParaRPr lang="en-US"/>
          </a:p>
          <a:p>
            <a:pPr marL="285750" indent="-285750">
              <a:lnSpc>
                <a:spcPct val="114999"/>
              </a:lnSpc>
            </a:pPr>
            <a:r>
              <a:rPr lang="en" sz="7000"/>
              <a:t>Significant noise at 10-11.25MHz determine to be background noise unrelated to the motor </a:t>
            </a:r>
            <a:endParaRPr sz="7000"/>
          </a:p>
          <a:p>
            <a:pPr indent="0">
              <a:lnSpc>
                <a:spcPct val="114999"/>
              </a:lnSpc>
              <a:buNone/>
            </a:pPr>
            <a:endParaRPr lang="en-US"/>
          </a:p>
          <a:p>
            <a:pPr>
              <a:lnSpc>
                <a:spcPct val="114999"/>
              </a:lnSpc>
              <a:buNone/>
            </a:pPr>
            <a:r>
              <a:rPr lang="en"/>
              <a:t>Sheet of Co-</a:t>
            </a:r>
            <a:r>
              <a:rPr lang="en" err="1"/>
              <a:t>Netic</a:t>
            </a:r>
            <a:r>
              <a:rPr lang="en"/>
              <a:t> Shielding AA 0.010’’</a:t>
            </a:r>
            <a:endParaRPr/>
          </a:p>
          <a:p>
            <a:pPr marL="285750" indent="-285750">
              <a:lnSpc>
                <a:spcPct val="100000"/>
              </a:lnSpc>
            </a:pPr>
            <a:r>
              <a:rPr lang="en" sz="7000"/>
              <a:t>Reduces main noise components at 0-0.625MHz, 2.5-3.75MHz and 5-6.25MHz significantly as shielding improves</a:t>
            </a:r>
            <a:endParaRPr sz="7000"/>
          </a:p>
          <a:p>
            <a:pPr marL="285750" indent="-285750">
              <a:lnSpc>
                <a:spcPct val="100000"/>
              </a:lnSpc>
            </a:pPr>
            <a:r>
              <a:rPr lang="en" sz="7000"/>
              <a:t>Reduce overall noise of the </a:t>
            </a:r>
            <a:r>
              <a:rPr lang="en" sz="7000" err="1"/>
              <a:t>FFTnot</a:t>
            </a:r>
            <a:r>
              <a:rPr lang="en" sz="7000"/>
              <a:t> including the band 10-11.25MHz</a:t>
            </a:r>
            <a:endParaRPr lang="en"/>
          </a:p>
          <a:p>
            <a:pPr lvl="1">
              <a:lnSpc>
                <a:spcPct val="100000"/>
              </a:lnSpc>
            </a:pPr>
            <a:r>
              <a:rPr lang="en"/>
              <a:t>Limitation comes from Probe noise at higher frequencies</a:t>
            </a:r>
          </a:p>
          <a:p>
            <a:pPr lvl="1">
              <a:lnSpc>
                <a:spcPct val="114999"/>
              </a:lnSpc>
            </a:pPr>
            <a:endParaRPr lang="en"/>
          </a:p>
          <a:p>
            <a:pPr>
              <a:lnSpc>
                <a:spcPct val="114999"/>
              </a:lnSpc>
              <a:buNone/>
            </a:pPr>
            <a:r>
              <a:rPr lang="en" sz="9600"/>
              <a:t>Sheet of Co-</a:t>
            </a:r>
            <a:r>
              <a:rPr lang="en" sz="9600" err="1"/>
              <a:t>Netic</a:t>
            </a:r>
            <a:r>
              <a:rPr lang="en" sz="9600"/>
              <a:t> Shielding AA 0.025’’</a:t>
            </a:r>
          </a:p>
          <a:p>
            <a:pPr marL="285750" indent="-285750">
              <a:lnSpc>
                <a:spcPct val="100000"/>
              </a:lnSpc>
            </a:pPr>
            <a:r>
              <a:rPr lang="en" sz="7000"/>
              <a:t>Reduced all signals withing 0-0.625MHz to negligible noise</a:t>
            </a:r>
            <a:endParaRPr sz="7000"/>
          </a:p>
          <a:p>
            <a:pPr marL="285750" indent="-285750">
              <a:lnSpc>
                <a:spcPct val="100000"/>
              </a:lnSpc>
            </a:pPr>
            <a:r>
              <a:rPr lang="en" sz="7000"/>
              <a:t>Reduce overall noise of the FFT not including the band 10-11.25MHz</a:t>
            </a:r>
          </a:p>
          <a:p>
            <a:pPr lvl="1">
              <a:lnSpc>
                <a:spcPct val="100000"/>
              </a:lnSpc>
            </a:pPr>
            <a:r>
              <a:rPr lang="en"/>
              <a:t>Limitation comes from Probe noise at higher frequencies</a:t>
            </a:r>
          </a:p>
          <a:p>
            <a:pPr mar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pic>
        <p:nvPicPr>
          <p:cNvPr id="172" name="Google Shape;172;gd2d5d3d605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38350" y="5621425"/>
            <a:ext cx="13808526" cy="82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d2d5d3d605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38352" y="14504724"/>
            <a:ext cx="13808526" cy="828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d2d5d3d605_0_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38352" y="23388021"/>
            <a:ext cx="13808526" cy="828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66DF6DFC-700E-49A5-8C16-7DB16BA2A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8672" y="12381436"/>
            <a:ext cx="5077962" cy="4249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2d5d3d605_0_75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48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IMU Degree Change at Location</a:t>
            </a:r>
            <a:endParaRPr/>
          </a:p>
        </p:txBody>
      </p:sp>
      <p:sp>
        <p:nvSpPr>
          <p:cNvPr id="180" name="Google Shape;180;gd2d5d3d605_0_75"/>
          <p:cNvSpPr txBox="1">
            <a:spLocks noGrp="1"/>
          </p:cNvSpPr>
          <p:nvPr>
            <p:ph type="body" idx="1"/>
          </p:nvPr>
        </p:nvSpPr>
        <p:spPr>
          <a:xfrm>
            <a:off x="1496150" y="7375850"/>
            <a:ext cx="18460500" cy="21864900"/>
          </a:xfrm>
          <a:prstGeom prst="rect">
            <a:avLst/>
          </a:prstGeom>
        </p:spPr>
        <p:txBody>
          <a:bodyPr spcFirstLastPara="1" wrap="square" lIns="438850" tIns="438850" rIns="438850" bIns="438850" anchor="t" anchorCtr="0">
            <a:noAutofit/>
          </a:bodyPr>
          <a:lstStyle/>
          <a:p>
            <a:pPr marL="457200" lvl="0" indent="-774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Tower and Co-Netic + Netic Shielding </a:t>
            </a:r>
            <a:endParaRPr/>
          </a:p>
          <a:p>
            <a:pPr marL="914400" lvl="1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No Change Greater than 0.01°</a:t>
            </a:r>
            <a:endParaRPr/>
          </a:p>
          <a:p>
            <a:pPr marL="457200" lvl="0" indent="-774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Co-Netic Shielding and Netic Shielding </a:t>
            </a:r>
            <a:endParaRPr/>
          </a:p>
          <a:p>
            <a:pPr marL="914400" lvl="1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Less than 0.1° Total Change</a:t>
            </a:r>
            <a:endParaRPr/>
          </a:p>
          <a:p>
            <a:pPr marL="457200" lvl="0" indent="-774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Top of Bot, No Shielding </a:t>
            </a:r>
            <a:endParaRPr/>
          </a:p>
          <a:p>
            <a:pPr marL="914400" lvl="1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Less than 0.2° Total Change</a:t>
            </a:r>
            <a:endParaRPr/>
          </a:p>
          <a:p>
            <a:pPr marL="914400" lvl="1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Limited Rapid Changes</a:t>
            </a:r>
            <a:endParaRPr/>
          </a:p>
          <a:p>
            <a:pPr marL="457200" lvl="0" indent="-774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600"/>
              <a:buChar char="●"/>
            </a:pPr>
            <a:r>
              <a:rPr lang="en"/>
              <a:t>Inside Bot, No Shielding </a:t>
            </a:r>
            <a:endParaRPr/>
          </a:p>
          <a:p>
            <a:pPr marL="914400" lvl="1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Rapid Changes</a:t>
            </a:r>
            <a:endParaRPr/>
          </a:p>
          <a:p>
            <a:pPr marL="914400" lvl="1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700"/>
              <a:buChar char="○"/>
            </a:pPr>
            <a:r>
              <a:rPr lang="en"/>
              <a:t>Greater than 2° Total Change</a:t>
            </a:r>
            <a:endParaRPr/>
          </a:p>
        </p:txBody>
      </p:sp>
      <p:pic>
        <p:nvPicPr>
          <p:cNvPr id="181" name="Google Shape;181;gd2d5d3d605_0_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56650" y="7899777"/>
            <a:ext cx="21928125" cy="164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46DFD97A-A9F0-4B24-8C5D-B8148FC07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61787" y="13017938"/>
            <a:ext cx="7562370" cy="5284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Simple Dark</vt:lpstr>
      <vt:lpstr>ECE ET NavSwarm</vt:lpstr>
      <vt:lpstr>Mission Statement </vt:lpstr>
      <vt:lpstr>Particle Swarm Optimization (PSO) </vt:lpstr>
      <vt:lpstr>Software and Control</vt:lpstr>
      <vt:lpstr>Roadblocks of Design </vt:lpstr>
      <vt:lpstr>IMU Tower and Significant Locations</vt:lpstr>
      <vt:lpstr>Magnetic Field Interference Measurement</vt:lpstr>
      <vt:lpstr>Fourier Analysis of Magnetic Interference  With and Without Shielding</vt:lpstr>
      <vt:lpstr>IMU Degree Change at Location</vt:lpstr>
      <vt:lpstr>PSO Testing of Device</vt:lpstr>
      <vt:lpstr>PCB Development </vt:lpstr>
      <vt:lpstr>Component Burnout Prevention </vt:lpstr>
      <vt:lpstr>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8</cp:revision>
  <dcterms:modified xsi:type="dcterms:W3CDTF">2021-04-25T23:33:31Z</dcterms:modified>
</cp:coreProperties>
</file>