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0_3780F7D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5"/>
  </p:notesMasterIdLst>
  <p:handoutMasterIdLst>
    <p:handoutMasterId r:id="rId16"/>
  </p:handoutMasterIdLst>
  <p:sldIdLst>
    <p:sldId id="256" r:id="rId3"/>
    <p:sldId id="257" r:id="rId4"/>
    <p:sldId id="266" r:id="rId5"/>
    <p:sldId id="267" r:id="rId6"/>
    <p:sldId id="268" r:id="rId7"/>
    <p:sldId id="273" r:id="rId8"/>
    <p:sldId id="274" r:id="rId9"/>
    <p:sldId id="275" r:id="rId10"/>
    <p:sldId id="276" r:id="rId11"/>
    <p:sldId id="272" r:id="rId12"/>
    <p:sldId id="270" r:id="rId13"/>
    <p:sldId id="271" r:id="rId14"/>
  </p:sldIdLst>
  <p:sldSz cx="51206400" cy="384048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p15:clr>
            <a:srgbClr val="A4A3A4"/>
          </p15:clr>
        </p15:guide>
        <p15:guide id="2" pos="1612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33B542-CEA5-34AC-E174-0ABD0AEFCBA5}" name="Rachel Barden" initials="RB" userId="neLmgd6jpUq6T0eQD0M5FELNDmii3XxjJn7CJi9OYcw=" providerId="None"/>
  <p188:author id="{6E3A77E8-9CBA-F1DF-7FC3-2F09021334A9}" name="Garrett Frohman" initials="GF" userId="qDX5gUZALo4QVrF0+7p8OmAGUkJ24mzEZw/hacysAs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B0C0B-39FB-4408-B30F-06069C964B6A}" v="986" dt="2021-04-23T00:19:41.914"/>
    <p1510:client id="{09168895-B8E8-4D67-8BEC-737B6C3AD27D}" v="139" dt="2021-04-22T22:47:08.977"/>
    <p1510:client id="{0EDA97DE-D234-4029-AB20-72789986ACDC}" v="6" dt="2021-04-22T22:45:08.293"/>
    <p1510:client id="{121D4158-F5D3-4B4C-851F-00A762C4DEDC}" v="16" dt="2021-04-24T19:03:05.828"/>
    <p1510:client id="{136C0904-B75C-4000-A6BC-C85EC51A2EF8}" v="99" dt="2021-04-20T21:40:45.324"/>
    <p1510:client id="{22976D42-FD5D-4A91-A7D5-0A6743688DA3}" v="189" dt="2021-04-22T23:23:43.643"/>
    <p1510:client id="{3B3E2DBE-ABC1-41D2-BD7F-1AF46A143647}" v="998" dt="2021-04-25T16:28:57.511"/>
    <p1510:client id="{3CA1BEF2-CB6E-478E-AC35-C513C81A80D5}" v="404" dt="2021-04-20T22:07:11.065"/>
    <p1510:client id="{426BDEBE-8A3B-494B-917D-91BDDD611918}" v="10" dt="2021-04-22T22:16:08.580"/>
    <p1510:client id="{44154917-203E-43FB-A190-3CA5B8F44175}" v="2649" dt="2021-04-20T21:57:42.187"/>
    <p1510:client id="{47059654-EF74-482D-ABD2-0807154B2DB4}" v="33" dt="2021-04-22T18:00:06.345"/>
    <p1510:client id="{53E53FA9-902C-481C-8B80-6AF39FDC70AE}" v="607" dt="2021-04-24T21:14:31.085"/>
    <p1510:client id="{68C1B8C2-CD2E-471D-B46D-0DC4F2F61DD7}" v="16" dt="2021-04-25T16:44:40.444"/>
    <p1510:client id="{69F5E46B-7EAF-447F-B215-3A586A3838FF}" v="1" dt="2021-04-22T23:14:40.355"/>
    <p1510:client id="{7C9B2CBF-EEE7-42B2-BF90-60FA17951016}" v="516" dt="2021-04-22T22:22:29.859"/>
    <p1510:client id="{81475D54-D3DF-497B-B5EB-5213F26D0054}" v="723" dt="2021-04-23T17:50:42.100"/>
    <p1510:client id="{83914F5A-5328-4118-9B63-536FE88AEDB7}" v="26" dt="2021-04-24T19:38:30.300"/>
    <p1510:client id="{955B9A40-CA5A-42AB-B571-8CF6FBD4C047}" v="281" dt="2021-04-22T23:37:29.694"/>
    <p1510:client id="{9B7E6F78-67C7-44D5-8346-AC7A6BCD75F8}" v="135" dt="2021-04-20T21:28:03.680"/>
    <p1510:client id="{A3C51B19-A401-42AD-BB05-7E1C2D70F843}" v="72" dt="2021-04-22T22:25:06.364"/>
    <p1510:client id="{A961DF07-270B-42B7-985A-A744E8200325}" v="6" dt="2021-04-25T02:47:19.936"/>
    <p1510:client id="{BEE6AB86-AD27-4CDC-A27D-D8A442C487C5}" v="2322" dt="2021-04-20T22:00:21.651"/>
    <p1510:client id="{CC40179E-648B-4667-919E-8617A14F4212}" v="393" dt="2021-04-20T22:00:54.733"/>
    <p1510:client id="{D4AEA7AE-2F3A-49D3-A3A5-0A2440C1CB4C}" v="2160" dt="2021-04-22T21:26:30.874"/>
    <p1510:client id="{D6BE6529-7115-4681-9396-7BDD605B2250}" v="1628" dt="2021-04-20T22:08:44.794"/>
    <p1510:client id="{D6EEF2DF-B46E-4CA0-B343-D10230B12541}" v="12" dt="2021-04-24T21:29:24.311"/>
    <p1510:client id="{E25FA7AF-F5A4-4B41-A3ED-C3B9C7CC623F}" v="2947" dt="2021-04-22T23:58:52.422"/>
    <p1510:client id="{E2CD4114-7C6C-4226-B61A-9E88313C35EA}" v="1938" dt="2021-04-23T00:11:38.897"/>
    <p1510:client id="{E5D8EACD-B8C5-49B1-BCB9-02B503B9E3AC}" v="767" dt="2021-04-23T00:07:39.830"/>
    <p1510:client id="{EA08D4A5-A52E-4081-BB09-818DE946AE80}" v="93" dt="2021-04-22T22:36:34.624"/>
    <p1510:client id="{EAB7AFA8-D18D-40B5-B634-E1CFEDA04EE5}" v="5" dt="2021-04-26T02:05:27.518"/>
    <p1510:client id="{ED6EFE3B-A1EB-4DB0-A724-F099DD86273D}" v="62" dt="2021-04-23T00:12:27.497"/>
    <p1510:client id="{EDBDAFB4-5230-40DC-98F8-696C6014C552}" v="22" dt="2021-04-25T15:00:04.284"/>
    <p1510:client id="{F55D1CF0-995F-4F34-A65C-77D4BA5FAA71}" v="2" dt="2021-04-24T23:12:17.701"/>
    <p1510:client id="{FB343363-876D-49B3-BBF4-14B58A0EE3F8}" v="226" dt="2021-04-20T21:20:58.60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587" autoAdjust="0"/>
    <p:restoredTop sz="86432" autoAdjust="0"/>
  </p:normalViewPr>
  <p:slideViewPr>
    <p:cSldViewPr snapToGrid="0">
      <p:cViewPr>
        <p:scale>
          <a:sx n="24" d="100"/>
          <a:sy n="24" d="100"/>
        </p:scale>
        <p:origin x="1928" y="144"/>
      </p:cViewPr>
      <p:guideLst>
        <p:guide orient="horz" pos="12096"/>
        <p:guide pos="1612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comments/modernComment_100_3780F7DE.xml><?xml version="1.0" encoding="utf-8"?>
<p188:cmLst xmlns:a="http://schemas.openxmlformats.org/drawingml/2006/main" xmlns:r="http://schemas.openxmlformats.org/officeDocument/2006/relationships" xmlns:p188="http://schemas.microsoft.com/office/powerpoint/2018/8/main">
  <p188:cm id="{4C71830B-ED35-4839-AD22-5EB7DC0E35DA}" authorId="{6E3A77E8-9CBA-F1DF-7FC3-2F09021334A9}" status="resolved" created="2021-04-20T21:36:30.602" complete="100000">
    <ac:deMkLst xmlns:ac="http://schemas.microsoft.com/office/drawing/2013/main/command">
      <pc:docMk xmlns:pc="http://schemas.microsoft.com/office/powerpoint/2013/main/command"/>
      <pc:sldMk xmlns:pc="http://schemas.microsoft.com/office/powerpoint/2013/main/command" cId="931198942" sldId="256"/>
      <ac:spMk id="31" creationId="{04C5B245-9CED-0145-86FF-9D2EBE1A3200}"/>
    </ac:deMkLst>
    <p188:txBody>
      <a:bodyPr/>
      <a:lstStyle/>
      <a:p>
        <a:r>
          <a:rPr lang="en-US"/>
          <a:t>Verify the metal of use is aluminum</a:t>
        </a:r>
      </a:p>
    </p188:txBody>
  </p188:cm>
  <p188:cm id="{C71A42DA-B694-4976-A045-2988F4BF1E80}" authorId="{6E3A77E8-9CBA-F1DF-7FC3-2F09021334A9}" created="2021-04-20T21:40:25.843">
    <pc:sldMkLst xmlns:pc="http://schemas.microsoft.com/office/powerpoint/2013/main/command">
      <pc:docMk/>
      <pc:sldMk cId="931198942" sldId="256"/>
    </pc:sldMkLst>
    <p188:txBody>
      <a:bodyPr/>
      <a:lstStyle/>
      <a:p>
        <a:r>
          <a:rPr lang="en-US"/>
          <a:t>For composite terminations:
- Verify metal used 
- Find out what force each bolt is torqued to</a:t>
        </a:r>
      </a:p>
    </p188:txBody>
  </p188:cm>
  <p188:cm id="{6C6D7801-5550-45B0-B8E6-C1D4E452F842}" authorId="{4433B542-CEA5-34AC-E174-0ABD0AEFCBA5}" created="2021-04-20T21:55:55.410">
    <ac:deMkLst xmlns:ac="http://schemas.microsoft.com/office/drawing/2013/main/command">
      <pc:docMk xmlns:pc="http://schemas.microsoft.com/office/powerpoint/2013/main/command"/>
      <pc:sldMk xmlns:pc="http://schemas.microsoft.com/office/powerpoint/2013/main/command" cId="931198942" sldId="256"/>
      <ac:spMk id="32" creationId="{1143EBAC-E94A-7F4E-A6C8-E36E14882FE0}"/>
    </ac:deMkLst>
    <p188:txBody>
      <a:bodyPr/>
      <a:lstStyle/>
      <a:p>
        <a:r>
          <a:rPr lang="en-US"/>
          <a:t>Don't know if this is true- have to look at the numbers</a:t>
        </a:r>
      </a:p>
    </p188:txBody>
  </p188:cm>
  <p188:cm id="{D15C724C-54C7-4FC3-AF1D-D85722297A72}" authorId="{4433B542-CEA5-34AC-E174-0ABD0AEFCBA5}" status="resolved" created="2021-04-22T17:45:00.440" complete="100000">
    <ac:deMkLst xmlns:ac="http://schemas.microsoft.com/office/drawing/2013/main/command">
      <pc:docMk xmlns:pc="http://schemas.microsoft.com/office/powerpoint/2013/main/command"/>
      <pc:sldMk xmlns:pc="http://schemas.microsoft.com/office/powerpoint/2013/main/command" cId="931198942" sldId="256"/>
      <ac:spMk id="31" creationId="{04C5B245-9CED-0145-86FF-9D2EBE1A3200}"/>
    </ac:deMkLst>
    <p188:txBody>
      <a:bodyPr/>
      <a:lstStyle/>
      <a:p>
        <a:r>
          <a:rPr lang="en-US"/>
          <a:t>Start with composite line, follow up with terminations and other stuff</a:t>
        </a:r>
      </a:p>
    </p188:txBody>
  </p188:cm>
  <p188:cm id="{2AB134A3-3A2F-4789-8CAD-D0319EAB9E85}" authorId="{4433B542-CEA5-34AC-E174-0ABD0AEFCBA5}" created="2021-04-22T17:49:19.150">
    <ac:deMkLst xmlns:ac="http://schemas.microsoft.com/office/drawing/2013/main/command">
      <pc:docMk xmlns:pc="http://schemas.microsoft.com/office/powerpoint/2013/main/command"/>
      <pc:sldMk xmlns:pc="http://schemas.microsoft.com/office/powerpoint/2013/main/command" cId="931198942" sldId="256"/>
      <ac:spMk id="14" creationId="{00000000-0000-0000-0000-000000000000}"/>
    </ac:deMkLst>
    <p188:pos x="13868399" y="1185333"/>
    <p188:txBody>
      <a:bodyPr/>
      <a:lstStyle/>
      <a:p>
        <a:r>
          <a:rPr lang="en-US"/>
          <a:t>Gotta be careful - potential risk, not actually a threat or risk (or at least not confirmed as a risk)</a:t>
        </a:r>
      </a:p>
    </p188:txBody>
  </p188:cm>
  <p188:cm id="{EB7DD4DD-A893-4338-A5A8-0F6B208596AF}" authorId="{4433B542-CEA5-34AC-E174-0ABD0AEFCBA5}" status="resolved" created="2021-04-22T17:55:46.988" complete="100000">
    <ac:deMkLst xmlns:ac="http://schemas.microsoft.com/office/drawing/2013/main/command">
      <pc:docMk xmlns:pc="http://schemas.microsoft.com/office/powerpoint/2013/main/command"/>
      <pc:sldMk xmlns:pc="http://schemas.microsoft.com/office/powerpoint/2013/main/command" cId="931198942" sldId="256"/>
      <ac:picMk id="12" creationId="{EEB1A63A-0347-4F39-80AD-65150B008AD9}"/>
    </ac:deMkLst>
    <p188:txBody>
      <a:bodyPr/>
      <a:lstStyle/>
      <a:p>
        <a:r>
          <a:rPr lang="en-US"/>
          <a:t>Get rid of this table, put fatigue test picture</a:t>
        </a:r>
      </a:p>
    </p188:txBody>
  </p188:cm>
  <p188:cm id="{A9523A5B-AB95-4996-B81A-C39B200B5BD1}" authorId="{4433B542-CEA5-34AC-E174-0ABD0AEFCBA5}" status="resolved" created="2021-04-22T23:19:46.314" complete="100000">
    <ac:deMkLst xmlns:ac="http://schemas.microsoft.com/office/drawing/2013/main/command">
      <pc:docMk xmlns:pc="http://schemas.microsoft.com/office/powerpoint/2013/main/command"/>
      <pc:sldMk xmlns:pc="http://schemas.microsoft.com/office/powerpoint/2013/main/command" cId="931198942" sldId="256"/>
      <ac:spMk id="5" creationId="{928AD936-71F1-481A-B03A-643D1F3420E8}"/>
    </ac:deMkLst>
    <p188:txBody>
      <a:bodyPr/>
      <a:lstStyle/>
      <a:p>
        <a:r>
          <a:rPr lang="en-US"/>
          <a:t>is this true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4/25/2021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4/25/2021</a:t>
            </a:fld>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2892468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cs typeface="Calibri"/>
              </a:rPr>
              <a:t>Rachel</a:t>
            </a:r>
          </a:p>
        </p:txBody>
      </p:sp>
      <p:sp>
        <p:nvSpPr>
          <p:cNvPr id="4" name="Slide Number Placeholder 3"/>
          <p:cNvSpPr>
            <a:spLocks noGrp="1"/>
          </p:cNvSpPr>
          <p:nvPr>
            <p:ph type="sldNum" sz="quarter" idx="5"/>
          </p:nvPr>
        </p:nvSpPr>
        <p:spPr/>
        <p:txBody>
          <a:bodyPr/>
          <a:lstStyle/>
          <a:p>
            <a:fld id="{37C7F044-5458-4B2E-BFA0-52AAA1C529D4}" type="slidenum">
              <a:rPr lang="en-US" smtClean="0"/>
              <a:t>4</a:t>
            </a:fld>
            <a:endParaRPr lang="en-US" dirty="0"/>
          </a:p>
        </p:txBody>
      </p:sp>
    </p:spTree>
    <p:extLst>
      <p:ext uri="{BB962C8B-B14F-4D97-AF65-F5344CB8AC3E}">
        <p14:creationId xmlns:p14="http://schemas.microsoft.com/office/powerpoint/2010/main" val="124298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7C7F044-5458-4B2E-BFA0-52AAA1C529D4}" type="slidenum">
              <a:rPr lang="en-US" smtClean="0"/>
              <a:t>10</a:t>
            </a:fld>
            <a:endParaRPr lang="en-US" dirty="0"/>
          </a:p>
        </p:txBody>
      </p:sp>
    </p:spTree>
    <p:extLst>
      <p:ext uri="{BB962C8B-B14F-4D97-AF65-F5344CB8AC3E}">
        <p14:creationId xmlns:p14="http://schemas.microsoft.com/office/powerpoint/2010/main" val="2684195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7467600" y="1155701"/>
            <a:ext cx="36271200" cy="2933630"/>
          </a:xfrm>
        </p:spPr>
        <p:txBody>
          <a:bodyPr/>
          <a:lstStyle/>
          <a:p>
            <a:r>
              <a:rPr lang="en-US"/>
              <a:t>Click to edit Master title style</a:t>
            </a:r>
          </a:p>
        </p:txBody>
      </p:sp>
      <p:sp>
        <p:nvSpPr>
          <p:cNvPr id="31" name="Text Placeholder 6"/>
          <p:cNvSpPr>
            <a:spLocks noGrp="1"/>
          </p:cNvSpPr>
          <p:nvPr>
            <p:ph type="body" sz="quarter" idx="36"/>
          </p:nvPr>
        </p:nvSpPr>
        <p:spPr bwMode="auto">
          <a:xfrm>
            <a:off x="7467600" y="4186706"/>
            <a:ext cx="36271200" cy="9694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7" name="Text Placeholder 6"/>
          <p:cNvSpPr>
            <a:spLocks noGrp="1"/>
          </p:cNvSpPr>
          <p:nvPr>
            <p:ph type="body" sz="quarter" idx="13" hasCustomPrompt="1"/>
          </p:nvPr>
        </p:nvSpPr>
        <p:spPr>
          <a:xfrm>
            <a:off x="1333500" y="6827521"/>
            <a:ext cx="14935200" cy="14224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333500" y="8249920"/>
            <a:ext cx="14935200" cy="8001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333500" y="17538193"/>
            <a:ext cx="14935200" cy="14224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333500" y="18960595"/>
            <a:ext cx="14935200" cy="10602859"/>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333500" y="30137101"/>
            <a:ext cx="14935200" cy="14224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333500" y="31566612"/>
            <a:ext cx="14935200" cy="5334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8135600" y="6827521"/>
            <a:ext cx="14935200" cy="14224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8135600" y="8249920"/>
            <a:ext cx="14935200" cy="5334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8135600" y="13939520"/>
            <a:ext cx="14935200" cy="72009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8135600" y="27381201"/>
            <a:ext cx="14935200" cy="20447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8135600" y="30137101"/>
            <a:ext cx="14935200" cy="14224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8135600" y="31566612"/>
            <a:ext cx="14935200" cy="5334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34884360" y="6827521"/>
            <a:ext cx="14935200" cy="14224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34884360" y="8249920"/>
            <a:ext cx="14935200" cy="85344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34884360" y="18476976"/>
            <a:ext cx="14935200" cy="85344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34884360" y="30137101"/>
            <a:ext cx="14935200" cy="14224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34884360" y="31566612"/>
            <a:ext cx="14935200" cy="5334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0"/>
            <a:ext cx="51206400" cy="5867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bwMode="auto">
          <a:xfrm>
            <a:off x="7467600" y="1155701"/>
            <a:ext cx="36271200" cy="29336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467600" y="7023101"/>
            <a:ext cx="36271200" cy="27567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33500" y="37467148"/>
            <a:ext cx="11521440" cy="5334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4/25/2021</a:t>
            </a:fld>
            <a:endParaRPr lang="en-US" dirty="0"/>
          </a:p>
        </p:txBody>
      </p:sp>
      <p:sp>
        <p:nvSpPr>
          <p:cNvPr id="5" name="Footer Placeholder 4"/>
          <p:cNvSpPr>
            <a:spLocks noGrp="1"/>
          </p:cNvSpPr>
          <p:nvPr>
            <p:ph type="ftr" sz="quarter" idx="3"/>
          </p:nvPr>
        </p:nvSpPr>
        <p:spPr>
          <a:xfrm>
            <a:off x="12854940" y="37467148"/>
            <a:ext cx="25496520" cy="5334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8351460" y="37467148"/>
            <a:ext cx="11521440" cy="5334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11" Type="http://schemas.openxmlformats.org/officeDocument/2006/relationships/image" Target="../media/image6.jpeg"/><Relationship Id="rId5" Type="http://schemas.microsoft.com/office/2018/10/relationships/comments" Target="../comments/modernComment_100_3780F7DE.xml"/><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jpe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04C5B245-9CED-0145-86FF-9D2EBE1A3200}"/>
              </a:ext>
            </a:extLst>
          </p:cNvPr>
          <p:cNvSpPr txBox="1"/>
          <p:nvPr/>
        </p:nvSpPr>
        <p:spPr>
          <a:xfrm>
            <a:off x="34500705" y="7733292"/>
            <a:ext cx="14743495" cy="5078313"/>
          </a:xfrm>
          <a:prstGeom prst="rect">
            <a:avLst/>
          </a:prstGeom>
          <a:noFill/>
        </p:spPr>
        <p:txBody>
          <a:bodyPr wrap="square" lIns="91440" tIns="45720" rIns="91440" bIns="45720" rtlCol="0" anchor="t">
            <a:spAutoFit/>
          </a:bodyPr>
          <a:lstStyle/>
          <a:p>
            <a:r>
              <a:rPr lang="en-US" sz="3600" b="1" u="sng" dirty="0">
                <a:cs typeface="Calibri"/>
              </a:rPr>
              <a:t>Composite Terminations:</a:t>
            </a:r>
            <a:endParaRPr lang="en-US" sz="3600" b="1" u="sng" dirty="0"/>
          </a:p>
          <a:p>
            <a:r>
              <a:rPr lang="en-US" sz="3200" dirty="0">
                <a:cs typeface="Calibri"/>
              </a:rPr>
              <a:t>Proper mounting of the mooring system involved the design and development of  terminations.  The design is composed of two aluminum plates with a 10mm hole in the middle for the composite rod to fit in.  There are eight bolts on the terminations, which are torque wrenched to a force of 200 in-lb. Terminations were designed to withstand the natural forces of the ocean. Our target goal was to withstand at least 4000 </a:t>
            </a:r>
            <a:r>
              <a:rPr lang="en-US" sz="3200" dirty="0" err="1">
                <a:cs typeface="Calibri"/>
              </a:rPr>
              <a:t>lb</a:t>
            </a:r>
          </a:p>
          <a:p>
            <a:r>
              <a:rPr lang="en-US" sz="3200" dirty="0">
                <a:cs typeface="Calibri"/>
              </a:rPr>
              <a:t> tensile force. Following Instron tension tests, the target goal was met, and the terminations failed at almost exactly 6000 lbf. These terminations will be mounted to the seabed, and act as the anchors for the mooring system.  </a:t>
            </a:r>
            <a:endParaRPr lang="en-US"/>
          </a:p>
        </p:txBody>
      </p:sp>
      <p:sp>
        <p:nvSpPr>
          <p:cNvPr id="4" name="Title 3"/>
          <p:cNvSpPr>
            <a:spLocks noGrp="1"/>
          </p:cNvSpPr>
          <p:nvPr>
            <p:ph type="title"/>
          </p:nvPr>
        </p:nvSpPr>
        <p:spPr>
          <a:xfrm>
            <a:off x="7485777" y="640695"/>
            <a:ext cx="36220998" cy="2381405"/>
          </a:xfrm>
        </p:spPr>
        <p:txBody>
          <a:bodyPr>
            <a:normAutofit/>
          </a:bodyPr>
          <a:lstStyle/>
          <a:p>
            <a:pPr algn="ctr"/>
            <a:r>
              <a:rPr lang="en-US" sz="9600"/>
              <a:t>Composite Lines for</a:t>
            </a:r>
            <a:r>
              <a:rPr lang="en-US" sz="9600" dirty="0"/>
              <a:t> Kelp Aquaculture</a:t>
            </a:r>
          </a:p>
        </p:txBody>
      </p:sp>
      <p:sp>
        <p:nvSpPr>
          <p:cNvPr id="7" name="Text Placeholder 6"/>
          <p:cNvSpPr>
            <a:spLocks noGrp="1"/>
          </p:cNvSpPr>
          <p:nvPr>
            <p:ph type="body" sz="quarter" idx="17"/>
          </p:nvPr>
        </p:nvSpPr>
        <p:spPr>
          <a:xfrm>
            <a:off x="472440" y="6293002"/>
            <a:ext cx="14935200" cy="1422400"/>
          </a:xfrm>
        </p:spPr>
        <p:txBody>
          <a:bodyPr/>
          <a:lstStyle/>
          <a:p>
            <a:r>
              <a:rPr lang="en-US" dirty="0"/>
              <a:t>Background &amp; Introduction</a:t>
            </a:r>
          </a:p>
        </p:txBody>
      </p:sp>
      <p:sp>
        <p:nvSpPr>
          <p:cNvPr id="8" name="Text Placeholder 7"/>
          <p:cNvSpPr>
            <a:spLocks noGrp="1"/>
          </p:cNvSpPr>
          <p:nvPr>
            <p:ph type="body" sz="quarter" idx="19"/>
          </p:nvPr>
        </p:nvSpPr>
        <p:spPr>
          <a:xfrm>
            <a:off x="584135" y="23068577"/>
            <a:ext cx="14823505" cy="1422400"/>
          </a:xfrm>
        </p:spPr>
        <p:txBody>
          <a:bodyPr/>
          <a:lstStyle/>
          <a:p>
            <a:r>
              <a:rPr lang="en-US" dirty="0"/>
              <a:t>Our Goals &amp; Project status </a:t>
            </a:r>
          </a:p>
        </p:txBody>
      </p:sp>
      <p:sp>
        <p:nvSpPr>
          <p:cNvPr id="13" name="Content Placeholder 12"/>
          <p:cNvSpPr>
            <a:spLocks noGrp="1"/>
          </p:cNvSpPr>
          <p:nvPr>
            <p:ph sz="quarter" idx="26"/>
          </p:nvPr>
        </p:nvSpPr>
        <p:spPr>
          <a:xfrm>
            <a:off x="584135" y="25038142"/>
            <a:ext cx="14829467" cy="6921816"/>
          </a:xfrm>
        </p:spPr>
        <p:txBody>
          <a:bodyPr vert="horz" lIns="365760" tIns="182880" rIns="91440" bIns="45720" rtlCol="0" anchor="t">
            <a:normAutofit lnSpcReduction="10000"/>
          </a:bodyPr>
          <a:lstStyle/>
          <a:p>
            <a:pPr marL="0" indent="0">
              <a:spcBef>
                <a:spcPts val="0"/>
              </a:spcBef>
              <a:buNone/>
            </a:pPr>
            <a:endParaRPr lang="en-US" sz="3200" dirty="0">
              <a:ea typeface="+mn-lt"/>
              <a:cs typeface="+mn-lt"/>
            </a:endParaRPr>
          </a:p>
          <a:p>
            <a:pPr marL="0" indent="0">
              <a:spcBef>
                <a:spcPts val="0"/>
              </a:spcBef>
              <a:buNone/>
            </a:pPr>
            <a:r>
              <a:rPr lang="en-US" sz="3200" b="1" u="sng" dirty="0">
                <a:ea typeface="+mn-lt"/>
                <a:cs typeface="+mn-lt"/>
              </a:rPr>
              <a:t>Goals:</a:t>
            </a:r>
            <a:r>
              <a:rPr lang="en-US" sz="3200" dirty="0">
                <a:ea typeface="+mn-lt"/>
                <a:cs typeface="+mn-lt"/>
              </a:rPr>
              <a:t> To create composite lines for kelp aquaculture that are strong enough to support the cultivation of kelp, withstand the force of the ocean over at least one </a:t>
            </a:r>
            <a:r>
              <a:rPr lang="en-US" sz="3200">
                <a:ea typeface="+mn-lt"/>
                <a:cs typeface="+mn-lt"/>
              </a:rPr>
              <a:t>year, and is able to break if encountered by a large marine animal, such as a North </a:t>
            </a:r>
            <a:r>
              <a:rPr lang="en-US" sz="3200" dirty="0">
                <a:ea typeface="+mn-lt"/>
                <a:cs typeface="+mn-lt"/>
              </a:rPr>
              <a:t>Atlantic Right Whale. This is to make sure efficient aquaculture can be conducted in an open ocean system, without causing damage to the natural ecosystem or lifeforms in the area. </a:t>
            </a:r>
            <a:endParaRPr lang="en-US" dirty="0"/>
          </a:p>
          <a:p>
            <a:pPr marL="0" indent="0">
              <a:spcBef>
                <a:spcPts val="0"/>
              </a:spcBef>
              <a:buNone/>
            </a:pPr>
            <a:endParaRPr lang="en-US" sz="3200" u="sng" dirty="0">
              <a:cs typeface="Calibri"/>
            </a:endParaRPr>
          </a:p>
          <a:p>
            <a:pPr marL="0" indent="0">
              <a:spcBef>
                <a:spcPts val="0"/>
              </a:spcBef>
              <a:buNone/>
            </a:pPr>
            <a:r>
              <a:rPr lang="en-US" sz="3200" b="1" u="sng" dirty="0">
                <a:ea typeface="+mn-lt"/>
                <a:cs typeface="+mn-lt"/>
              </a:rPr>
              <a:t>Current project status:</a:t>
            </a:r>
            <a:r>
              <a:rPr lang="en-US" sz="3200" dirty="0">
                <a:ea typeface="+mn-lt"/>
                <a:cs typeface="+mn-lt"/>
              </a:rPr>
              <a:t> The exposed rods are still currently undergoing fatigue testing in the RBF-200HT and this will continue after we graduate this May. This is to see if </a:t>
            </a:r>
            <a:r>
              <a:rPr lang="en-US" sz="3200">
                <a:ea typeface="+mn-lt"/>
                <a:cs typeface="+mn-lt"/>
              </a:rPr>
              <a:t>the rods can withstand the force of the ocean over a year. Further </a:t>
            </a:r>
            <a:r>
              <a:rPr lang="en-US" sz="3200" dirty="0">
                <a:ea typeface="+mn-lt"/>
                <a:cs typeface="+mn-lt"/>
              </a:rPr>
              <a:t>biological research and field experiments surrounding the holdfasts of the kelp and their ability to attach to the composite lines would be useful in the development of this kelp aquaculture system. </a:t>
            </a:r>
            <a:endParaRPr lang="en-US" sz="3200" dirty="0">
              <a:cs typeface="Calibri"/>
            </a:endParaRPr>
          </a:p>
          <a:p>
            <a:pPr marL="0" indent="0">
              <a:buNone/>
            </a:pPr>
            <a:endParaRPr lang="en-US" sz="3200" dirty="0">
              <a:cs typeface="Calibri"/>
            </a:endParaRPr>
          </a:p>
          <a:p>
            <a:pPr marL="0" indent="0">
              <a:buNone/>
            </a:pPr>
            <a:endParaRPr lang="en-US" sz="3200" dirty="0">
              <a:cs typeface="Calibri"/>
            </a:endParaRPr>
          </a:p>
          <a:p>
            <a:pPr marL="0" indent="0">
              <a:buNone/>
            </a:pPr>
            <a:endParaRPr lang="en-US" sz="4000" dirty="0">
              <a:cs typeface="Calibri"/>
            </a:endParaRPr>
          </a:p>
          <a:p>
            <a:pPr marL="0" indent="0">
              <a:buNone/>
            </a:pPr>
            <a:endParaRPr lang="en-US" sz="3600" dirty="0">
              <a:cs typeface="Calibri"/>
            </a:endParaRPr>
          </a:p>
        </p:txBody>
      </p:sp>
      <p:sp>
        <p:nvSpPr>
          <p:cNvPr id="14" name="Content Placeholder 13"/>
          <p:cNvSpPr>
            <a:spLocks noGrp="1"/>
          </p:cNvSpPr>
          <p:nvPr>
            <p:ph sz="quarter" idx="27"/>
          </p:nvPr>
        </p:nvSpPr>
        <p:spPr>
          <a:xfrm>
            <a:off x="465602" y="7695144"/>
            <a:ext cx="15119837" cy="15083308"/>
          </a:xfrm>
        </p:spPr>
        <p:txBody>
          <a:bodyPr vert="horz" lIns="365760" tIns="182880" rIns="91440" bIns="45720" rtlCol="0" anchor="t">
            <a:normAutofit/>
          </a:bodyPr>
          <a:lstStyle/>
          <a:p>
            <a:pPr marL="0" indent="0">
              <a:buNone/>
            </a:pPr>
            <a:r>
              <a:rPr lang="en-US" sz="3200" dirty="0">
                <a:ea typeface="+mn-lt"/>
                <a:cs typeface="+mn-lt"/>
              </a:rPr>
              <a:t>Offshore kelp aquaculture is a burgeoning field with the potential to allow farmers to produce a sustainable and high yield crop which does not require the land and fresh water resources that traditional agriculture necessitates. However, ropes from offshore kelp farming could pose an entanglement threat to marine mammals such as the North Atlantic Right Whale. In an effort to mitigate these potential risks, our team aims to replace fiber ropes in aquaculture systems with composite lines. Our goal is to design a composite line that will break if impacted by a large marine animal, like a whale, but will also be strong enough to support the growth of kelp and withstand the forces of the ocean. </a:t>
            </a:r>
            <a:endParaRPr lang="en-US" dirty="0">
              <a:ea typeface="+mn-lt"/>
              <a:cs typeface="+mn-lt"/>
            </a:endParaRPr>
          </a:p>
          <a:p>
            <a:pPr marL="0" indent="0">
              <a:buNone/>
            </a:pPr>
            <a:r>
              <a:rPr lang="en-US" sz="3200" dirty="0">
                <a:ea typeface="+mn-lt"/>
                <a:cs typeface="+mn-lt"/>
              </a:rPr>
              <a:t>Our research over this past year has focused on TUF-BAR, a corrosive-free fiberglass rebar. The mechanical properties of these bars eliminate marine mammal entanglement by breaking as the result of a collision. During a collision, the composite line will snap instead of wrapping around a marine mammal, which will reduce the risk of drowning but may increase abrasive skin wounds. </a:t>
            </a:r>
            <a:endParaRPr lang="en-US">
              <a:ea typeface="+mn-lt"/>
              <a:cs typeface="+mn-lt"/>
            </a:endParaRPr>
          </a:p>
          <a:p>
            <a:pPr marL="0" indent="0">
              <a:buNone/>
            </a:pPr>
            <a:r>
              <a:rPr lang="en-US" sz="3200" dirty="0">
                <a:ea typeface="+mn-lt"/>
                <a:cs typeface="+mn-lt"/>
              </a:rPr>
              <a:t>The design of this research focuses on the biological and engineering aspects of using composite lines. Biological objectives included identifying biofouling species that accumulated on the composite lines and researching how those biofouling organisms could affect the composite and kelp growth. Comparing the kelp growth, attachment of holdfasts and biofouling on common line types to the composite lines was also explored. Engineering objectives focused on the mechanical ability of the TUF-BAR rods, which included laboratory fatigue and tensile tests, </a:t>
            </a:r>
            <a:r>
              <a:rPr lang="en-US" sz="3200">
                <a:ea typeface="+mn-lt"/>
                <a:cs typeface="+mn-lt"/>
              </a:rPr>
              <a:t>scanning electron</a:t>
            </a:r>
            <a:r>
              <a:rPr lang="en-US" sz="3200" dirty="0">
                <a:ea typeface="+mn-lt"/>
                <a:cs typeface="+mn-lt"/>
              </a:rPr>
              <a:t> microscopy, and field-testing. </a:t>
            </a:r>
            <a:endParaRPr lang="en-US" dirty="0">
              <a:cs typeface="Calibri"/>
            </a:endParaRPr>
          </a:p>
          <a:p>
            <a:pPr marL="0" indent="0">
              <a:buNone/>
            </a:pPr>
            <a:endParaRPr lang="en-US" dirty="0">
              <a:highlight>
                <a:srgbClr val="FFFF00"/>
              </a:highlight>
              <a:cs typeface="Calibri"/>
            </a:endParaRPr>
          </a:p>
          <a:p>
            <a:pPr marL="0" indent="0">
              <a:buNone/>
            </a:pPr>
            <a:endParaRPr lang="en-US" dirty="0">
              <a:cs typeface="Calibri"/>
            </a:endParaRPr>
          </a:p>
          <a:p>
            <a:pPr marL="0" indent="0">
              <a:buNone/>
            </a:pPr>
            <a:endParaRPr lang="en-US" dirty="0"/>
          </a:p>
        </p:txBody>
      </p:sp>
      <p:sp>
        <p:nvSpPr>
          <p:cNvPr id="18" name="Text Placeholder 17"/>
          <p:cNvSpPr>
            <a:spLocks noGrp="1"/>
          </p:cNvSpPr>
          <p:nvPr>
            <p:ph type="body" sz="quarter" idx="31"/>
          </p:nvPr>
        </p:nvSpPr>
        <p:spPr>
          <a:xfrm>
            <a:off x="16038799" y="6255116"/>
            <a:ext cx="34032964" cy="1422400"/>
          </a:xfrm>
        </p:spPr>
        <p:txBody>
          <a:bodyPr/>
          <a:lstStyle/>
          <a:p>
            <a:r>
              <a:rPr lang="en-US" dirty="0"/>
              <a:t>Engineering Design – Line Terminations &amp; Composite Line Choice</a:t>
            </a:r>
          </a:p>
        </p:txBody>
      </p:sp>
      <p:sp>
        <p:nvSpPr>
          <p:cNvPr id="21" name="Text Placeholder 20"/>
          <p:cNvSpPr>
            <a:spLocks noGrp="1"/>
          </p:cNvSpPr>
          <p:nvPr>
            <p:ph type="body" sz="quarter" idx="34"/>
          </p:nvPr>
        </p:nvSpPr>
        <p:spPr>
          <a:xfrm>
            <a:off x="581117" y="32537379"/>
            <a:ext cx="14380435" cy="1451684"/>
          </a:xfrm>
        </p:spPr>
        <p:txBody>
          <a:bodyPr/>
          <a:lstStyle/>
          <a:p>
            <a:r>
              <a:rPr lang="en-US" dirty="0"/>
              <a:t>Credits &amp; Acknowledgments</a:t>
            </a:r>
          </a:p>
        </p:txBody>
      </p:sp>
      <p:sp>
        <p:nvSpPr>
          <p:cNvPr id="45" name="TextBox 44"/>
          <p:cNvSpPr txBox="1"/>
          <p:nvPr/>
        </p:nvSpPr>
        <p:spPr>
          <a:xfrm>
            <a:off x="7485775" y="3230195"/>
            <a:ext cx="36220998" cy="1938992"/>
          </a:xfrm>
          <a:prstGeom prst="rect">
            <a:avLst/>
          </a:prstGeom>
          <a:noFill/>
        </p:spPr>
        <p:txBody>
          <a:bodyPr wrap="square" lIns="91440" tIns="45720" rIns="91440" bIns="45720" rtlCol="0" anchor="t">
            <a:spAutoFit/>
          </a:bodyPr>
          <a:lstStyle/>
          <a:p>
            <a:pPr algn="ctr"/>
            <a:r>
              <a:rPr lang="en-US" sz="6000" b="1" dirty="0">
                <a:solidFill>
                  <a:schemeClr val="bg1"/>
                </a:solidFill>
              </a:rPr>
              <a:t>Olivia Luthringer, Haley Fong, Emma Kross, Garrett Frohman, Rachel Barden </a:t>
            </a:r>
            <a:endParaRPr lang="en-US" sz="7250" b="1">
              <a:solidFill>
                <a:schemeClr val="bg1"/>
              </a:solidFill>
              <a:cs typeface="Calibri"/>
            </a:endParaRPr>
          </a:p>
          <a:p>
            <a:pPr algn="ctr"/>
            <a:r>
              <a:rPr lang="en-US" sz="6000" dirty="0">
                <a:solidFill>
                  <a:schemeClr val="bg1"/>
                </a:solidFill>
              </a:rPr>
              <a:t>College of Engineering &amp; Physical Sciences, University of New Hampshire</a:t>
            </a:r>
            <a:endParaRPr lang="en-US">
              <a:solidFill>
                <a:schemeClr val="bg1"/>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1218" y="1065114"/>
            <a:ext cx="3232046" cy="389197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46884" y="1065114"/>
            <a:ext cx="3232046" cy="3891970"/>
          </a:xfrm>
          <a:prstGeom prst="rect">
            <a:avLst/>
          </a:prstGeom>
        </p:spPr>
      </p:pic>
      <p:sp>
        <p:nvSpPr>
          <p:cNvPr id="23" name="Text Placeholder 22">
            <a:extLst>
              <a:ext uri="{FF2B5EF4-FFF2-40B4-BE49-F238E27FC236}">
                <a16:creationId xmlns:a16="http://schemas.microsoft.com/office/drawing/2014/main" id="{DD8C0499-11B5-1048-AB3B-2860EC27FDAD}"/>
              </a:ext>
            </a:extLst>
          </p:cNvPr>
          <p:cNvSpPr>
            <a:spLocks noGrp="1"/>
          </p:cNvSpPr>
          <p:nvPr>
            <p:ph type="body" sz="quarter" idx="21"/>
          </p:nvPr>
        </p:nvSpPr>
        <p:spPr>
          <a:xfrm>
            <a:off x="16413479" y="23068577"/>
            <a:ext cx="34032964" cy="1460286"/>
          </a:xfrm>
        </p:spPr>
        <p:txBody>
          <a:bodyPr/>
          <a:lstStyle/>
          <a:p>
            <a:r>
              <a:rPr lang="en-US" dirty="0"/>
              <a:t> kelp growth &amp; biofouling on Composite lines </a:t>
            </a:r>
          </a:p>
        </p:txBody>
      </p:sp>
      <p:sp>
        <p:nvSpPr>
          <p:cNvPr id="26" name="TextBox 25">
            <a:extLst>
              <a:ext uri="{FF2B5EF4-FFF2-40B4-BE49-F238E27FC236}">
                <a16:creationId xmlns:a16="http://schemas.microsoft.com/office/drawing/2014/main" id="{B4D89896-C0B6-434B-944F-38E4354ECDB5}"/>
              </a:ext>
            </a:extLst>
          </p:cNvPr>
          <p:cNvSpPr txBox="1"/>
          <p:nvPr/>
        </p:nvSpPr>
        <p:spPr>
          <a:xfrm>
            <a:off x="16691425" y="25041388"/>
            <a:ext cx="6971448" cy="1138773"/>
          </a:xfrm>
          <a:prstGeom prst="rect">
            <a:avLst/>
          </a:prstGeom>
          <a:noFill/>
        </p:spPr>
        <p:txBody>
          <a:bodyPr wrap="square" lIns="91440" tIns="45720" rIns="91440" bIns="45720" rtlCol="0" anchor="t">
            <a:spAutoFit/>
          </a:bodyPr>
          <a:lstStyle/>
          <a:p>
            <a:r>
              <a:rPr lang="en-US" sz="3600" b="1">
                <a:cs typeface="Calibri"/>
              </a:rPr>
              <a:t>Species Identification </a:t>
            </a:r>
            <a:endParaRPr lang="en-US" sz="3600" b="1" dirty="0"/>
          </a:p>
          <a:p>
            <a:endParaRPr lang="en-US" sz="3200" dirty="0">
              <a:cs typeface="Calibri"/>
            </a:endParaRPr>
          </a:p>
        </p:txBody>
      </p:sp>
      <p:sp>
        <p:nvSpPr>
          <p:cNvPr id="28" name="TextBox 27">
            <a:extLst>
              <a:ext uri="{FF2B5EF4-FFF2-40B4-BE49-F238E27FC236}">
                <a16:creationId xmlns:a16="http://schemas.microsoft.com/office/drawing/2014/main" id="{025620EE-EC14-024E-94E9-15525FBB2F4A}"/>
              </a:ext>
            </a:extLst>
          </p:cNvPr>
          <p:cNvSpPr txBox="1"/>
          <p:nvPr/>
        </p:nvSpPr>
        <p:spPr>
          <a:xfrm>
            <a:off x="35799930" y="33903689"/>
            <a:ext cx="14641600" cy="3600986"/>
          </a:xfrm>
          <a:prstGeom prst="rect">
            <a:avLst/>
          </a:prstGeom>
          <a:noFill/>
        </p:spPr>
        <p:txBody>
          <a:bodyPr wrap="square" lIns="91440" tIns="45720" rIns="91440" bIns="45720" rtlCol="0" anchor="t">
            <a:spAutoFit/>
          </a:bodyPr>
          <a:lstStyle/>
          <a:p>
            <a:r>
              <a:rPr lang="en-US" sz="3600" b="1" u="sng" dirty="0"/>
              <a:t>Effect of biofouling on composite lines :</a:t>
            </a:r>
          </a:p>
          <a:p>
            <a:r>
              <a:rPr lang="en-US" sz="3200" dirty="0">
                <a:cs typeface="Calibri" panose="020F0502020204030204"/>
              </a:rPr>
              <a:t>Our observations from the experiment so far have shown that presence of biofouling and overall kelp growth on composite lines is comparable to growth found on typical aquaculture lines including polypropylene and nylon. The rope experiment is still ongoing to track differences in holdfast attachment to the composite material compared to the other line types as well as the differences in kelp growth and </a:t>
            </a:r>
            <a:r>
              <a:rPr lang="en-US" sz="3200">
                <a:cs typeface="Calibri" panose="020F0502020204030204"/>
              </a:rPr>
              <a:t>biofouling presence. </a:t>
            </a:r>
          </a:p>
        </p:txBody>
      </p:sp>
      <p:sp>
        <p:nvSpPr>
          <p:cNvPr id="29" name="TextBox 28">
            <a:extLst>
              <a:ext uri="{FF2B5EF4-FFF2-40B4-BE49-F238E27FC236}">
                <a16:creationId xmlns:a16="http://schemas.microsoft.com/office/drawing/2014/main" id="{8EB47627-D04F-5642-B0BD-AC678E67A68B}"/>
              </a:ext>
            </a:extLst>
          </p:cNvPr>
          <p:cNvSpPr txBox="1"/>
          <p:nvPr/>
        </p:nvSpPr>
        <p:spPr>
          <a:xfrm>
            <a:off x="16413479" y="31618397"/>
            <a:ext cx="21326302" cy="1631216"/>
          </a:xfrm>
          <a:prstGeom prst="rect">
            <a:avLst/>
          </a:prstGeom>
          <a:noFill/>
        </p:spPr>
        <p:txBody>
          <a:bodyPr wrap="square" lIns="91440" tIns="45720" rIns="91440" bIns="45720" rtlCol="0" anchor="t">
            <a:spAutoFit/>
          </a:bodyPr>
          <a:lstStyle/>
          <a:p>
            <a:endParaRPr lang="en-US" sz="3600" b="1" dirty="0">
              <a:cs typeface="Calibri"/>
            </a:endParaRPr>
          </a:p>
          <a:p>
            <a:endParaRPr lang="en-US" sz="3200" b="1" dirty="0">
              <a:cs typeface="Calibri"/>
            </a:endParaRPr>
          </a:p>
          <a:p>
            <a:endParaRPr lang="en-US" sz="3200" b="1" dirty="0">
              <a:cs typeface="Calibri"/>
            </a:endParaRPr>
          </a:p>
        </p:txBody>
      </p:sp>
      <p:sp>
        <p:nvSpPr>
          <p:cNvPr id="32" name="TextBox 31">
            <a:extLst>
              <a:ext uri="{FF2B5EF4-FFF2-40B4-BE49-F238E27FC236}">
                <a16:creationId xmlns:a16="http://schemas.microsoft.com/office/drawing/2014/main" id="{1143EBAC-E94A-7F4E-A6C8-E36E14882FE0}"/>
              </a:ext>
            </a:extLst>
          </p:cNvPr>
          <p:cNvSpPr txBox="1"/>
          <p:nvPr/>
        </p:nvSpPr>
        <p:spPr>
          <a:xfrm>
            <a:off x="15958210" y="7719987"/>
            <a:ext cx="18173067" cy="8740854"/>
          </a:xfrm>
          <a:prstGeom prst="rect">
            <a:avLst/>
          </a:prstGeom>
          <a:noFill/>
        </p:spPr>
        <p:txBody>
          <a:bodyPr wrap="square" lIns="91440" tIns="45720" rIns="91440" bIns="45720" rtlCol="0" anchor="t">
            <a:spAutoFit/>
          </a:bodyPr>
          <a:lstStyle/>
          <a:p>
            <a:r>
              <a:rPr lang="en-US" sz="3600" b="1" u="sng" dirty="0">
                <a:cs typeface="Calibri"/>
              </a:rPr>
              <a:t>Choice of Composite:</a:t>
            </a:r>
            <a:endParaRPr lang="en-US" sz="3600" u="sng" dirty="0">
              <a:cs typeface="Calibri"/>
            </a:endParaRPr>
          </a:p>
          <a:p>
            <a:r>
              <a:rPr lang="en-US" sz="3200" dirty="0">
                <a:cs typeface="Calibri"/>
              </a:rPr>
              <a:t>The composite selected for our research is TUF-BAR, a fiberglass rebar composed of vinyl ester and E-CR glass fiber. No previous research has been published on the long-term effects of seawater on vinyl ester and fiberglass rebar, so we researched the interactions of seawater on composites to figure out which composites could remain strong enough to survive normal ocean conditions but break during a whale interaction. According to our research, our conclusion is that the TUF-BAR rebar is unlikely to break in less than a year under typical ocean conditions, and is likely to break in the event of an interaction with a whale. </a:t>
            </a:r>
            <a:br>
              <a:rPr lang="en-US" sz="3200" dirty="0">
                <a:cs typeface="Calibri"/>
              </a:rPr>
            </a:br>
            <a:endParaRPr lang="en-US" sz="3200" dirty="0">
              <a:highlight>
                <a:srgbClr val="FFFF00"/>
              </a:highlight>
              <a:cs typeface="Calibri"/>
            </a:endParaRPr>
          </a:p>
          <a:p>
            <a:pPr>
              <a:spcBef>
                <a:spcPts val="1200"/>
              </a:spcBef>
            </a:pPr>
            <a:r>
              <a:rPr lang="en-US" sz="3600" b="1" u="sng" dirty="0">
                <a:ea typeface="+mn-lt"/>
                <a:cs typeface="+mn-lt"/>
              </a:rPr>
              <a:t>Technologies Used:</a:t>
            </a:r>
            <a:endParaRPr lang="en-US" sz="3600" u="sng">
              <a:ea typeface="+mn-lt"/>
              <a:cs typeface="+mn-lt"/>
            </a:endParaRPr>
          </a:p>
          <a:p>
            <a:pPr marL="285750" indent="-285750">
              <a:spcBef>
                <a:spcPts val="1200"/>
              </a:spcBef>
              <a:buFont typeface="Arial"/>
              <a:buChar char="•"/>
            </a:pPr>
            <a:r>
              <a:rPr lang="en-US" sz="3200" dirty="0">
                <a:ea typeface="+mn-lt"/>
                <a:cs typeface="+mn-lt"/>
              </a:rPr>
              <a:t>Two fatigue testing machines were used: RBF-40HT and RBF-200HT</a:t>
            </a:r>
          </a:p>
          <a:p>
            <a:pPr marL="285750" indent="-285750">
              <a:spcBef>
                <a:spcPts val="1200"/>
              </a:spcBef>
              <a:buFont typeface="Arial"/>
              <a:buChar char="•"/>
            </a:pPr>
            <a:r>
              <a:rPr lang="en-US" sz="3200" dirty="0">
                <a:ea typeface="+mn-lt"/>
                <a:cs typeface="+mn-lt"/>
              </a:rPr>
              <a:t>To create molds which were used to pot samples in epoxy: ABS 3D printer</a:t>
            </a:r>
          </a:p>
          <a:p>
            <a:pPr marL="285750" indent="-285750">
              <a:spcBef>
                <a:spcPts val="1200"/>
              </a:spcBef>
              <a:buFont typeface="Arial"/>
              <a:buChar char="•"/>
            </a:pPr>
            <a:r>
              <a:rPr lang="en-US" sz="3200" dirty="0">
                <a:ea typeface="+mn-lt"/>
                <a:cs typeface="+mn-lt"/>
              </a:rPr>
              <a:t>To test strength of composite terminations: Instron Universal Testing Machine</a:t>
            </a:r>
            <a:endParaRPr lang="en-US" dirty="0"/>
          </a:p>
          <a:p>
            <a:pPr marL="285750" indent="-285750">
              <a:spcBef>
                <a:spcPts val="1200"/>
              </a:spcBef>
              <a:buFont typeface="Arial"/>
              <a:buChar char="•"/>
            </a:pPr>
            <a:endParaRPr lang="en-US" sz="4000" dirty="0">
              <a:ea typeface="+mn-lt"/>
              <a:cs typeface="+mn-lt"/>
            </a:endParaRPr>
          </a:p>
          <a:p>
            <a:endParaRPr lang="en-US" sz="4000" dirty="0">
              <a:cs typeface="Calibri"/>
            </a:endParaRPr>
          </a:p>
          <a:p>
            <a:endParaRPr lang="en-US" sz="4000" dirty="0">
              <a:cs typeface="Calibri"/>
            </a:endParaRPr>
          </a:p>
        </p:txBody>
      </p:sp>
      <p:sp>
        <p:nvSpPr>
          <p:cNvPr id="6" name="Content Placeholder 5">
            <a:extLst>
              <a:ext uri="{FF2B5EF4-FFF2-40B4-BE49-F238E27FC236}">
                <a16:creationId xmlns:a16="http://schemas.microsoft.com/office/drawing/2014/main" id="{25D79B85-2D52-4B26-B8C3-5D36FDCDD1A1}"/>
              </a:ext>
            </a:extLst>
          </p:cNvPr>
          <p:cNvSpPr>
            <a:spLocks noGrp="1"/>
          </p:cNvSpPr>
          <p:nvPr>
            <p:ph sz="quarter" idx="35"/>
          </p:nvPr>
        </p:nvSpPr>
        <p:spPr>
          <a:xfrm>
            <a:off x="759768" y="34414591"/>
            <a:ext cx="14361326" cy="2766229"/>
          </a:xfrm>
        </p:spPr>
        <p:txBody>
          <a:bodyPr vert="horz" lIns="365760" tIns="182880" rIns="91440" bIns="45720" rtlCol="0" anchor="t">
            <a:noAutofit/>
          </a:bodyPr>
          <a:lstStyle/>
          <a:p>
            <a:pPr marL="0" indent="0">
              <a:buNone/>
            </a:pPr>
            <a:r>
              <a:rPr lang="en-US" sz="3200" dirty="0">
                <a:cs typeface="Calibri"/>
              </a:rPr>
              <a:t>We would like to give thanks to NH Sea Grant and the UNH Mechanical Engineering Department for their generosity in funding and supporting this project through the Undergraduate Ocean Research Projects class. We would also like to acknowledge the </a:t>
            </a:r>
            <a:r>
              <a:rPr lang="en-US" sz="3200" dirty="0">
                <a:ea typeface="+mn-lt"/>
                <a:cs typeface="+mn-lt"/>
              </a:rPr>
              <a:t>US Department of Energy’s ARPA-E program for funding the project (award no. DE-AR0000923) for which this work was a component.</a:t>
            </a:r>
            <a:endParaRPr lang="en-US" sz="3200" dirty="0">
              <a:cs typeface="Calibri"/>
            </a:endParaRPr>
          </a:p>
        </p:txBody>
      </p:sp>
      <p:sp>
        <p:nvSpPr>
          <p:cNvPr id="5" name="TextBox 4">
            <a:extLst>
              <a:ext uri="{FF2B5EF4-FFF2-40B4-BE49-F238E27FC236}">
                <a16:creationId xmlns:a16="http://schemas.microsoft.com/office/drawing/2014/main" id="{928AD936-71F1-481A-B03A-643D1F3420E8}"/>
              </a:ext>
            </a:extLst>
          </p:cNvPr>
          <p:cNvSpPr txBox="1"/>
          <p:nvPr/>
        </p:nvSpPr>
        <p:spPr>
          <a:xfrm>
            <a:off x="34512971" y="13089467"/>
            <a:ext cx="9226863" cy="1043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u="sng" dirty="0">
                <a:cs typeface="Calibri"/>
              </a:rPr>
              <a:t>Fatigue Testing:</a:t>
            </a:r>
          </a:p>
          <a:p>
            <a:r>
              <a:rPr lang="en-US" sz="3200" dirty="0">
                <a:ea typeface="+mn-lt"/>
                <a:cs typeface="+mn-lt"/>
              </a:rPr>
              <a:t>Students conducted experiments testing the fatigue strength of the exposed and unexposed rods. The experiments were meant to test each rod at 10% of its minimum breaking strength (MBS), which is about 87 </a:t>
            </a:r>
            <a:r>
              <a:rPr lang="en-US" sz="3200" dirty="0" err="1">
                <a:ea typeface="+mn-lt"/>
                <a:cs typeface="+mn-lt"/>
              </a:rPr>
              <a:t>lb</a:t>
            </a:r>
            <a:r>
              <a:rPr lang="en-US" sz="3200" dirty="0">
                <a:ea typeface="+mn-lt"/>
                <a:cs typeface="+mn-lt"/>
              </a:rPr>
              <a:t>-in, for 10 million cycles. This moment was chosen because it is roughly similar to the typical forces which would act on this rod in the ocean during periods of significant kelp growth. Due to machine repairs in process on the higher-capacity RBF machine, the unexposed rod sample was tested on the RBF-40HT running at 3% MBS, about 26 </a:t>
            </a:r>
            <a:r>
              <a:rPr lang="en-US" sz="3200" dirty="0" err="1">
                <a:ea typeface="+mn-lt"/>
                <a:cs typeface="+mn-lt"/>
              </a:rPr>
              <a:t>lb</a:t>
            </a:r>
            <a:r>
              <a:rPr lang="en-US" sz="3200" dirty="0">
                <a:ea typeface="+mn-lt"/>
                <a:cs typeface="+mn-lt"/>
              </a:rPr>
              <a:t>-in. The sample ran for 10 million cycles and did not break. After the RBF-200HT was repaired, students began testing an exposed rod sample at 57 </a:t>
            </a:r>
            <a:r>
              <a:rPr lang="en-US" sz="3200" dirty="0" err="1">
                <a:ea typeface="+mn-lt"/>
                <a:cs typeface="+mn-lt"/>
              </a:rPr>
              <a:t>lb</a:t>
            </a:r>
            <a:r>
              <a:rPr lang="en-US" sz="3200" dirty="0">
                <a:ea typeface="+mn-lt"/>
                <a:cs typeface="+mn-lt"/>
              </a:rPr>
              <a:t>-in, about 6.5% of MBS. This</a:t>
            </a:r>
            <a:r>
              <a:rPr lang="en-US" sz="3200" dirty="0">
                <a:cs typeface="Calibri"/>
              </a:rPr>
              <a:t> test is currently ongoing. </a:t>
            </a:r>
            <a:endParaRPr lang="en-US" sz="7250" dirty="0">
              <a:cs typeface="Calibri"/>
            </a:endParaRPr>
          </a:p>
          <a:p>
            <a:endParaRPr lang="en-US" sz="3200" dirty="0">
              <a:cs typeface="Calibri"/>
            </a:endParaRPr>
          </a:p>
          <a:p>
            <a:endParaRPr lang="en-US" sz="3200" dirty="0">
              <a:cs typeface="Calibri"/>
            </a:endParaRPr>
          </a:p>
          <a:p>
            <a:endParaRPr lang="en-US" sz="3200" dirty="0">
              <a:cs typeface="Calibri"/>
            </a:endParaRPr>
          </a:p>
          <a:p>
            <a:endParaRPr lang="en-US" sz="6000" dirty="0">
              <a:cs typeface="Calibri"/>
            </a:endParaRPr>
          </a:p>
        </p:txBody>
      </p:sp>
      <p:pic>
        <p:nvPicPr>
          <p:cNvPr id="9" name="Picture 10">
            <a:extLst>
              <a:ext uri="{FF2B5EF4-FFF2-40B4-BE49-F238E27FC236}">
                <a16:creationId xmlns:a16="http://schemas.microsoft.com/office/drawing/2014/main" id="{865CE49C-B6AC-40F7-8D9E-0A2DF460E684}"/>
              </a:ext>
            </a:extLst>
          </p:cNvPr>
          <p:cNvPicPr>
            <a:picLocks noChangeAspect="1"/>
          </p:cNvPicPr>
          <p:nvPr/>
        </p:nvPicPr>
        <p:blipFill>
          <a:blip r:embed="rId7"/>
          <a:stretch>
            <a:fillRect/>
          </a:stretch>
        </p:blipFill>
        <p:spPr>
          <a:xfrm>
            <a:off x="27376725" y="32736379"/>
            <a:ext cx="7571258" cy="4740951"/>
          </a:xfrm>
          <a:prstGeom prst="rect">
            <a:avLst/>
          </a:prstGeom>
        </p:spPr>
      </p:pic>
      <p:pic>
        <p:nvPicPr>
          <p:cNvPr id="11" name="Picture 14" descr="Chart, pie chart&#10;&#10;Description automatically generated">
            <a:extLst>
              <a:ext uri="{FF2B5EF4-FFF2-40B4-BE49-F238E27FC236}">
                <a16:creationId xmlns:a16="http://schemas.microsoft.com/office/drawing/2014/main" id="{0F59EE78-5886-4CEE-A4B6-15FBEFAB064D}"/>
              </a:ext>
            </a:extLst>
          </p:cNvPr>
          <p:cNvPicPr>
            <a:picLocks noChangeAspect="1"/>
          </p:cNvPicPr>
          <p:nvPr/>
        </p:nvPicPr>
        <p:blipFill rotWithShape="1">
          <a:blip r:embed="rId8"/>
          <a:srcRect l="8452" r="246" b="422"/>
          <a:stretch/>
        </p:blipFill>
        <p:spPr>
          <a:xfrm>
            <a:off x="27088107" y="26059879"/>
            <a:ext cx="8133386" cy="5137199"/>
          </a:xfrm>
          <a:prstGeom prst="rect">
            <a:avLst/>
          </a:prstGeom>
        </p:spPr>
      </p:pic>
      <p:graphicFrame>
        <p:nvGraphicFramePr>
          <p:cNvPr id="16" name="Table 15">
            <a:extLst>
              <a:ext uri="{FF2B5EF4-FFF2-40B4-BE49-F238E27FC236}">
                <a16:creationId xmlns:a16="http://schemas.microsoft.com/office/drawing/2014/main" id="{BE851109-C70B-4AB4-BC88-72F52F6C91F1}"/>
              </a:ext>
            </a:extLst>
          </p:cNvPr>
          <p:cNvGraphicFramePr>
            <a:graphicFrameLocks noGrp="1"/>
          </p:cNvGraphicFramePr>
          <p:nvPr>
            <p:extLst>
              <p:ext uri="{D42A27DB-BD31-4B8C-83A1-F6EECF244321}">
                <p14:modId xmlns:p14="http://schemas.microsoft.com/office/powerpoint/2010/main" val="267545170"/>
              </p:ext>
            </p:extLst>
          </p:nvPr>
        </p:nvGraphicFramePr>
        <p:xfrm>
          <a:off x="16654216" y="25641249"/>
          <a:ext cx="10312397" cy="12327450"/>
        </p:xfrm>
        <a:graphic>
          <a:graphicData uri="http://schemas.openxmlformats.org/drawingml/2006/table">
            <a:tbl>
              <a:tblPr firstRow="1" bandRow="1">
                <a:tableStyleId>{3B4B98B0-60AC-42C2-AFA5-B58CD77FA1E5}</a:tableStyleId>
              </a:tblPr>
              <a:tblGrid>
                <a:gridCol w="3911599">
                  <a:extLst>
                    <a:ext uri="{9D8B030D-6E8A-4147-A177-3AD203B41FA5}">
                      <a16:colId xmlns:a16="http://schemas.microsoft.com/office/drawing/2014/main" val="151339365"/>
                    </a:ext>
                  </a:extLst>
                </a:gridCol>
                <a:gridCol w="3437465">
                  <a:extLst>
                    <a:ext uri="{9D8B030D-6E8A-4147-A177-3AD203B41FA5}">
                      <a16:colId xmlns:a16="http://schemas.microsoft.com/office/drawing/2014/main" val="312730742"/>
                    </a:ext>
                  </a:extLst>
                </a:gridCol>
                <a:gridCol w="2963333">
                  <a:extLst>
                    <a:ext uri="{9D8B030D-6E8A-4147-A177-3AD203B41FA5}">
                      <a16:colId xmlns:a16="http://schemas.microsoft.com/office/drawing/2014/main" val="2719366532"/>
                    </a:ext>
                  </a:extLst>
                </a:gridCol>
              </a:tblGrid>
              <a:tr h="902009">
                <a:tc>
                  <a:txBody>
                    <a:bodyPr/>
                    <a:lstStyle/>
                    <a:p>
                      <a:pPr rtl="0" fontAlgn="base"/>
                      <a:r>
                        <a:rPr lang="en-US" sz="3200" i="0" dirty="0">
                          <a:effectLst/>
                        </a:rPr>
                        <a:t>algaes </a:t>
                      </a:r>
                    </a:p>
                  </a:txBody>
                  <a:tcPr/>
                </a:tc>
                <a:tc>
                  <a:txBody>
                    <a:bodyPr/>
                    <a:lstStyle/>
                    <a:p>
                      <a:pPr rtl="0" fontAlgn="base"/>
                      <a:r>
                        <a:rPr lang="en-US" sz="3200" b="1" i="0" dirty="0">
                          <a:effectLst/>
                        </a:rPr>
                        <a:t>mollusca </a:t>
                      </a:r>
                    </a:p>
                  </a:txBody>
                  <a:tcPr/>
                </a:tc>
                <a:tc>
                  <a:txBody>
                    <a:bodyPr/>
                    <a:lstStyle/>
                    <a:p>
                      <a:pPr rtl="0" fontAlgn="base"/>
                      <a:r>
                        <a:rPr lang="en-US" sz="3200" i="0" dirty="0">
                          <a:effectLst/>
                        </a:rPr>
                        <a:t>arthropoda </a:t>
                      </a:r>
                    </a:p>
                  </a:txBody>
                  <a:tcPr/>
                </a:tc>
                <a:extLst>
                  <a:ext uri="{0D108BD9-81ED-4DB2-BD59-A6C34878D82A}">
                    <a16:rowId xmlns:a16="http://schemas.microsoft.com/office/drawing/2014/main" val="3544161937"/>
                  </a:ext>
                </a:extLst>
              </a:tr>
              <a:tr h="721607">
                <a:tc>
                  <a:txBody>
                    <a:bodyPr/>
                    <a:lstStyle/>
                    <a:p>
                      <a:pPr rtl="0" fontAlgn="base"/>
                      <a:r>
                        <a:rPr lang="en-US" sz="2400" i="1" dirty="0">
                          <a:effectLst/>
                        </a:rPr>
                        <a:t>Ascophyllum nodosum </a:t>
                      </a:r>
                    </a:p>
                  </a:txBody>
                  <a:tcPr/>
                </a:tc>
                <a:tc>
                  <a:txBody>
                    <a:bodyPr/>
                    <a:lstStyle/>
                    <a:p>
                      <a:pPr rtl="0" fontAlgn="base"/>
                      <a:r>
                        <a:rPr lang="en-US" sz="2400" i="1" dirty="0">
                          <a:effectLst/>
                        </a:rPr>
                        <a:t>Anomia simplex </a:t>
                      </a:r>
                    </a:p>
                  </a:txBody>
                  <a:tcPr/>
                </a:tc>
                <a:tc>
                  <a:txBody>
                    <a:bodyPr/>
                    <a:lstStyle/>
                    <a:p>
                      <a:pPr rtl="0" fontAlgn="base"/>
                      <a:r>
                        <a:rPr lang="en-US" sz="2400" i="1" dirty="0">
                          <a:effectLst/>
                        </a:rPr>
                        <a:t>Balanus </a:t>
                      </a:r>
                      <a:r>
                        <a:rPr lang="en-US" sz="2400" i="1" dirty="0" err="1">
                          <a:effectLst/>
                        </a:rPr>
                        <a:t>eburneus</a:t>
                      </a:r>
                      <a:r>
                        <a:rPr lang="en-US" sz="2400" i="1" dirty="0">
                          <a:effectLst/>
                        </a:rPr>
                        <a:t> </a:t>
                      </a:r>
                    </a:p>
                  </a:txBody>
                  <a:tcPr/>
                </a:tc>
                <a:extLst>
                  <a:ext uri="{0D108BD9-81ED-4DB2-BD59-A6C34878D82A}">
                    <a16:rowId xmlns:a16="http://schemas.microsoft.com/office/drawing/2014/main" val="1894069774"/>
                  </a:ext>
                </a:extLst>
              </a:tr>
              <a:tr h="1082410">
                <a:tc>
                  <a:txBody>
                    <a:bodyPr/>
                    <a:lstStyle/>
                    <a:p>
                      <a:pPr rtl="0" fontAlgn="base"/>
                      <a:r>
                        <a:rPr lang="en-US" sz="2400" i="1" err="1">
                          <a:effectLst/>
                        </a:rPr>
                        <a:t>Capsosiphon</a:t>
                      </a:r>
                      <a:r>
                        <a:rPr lang="en-US" sz="2400" i="1" dirty="0">
                          <a:effectLst/>
                        </a:rPr>
                        <a:t> </a:t>
                      </a:r>
                      <a:r>
                        <a:rPr lang="en-US" sz="2400" i="1" err="1">
                          <a:effectLst/>
                        </a:rPr>
                        <a:t>grornlandicum</a:t>
                      </a:r>
                      <a:r>
                        <a:rPr lang="en-US" sz="2400" i="1" dirty="0">
                          <a:effectLst/>
                        </a:rPr>
                        <a:t> </a:t>
                      </a:r>
                    </a:p>
                  </a:txBody>
                  <a:tcPr/>
                </a:tc>
                <a:tc>
                  <a:txBody>
                    <a:bodyPr/>
                    <a:lstStyle/>
                    <a:p>
                      <a:pPr rtl="0" fontAlgn="base"/>
                      <a:r>
                        <a:rPr lang="en-US" sz="2400" i="1" err="1">
                          <a:effectLst/>
                        </a:rPr>
                        <a:t>Crepidula</a:t>
                      </a:r>
                      <a:r>
                        <a:rPr lang="en-US" sz="2400" i="1" dirty="0">
                          <a:effectLst/>
                        </a:rPr>
                        <a:t> fornicate </a:t>
                      </a:r>
                    </a:p>
                  </a:txBody>
                  <a:tcPr/>
                </a:tc>
                <a:tc>
                  <a:txBody>
                    <a:bodyPr/>
                    <a:lstStyle/>
                    <a:p>
                      <a:pPr rtl="0" fontAlgn="base"/>
                      <a:r>
                        <a:rPr lang="en-US" sz="2400" i="1" err="1">
                          <a:effectLst/>
                        </a:rPr>
                        <a:t>Caprella</a:t>
                      </a:r>
                      <a:r>
                        <a:rPr lang="en-US" sz="2400" i="1" dirty="0">
                          <a:effectLst/>
                        </a:rPr>
                        <a:t> </a:t>
                      </a:r>
                      <a:r>
                        <a:rPr lang="en-US" sz="2400" i="1" err="1">
                          <a:effectLst/>
                        </a:rPr>
                        <a:t>mutica</a:t>
                      </a:r>
                      <a:r>
                        <a:rPr lang="en-US" sz="2400" i="1" dirty="0">
                          <a:effectLst/>
                        </a:rPr>
                        <a:t> </a:t>
                      </a:r>
                    </a:p>
                  </a:txBody>
                  <a:tcPr/>
                </a:tc>
                <a:extLst>
                  <a:ext uri="{0D108BD9-81ED-4DB2-BD59-A6C34878D82A}">
                    <a16:rowId xmlns:a16="http://schemas.microsoft.com/office/drawing/2014/main" val="3364670255"/>
                  </a:ext>
                </a:extLst>
              </a:tr>
              <a:tr h="1082410">
                <a:tc>
                  <a:txBody>
                    <a:bodyPr/>
                    <a:lstStyle/>
                    <a:p>
                      <a:pPr rtl="0" fontAlgn="base"/>
                      <a:r>
                        <a:rPr lang="en-US" sz="2400" i="1" err="1">
                          <a:effectLst/>
                        </a:rPr>
                        <a:t>Chaetomorpha</a:t>
                      </a:r>
                      <a:r>
                        <a:rPr lang="en-US" sz="2400" i="1" dirty="0">
                          <a:effectLst/>
                        </a:rPr>
                        <a:t> </a:t>
                      </a:r>
                      <a:r>
                        <a:rPr lang="en-US" sz="2400" i="1" err="1">
                          <a:effectLst/>
                        </a:rPr>
                        <a:t>picquotian</a:t>
                      </a:r>
                      <a:r>
                        <a:rPr lang="en-US" sz="2400" i="1" dirty="0">
                          <a:effectLst/>
                        </a:rPr>
                        <a:t> </a:t>
                      </a:r>
                    </a:p>
                  </a:txBody>
                  <a:tcPr/>
                </a:tc>
                <a:tc>
                  <a:txBody>
                    <a:bodyPr/>
                    <a:lstStyle/>
                    <a:p>
                      <a:pPr rtl="0" fontAlgn="base"/>
                      <a:r>
                        <a:rPr lang="en-US" sz="2400" i="1" dirty="0">
                          <a:effectLst/>
                        </a:rPr>
                        <a:t>Lacuna </a:t>
                      </a:r>
                      <a:r>
                        <a:rPr lang="en-US" sz="2400" i="1" err="1">
                          <a:effectLst/>
                        </a:rPr>
                        <a:t>vincta</a:t>
                      </a:r>
                      <a:r>
                        <a:rPr lang="en-US" sz="2400" i="1" dirty="0">
                          <a:effectLst/>
                        </a:rPr>
                        <a:t>  </a:t>
                      </a:r>
                    </a:p>
                  </a:txBody>
                  <a:tcPr/>
                </a:tc>
                <a:tc>
                  <a:txBody>
                    <a:bodyPr/>
                    <a:lstStyle/>
                    <a:p>
                      <a:pPr rtl="0" fontAlgn="base"/>
                      <a:r>
                        <a:rPr lang="en-US" sz="2400" i="1" dirty="0">
                          <a:effectLst/>
                        </a:rPr>
                        <a:t>Eurydice pulchra </a:t>
                      </a:r>
                    </a:p>
                  </a:txBody>
                  <a:tcPr/>
                </a:tc>
                <a:extLst>
                  <a:ext uri="{0D108BD9-81ED-4DB2-BD59-A6C34878D82A}">
                    <a16:rowId xmlns:a16="http://schemas.microsoft.com/office/drawing/2014/main" val="3280614334"/>
                  </a:ext>
                </a:extLst>
              </a:tr>
              <a:tr h="721607">
                <a:tc>
                  <a:txBody>
                    <a:bodyPr/>
                    <a:lstStyle/>
                    <a:p>
                      <a:pPr rtl="0" fontAlgn="base"/>
                      <a:r>
                        <a:rPr lang="en-US" sz="2400" i="1" dirty="0">
                          <a:effectLst/>
                        </a:rPr>
                        <a:t>Chlorophyta </a:t>
                      </a:r>
                    </a:p>
                  </a:txBody>
                  <a:tcPr/>
                </a:tc>
                <a:tc>
                  <a:txBody>
                    <a:bodyPr/>
                    <a:lstStyle/>
                    <a:p>
                      <a:pPr rtl="0" fontAlgn="base"/>
                      <a:r>
                        <a:rPr lang="en-US" sz="2400" i="1" dirty="0">
                          <a:effectLst/>
                        </a:rPr>
                        <a:t>Mytilus edulis </a:t>
                      </a:r>
                    </a:p>
                  </a:txBody>
                  <a:tcPr/>
                </a:tc>
                <a:tc>
                  <a:txBody>
                    <a:bodyPr/>
                    <a:lstStyle/>
                    <a:p>
                      <a:pPr rtl="0" fontAlgn="base"/>
                      <a:r>
                        <a:rPr lang="en-US" sz="2400" i="1" err="1">
                          <a:effectLst/>
                        </a:rPr>
                        <a:t>Idotea</a:t>
                      </a:r>
                      <a:r>
                        <a:rPr lang="en-US" sz="2400" i="1" dirty="0">
                          <a:effectLst/>
                        </a:rPr>
                        <a:t> </a:t>
                      </a:r>
                      <a:r>
                        <a:rPr lang="en-US" sz="2400" i="1" err="1">
                          <a:effectLst/>
                        </a:rPr>
                        <a:t>balthica</a:t>
                      </a:r>
                      <a:r>
                        <a:rPr lang="en-US" sz="2400" i="1" dirty="0">
                          <a:effectLst/>
                        </a:rPr>
                        <a:t>  </a:t>
                      </a:r>
                    </a:p>
                  </a:txBody>
                  <a:tcPr/>
                </a:tc>
                <a:extLst>
                  <a:ext uri="{0D108BD9-81ED-4DB2-BD59-A6C34878D82A}">
                    <a16:rowId xmlns:a16="http://schemas.microsoft.com/office/drawing/2014/main" val="194187940"/>
                  </a:ext>
                </a:extLst>
              </a:tr>
              <a:tr h="721607">
                <a:tc>
                  <a:txBody>
                    <a:bodyPr/>
                    <a:lstStyle/>
                    <a:p>
                      <a:pPr rtl="0" fontAlgn="base"/>
                      <a:r>
                        <a:rPr lang="en-US" sz="2400" i="1" err="1">
                          <a:effectLst/>
                        </a:rPr>
                        <a:t>Choetomorphia</a:t>
                      </a:r>
                      <a:r>
                        <a:rPr lang="en-US" sz="2400" i="1" dirty="0">
                          <a:effectLst/>
                        </a:rPr>
                        <a:t> </a:t>
                      </a:r>
                      <a:r>
                        <a:rPr lang="en-US" sz="2400" i="1" err="1">
                          <a:effectLst/>
                        </a:rPr>
                        <a:t>linum</a:t>
                      </a:r>
                      <a:r>
                        <a:rPr lang="en-US" sz="2400" i="1" dirty="0">
                          <a:effectLst/>
                        </a:rPr>
                        <a:t> </a:t>
                      </a:r>
                    </a:p>
                  </a:txBody>
                  <a:tcPr/>
                </a:tc>
                <a:tc>
                  <a:txBody>
                    <a:bodyPr/>
                    <a:lstStyle/>
                    <a:p>
                      <a:pPr rtl="0" fontAlgn="base"/>
                      <a:endParaRPr lang="en-US" sz="2400" i="1" dirty="0">
                        <a:effectLst/>
                        <a:latin typeface="Calibri"/>
                      </a:endParaRPr>
                    </a:p>
                  </a:txBody>
                  <a:tcPr/>
                </a:tc>
                <a:tc>
                  <a:txBody>
                    <a:bodyPr/>
                    <a:lstStyle/>
                    <a:p>
                      <a:pPr rtl="0" fontAlgn="base"/>
                      <a:r>
                        <a:rPr lang="en-US" sz="2400" i="1" err="1">
                          <a:effectLst/>
                        </a:rPr>
                        <a:t>Idotea</a:t>
                      </a:r>
                      <a:r>
                        <a:rPr lang="en-US" sz="2400" i="1" dirty="0">
                          <a:effectLst/>
                        </a:rPr>
                        <a:t> </a:t>
                      </a:r>
                      <a:r>
                        <a:rPr lang="en-US" sz="2400" i="1" err="1">
                          <a:effectLst/>
                        </a:rPr>
                        <a:t>phosphorea</a:t>
                      </a:r>
                      <a:r>
                        <a:rPr lang="en-US" sz="2400" i="1" dirty="0">
                          <a:effectLst/>
                        </a:rPr>
                        <a:t> </a:t>
                      </a:r>
                    </a:p>
                  </a:txBody>
                  <a:tcPr/>
                </a:tc>
                <a:extLst>
                  <a:ext uri="{0D108BD9-81ED-4DB2-BD59-A6C34878D82A}">
                    <a16:rowId xmlns:a16="http://schemas.microsoft.com/office/drawing/2014/main" val="3519021769"/>
                  </a:ext>
                </a:extLst>
              </a:tr>
              <a:tr h="902009">
                <a:tc>
                  <a:txBody>
                    <a:bodyPr/>
                    <a:lstStyle/>
                    <a:p>
                      <a:pPr rtl="0" fontAlgn="base"/>
                      <a:r>
                        <a:rPr lang="en-US" sz="2400" i="1" dirty="0">
                          <a:effectLst/>
                        </a:rPr>
                        <a:t>Coralina officinalis  </a:t>
                      </a:r>
                    </a:p>
                  </a:txBody>
                  <a:tcPr/>
                </a:tc>
                <a:tc>
                  <a:txBody>
                    <a:bodyPr/>
                    <a:lstStyle/>
                    <a:p>
                      <a:pPr rtl="0" fontAlgn="base"/>
                      <a:r>
                        <a:rPr lang="en-US" sz="3200" b="1" i="0" err="1">
                          <a:effectLst/>
                        </a:rPr>
                        <a:t>annelida</a:t>
                      </a:r>
                      <a:r>
                        <a:rPr lang="en-US" sz="3200" b="1" i="0" dirty="0">
                          <a:effectLst/>
                        </a:rPr>
                        <a:t> </a:t>
                      </a:r>
                    </a:p>
                  </a:txBody>
                  <a:tcPr/>
                </a:tc>
                <a:tc>
                  <a:txBody>
                    <a:bodyPr/>
                    <a:lstStyle/>
                    <a:p>
                      <a:pPr rtl="0" fontAlgn="base"/>
                      <a:r>
                        <a:rPr lang="en-US" sz="2400" i="1" dirty="0">
                          <a:effectLst/>
                        </a:rPr>
                        <a:t>juvenile crab </a:t>
                      </a:r>
                    </a:p>
                  </a:txBody>
                  <a:tcPr/>
                </a:tc>
                <a:extLst>
                  <a:ext uri="{0D108BD9-81ED-4DB2-BD59-A6C34878D82A}">
                    <a16:rowId xmlns:a16="http://schemas.microsoft.com/office/drawing/2014/main" val="2336511573"/>
                  </a:ext>
                </a:extLst>
              </a:tr>
              <a:tr h="962140">
                <a:tc>
                  <a:txBody>
                    <a:bodyPr/>
                    <a:lstStyle/>
                    <a:p>
                      <a:pPr rtl="0" fontAlgn="base"/>
                      <a:r>
                        <a:rPr lang="en-US" sz="2400" i="1" err="1">
                          <a:effectLst/>
                        </a:rPr>
                        <a:t>Dasysiphoria</a:t>
                      </a:r>
                      <a:r>
                        <a:rPr lang="en-US" sz="2400" i="1" dirty="0">
                          <a:effectLst/>
                        </a:rPr>
                        <a:t> japonica </a:t>
                      </a:r>
                    </a:p>
                  </a:txBody>
                  <a:tcPr/>
                </a:tc>
                <a:tc>
                  <a:txBody>
                    <a:bodyPr/>
                    <a:lstStyle/>
                    <a:p>
                      <a:pPr rtl="0" fontAlgn="base"/>
                      <a:r>
                        <a:rPr lang="en-US" sz="2400" i="1" err="1">
                          <a:effectLst/>
                        </a:rPr>
                        <a:t>Lepidonotus</a:t>
                      </a:r>
                      <a:r>
                        <a:rPr lang="en-US" sz="2400" i="1" dirty="0">
                          <a:effectLst/>
                        </a:rPr>
                        <a:t> </a:t>
                      </a:r>
                      <a:r>
                        <a:rPr lang="en-US" sz="2400" i="1" err="1">
                          <a:effectLst/>
                        </a:rPr>
                        <a:t>squamatus</a:t>
                      </a:r>
                      <a:r>
                        <a:rPr lang="en-US" sz="2400" i="1" dirty="0">
                          <a:effectLst/>
                        </a:rPr>
                        <a:t> </a:t>
                      </a: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218720514"/>
                  </a:ext>
                </a:extLst>
              </a:tr>
              <a:tr h="721607">
                <a:tc>
                  <a:txBody>
                    <a:bodyPr/>
                    <a:lstStyle/>
                    <a:p>
                      <a:pPr rtl="0" fontAlgn="base"/>
                      <a:r>
                        <a:rPr lang="en-US" sz="2400" i="1" dirty="0">
                          <a:effectLst/>
                        </a:rPr>
                        <a:t>Fucus </a:t>
                      </a:r>
                      <a:r>
                        <a:rPr lang="en-US" sz="2400" i="1" dirty="0" err="1">
                          <a:effectLst/>
                        </a:rPr>
                        <a:t>distichus</a:t>
                      </a:r>
                      <a:endParaRPr lang="en-US" sz="2400" i="1" dirty="0">
                        <a:effectLst/>
                      </a:endParaRPr>
                    </a:p>
                  </a:txBody>
                  <a:tcPr/>
                </a:tc>
                <a:tc>
                  <a:txBody>
                    <a:bodyPr/>
                    <a:lstStyle/>
                    <a:p>
                      <a:pPr rtl="0" fontAlgn="base"/>
                      <a:r>
                        <a:rPr lang="en-US" sz="2400" i="1" dirty="0">
                          <a:effectLst/>
                        </a:rPr>
                        <a:t>Nereis </a:t>
                      </a:r>
                      <a:r>
                        <a:rPr lang="en-US" sz="2400" i="1" err="1">
                          <a:effectLst/>
                        </a:rPr>
                        <a:t>pelagica</a:t>
                      </a:r>
                      <a:r>
                        <a:rPr lang="en-US" sz="2400" i="1" dirty="0">
                          <a:effectLst/>
                        </a:rPr>
                        <a:t> </a:t>
                      </a: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1810146961"/>
                  </a:ext>
                </a:extLst>
              </a:tr>
              <a:tr h="721607">
                <a:tc>
                  <a:txBody>
                    <a:bodyPr/>
                    <a:lstStyle/>
                    <a:p>
                      <a:pPr rtl="0" fontAlgn="base"/>
                      <a:r>
                        <a:rPr lang="en-US" sz="2400" i="1" dirty="0">
                          <a:effectLst/>
                        </a:rPr>
                        <a:t>Laminaria </a:t>
                      </a:r>
                      <a:r>
                        <a:rPr lang="en-US" sz="2400" i="1" err="1">
                          <a:effectLst/>
                        </a:rPr>
                        <a:t>longicruris</a:t>
                      </a:r>
                      <a:r>
                        <a:rPr lang="en-US" sz="2400" i="1" dirty="0">
                          <a:effectLst/>
                        </a:rPr>
                        <a:t> </a:t>
                      </a:r>
                    </a:p>
                  </a:txBody>
                  <a:tcPr/>
                </a:tc>
                <a:tc>
                  <a:txBody>
                    <a:bodyPr/>
                    <a:lstStyle/>
                    <a:p>
                      <a:pPr rtl="0" fontAlgn="base"/>
                      <a:endParaRPr lang="en-US" sz="2400" i="1" dirty="0">
                        <a:effectLst/>
                        <a:latin typeface="Calibri"/>
                      </a:endParaRP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927835897"/>
                  </a:ext>
                </a:extLst>
              </a:tr>
              <a:tr h="902009">
                <a:tc>
                  <a:txBody>
                    <a:bodyPr/>
                    <a:lstStyle/>
                    <a:p>
                      <a:pPr rtl="0" fontAlgn="base"/>
                      <a:r>
                        <a:rPr lang="en-US" sz="2400" i="1" dirty="0">
                          <a:effectLst/>
                        </a:rPr>
                        <a:t>Palmaria </a:t>
                      </a:r>
                      <a:r>
                        <a:rPr lang="en-US" sz="2400" i="1" err="1">
                          <a:effectLst/>
                        </a:rPr>
                        <a:t>palmata</a:t>
                      </a:r>
                      <a:r>
                        <a:rPr lang="en-US" sz="2400" i="1" dirty="0">
                          <a:effectLst/>
                        </a:rPr>
                        <a:t> </a:t>
                      </a:r>
                    </a:p>
                  </a:txBody>
                  <a:tcPr/>
                </a:tc>
                <a:tc>
                  <a:txBody>
                    <a:bodyPr/>
                    <a:lstStyle/>
                    <a:p>
                      <a:pPr rtl="0" fontAlgn="base"/>
                      <a:r>
                        <a:rPr lang="en-US" sz="3200" b="1" i="0" dirty="0">
                          <a:effectLst/>
                        </a:rPr>
                        <a:t>bryozoans </a:t>
                      </a: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1236345758"/>
                  </a:ext>
                </a:extLst>
              </a:tr>
              <a:tr h="721607">
                <a:tc>
                  <a:txBody>
                    <a:bodyPr/>
                    <a:lstStyle/>
                    <a:p>
                      <a:pPr rtl="0" fontAlgn="base"/>
                      <a:r>
                        <a:rPr lang="en-US" sz="2400" i="1" dirty="0">
                          <a:effectLst/>
                        </a:rPr>
                        <a:t>Palmaria </a:t>
                      </a:r>
                      <a:r>
                        <a:rPr lang="en-US" sz="2400" i="1" err="1">
                          <a:effectLst/>
                        </a:rPr>
                        <a:t>palmata</a:t>
                      </a:r>
                      <a:r>
                        <a:rPr lang="en-US" sz="2400" i="1" dirty="0">
                          <a:effectLst/>
                        </a:rPr>
                        <a:t> </a:t>
                      </a:r>
                    </a:p>
                  </a:txBody>
                  <a:tcPr/>
                </a:tc>
                <a:tc>
                  <a:txBody>
                    <a:bodyPr/>
                    <a:lstStyle/>
                    <a:p>
                      <a:pPr rtl="0" fontAlgn="base"/>
                      <a:r>
                        <a:rPr lang="en-US" sz="1800" i="1" err="1">
                          <a:effectLst/>
                        </a:rPr>
                        <a:t>Membranipora</a:t>
                      </a:r>
                      <a:r>
                        <a:rPr lang="en-US" sz="1800" i="1" dirty="0">
                          <a:effectLst/>
                        </a:rPr>
                        <a:t> </a:t>
                      </a:r>
                      <a:r>
                        <a:rPr lang="en-US" sz="1800" i="1" err="1">
                          <a:effectLst/>
                        </a:rPr>
                        <a:t>membanacea</a:t>
                      </a:r>
                      <a:r>
                        <a:rPr lang="en-US" sz="1800" i="1" dirty="0">
                          <a:effectLst/>
                        </a:rPr>
                        <a:t> </a:t>
                      </a: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1945752850"/>
                  </a:ext>
                </a:extLst>
              </a:tr>
              <a:tr h="721607">
                <a:tc>
                  <a:txBody>
                    <a:bodyPr/>
                    <a:lstStyle/>
                    <a:p>
                      <a:pPr rtl="0" fontAlgn="base"/>
                      <a:r>
                        <a:rPr lang="en-US" sz="2400" i="1" dirty="0">
                          <a:effectLst/>
                        </a:rPr>
                        <a:t>Ulva </a:t>
                      </a:r>
                      <a:r>
                        <a:rPr lang="en-US" sz="2400" i="1" err="1">
                          <a:effectLst/>
                        </a:rPr>
                        <a:t>compresa</a:t>
                      </a:r>
                      <a:r>
                        <a:rPr lang="en-US" sz="2400" i="1" dirty="0">
                          <a:effectLst/>
                        </a:rPr>
                        <a:t> </a:t>
                      </a:r>
                    </a:p>
                  </a:txBody>
                  <a:tcPr/>
                </a:tc>
                <a:tc>
                  <a:txBody>
                    <a:bodyPr/>
                    <a:lstStyle/>
                    <a:p>
                      <a:pPr rtl="0" fontAlgn="base"/>
                      <a:r>
                        <a:rPr lang="en-US" sz="1800" i="1" err="1">
                          <a:effectLst/>
                        </a:rPr>
                        <a:t>Tricellaria</a:t>
                      </a:r>
                      <a:r>
                        <a:rPr lang="en-US" sz="1800" i="1" dirty="0">
                          <a:effectLst/>
                        </a:rPr>
                        <a:t> </a:t>
                      </a:r>
                      <a:r>
                        <a:rPr lang="en-US" sz="1800" i="1" err="1">
                          <a:effectLst/>
                        </a:rPr>
                        <a:t>inopinata</a:t>
                      </a:r>
                      <a:r>
                        <a:rPr lang="en-US" sz="1800" i="1" dirty="0">
                          <a:effectLst/>
                        </a:rPr>
                        <a:t> </a:t>
                      </a: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1008093793"/>
                  </a:ext>
                </a:extLst>
              </a:tr>
              <a:tr h="721607">
                <a:tc>
                  <a:txBody>
                    <a:bodyPr/>
                    <a:lstStyle/>
                    <a:p>
                      <a:pPr rtl="0" fontAlgn="base"/>
                      <a:r>
                        <a:rPr lang="en-US" sz="2400" i="1" dirty="0">
                          <a:effectLst/>
                        </a:rPr>
                        <a:t>Ulva intestinalis </a:t>
                      </a:r>
                    </a:p>
                  </a:txBody>
                  <a:tcPr/>
                </a:tc>
                <a:tc>
                  <a:txBody>
                    <a:bodyPr/>
                    <a:lstStyle/>
                    <a:p>
                      <a:pPr rtl="0" fontAlgn="base"/>
                      <a:endParaRPr lang="en-US" sz="2400" i="1" dirty="0">
                        <a:effectLst/>
                        <a:latin typeface="Calibri"/>
                      </a:endParaRP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259217407"/>
                  </a:ext>
                </a:extLst>
              </a:tr>
              <a:tr h="721607">
                <a:tc>
                  <a:txBody>
                    <a:bodyPr/>
                    <a:lstStyle/>
                    <a:p>
                      <a:pPr rtl="0" fontAlgn="base"/>
                      <a:r>
                        <a:rPr lang="en-US" sz="2400" i="1" dirty="0">
                          <a:effectLst/>
                        </a:rPr>
                        <a:t>Zostera marina </a:t>
                      </a:r>
                    </a:p>
                  </a:txBody>
                  <a:tcPr/>
                </a:tc>
                <a:tc>
                  <a:txBody>
                    <a:bodyPr/>
                    <a:lstStyle/>
                    <a:p>
                      <a:pPr rtl="0" fontAlgn="base"/>
                      <a:endParaRPr lang="en-US" sz="2400" i="1" dirty="0">
                        <a:effectLst/>
                        <a:latin typeface="Calibri"/>
                      </a:endParaRPr>
                    </a:p>
                  </a:txBody>
                  <a:tcPr/>
                </a:tc>
                <a:tc>
                  <a:txBody>
                    <a:bodyPr/>
                    <a:lstStyle/>
                    <a:p>
                      <a:pPr rtl="0" fontAlgn="base"/>
                      <a:endParaRPr lang="en-US" sz="2400" i="1" dirty="0">
                        <a:effectLst/>
                        <a:latin typeface="Calibri"/>
                      </a:endParaRPr>
                    </a:p>
                  </a:txBody>
                  <a:tcPr/>
                </a:tc>
                <a:extLst>
                  <a:ext uri="{0D108BD9-81ED-4DB2-BD59-A6C34878D82A}">
                    <a16:rowId xmlns:a16="http://schemas.microsoft.com/office/drawing/2014/main" val="3188524720"/>
                  </a:ext>
                </a:extLst>
              </a:tr>
            </a:tbl>
          </a:graphicData>
        </a:graphic>
      </p:graphicFrame>
      <p:pic>
        <p:nvPicPr>
          <p:cNvPr id="19" name="Picture 21" descr="A picture containing outdoor, swimming, trunk&#10;&#10;Description automatically generated">
            <a:extLst>
              <a:ext uri="{FF2B5EF4-FFF2-40B4-BE49-F238E27FC236}">
                <a16:creationId xmlns:a16="http://schemas.microsoft.com/office/drawing/2014/main" id="{4D857405-8B37-41DB-A5D8-469E7968AA60}"/>
              </a:ext>
            </a:extLst>
          </p:cNvPr>
          <p:cNvPicPr>
            <a:picLocks noChangeAspect="1"/>
          </p:cNvPicPr>
          <p:nvPr/>
        </p:nvPicPr>
        <p:blipFill>
          <a:blip r:embed="rId9"/>
          <a:stretch>
            <a:fillRect/>
          </a:stretch>
        </p:blipFill>
        <p:spPr>
          <a:xfrm>
            <a:off x="764970" y="19063400"/>
            <a:ext cx="6735566" cy="3816176"/>
          </a:xfrm>
          <a:prstGeom prst="rect">
            <a:avLst/>
          </a:prstGeom>
        </p:spPr>
      </p:pic>
      <p:pic>
        <p:nvPicPr>
          <p:cNvPr id="22" name="Picture 23" descr="A picture containing water, ocean&#10;&#10;Description automatically generated">
            <a:extLst>
              <a:ext uri="{FF2B5EF4-FFF2-40B4-BE49-F238E27FC236}">
                <a16:creationId xmlns:a16="http://schemas.microsoft.com/office/drawing/2014/main" id="{62C68457-BA37-4CE9-BD4C-49EBEE67C5FE}"/>
              </a:ext>
            </a:extLst>
          </p:cNvPr>
          <p:cNvPicPr>
            <a:picLocks noChangeAspect="1"/>
          </p:cNvPicPr>
          <p:nvPr/>
        </p:nvPicPr>
        <p:blipFill>
          <a:blip r:embed="rId10"/>
          <a:stretch>
            <a:fillRect/>
          </a:stretch>
        </p:blipFill>
        <p:spPr>
          <a:xfrm>
            <a:off x="9046885" y="19052223"/>
            <a:ext cx="5706816" cy="3752814"/>
          </a:xfrm>
          <a:prstGeom prst="rect">
            <a:avLst/>
          </a:prstGeom>
        </p:spPr>
      </p:pic>
      <p:sp>
        <p:nvSpPr>
          <p:cNvPr id="2" name="TextBox 1">
            <a:extLst>
              <a:ext uri="{FF2B5EF4-FFF2-40B4-BE49-F238E27FC236}">
                <a16:creationId xmlns:a16="http://schemas.microsoft.com/office/drawing/2014/main" id="{097F1466-E2D4-4EF7-9D78-A1E2B2787508}"/>
              </a:ext>
            </a:extLst>
          </p:cNvPr>
          <p:cNvSpPr txBox="1"/>
          <p:nvPr/>
        </p:nvSpPr>
        <p:spPr>
          <a:xfrm>
            <a:off x="35765558" y="25899105"/>
            <a:ext cx="14657632"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u="sng" dirty="0">
                <a:ea typeface="+mn-lt"/>
                <a:cs typeface="+mn-lt"/>
              </a:rPr>
              <a:t>Methods &amp; Techniques:</a:t>
            </a:r>
            <a:r>
              <a:rPr lang="en-US" sz="3000" dirty="0">
                <a:ea typeface="+mn-lt"/>
                <a:cs typeface="+mn-lt"/>
              </a:rPr>
              <a:t>  </a:t>
            </a:r>
            <a:endParaRPr lang="en-US" dirty="0"/>
          </a:p>
          <a:p>
            <a:r>
              <a:rPr lang="en-US" sz="3200" dirty="0">
                <a:ea typeface="+mn-lt"/>
                <a:cs typeface="+mn-lt"/>
              </a:rPr>
              <a:t>Biofouling that accumulated on the composite lines of a previously deployed test structure at </a:t>
            </a:r>
            <a:r>
              <a:rPr lang="en-US" sz="3200">
                <a:ea typeface="+mn-lt"/>
                <a:cs typeface="+mn-lt"/>
              </a:rPr>
              <a:t>the UNH AquaFort was carefully removed and frozen to take back to the lab. Organisms </a:t>
            </a:r>
            <a:r>
              <a:rPr lang="en-US" sz="3200" dirty="0">
                <a:ea typeface="+mn-lt"/>
                <a:cs typeface="+mn-lt"/>
              </a:rPr>
              <a:t>were identified and recorded from the images taken using various identification books and  online resources.  The biofouling effects of the organisms identified were then compiled into a report. A second experiment was designed to study kelp growth and biofouling </a:t>
            </a:r>
            <a:r>
              <a:rPr lang="en-US" sz="3200">
                <a:ea typeface="+mn-lt"/>
                <a:cs typeface="+mn-lt"/>
              </a:rPr>
              <a:t>accumulation on the composite lines compared to two common types of lines used in kelp aquaculture </a:t>
            </a:r>
            <a:r>
              <a:rPr lang="en-US" sz="3200" dirty="0">
                <a:ea typeface="+mn-lt"/>
                <a:cs typeface="+mn-lt"/>
              </a:rPr>
              <a:t>systems: nylon and polypropylene. Two of each line material were secured vertically into the water, where one of each was seeded with skinny kelp to ensure growth. The experiment was monitored by staff members at the UNH pier and data was collected by Haley and Emma biweekly. The data that was recorded consisted of kelp length and width on each line, biofouling present, holdfast growth and attachment, pictures taken of the full lines, and GoPro videos while the lines were still underwater to record active biofouling as many species swim off the lines when they are retrieved from the water. </a:t>
            </a:r>
            <a:endParaRPr lang="en-US" sz="3200">
              <a:cs typeface="Calibri"/>
            </a:endParaRPr>
          </a:p>
        </p:txBody>
      </p:sp>
      <p:pic>
        <p:nvPicPr>
          <p:cNvPr id="10" name="Picture 14" descr="A picture containing indoor, miller&#10;&#10;Description automatically generated">
            <a:extLst>
              <a:ext uri="{FF2B5EF4-FFF2-40B4-BE49-F238E27FC236}">
                <a16:creationId xmlns:a16="http://schemas.microsoft.com/office/drawing/2014/main" id="{8D33DF1F-6BB8-4A31-BF3E-C2303824F490}"/>
              </a:ext>
            </a:extLst>
          </p:cNvPr>
          <p:cNvPicPr>
            <a:picLocks noChangeAspect="1"/>
          </p:cNvPicPr>
          <p:nvPr/>
        </p:nvPicPr>
        <p:blipFill>
          <a:blip r:embed="rId11"/>
          <a:stretch>
            <a:fillRect/>
          </a:stretch>
        </p:blipFill>
        <p:spPr>
          <a:xfrm>
            <a:off x="17143362" y="14794782"/>
            <a:ext cx="9495357" cy="7104282"/>
          </a:xfrm>
          <a:prstGeom prst="rect">
            <a:avLst/>
          </a:prstGeom>
        </p:spPr>
      </p:pic>
      <p:pic>
        <p:nvPicPr>
          <p:cNvPr id="15" name="Picture 16" descr="A picture containing indoor, tool&#10;&#10;Description automatically generated">
            <a:extLst>
              <a:ext uri="{FF2B5EF4-FFF2-40B4-BE49-F238E27FC236}">
                <a16:creationId xmlns:a16="http://schemas.microsoft.com/office/drawing/2014/main" id="{EACD78CD-9FC3-4DD1-BC4D-198FFC674AD4}"/>
              </a:ext>
            </a:extLst>
          </p:cNvPr>
          <p:cNvPicPr>
            <a:picLocks noChangeAspect="1"/>
          </p:cNvPicPr>
          <p:nvPr/>
        </p:nvPicPr>
        <p:blipFill>
          <a:blip r:embed="rId12"/>
          <a:stretch>
            <a:fillRect/>
          </a:stretch>
        </p:blipFill>
        <p:spPr>
          <a:xfrm>
            <a:off x="27921339" y="14792440"/>
            <a:ext cx="4315678" cy="7108969"/>
          </a:xfrm>
          <a:prstGeom prst="rect">
            <a:avLst/>
          </a:prstGeom>
        </p:spPr>
      </p:pic>
      <p:pic>
        <p:nvPicPr>
          <p:cNvPr id="17" name="Picture 19">
            <a:extLst>
              <a:ext uri="{FF2B5EF4-FFF2-40B4-BE49-F238E27FC236}">
                <a16:creationId xmlns:a16="http://schemas.microsoft.com/office/drawing/2014/main" id="{021B9736-98AC-40E4-929A-C9D0EBEB142E}"/>
              </a:ext>
            </a:extLst>
          </p:cNvPr>
          <p:cNvPicPr>
            <a:picLocks noChangeAspect="1"/>
          </p:cNvPicPr>
          <p:nvPr/>
        </p:nvPicPr>
        <p:blipFill>
          <a:blip r:embed="rId13"/>
          <a:stretch>
            <a:fillRect/>
          </a:stretch>
        </p:blipFill>
        <p:spPr>
          <a:xfrm>
            <a:off x="43964982" y="13734047"/>
            <a:ext cx="6104000" cy="8209959"/>
          </a:xfrm>
          <a:prstGeom prst="rect">
            <a:avLst/>
          </a:prstGeom>
        </p:spPr>
      </p:pic>
      <p:pic>
        <p:nvPicPr>
          <p:cNvPr id="12" name="kelp">
            <a:hlinkClick r:id="" action="ppaction://media"/>
            <a:extLst>
              <a:ext uri="{FF2B5EF4-FFF2-40B4-BE49-F238E27FC236}">
                <a16:creationId xmlns:a16="http://schemas.microsoft.com/office/drawing/2014/main" id="{51A49C5B-7361-4E18-BBC8-49F7785CC79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0688155" y="2118668"/>
            <a:ext cx="2386927" cy="2236320"/>
          </a:xfrm>
          <a:prstGeom prst="rect">
            <a:avLst/>
          </a:prstGeom>
        </p:spPr>
      </p:pic>
    </p:spTree>
    <p:extLst>
      <p:ext uri="{BB962C8B-B14F-4D97-AF65-F5344CB8AC3E}">
        <p14:creationId xmlns:p14="http://schemas.microsoft.com/office/powerpoint/2010/main" val="931198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extLst>
    <p:ext uri="{6950BFC3-D8DA-4A85-94F7-54DA5524770B}">
      <p188:commentRel xmlns:p188="http://schemas.microsoft.com/office/powerpoint/2018/8/main" r:id="rId5"/>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6651044" y="2206214"/>
            <a:ext cx="1955237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Biology – Kelp Growth and Biofouling</a:t>
            </a:r>
            <a:endParaRPr lang="en-US" dirty="0">
              <a:solidFill>
                <a:schemeClr val="bg1"/>
              </a:solidFill>
            </a:endParaRPr>
          </a:p>
        </p:txBody>
      </p:sp>
      <p:sp>
        <p:nvSpPr>
          <p:cNvPr id="6" name="TextBox 5">
            <a:extLst>
              <a:ext uri="{FF2B5EF4-FFF2-40B4-BE49-F238E27FC236}">
                <a16:creationId xmlns:a16="http://schemas.microsoft.com/office/drawing/2014/main" id="{4149C6B7-DCE1-49CA-BBBB-53A806F3A1EE}"/>
              </a:ext>
            </a:extLst>
          </p:cNvPr>
          <p:cNvSpPr txBox="1"/>
          <p:nvPr/>
        </p:nvSpPr>
        <p:spPr>
          <a:xfrm>
            <a:off x="15718861" y="18388955"/>
            <a:ext cx="27167548" cy="2323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7250" dirty="0">
              <a:ea typeface="+mn-lt"/>
              <a:cs typeface="+mn-lt"/>
            </a:endParaRPr>
          </a:p>
          <a:p>
            <a:endParaRPr lang="en-US" sz="7250" dirty="0">
              <a:cs typeface="Calibri"/>
            </a:endParaRPr>
          </a:p>
        </p:txBody>
      </p:sp>
      <p:pic>
        <p:nvPicPr>
          <p:cNvPr id="3" name="Picture 3" descr="A picture containing ground, outdoor, cement&#10;&#10;Description automatically generated">
            <a:extLst>
              <a:ext uri="{FF2B5EF4-FFF2-40B4-BE49-F238E27FC236}">
                <a16:creationId xmlns:a16="http://schemas.microsoft.com/office/drawing/2014/main" id="{01C01BA2-7E5F-426E-8649-5DA56B736FF2}"/>
              </a:ext>
            </a:extLst>
          </p:cNvPr>
          <p:cNvPicPr>
            <a:picLocks noChangeAspect="1"/>
          </p:cNvPicPr>
          <p:nvPr/>
        </p:nvPicPr>
        <p:blipFill>
          <a:blip r:embed="rId5"/>
          <a:stretch>
            <a:fillRect/>
          </a:stretch>
        </p:blipFill>
        <p:spPr>
          <a:xfrm>
            <a:off x="1790959" y="6557739"/>
            <a:ext cx="18915888" cy="11784843"/>
          </a:xfrm>
          <a:prstGeom prst="rect">
            <a:avLst/>
          </a:prstGeom>
        </p:spPr>
      </p:pic>
      <p:sp>
        <p:nvSpPr>
          <p:cNvPr id="4" name="TextBox 3">
            <a:extLst>
              <a:ext uri="{FF2B5EF4-FFF2-40B4-BE49-F238E27FC236}">
                <a16:creationId xmlns:a16="http://schemas.microsoft.com/office/drawing/2014/main" id="{71CD2C00-82A2-439B-9941-5C058A1AB328}"/>
              </a:ext>
            </a:extLst>
          </p:cNvPr>
          <p:cNvSpPr txBox="1"/>
          <p:nvPr/>
        </p:nvSpPr>
        <p:spPr>
          <a:xfrm>
            <a:off x="24231600" y="18973800"/>
            <a:ext cx="15500548" cy="11023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4C268292-AFAE-4BB8-B2E4-0C56A7B93F28}"/>
              </a:ext>
            </a:extLst>
          </p:cNvPr>
          <p:cNvSpPr txBox="1"/>
          <p:nvPr/>
        </p:nvSpPr>
        <p:spPr>
          <a:xfrm>
            <a:off x="25938480" y="7964424"/>
            <a:ext cx="20480165" cy="12092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panose="020F0502020204030204"/>
            </a:endParaRPr>
          </a:p>
        </p:txBody>
      </p:sp>
      <p:sp>
        <p:nvSpPr>
          <p:cNvPr id="10" name="TextBox 9">
            <a:extLst>
              <a:ext uri="{FF2B5EF4-FFF2-40B4-BE49-F238E27FC236}">
                <a16:creationId xmlns:a16="http://schemas.microsoft.com/office/drawing/2014/main" id="{E701EE52-68F5-4246-9D7B-59B3BCC87022}"/>
              </a:ext>
            </a:extLst>
          </p:cNvPr>
          <p:cNvSpPr txBox="1"/>
          <p:nvPr/>
        </p:nvSpPr>
        <p:spPr>
          <a:xfrm>
            <a:off x="23256858" y="7666802"/>
            <a:ext cx="24299424" cy="298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Symbol"/>
              <a:buChar char="•"/>
            </a:pPr>
            <a:r>
              <a:rPr lang="en-US" sz="8800" dirty="0">
                <a:ea typeface="+mn-lt"/>
                <a:cs typeface="+mn-lt"/>
              </a:rPr>
              <a:t> Biofouling that accumulated on the composite lines of a previously deployed test structure at the Aqua fort was carefully removed and frozen to take back to the lab. The deployed lines were removed after typical growing season so there was no kelp left on them only colonized organisms. </a:t>
            </a:r>
          </a:p>
          <a:p>
            <a:pPr marL="285750" indent="-285750">
              <a:buFont typeface="Symbol"/>
              <a:buChar char="•"/>
            </a:pPr>
            <a:endParaRPr lang="en-US" sz="8800" dirty="0">
              <a:ea typeface="+mn-lt"/>
              <a:cs typeface="+mn-lt"/>
            </a:endParaRPr>
          </a:p>
          <a:p>
            <a:pPr marL="285750" indent="-285750">
              <a:buFont typeface="Symbol"/>
              <a:buChar char="•"/>
            </a:pPr>
            <a:r>
              <a:rPr lang="en-US" sz="8800" dirty="0">
                <a:ea typeface="+mn-lt"/>
                <a:cs typeface="+mn-lt"/>
              </a:rPr>
              <a:t> Organisms were identified and recorded from the images taken using various identification books and online resources. </a:t>
            </a:r>
            <a:endParaRPr lang="en-US"/>
          </a:p>
          <a:p>
            <a:pPr marL="285750" indent="-285750">
              <a:buFont typeface="Symbol"/>
              <a:buChar char="•"/>
            </a:pPr>
            <a:endParaRPr lang="en-US" sz="8800" dirty="0">
              <a:ea typeface="+mn-lt"/>
              <a:cs typeface="+mn-lt"/>
            </a:endParaRPr>
          </a:p>
          <a:p>
            <a:pPr marL="285750" indent="-285750">
              <a:buFont typeface="Symbol"/>
              <a:buChar char="•"/>
            </a:pPr>
            <a:r>
              <a:rPr lang="en-US" sz="8800" dirty="0">
                <a:ea typeface="+mn-lt"/>
                <a:cs typeface="+mn-lt"/>
              </a:rPr>
              <a:t> The biofouling effects of the organisms identified were then compiled into a report. </a:t>
            </a:r>
            <a:endParaRPr lang="en-US"/>
          </a:p>
          <a:p>
            <a:pPr marL="285750" indent="-285750">
              <a:buFont typeface="Symbol"/>
              <a:buChar char="•"/>
            </a:pPr>
            <a:endParaRPr lang="en-US" sz="8800" dirty="0">
              <a:ea typeface="+mn-lt"/>
              <a:cs typeface="+mn-lt"/>
            </a:endParaRPr>
          </a:p>
          <a:p>
            <a:pPr marL="285750" indent="-285750">
              <a:buFont typeface="Symbol"/>
              <a:buChar char="•"/>
            </a:pPr>
            <a:r>
              <a:rPr lang="en-US" sz="8800" dirty="0">
                <a:ea typeface="+mn-lt"/>
                <a:cs typeface="+mn-lt"/>
              </a:rPr>
              <a:t> It was found that some of the organisms identified are known to out compete kelp for space including brown micro algae and skeleton shrimp</a:t>
            </a:r>
            <a:endParaRPr lang="en-US" sz="7250">
              <a:cs typeface="Calibri" panose="020F0502020204030204"/>
            </a:endParaRPr>
          </a:p>
          <a:p>
            <a:pPr marL="285750" indent="-285750">
              <a:buFont typeface="Symbol"/>
              <a:buChar char="•"/>
            </a:pPr>
            <a:endParaRPr lang="en-US" sz="8800" dirty="0">
              <a:ea typeface="+mn-lt"/>
              <a:cs typeface="+mn-lt"/>
            </a:endParaRPr>
          </a:p>
          <a:p>
            <a:pPr marL="285750" indent="-285750">
              <a:buFont typeface="Symbol"/>
              <a:buChar char="•"/>
            </a:pPr>
            <a:r>
              <a:rPr lang="en-US" sz="8800" dirty="0">
                <a:ea typeface="+mn-lt"/>
                <a:cs typeface="+mn-lt"/>
              </a:rPr>
              <a:t> We also found that invasive bryozoans grow on the kelp which causes more drag and a greater potential for kelp to tear off.</a:t>
            </a:r>
            <a:endParaRPr lang="en-US" dirty="0"/>
          </a:p>
          <a:p>
            <a:pPr algn="l"/>
            <a:endParaRPr lang="en-US" sz="8800" dirty="0">
              <a:cs typeface="Calibri"/>
            </a:endParaRPr>
          </a:p>
        </p:txBody>
      </p:sp>
      <p:graphicFrame>
        <p:nvGraphicFramePr>
          <p:cNvPr id="5" name="Table 4">
            <a:extLst>
              <a:ext uri="{FF2B5EF4-FFF2-40B4-BE49-F238E27FC236}">
                <a16:creationId xmlns:a16="http://schemas.microsoft.com/office/drawing/2014/main" id="{FD49E658-AFB6-42AC-B419-7E91B65B76D7}"/>
              </a:ext>
            </a:extLst>
          </p:cNvPr>
          <p:cNvGraphicFramePr>
            <a:graphicFrameLocks noGrp="1"/>
          </p:cNvGraphicFramePr>
          <p:nvPr>
            <p:extLst>
              <p:ext uri="{D42A27DB-BD31-4B8C-83A1-F6EECF244321}">
                <p14:modId xmlns:p14="http://schemas.microsoft.com/office/powerpoint/2010/main" val="3373029436"/>
              </p:ext>
            </p:extLst>
          </p:nvPr>
        </p:nvGraphicFramePr>
        <p:xfrm>
          <a:off x="1810643" y="19279718"/>
          <a:ext cx="17972964" cy="16638706"/>
        </p:xfrm>
        <a:graphic>
          <a:graphicData uri="http://schemas.openxmlformats.org/drawingml/2006/table">
            <a:tbl>
              <a:tblPr firstRow="1" bandRow="1">
                <a:tableStyleId>{3B4B98B0-60AC-42C2-AFA5-B58CD77FA1E5}</a:tableStyleId>
              </a:tblPr>
              <a:tblGrid>
                <a:gridCol w="6817331">
                  <a:extLst>
                    <a:ext uri="{9D8B030D-6E8A-4147-A177-3AD203B41FA5}">
                      <a16:colId xmlns:a16="http://schemas.microsoft.com/office/drawing/2014/main" val="151339365"/>
                    </a:ext>
                  </a:extLst>
                </a:gridCol>
                <a:gridCol w="5990987">
                  <a:extLst>
                    <a:ext uri="{9D8B030D-6E8A-4147-A177-3AD203B41FA5}">
                      <a16:colId xmlns:a16="http://schemas.microsoft.com/office/drawing/2014/main" val="312730742"/>
                    </a:ext>
                  </a:extLst>
                </a:gridCol>
                <a:gridCol w="5164646">
                  <a:extLst>
                    <a:ext uri="{9D8B030D-6E8A-4147-A177-3AD203B41FA5}">
                      <a16:colId xmlns:a16="http://schemas.microsoft.com/office/drawing/2014/main" val="2719366532"/>
                    </a:ext>
                  </a:extLst>
                </a:gridCol>
              </a:tblGrid>
              <a:tr h="1178061">
                <a:tc>
                  <a:txBody>
                    <a:bodyPr/>
                    <a:lstStyle/>
                    <a:p>
                      <a:pPr rtl="0" fontAlgn="base"/>
                      <a:r>
                        <a:rPr lang="en-US" sz="5400" i="0" dirty="0">
                          <a:effectLst/>
                        </a:rPr>
                        <a:t>algaes </a:t>
                      </a:r>
                    </a:p>
                  </a:txBody>
                  <a:tcPr/>
                </a:tc>
                <a:tc>
                  <a:txBody>
                    <a:bodyPr/>
                    <a:lstStyle/>
                    <a:p>
                      <a:pPr rtl="0" fontAlgn="base"/>
                      <a:r>
                        <a:rPr lang="en-US" sz="5400" b="1" i="0" dirty="0">
                          <a:effectLst/>
                        </a:rPr>
                        <a:t>mollusca </a:t>
                      </a:r>
                    </a:p>
                  </a:txBody>
                  <a:tcPr/>
                </a:tc>
                <a:tc>
                  <a:txBody>
                    <a:bodyPr/>
                    <a:lstStyle/>
                    <a:p>
                      <a:pPr rtl="0" fontAlgn="base"/>
                      <a:r>
                        <a:rPr lang="en-US" sz="5400" i="0" dirty="0">
                          <a:effectLst/>
                        </a:rPr>
                        <a:t>arthropoda </a:t>
                      </a:r>
                    </a:p>
                  </a:txBody>
                  <a:tcPr/>
                </a:tc>
                <a:extLst>
                  <a:ext uri="{0D108BD9-81ED-4DB2-BD59-A6C34878D82A}">
                    <a16:rowId xmlns:a16="http://schemas.microsoft.com/office/drawing/2014/main" val="3544161937"/>
                  </a:ext>
                </a:extLst>
              </a:tr>
              <a:tr h="973047">
                <a:tc>
                  <a:txBody>
                    <a:bodyPr/>
                    <a:lstStyle/>
                    <a:p>
                      <a:pPr rtl="0" fontAlgn="base"/>
                      <a:r>
                        <a:rPr lang="en-US" sz="4400" i="1" dirty="0">
                          <a:effectLst/>
                        </a:rPr>
                        <a:t>Ascophyllum nodosum </a:t>
                      </a:r>
                    </a:p>
                  </a:txBody>
                  <a:tcPr/>
                </a:tc>
                <a:tc>
                  <a:txBody>
                    <a:bodyPr/>
                    <a:lstStyle/>
                    <a:p>
                      <a:pPr rtl="0" fontAlgn="base"/>
                      <a:r>
                        <a:rPr lang="en-US" sz="4400" i="1" dirty="0">
                          <a:effectLst/>
                        </a:rPr>
                        <a:t>Anomia simplex </a:t>
                      </a:r>
                    </a:p>
                  </a:txBody>
                  <a:tcPr/>
                </a:tc>
                <a:tc>
                  <a:txBody>
                    <a:bodyPr/>
                    <a:lstStyle/>
                    <a:p>
                      <a:pPr rtl="0" fontAlgn="base"/>
                      <a:r>
                        <a:rPr lang="en-US" sz="4400" i="1" dirty="0">
                          <a:effectLst/>
                        </a:rPr>
                        <a:t>Balanus </a:t>
                      </a:r>
                      <a:r>
                        <a:rPr lang="en-US" sz="4400" i="1" dirty="0" err="1">
                          <a:effectLst/>
                        </a:rPr>
                        <a:t>eburneus</a:t>
                      </a:r>
                      <a:r>
                        <a:rPr lang="en-US" sz="4400" i="1" dirty="0">
                          <a:effectLst/>
                        </a:rPr>
                        <a:t> </a:t>
                      </a:r>
                    </a:p>
                  </a:txBody>
                  <a:tcPr/>
                </a:tc>
                <a:extLst>
                  <a:ext uri="{0D108BD9-81ED-4DB2-BD59-A6C34878D82A}">
                    <a16:rowId xmlns:a16="http://schemas.microsoft.com/office/drawing/2014/main" val="1894069774"/>
                  </a:ext>
                </a:extLst>
              </a:tr>
              <a:tr h="1513628">
                <a:tc>
                  <a:txBody>
                    <a:bodyPr/>
                    <a:lstStyle/>
                    <a:p>
                      <a:pPr rtl="0" fontAlgn="base"/>
                      <a:r>
                        <a:rPr lang="en-US" sz="4400" i="1" dirty="0" err="1">
                          <a:effectLst/>
                        </a:rPr>
                        <a:t>Capsosiphon</a:t>
                      </a:r>
                      <a:r>
                        <a:rPr lang="en-US" sz="4400" i="1" dirty="0">
                          <a:effectLst/>
                        </a:rPr>
                        <a:t> </a:t>
                      </a:r>
                      <a:r>
                        <a:rPr lang="en-US" sz="4400" i="1" dirty="0" err="1">
                          <a:effectLst/>
                        </a:rPr>
                        <a:t>grornlandicum</a:t>
                      </a:r>
                      <a:r>
                        <a:rPr lang="en-US" sz="4400" i="1" dirty="0">
                          <a:effectLst/>
                        </a:rPr>
                        <a:t> </a:t>
                      </a:r>
                    </a:p>
                  </a:txBody>
                  <a:tcPr/>
                </a:tc>
                <a:tc>
                  <a:txBody>
                    <a:bodyPr/>
                    <a:lstStyle/>
                    <a:p>
                      <a:pPr rtl="0" fontAlgn="base"/>
                      <a:r>
                        <a:rPr lang="en-US" sz="4400" i="1" dirty="0" err="1">
                          <a:effectLst/>
                        </a:rPr>
                        <a:t>Crepidula</a:t>
                      </a:r>
                      <a:r>
                        <a:rPr lang="en-US" sz="4400" i="1" dirty="0">
                          <a:effectLst/>
                        </a:rPr>
                        <a:t> fornicate </a:t>
                      </a:r>
                    </a:p>
                  </a:txBody>
                  <a:tcPr/>
                </a:tc>
                <a:tc>
                  <a:txBody>
                    <a:bodyPr/>
                    <a:lstStyle/>
                    <a:p>
                      <a:pPr rtl="0" fontAlgn="base"/>
                      <a:r>
                        <a:rPr lang="en-US" sz="4400" i="1" dirty="0" err="1">
                          <a:effectLst/>
                        </a:rPr>
                        <a:t>Caprella</a:t>
                      </a:r>
                      <a:r>
                        <a:rPr lang="en-US" sz="4400" i="1" dirty="0">
                          <a:effectLst/>
                        </a:rPr>
                        <a:t> </a:t>
                      </a:r>
                      <a:r>
                        <a:rPr lang="en-US" sz="4400" i="1" dirty="0" err="1">
                          <a:effectLst/>
                        </a:rPr>
                        <a:t>mutica</a:t>
                      </a:r>
                      <a:r>
                        <a:rPr lang="en-US" sz="4400" i="1" dirty="0">
                          <a:effectLst/>
                        </a:rPr>
                        <a:t> </a:t>
                      </a:r>
                    </a:p>
                  </a:txBody>
                  <a:tcPr/>
                </a:tc>
                <a:extLst>
                  <a:ext uri="{0D108BD9-81ED-4DB2-BD59-A6C34878D82A}">
                    <a16:rowId xmlns:a16="http://schemas.microsoft.com/office/drawing/2014/main" val="3364670255"/>
                  </a:ext>
                </a:extLst>
              </a:tr>
              <a:tr h="1513628">
                <a:tc>
                  <a:txBody>
                    <a:bodyPr/>
                    <a:lstStyle/>
                    <a:p>
                      <a:pPr rtl="0" fontAlgn="base"/>
                      <a:r>
                        <a:rPr lang="en-US" sz="4400" i="1" dirty="0" err="1">
                          <a:effectLst/>
                        </a:rPr>
                        <a:t>Chaetomorpha</a:t>
                      </a:r>
                      <a:r>
                        <a:rPr lang="en-US" sz="4400" i="1" dirty="0">
                          <a:effectLst/>
                        </a:rPr>
                        <a:t> </a:t>
                      </a:r>
                      <a:r>
                        <a:rPr lang="en-US" sz="4400" i="1" dirty="0" err="1">
                          <a:effectLst/>
                        </a:rPr>
                        <a:t>picquotian</a:t>
                      </a:r>
                      <a:r>
                        <a:rPr lang="en-US" sz="4400" i="1" dirty="0">
                          <a:effectLst/>
                        </a:rPr>
                        <a:t> </a:t>
                      </a:r>
                    </a:p>
                  </a:txBody>
                  <a:tcPr/>
                </a:tc>
                <a:tc>
                  <a:txBody>
                    <a:bodyPr/>
                    <a:lstStyle/>
                    <a:p>
                      <a:pPr rtl="0" fontAlgn="base"/>
                      <a:r>
                        <a:rPr lang="en-US" sz="4400" i="1" dirty="0">
                          <a:effectLst/>
                        </a:rPr>
                        <a:t>Lacuna </a:t>
                      </a:r>
                      <a:r>
                        <a:rPr lang="en-US" sz="4400" i="1" dirty="0" err="1">
                          <a:effectLst/>
                        </a:rPr>
                        <a:t>vincta</a:t>
                      </a:r>
                      <a:r>
                        <a:rPr lang="en-US" sz="4400" i="1" dirty="0">
                          <a:effectLst/>
                        </a:rPr>
                        <a:t>  </a:t>
                      </a:r>
                    </a:p>
                  </a:txBody>
                  <a:tcPr/>
                </a:tc>
                <a:tc>
                  <a:txBody>
                    <a:bodyPr/>
                    <a:lstStyle/>
                    <a:p>
                      <a:pPr rtl="0" fontAlgn="base"/>
                      <a:r>
                        <a:rPr lang="en-US" sz="4400" i="1" dirty="0">
                          <a:effectLst/>
                        </a:rPr>
                        <a:t>Eurydice pulchra </a:t>
                      </a:r>
                    </a:p>
                  </a:txBody>
                  <a:tcPr/>
                </a:tc>
                <a:extLst>
                  <a:ext uri="{0D108BD9-81ED-4DB2-BD59-A6C34878D82A}">
                    <a16:rowId xmlns:a16="http://schemas.microsoft.com/office/drawing/2014/main" val="3280614334"/>
                  </a:ext>
                </a:extLst>
              </a:tr>
              <a:tr h="973047">
                <a:tc>
                  <a:txBody>
                    <a:bodyPr/>
                    <a:lstStyle/>
                    <a:p>
                      <a:pPr rtl="0" fontAlgn="base"/>
                      <a:r>
                        <a:rPr lang="en-US" sz="4400" i="1" dirty="0">
                          <a:effectLst/>
                        </a:rPr>
                        <a:t>Chlorophyta </a:t>
                      </a:r>
                    </a:p>
                  </a:txBody>
                  <a:tcPr/>
                </a:tc>
                <a:tc>
                  <a:txBody>
                    <a:bodyPr/>
                    <a:lstStyle/>
                    <a:p>
                      <a:pPr rtl="0" fontAlgn="base"/>
                      <a:r>
                        <a:rPr lang="en-US" sz="4400" i="1" dirty="0">
                          <a:effectLst/>
                        </a:rPr>
                        <a:t>Mytilus edulis </a:t>
                      </a:r>
                    </a:p>
                  </a:txBody>
                  <a:tcPr/>
                </a:tc>
                <a:tc>
                  <a:txBody>
                    <a:bodyPr/>
                    <a:lstStyle/>
                    <a:p>
                      <a:pPr rtl="0" fontAlgn="base"/>
                      <a:r>
                        <a:rPr lang="en-US" sz="4400" i="1" dirty="0" err="1">
                          <a:effectLst/>
                        </a:rPr>
                        <a:t>Idotea</a:t>
                      </a:r>
                      <a:r>
                        <a:rPr lang="en-US" sz="4400" i="1" dirty="0">
                          <a:effectLst/>
                        </a:rPr>
                        <a:t> </a:t>
                      </a:r>
                      <a:r>
                        <a:rPr lang="en-US" sz="4400" i="1" dirty="0" err="1">
                          <a:effectLst/>
                        </a:rPr>
                        <a:t>balthica</a:t>
                      </a:r>
                      <a:r>
                        <a:rPr lang="en-US" sz="4400" i="1" dirty="0">
                          <a:effectLst/>
                        </a:rPr>
                        <a:t>  </a:t>
                      </a:r>
                    </a:p>
                  </a:txBody>
                  <a:tcPr/>
                </a:tc>
                <a:extLst>
                  <a:ext uri="{0D108BD9-81ED-4DB2-BD59-A6C34878D82A}">
                    <a16:rowId xmlns:a16="http://schemas.microsoft.com/office/drawing/2014/main" val="194187940"/>
                  </a:ext>
                </a:extLst>
              </a:tr>
              <a:tr h="973047">
                <a:tc>
                  <a:txBody>
                    <a:bodyPr/>
                    <a:lstStyle/>
                    <a:p>
                      <a:pPr rtl="0" fontAlgn="base"/>
                      <a:r>
                        <a:rPr lang="en-US" sz="4400" i="1" dirty="0" err="1">
                          <a:effectLst/>
                        </a:rPr>
                        <a:t>Choetomorphia</a:t>
                      </a:r>
                      <a:r>
                        <a:rPr lang="en-US" sz="4400" i="1" dirty="0">
                          <a:effectLst/>
                        </a:rPr>
                        <a:t> </a:t>
                      </a:r>
                      <a:r>
                        <a:rPr lang="en-US" sz="4400" i="1" dirty="0" err="1">
                          <a:effectLst/>
                        </a:rPr>
                        <a:t>linum</a:t>
                      </a:r>
                      <a:r>
                        <a:rPr lang="en-US" sz="4400" i="1" dirty="0">
                          <a:effectLst/>
                        </a:rPr>
                        <a:t> </a:t>
                      </a:r>
                    </a:p>
                  </a:txBody>
                  <a:tcPr/>
                </a:tc>
                <a:tc>
                  <a:txBody>
                    <a:bodyPr/>
                    <a:lstStyle/>
                    <a:p>
                      <a:pPr rtl="0" fontAlgn="base"/>
                      <a:endParaRPr lang="en-US" sz="4400" i="1" dirty="0">
                        <a:effectLst/>
                        <a:latin typeface="Calibri"/>
                      </a:endParaRPr>
                    </a:p>
                  </a:txBody>
                  <a:tcPr/>
                </a:tc>
                <a:tc>
                  <a:txBody>
                    <a:bodyPr/>
                    <a:lstStyle/>
                    <a:p>
                      <a:pPr rtl="0" fontAlgn="base"/>
                      <a:r>
                        <a:rPr lang="en-US" sz="4400" i="1" dirty="0" err="1">
                          <a:effectLst/>
                        </a:rPr>
                        <a:t>Idotea</a:t>
                      </a:r>
                      <a:r>
                        <a:rPr lang="en-US" sz="4400" i="1" dirty="0">
                          <a:effectLst/>
                        </a:rPr>
                        <a:t> </a:t>
                      </a:r>
                      <a:r>
                        <a:rPr lang="en-US" sz="4400" i="1" dirty="0" err="1">
                          <a:effectLst/>
                        </a:rPr>
                        <a:t>phosphorea</a:t>
                      </a:r>
                      <a:r>
                        <a:rPr lang="en-US" sz="4400" i="1" dirty="0">
                          <a:effectLst/>
                        </a:rPr>
                        <a:t> </a:t>
                      </a:r>
                    </a:p>
                  </a:txBody>
                  <a:tcPr/>
                </a:tc>
                <a:extLst>
                  <a:ext uri="{0D108BD9-81ED-4DB2-BD59-A6C34878D82A}">
                    <a16:rowId xmlns:a16="http://schemas.microsoft.com/office/drawing/2014/main" val="3519021769"/>
                  </a:ext>
                </a:extLst>
              </a:tr>
              <a:tr h="1189284">
                <a:tc>
                  <a:txBody>
                    <a:bodyPr/>
                    <a:lstStyle/>
                    <a:p>
                      <a:pPr rtl="0" fontAlgn="base"/>
                      <a:r>
                        <a:rPr lang="en-US" sz="4400" i="1" dirty="0">
                          <a:effectLst/>
                        </a:rPr>
                        <a:t>Coralina officinalis  </a:t>
                      </a:r>
                    </a:p>
                  </a:txBody>
                  <a:tcPr/>
                </a:tc>
                <a:tc>
                  <a:txBody>
                    <a:bodyPr/>
                    <a:lstStyle/>
                    <a:p>
                      <a:pPr rtl="0" fontAlgn="base"/>
                      <a:r>
                        <a:rPr lang="en-US" sz="5400" b="1" i="0" dirty="0" err="1">
                          <a:effectLst/>
                        </a:rPr>
                        <a:t>annelida</a:t>
                      </a:r>
                      <a:r>
                        <a:rPr lang="en-US" sz="5400" b="1" i="0" dirty="0">
                          <a:effectLst/>
                        </a:rPr>
                        <a:t> </a:t>
                      </a:r>
                    </a:p>
                  </a:txBody>
                  <a:tcPr/>
                </a:tc>
                <a:tc>
                  <a:txBody>
                    <a:bodyPr/>
                    <a:lstStyle/>
                    <a:p>
                      <a:pPr rtl="0" fontAlgn="base"/>
                      <a:r>
                        <a:rPr lang="en-US" sz="4400" i="1" dirty="0">
                          <a:effectLst/>
                        </a:rPr>
                        <a:t>juvenile crab </a:t>
                      </a:r>
                    </a:p>
                  </a:txBody>
                  <a:tcPr/>
                </a:tc>
                <a:extLst>
                  <a:ext uri="{0D108BD9-81ED-4DB2-BD59-A6C34878D82A}">
                    <a16:rowId xmlns:a16="http://schemas.microsoft.com/office/drawing/2014/main" val="2336511573"/>
                  </a:ext>
                </a:extLst>
              </a:tr>
              <a:tr h="1297398">
                <a:tc>
                  <a:txBody>
                    <a:bodyPr/>
                    <a:lstStyle/>
                    <a:p>
                      <a:pPr rtl="0" fontAlgn="base"/>
                      <a:r>
                        <a:rPr lang="en-US" sz="4400" i="1" dirty="0" err="1">
                          <a:effectLst/>
                        </a:rPr>
                        <a:t>Dasysiphoria</a:t>
                      </a:r>
                      <a:r>
                        <a:rPr lang="en-US" sz="4400" i="1" dirty="0">
                          <a:effectLst/>
                        </a:rPr>
                        <a:t> japonica </a:t>
                      </a:r>
                    </a:p>
                  </a:txBody>
                  <a:tcPr/>
                </a:tc>
                <a:tc>
                  <a:txBody>
                    <a:bodyPr/>
                    <a:lstStyle/>
                    <a:p>
                      <a:pPr rtl="0" fontAlgn="base"/>
                      <a:r>
                        <a:rPr lang="en-US" sz="4400" i="1" dirty="0" err="1">
                          <a:effectLst/>
                        </a:rPr>
                        <a:t>Lepidonotus</a:t>
                      </a:r>
                      <a:r>
                        <a:rPr lang="en-US" sz="4400" i="1" dirty="0">
                          <a:effectLst/>
                        </a:rPr>
                        <a:t> </a:t>
                      </a:r>
                      <a:r>
                        <a:rPr lang="en-US" sz="4400" i="1" dirty="0" err="1">
                          <a:effectLst/>
                        </a:rPr>
                        <a:t>squamatus</a:t>
                      </a:r>
                      <a:r>
                        <a:rPr lang="en-US" sz="4400" i="1" dirty="0">
                          <a:effectLst/>
                        </a:rPr>
                        <a:t> </a:t>
                      </a: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218720514"/>
                  </a:ext>
                </a:extLst>
              </a:tr>
              <a:tr h="973047">
                <a:tc>
                  <a:txBody>
                    <a:bodyPr/>
                    <a:lstStyle/>
                    <a:p>
                      <a:pPr rtl="0" fontAlgn="base"/>
                      <a:r>
                        <a:rPr lang="en-US" sz="4400" i="1" dirty="0">
                          <a:effectLst/>
                        </a:rPr>
                        <a:t>Fucus </a:t>
                      </a:r>
                      <a:r>
                        <a:rPr lang="en-US" sz="4400" i="1" dirty="0" err="1">
                          <a:effectLst/>
                        </a:rPr>
                        <a:t>distichus</a:t>
                      </a:r>
                      <a:endParaRPr lang="en-US" sz="4400" i="1" dirty="0">
                        <a:effectLst/>
                      </a:endParaRPr>
                    </a:p>
                  </a:txBody>
                  <a:tcPr/>
                </a:tc>
                <a:tc>
                  <a:txBody>
                    <a:bodyPr/>
                    <a:lstStyle/>
                    <a:p>
                      <a:pPr rtl="0" fontAlgn="base"/>
                      <a:r>
                        <a:rPr lang="en-US" sz="4400" i="1" dirty="0">
                          <a:effectLst/>
                        </a:rPr>
                        <a:t>Nereis </a:t>
                      </a:r>
                      <a:r>
                        <a:rPr lang="en-US" sz="4400" i="1" dirty="0" err="1">
                          <a:effectLst/>
                        </a:rPr>
                        <a:t>pelagica</a:t>
                      </a:r>
                      <a:r>
                        <a:rPr lang="en-US" sz="4400" i="1" dirty="0">
                          <a:effectLst/>
                        </a:rPr>
                        <a:t> </a:t>
                      </a: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1810146961"/>
                  </a:ext>
                </a:extLst>
              </a:tr>
              <a:tr h="973047">
                <a:tc>
                  <a:txBody>
                    <a:bodyPr/>
                    <a:lstStyle/>
                    <a:p>
                      <a:pPr rtl="0" fontAlgn="base"/>
                      <a:r>
                        <a:rPr lang="en-US" sz="4400" i="1" dirty="0">
                          <a:effectLst/>
                        </a:rPr>
                        <a:t>Laminaria </a:t>
                      </a:r>
                      <a:r>
                        <a:rPr lang="en-US" sz="4400" i="1" dirty="0" err="1">
                          <a:effectLst/>
                        </a:rPr>
                        <a:t>longicruris</a:t>
                      </a:r>
                      <a:r>
                        <a:rPr lang="en-US" sz="4400" i="1" dirty="0">
                          <a:effectLst/>
                        </a:rPr>
                        <a:t> </a:t>
                      </a:r>
                    </a:p>
                  </a:txBody>
                  <a:tcPr/>
                </a:tc>
                <a:tc>
                  <a:txBody>
                    <a:bodyPr/>
                    <a:lstStyle/>
                    <a:p>
                      <a:pPr rtl="0" fontAlgn="base"/>
                      <a:endParaRPr lang="en-US" sz="4400" i="1" dirty="0">
                        <a:effectLst/>
                        <a:latin typeface="Calibri"/>
                      </a:endParaRP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927835897"/>
                  </a:ext>
                </a:extLst>
              </a:tr>
              <a:tr h="1189284">
                <a:tc>
                  <a:txBody>
                    <a:bodyPr/>
                    <a:lstStyle/>
                    <a:p>
                      <a:pPr rtl="0" fontAlgn="base"/>
                      <a:r>
                        <a:rPr lang="en-US" sz="4400" i="1" dirty="0">
                          <a:effectLst/>
                        </a:rPr>
                        <a:t>Palmaria </a:t>
                      </a:r>
                      <a:r>
                        <a:rPr lang="en-US" sz="4400" i="1" dirty="0" err="1">
                          <a:effectLst/>
                        </a:rPr>
                        <a:t>palmata</a:t>
                      </a:r>
                      <a:r>
                        <a:rPr lang="en-US" sz="4400" i="1" dirty="0">
                          <a:effectLst/>
                        </a:rPr>
                        <a:t> </a:t>
                      </a:r>
                    </a:p>
                  </a:txBody>
                  <a:tcPr/>
                </a:tc>
                <a:tc>
                  <a:txBody>
                    <a:bodyPr/>
                    <a:lstStyle/>
                    <a:p>
                      <a:pPr rtl="0" fontAlgn="base"/>
                      <a:r>
                        <a:rPr lang="en-US" sz="5400" b="1" i="0" dirty="0">
                          <a:effectLst/>
                        </a:rPr>
                        <a:t>bryozoans </a:t>
                      </a: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1236345758"/>
                  </a:ext>
                </a:extLst>
              </a:tr>
              <a:tr h="973047">
                <a:tc>
                  <a:txBody>
                    <a:bodyPr/>
                    <a:lstStyle/>
                    <a:p>
                      <a:pPr rtl="0" fontAlgn="base"/>
                      <a:r>
                        <a:rPr lang="en-US" sz="4400" i="1" dirty="0">
                          <a:effectLst/>
                        </a:rPr>
                        <a:t>Palmaria </a:t>
                      </a:r>
                      <a:r>
                        <a:rPr lang="en-US" sz="4400" i="1" dirty="0" err="1">
                          <a:effectLst/>
                        </a:rPr>
                        <a:t>palmata</a:t>
                      </a:r>
                      <a:r>
                        <a:rPr lang="en-US" sz="4400" i="1" dirty="0">
                          <a:effectLst/>
                        </a:rPr>
                        <a:t> </a:t>
                      </a:r>
                    </a:p>
                  </a:txBody>
                  <a:tcPr/>
                </a:tc>
                <a:tc>
                  <a:txBody>
                    <a:bodyPr/>
                    <a:lstStyle/>
                    <a:p>
                      <a:pPr rtl="0" fontAlgn="base"/>
                      <a:r>
                        <a:rPr lang="en-US" sz="3600" i="1" dirty="0" err="1">
                          <a:effectLst/>
                        </a:rPr>
                        <a:t>Membranipora</a:t>
                      </a:r>
                      <a:r>
                        <a:rPr lang="en-US" sz="3600" i="1" dirty="0">
                          <a:effectLst/>
                        </a:rPr>
                        <a:t> </a:t>
                      </a:r>
                      <a:r>
                        <a:rPr lang="en-US" sz="3600" i="1" dirty="0" err="1">
                          <a:effectLst/>
                        </a:rPr>
                        <a:t>membanacea</a:t>
                      </a:r>
                      <a:r>
                        <a:rPr lang="en-US" sz="3600" i="1" dirty="0">
                          <a:effectLst/>
                        </a:rPr>
                        <a:t> </a:t>
                      </a: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1945752850"/>
                  </a:ext>
                </a:extLst>
              </a:tr>
              <a:tr h="973047">
                <a:tc>
                  <a:txBody>
                    <a:bodyPr/>
                    <a:lstStyle/>
                    <a:p>
                      <a:pPr rtl="0" fontAlgn="base"/>
                      <a:r>
                        <a:rPr lang="en-US" sz="4400" i="1" dirty="0">
                          <a:effectLst/>
                        </a:rPr>
                        <a:t>Ulva </a:t>
                      </a:r>
                      <a:r>
                        <a:rPr lang="en-US" sz="4400" i="1" dirty="0" err="1">
                          <a:effectLst/>
                        </a:rPr>
                        <a:t>compresa</a:t>
                      </a:r>
                      <a:r>
                        <a:rPr lang="en-US" sz="4400" i="1" dirty="0">
                          <a:effectLst/>
                        </a:rPr>
                        <a:t> </a:t>
                      </a:r>
                    </a:p>
                  </a:txBody>
                  <a:tcPr/>
                </a:tc>
                <a:tc>
                  <a:txBody>
                    <a:bodyPr/>
                    <a:lstStyle/>
                    <a:p>
                      <a:pPr rtl="0" fontAlgn="base"/>
                      <a:r>
                        <a:rPr lang="en-US" sz="3600" i="1" dirty="0" err="1">
                          <a:effectLst/>
                        </a:rPr>
                        <a:t>Tricellaria</a:t>
                      </a:r>
                      <a:r>
                        <a:rPr lang="en-US" sz="3600" i="1" dirty="0">
                          <a:effectLst/>
                        </a:rPr>
                        <a:t> </a:t>
                      </a:r>
                      <a:r>
                        <a:rPr lang="en-US" sz="3600" i="1" dirty="0" err="1">
                          <a:effectLst/>
                        </a:rPr>
                        <a:t>inopinata</a:t>
                      </a:r>
                      <a:r>
                        <a:rPr lang="en-US" sz="3600" i="1" dirty="0">
                          <a:effectLst/>
                        </a:rPr>
                        <a:t> </a:t>
                      </a: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1008093793"/>
                  </a:ext>
                </a:extLst>
              </a:tr>
              <a:tr h="973047">
                <a:tc>
                  <a:txBody>
                    <a:bodyPr/>
                    <a:lstStyle/>
                    <a:p>
                      <a:pPr rtl="0" fontAlgn="base"/>
                      <a:r>
                        <a:rPr lang="en-US" sz="4400" i="1" dirty="0">
                          <a:effectLst/>
                        </a:rPr>
                        <a:t>Ulva intestinalis </a:t>
                      </a:r>
                    </a:p>
                  </a:txBody>
                  <a:tcPr/>
                </a:tc>
                <a:tc>
                  <a:txBody>
                    <a:bodyPr/>
                    <a:lstStyle/>
                    <a:p>
                      <a:pPr rtl="0" fontAlgn="base"/>
                      <a:endParaRPr lang="en-US" sz="4400" i="1" dirty="0">
                        <a:effectLst/>
                        <a:latin typeface="Calibri"/>
                      </a:endParaRP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259217407"/>
                  </a:ext>
                </a:extLst>
              </a:tr>
              <a:tr h="973047">
                <a:tc>
                  <a:txBody>
                    <a:bodyPr/>
                    <a:lstStyle/>
                    <a:p>
                      <a:pPr rtl="0" fontAlgn="base"/>
                      <a:r>
                        <a:rPr lang="en-US" sz="4400" i="1" dirty="0">
                          <a:effectLst/>
                        </a:rPr>
                        <a:t>Zostera marina </a:t>
                      </a:r>
                    </a:p>
                  </a:txBody>
                  <a:tcPr/>
                </a:tc>
                <a:tc>
                  <a:txBody>
                    <a:bodyPr/>
                    <a:lstStyle/>
                    <a:p>
                      <a:pPr rtl="0" fontAlgn="base"/>
                      <a:endParaRPr lang="en-US" sz="4400" i="1" dirty="0">
                        <a:effectLst/>
                        <a:latin typeface="Calibri"/>
                      </a:endParaRPr>
                    </a:p>
                  </a:txBody>
                  <a:tcPr/>
                </a:tc>
                <a:tc>
                  <a:txBody>
                    <a:bodyPr/>
                    <a:lstStyle/>
                    <a:p>
                      <a:pPr rtl="0" fontAlgn="base"/>
                      <a:endParaRPr lang="en-US" sz="4400" i="1" dirty="0">
                        <a:effectLst/>
                        <a:latin typeface="Calibri"/>
                      </a:endParaRPr>
                    </a:p>
                  </a:txBody>
                  <a:tcPr/>
                </a:tc>
                <a:extLst>
                  <a:ext uri="{0D108BD9-81ED-4DB2-BD59-A6C34878D82A}">
                    <a16:rowId xmlns:a16="http://schemas.microsoft.com/office/drawing/2014/main" val="3188524720"/>
                  </a:ext>
                </a:extLst>
              </a:tr>
            </a:tbl>
          </a:graphicData>
        </a:graphic>
      </p:graphicFrame>
      <p:pic>
        <p:nvPicPr>
          <p:cNvPr id="7" name="Kelp Growth ans Biofouling">
            <a:hlinkClick r:id="" action="ppaction://media"/>
            <a:extLst>
              <a:ext uri="{FF2B5EF4-FFF2-40B4-BE49-F238E27FC236}">
                <a16:creationId xmlns:a16="http://schemas.microsoft.com/office/drawing/2014/main" id="{8601C67A-FA17-4EBC-8DC9-61C913D67A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612396" y="1842357"/>
            <a:ext cx="2434289" cy="2303574"/>
          </a:xfrm>
          <a:prstGeom prst="rect">
            <a:avLst/>
          </a:prstGeom>
        </p:spPr>
      </p:pic>
    </p:spTree>
    <p:extLst>
      <p:ext uri="{BB962C8B-B14F-4D97-AF65-F5344CB8AC3E}">
        <p14:creationId xmlns:p14="http://schemas.microsoft.com/office/powerpoint/2010/main" val="1572641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6651044" y="2206214"/>
            <a:ext cx="179458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Biology – Experiment </a:t>
            </a:r>
            <a:endParaRPr lang="en-US" dirty="0">
              <a:solidFill>
                <a:schemeClr val="bg1"/>
              </a:solidFill>
            </a:endParaRPr>
          </a:p>
        </p:txBody>
      </p:sp>
      <p:pic>
        <p:nvPicPr>
          <p:cNvPr id="4" name="Picture 4" descr="A picture containing person, raft&#10;&#10;Description automatically generated">
            <a:extLst>
              <a:ext uri="{FF2B5EF4-FFF2-40B4-BE49-F238E27FC236}">
                <a16:creationId xmlns:a16="http://schemas.microsoft.com/office/drawing/2014/main" id="{19725D27-3CF2-4D29-ABF0-E52DE0277294}"/>
              </a:ext>
            </a:extLst>
          </p:cNvPr>
          <p:cNvPicPr>
            <a:picLocks noChangeAspect="1"/>
          </p:cNvPicPr>
          <p:nvPr/>
        </p:nvPicPr>
        <p:blipFill>
          <a:blip r:embed="rId4"/>
          <a:stretch>
            <a:fillRect/>
          </a:stretch>
        </p:blipFill>
        <p:spPr>
          <a:xfrm>
            <a:off x="1828800" y="7594600"/>
            <a:ext cx="13707533" cy="18414999"/>
          </a:xfrm>
          <a:prstGeom prst="rect">
            <a:avLst/>
          </a:prstGeom>
        </p:spPr>
      </p:pic>
      <p:sp>
        <p:nvSpPr>
          <p:cNvPr id="6" name="TextBox 5">
            <a:extLst>
              <a:ext uri="{FF2B5EF4-FFF2-40B4-BE49-F238E27FC236}">
                <a16:creationId xmlns:a16="http://schemas.microsoft.com/office/drawing/2014/main" id="{CDE9AC38-2823-4FD5-B176-14DE7DAAE514}"/>
              </a:ext>
            </a:extLst>
          </p:cNvPr>
          <p:cNvSpPr txBox="1"/>
          <p:nvPr/>
        </p:nvSpPr>
        <p:spPr>
          <a:xfrm>
            <a:off x="17844745" y="15595600"/>
            <a:ext cx="23707250" cy="10187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u="sng" dirty="0">
                <a:cs typeface="Calibri"/>
              </a:rPr>
              <a:t>Design of Experiment</a:t>
            </a:r>
            <a:r>
              <a:rPr lang="en-US" sz="9600" u="sng" dirty="0">
                <a:cs typeface="Calibri"/>
              </a:rPr>
              <a:t>:</a:t>
            </a:r>
          </a:p>
          <a:p>
            <a:pPr marL="857250" indent="-857250">
              <a:buFont typeface="Arial"/>
              <a:buChar char="•"/>
            </a:pPr>
            <a:r>
              <a:rPr lang="en-US" sz="8000" dirty="0">
                <a:cs typeface="Calibri"/>
              </a:rPr>
              <a:t>6 lines placed in the water off the UNH Pier</a:t>
            </a:r>
          </a:p>
          <a:p>
            <a:pPr marL="857250" indent="-857250">
              <a:buFont typeface="Arial"/>
              <a:buChar char="•"/>
            </a:pPr>
            <a:r>
              <a:rPr lang="en-US" sz="8000" dirty="0">
                <a:cs typeface="Calibri"/>
              </a:rPr>
              <a:t>2 lines of each type were deployed, 1 of which was seeded with kelp </a:t>
            </a:r>
          </a:p>
          <a:p>
            <a:pPr marL="857250" indent="-857250">
              <a:buFont typeface="Arial"/>
              <a:buChar char="•"/>
            </a:pPr>
            <a:r>
              <a:rPr lang="en-US" sz="8000" dirty="0">
                <a:cs typeface="Calibri"/>
              </a:rPr>
              <a:t>Line types:</a:t>
            </a:r>
          </a:p>
          <a:p>
            <a:pPr marL="2700655" lvl="1" indent="-857250">
              <a:buFont typeface="Arial"/>
              <a:buChar char="•"/>
            </a:pPr>
            <a:r>
              <a:rPr lang="en-US" sz="8000" dirty="0">
                <a:cs typeface="Calibri"/>
              </a:rPr>
              <a:t>Composite</a:t>
            </a:r>
          </a:p>
          <a:p>
            <a:pPr marL="2700655" lvl="1" indent="-857250">
              <a:buFont typeface="Arial"/>
              <a:buChar char="•"/>
            </a:pPr>
            <a:r>
              <a:rPr lang="en-US" sz="8000" dirty="0">
                <a:cs typeface="Calibri"/>
              </a:rPr>
              <a:t>Polypropylene</a:t>
            </a:r>
          </a:p>
          <a:p>
            <a:pPr marL="2700655" lvl="1" indent="-857250">
              <a:buFont typeface="Arial"/>
              <a:buChar char="•"/>
            </a:pPr>
            <a:r>
              <a:rPr lang="en-US" sz="8000" dirty="0">
                <a:cs typeface="Calibri"/>
              </a:rPr>
              <a:t>Nylon </a:t>
            </a:r>
          </a:p>
        </p:txBody>
      </p:sp>
      <p:sp>
        <p:nvSpPr>
          <p:cNvPr id="8" name="TextBox 7">
            <a:extLst>
              <a:ext uri="{FF2B5EF4-FFF2-40B4-BE49-F238E27FC236}">
                <a16:creationId xmlns:a16="http://schemas.microsoft.com/office/drawing/2014/main" id="{70DAC185-F694-4370-9D34-FA8421EAA733}"/>
              </a:ext>
            </a:extLst>
          </p:cNvPr>
          <p:cNvSpPr txBox="1"/>
          <p:nvPr/>
        </p:nvSpPr>
        <p:spPr>
          <a:xfrm>
            <a:off x="17834160" y="9033608"/>
            <a:ext cx="3216452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u="sng" dirty="0">
                <a:cs typeface="Calibri"/>
              </a:rPr>
              <a:t>Goal of Experiment:</a:t>
            </a:r>
            <a:endParaRPr lang="en-US" sz="9600" u="sng">
              <a:cs typeface="Calibri"/>
            </a:endParaRPr>
          </a:p>
          <a:p>
            <a:r>
              <a:rPr lang="en-US" sz="8000" dirty="0">
                <a:cs typeface="Calibri"/>
              </a:rPr>
              <a:t> to compare kelp growth and biofouling accumulation on composite lines compared to different types of lines commonly used in aquaculture systems  </a:t>
            </a:r>
            <a:endParaRPr lang="en-US" sz="8000">
              <a:cs typeface="Calibri"/>
            </a:endParaRPr>
          </a:p>
        </p:txBody>
      </p:sp>
      <p:sp>
        <p:nvSpPr>
          <p:cNvPr id="9" name="TextBox 8">
            <a:extLst>
              <a:ext uri="{FF2B5EF4-FFF2-40B4-BE49-F238E27FC236}">
                <a16:creationId xmlns:a16="http://schemas.microsoft.com/office/drawing/2014/main" id="{E008338D-A37C-4CA7-BF6B-AA9171D8E03A}"/>
              </a:ext>
            </a:extLst>
          </p:cNvPr>
          <p:cNvSpPr txBox="1"/>
          <p:nvPr/>
        </p:nvSpPr>
        <p:spPr>
          <a:xfrm>
            <a:off x="17830799" y="28100865"/>
            <a:ext cx="14386567" cy="618630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9600" b="1" u="sng" dirty="0">
                <a:cs typeface="Calibri"/>
              </a:rPr>
              <a:t>Observations</a:t>
            </a:r>
            <a:r>
              <a:rPr lang="en-US" sz="9600" u="sng" dirty="0">
                <a:cs typeface="Calibri"/>
              </a:rPr>
              <a:t>:</a:t>
            </a:r>
            <a:r>
              <a:rPr lang="en-US" sz="9600" dirty="0">
                <a:cs typeface="Calibri"/>
              </a:rPr>
              <a:t> </a:t>
            </a:r>
            <a:r>
              <a:rPr lang="en-US" sz="8000" dirty="0">
                <a:cs typeface="Calibri"/>
              </a:rPr>
              <a:t>(taken biweekly)</a:t>
            </a:r>
          </a:p>
          <a:p>
            <a:pPr marL="857250" indent="-857250">
              <a:buFont typeface="Arial"/>
              <a:buChar char="•"/>
            </a:pPr>
            <a:r>
              <a:rPr lang="en-US" sz="8000" dirty="0">
                <a:cs typeface="Calibri"/>
              </a:rPr>
              <a:t>Kelp growth measurements </a:t>
            </a:r>
          </a:p>
          <a:p>
            <a:pPr marL="857250" indent="-857250">
              <a:buFont typeface="Arial"/>
              <a:buChar char="•"/>
            </a:pPr>
            <a:r>
              <a:rPr lang="en-US" sz="8000" dirty="0">
                <a:cs typeface="Calibri"/>
              </a:rPr>
              <a:t>GoPro videos </a:t>
            </a:r>
          </a:p>
          <a:p>
            <a:pPr marL="857250" indent="-857250">
              <a:buFont typeface="Arial"/>
              <a:buChar char="•"/>
            </a:pPr>
            <a:r>
              <a:rPr lang="en-US" sz="8000" dirty="0">
                <a:cs typeface="Calibri"/>
              </a:rPr>
              <a:t>Pictures </a:t>
            </a:r>
          </a:p>
          <a:p>
            <a:endParaRPr lang="en-US" sz="6000" dirty="0">
              <a:cs typeface="Calibri"/>
            </a:endParaRPr>
          </a:p>
        </p:txBody>
      </p:sp>
      <p:pic>
        <p:nvPicPr>
          <p:cNvPr id="10" name="Picture 10">
            <a:extLst>
              <a:ext uri="{FF2B5EF4-FFF2-40B4-BE49-F238E27FC236}">
                <a16:creationId xmlns:a16="http://schemas.microsoft.com/office/drawing/2014/main" id="{AEF3D1A6-801E-402D-8EEE-B9C48C27906A}"/>
              </a:ext>
            </a:extLst>
          </p:cNvPr>
          <p:cNvPicPr>
            <a:picLocks noChangeAspect="1"/>
          </p:cNvPicPr>
          <p:nvPr/>
        </p:nvPicPr>
        <p:blipFill rotWithShape="1">
          <a:blip r:embed="rId5"/>
          <a:srcRect l="11024" t="15567" r="-263" b="15639"/>
          <a:stretch/>
        </p:blipFill>
        <p:spPr>
          <a:xfrm>
            <a:off x="2948044" y="26898141"/>
            <a:ext cx="11463309" cy="10503733"/>
          </a:xfrm>
          <a:prstGeom prst="rect">
            <a:avLst/>
          </a:prstGeom>
        </p:spPr>
      </p:pic>
      <p:pic>
        <p:nvPicPr>
          <p:cNvPr id="3" name="Audio Recording Apr 24, 2021 at 4:55:20 PM">
            <a:hlinkClick r:id="" action="ppaction://media"/>
            <a:extLst>
              <a:ext uri="{FF2B5EF4-FFF2-40B4-BE49-F238E27FC236}">
                <a16:creationId xmlns:a16="http://schemas.microsoft.com/office/drawing/2014/main" id="{1D995049-8F6F-44A1-9C38-6D00B1712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00555" y="1705296"/>
            <a:ext cx="2863406" cy="2556693"/>
          </a:xfrm>
          <a:prstGeom prst="rect">
            <a:avLst/>
          </a:prstGeom>
        </p:spPr>
      </p:pic>
    </p:spTree>
    <p:extLst>
      <p:ext uri="{BB962C8B-B14F-4D97-AF65-F5344CB8AC3E}">
        <p14:creationId xmlns:p14="http://schemas.microsoft.com/office/powerpoint/2010/main" val="4130752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6149021" y="2206214"/>
            <a:ext cx="1889973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Conclusion and Acknowledgements</a:t>
            </a:r>
            <a:endParaRPr lang="en-US" dirty="0" err="1">
              <a:solidFill>
                <a:schemeClr val="bg1"/>
              </a:solidFill>
            </a:endParaRPr>
          </a:p>
        </p:txBody>
      </p:sp>
      <p:sp>
        <p:nvSpPr>
          <p:cNvPr id="5" name="TextBox 4">
            <a:extLst>
              <a:ext uri="{FF2B5EF4-FFF2-40B4-BE49-F238E27FC236}">
                <a16:creationId xmlns:a16="http://schemas.microsoft.com/office/drawing/2014/main" id="{D7FD8820-550F-4E34-B026-9BC039AD2F7E}"/>
              </a:ext>
            </a:extLst>
          </p:cNvPr>
          <p:cNvSpPr txBox="1"/>
          <p:nvPr/>
        </p:nvSpPr>
        <p:spPr>
          <a:xfrm>
            <a:off x="5160919" y="11880501"/>
            <a:ext cx="40886278" cy="8402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ea typeface="+mn-lt"/>
                <a:cs typeface="+mn-lt"/>
              </a:rPr>
              <a:t>We would like to give thanks to:</a:t>
            </a:r>
            <a:endParaRPr lang="en-US" sz="8000" b="1">
              <a:cs typeface="Calibri"/>
            </a:endParaRPr>
          </a:p>
          <a:p>
            <a:pPr algn="ctr"/>
            <a:r>
              <a:rPr lang="en-US" sz="8000" dirty="0">
                <a:ea typeface="+mn-lt"/>
                <a:cs typeface="+mn-lt"/>
              </a:rPr>
              <a:t> NH Sea Grant and the UNH Mechanical Engineering Department for their generosity in funding and supporting this project through the Undergraduate Ocean Research Projects class.</a:t>
            </a:r>
          </a:p>
          <a:p>
            <a:pPr algn="ctr"/>
            <a:endParaRPr lang="en-US" sz="8000" dirty="0">
              <a:ea typeface="+mn-lt"/>
              <a:cs typeface="+mn-lt"/>
            </a:endParaRPr>
          </a:p>
          <a:p>
            <a:pPr algn="ctr"/>
            <a:r>
              <a:rPr lang="en-US" sz="8000" dirty="0">
                <a:ea typeface="+mn-lt"/>
                <a:cs typeface="+mn-lt"/>
              </a:rPr>
              <a:t> We would also like to acknowledge the US Department of Energy’s ARPA-E program for funding the project (award no. DE-AR0000923) for which this work was a component. </a:t>
            </a:r>
            <a:endParaRPr lang="en-US" sz="8000" dirty="0">
              <a:cs typeface="Calibri"/>
            </a:endParaRPr>
          </a:p>
          <a:p>
            <a:pPr algn="l"/>
            <a:endParaRPr lang="en-US" sz="6000" dirty="0">
              <a:cs typeface="Calibri"/>
            </a:endParaRPr>
          </a:p>
        </p:txBody>
      </p:sp>
      <p:pic>
        <p:nvPicPr>
          <p:cNvPr id="6" name="Picture 6" descr="A picture containing text, skirt&#10;&#10;Description automatically generated">
            <a:extLst>
              <a:ext uri="{FF2B5EF4-FFF2-40B4-BE49-F238E27FC236}">
                <a16:creationId xmlns:a16="http://schemas.microsoft.com/office/drawing/2014/main" id="{559C526B-B1FD-4230-836E-43900901CEF2}"/>
              </a:ext>
            </a:extLst>
          </p:cNvPr>
          <p:cNvPicPr>
            <a:picLocks noChangeAspect="1"/>
          </p:cNvPicPr>
          <p:nvPr/>
        </p:nvPicPr>
        <p:blipFill>
          <a:blip r:embed="rId4"/>
          <a:stretch>
            <a:fillRect/>
          </a:stretch>
        </p:blipFill>
        <p:spPr>
          <a:xfrm rot="5400000">
            <a:off x="30445096" y="19351243"/>
            <a:ext cx="12266101" cy="16609806"/>
          </a:xfrm>
          <a:prstGeom prst="rect">
            <a:avLst/>
          </a:prstGeom>
        </p:spPr>
      </p:pic>
      <p:pic>
        <p:nvPicPr>
          <p:cNvPr id="7" name="Picture 7">
            <a:extLst>
              <a:ext uri="{FF2B5EF4-FFF2-40B4-BE49-F238E27FC236}">
                <a16:creationId xmlns:a16="http://schemas.microsoft.com/office/drawing/2014/main" id="{8A87671F-4D0E-4208-8733-FD71CECA6FCB}"/>
              </a:ext>
            </a:extLst>
          </p:cNvPr>
          <p:cNvPicPr>
            <a:picLocks noChangeAspect="1"/>
          </p:cNvPicPr>
          <p:nvPr/>
        </p:nvPicPr>
        <p:blipFill>
          <a:blip r:embed="rId5"/>
          <a:stretch>
            <a:fillRect/>
          </a:stretch>
        </p:blipFill>
        <p:spPr>
          <a:xfrm>
            <a:off x="6302734" y="21544138"/>
            <a:ext cx="16454557" cy="12259689"/>
          </a:xfrm>
          <a:prstGeom prst="rect">
            <a:avLst/>
          </a:prstGeom>
        </p:spPr>
      </p:pic>
      <p:pic>
        <p:nvPicPr>
          <p:cNvPr id="3" name="ack">
            <a:hlinkClick r:id="" action="ppaction://media"/>
            <a:extLst>
              <a:ext uri="{FF2B5EF4-FFF2-40B4-BE49-F238E27FC236}">
                <a16:creationId xmlns:a16="http://schemas.microsoft.com/office/drawing/2014/main" id="{ABC295E1-55A6-4A4D-A458-E5C7A4056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658020" y="1678532"/>
            <a:ext cx="2750197" cy="2567516"/>
          </a:xfrm>
          <a:prstGeom prst="rect">
            <a:avLst/>
          </a:prstGeom>
        </p:spPr>
      </p:pic>
    </p:spTree>
    <p:extLst>
      <p:ext uri="{BB962C8B-B14F-4D97-AF65-F5344CB8AC3E}">
        <p14:creationId xmlns:p14="http://schemas.microsoft.com/office/powerpoint/2010/main" val="2333954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6651044" y="2206214"/>
            <a:ext cx="179458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 Background and Introduction</a:t>
            </a:r>
            <a:endParaRPr lang="en-US" sz="9600" dirty="0">
              <a:cs typeface="Calibri"/>
            </a:endParaRPr>
          </a:p>
        </p:txBody>
      </p:sp>
      <p:sp>
        <p:nvSpPr>
          <p:cNvPr id="7" name="TextBox 6">
            <a:extLst>
              <a:ext uri="{FF2B5EF4-FFF2-40B4-BE49-F238E27FC236}">
                <a16:creationId xmlns:a16="http://schemas.microsoft.com/office/drawing/2014/main" id="{D04EB3BD-78AD-44AF-A3E4-47DFD2EDE017}"/>
              </a:ext>
            </a:extLst>
          </p:cNvPr>
          <p:cNvSpPr txBox="1"/>
          <p:nvPr/>
        </p:nvSpPr>
        <p:spPr>
          <a:xfrm>
            <a:off x="3253182" y="7078584"/>
            <a:ext cx="44668842" cy="24599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57250" indent="-857250">
              <a:spcBef>
                <a:spcPts val="1200"/>
              </a:spcBef>
              <a:buFont typeface="Arial"/>
              <a:buChar char="•"/>
            </a:pPr>
            <a:r>
              <a:rPr lang="en-US" sz="6000" dirty="0"/>
              <a:t>Kelp</a:t>
            </a:r>
            <a:r>
              <a:rPr lang="en-US" sz="6000" dirty="0">
                <a:ea typeface="+mn-lt"/>
                <a:cs typeface="+mn-lt"/>
              </a:rPr>
              <a:t> aquaculture is a burgeoning field with the potential to allow farmers to produce a sustainable and high yield crop that does not require the land and freshwater resources traditional agriculture does. However, ropes from offshore kelp farming have the potential to pose an entanglement threat to marine mammals such as the North Atlantic Right Whale. In an effort to mitigate these risks, our team aims to replace fiber ropes in aquaculture systems with composite lines. Our goal is to design a composite line that will break if impacted by a large marine animal, like a whale, but will also be strong enough to support the growth of kelp and withstand the forces of the ocean.</a:t>
            </a:r>
            <a:endParaRPr lang="en-US" dirty="0">
              <a:ea typeface="+mn-lt"/>
              <a:cs typeface="+mn-lt"/>
            </a:endParaRPr>
          </a:p>
          <a:p>
            <a:pPr>
              <a:spcBef>
                <a:spcPts val="1200"/>
              </a:spcBef>
            </a:pPr>
            <a:endParaRPr lang="en-US" sz="7250">
              <a:cs typeface="Calibri"/>
            </a:endParaRPr>
          </a:p>
          <a:p>
            <a:pPr marL="857250" indent="-857250">
              <a:spcBef>
                <a:spcPts val="1200"/>
              </a:spcBef>
              <a:buFont typeface="Arial"/>
              <a:buChar char="•"/>
            </a:pPr>
            <a:r>
              <a:rPr lang="en-US" sz="6000" dirty="0">
                <a:ea typeface="+mn-lt"/>
                <a:cs typeface="+mn-lt"/>
              </a:rPr>
              <a:t>Our research over this past year has focused on TUF-BAR, a fiberglass rebar. The mechanical properties of these bars have the potential to eliminate marine mammal entanglement by breaking as the result of interaction with a whale. If a whale were to encounter the composite line, it will snap instead of wrapping around a marine mammal, which will reduce the risk of tangling and subsequent lacerations or drowning. The design of this research focuses on the biological and engineering aspects of using composite lines. Biological objectives include identifying biofouling species that accumulated on the composite lines, researching how the biofouling organisms could affect the composite materials and kelp growing on the lines, looking into kelp holdfast attachment, and completing an experiment to collect data on how kelp and biofouling grows on the composite material compared to nylon and polypropylene ropes which are typically used in kelp aquaculture systems. Engineering objectives focused on the mechanical vitality of these rods: toxicity, durability, laboratory testing (tensile, fatigue, microstructure), and field-testing. </a:t>
            </a:r>
          </a:p>
          <a:p>
            <a:endParaRPr lang="en-US" sz="6000" dirty="0">
              <a:ea typeface="+mn-lt"/>
              <a:cs typeface="+mn-lt"/>
            </a:endParaRPr>
          </a:p>
          <a:p>
            <a:pPr algn="l"/>
            <a:endParaRPr lang="en-US" sz="6000" dirty="0">
              <a:cs typeface="Calibri"/>
            </a:endParaRPr>
          </a:p>
          <a:p>
            <a:endParaRPr lang="en-US" sz="6000" dirty="0">
              <a:cs typeface="Calibri"/>
            </a:endParaRPr>
          </a:p>
          <a:p>
            <a:endParaRPr lang="en-US" sz="6000" dirty="0">
              <a:cs typeface="Calibri"/>
            </a:endParaRPr>
          </a:p>
          <a:p>
            <a:endParaRPr lang="en-US" sz="6000" dirty="0">
              <a:cs typeface="Calibri"/>
            </a:endParaRPr>
          </a:p>
          <a:p>
            <a:endParaRPr lang="en-US" sz="6000" dirty="0">
              <a:cs typeface="Calibri"/>
            </a:endParaRPr>
          </a:p>
          <a:p>
            <a:endParaRPr lang="en-US" sz="6000" dirty="0">
              <a:cs typeface="Calibri"/>
            </a:endParaRPr>
          </a:p>
          <a:p>
            <a:endParaRPr lang="en-US" sz="6000" dirty="0">
              <a:cs typeface="Calibri"/>
            </a:endParaRPr>
          </a:p>
          <a:p>
            <a:endParaRPr lang="en-US" sz="6000" dirty="0">
              <a:cs typeface="Calibri"/>
            </a:endParaRPr>
          </a:p>
          <a:p>
            <a:endParaRPr lang="en-US" sz="6000" dirty="0">
              <a:cs typeface="Calibri"/>
            </a:endParaRPr>
          </a:p>
          <a:p>
            <a:endParaRPr lang="en-US" sz="6000" dirty="0">
              <a:cs typeface="Calibri"/>
            </a:endParaRPr>
          </a:p>
        </p:txBody>
      </p:sp>
      <p:pic>
        <p:nvPicPr>
          <p:cNvPr id="3" name="Picture 21" descr="A picture containing outdoor, swimming, trunk&#10;&#10;Description automatically generated">
            <a:extLst>
              <a:ext uri="{FF2B5EF4-FFF2-40B4-BE49-F238E27FC236}">
                <a16:creationId xmlns:a16="http://schemas.microsoft.com/office/drawing/2014/main" id="{FEE5A061-A5C5-4D86-B0AF-F9B184E29C21}"/>
              </a:ext>
            </a:extLst>
          </p:cNvPr>
          <p:cNvPicPr>
            <a:picLocks noChangeAspect="1"/>
          </p:cNvPicPr>
          <p:nvPr/>
        </p:nvPicPr>
        <p:blipFill>
          <a:blip r:embed="rId4"/>
          <a:stretch>
            <a:fillRect/>
          </a:stretch>
        </p:blipFill>
        <p:spPr>
          <a:xfrm>
            <a:off x="3248873" y="24537000"/>
            <a:ext cx="21464215" cy="12229095"/>
          </a:xfrm>
          <a:prstGeom prst="rect">
            <a:avLst/>
          </a:prstGeom>
        </p:spPr>
      </p:pic>
      <p:pic>
        <p:nvPicPr>
          <p:cNvPr id="5" name="Picture 23" descr="A picture containing water, ocean&#10;&#10;Description automatically generated">
            <a:extLst>
              <a:ext uri="{FF2B5EF4-FFF2-40B4-BE49-F238E27FC236}">
                <a16:creationId xmlns:a16="http://schemas.microsoft.com/office/drawing/2014/main" id="{9514467D-5944-47B8-B7B9-0A608B241C27}"/>
              </a:ext>
            </a:extLst>
          </p:cNvPr>
          <p:cNvPicPr>
            <a:picLocks noChangeAspect="1"/>
          </p:cNvPicPr>
          <p:nvPr/>
        </p:nvPicPr>
        <p:blipFill>
          <a:blip r:embed="rId5"/>
          <a:stretch>
            <a:fillRect/>
          </a:stretch>
        </p:blipFill>
        <p:spPr>
          <a:xfrm>
            <a:off x="29191030" y="24561315"/>
            <a:ext cx="18682516" cy="12173932"/>
          </a:xfrm>
          <a:prstGeom prst="rect">
            <a:avLst/>
          </a:prstGeom>
        </p:spPr>
      </p:pic>
      <p:pic>
        <p:nvPicPr>
          <p:cNvPr id="8" name="Background and Introduction">
            <a:hlinkClick r:id="" action="ppaction://media"/>
            <a:extLst>
              <a:ext uri="{FF2B5EF4-FFF2-40B4-BE49-F238E27FC236}">
                <a16:creationId xmlns:a16="http://schemas.microsoft.com/office/drawing/2014/main" id="{1306A8B1-5EDF-4243-A91D-2EE7951D22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19659" y="1932209"/>
            <a:ext cx="2311182" cy="2089441"/>
          </a:xfrm>
          <a:prstGeom prst="rect">
            <a:avLst/>
          </a:prstGeom>
        </p:spPr>
      </p:pic>
    </p:spTree>
    <p:extLst>
      <p:ext uri="{BB962C8B-B14F-4D97-AF65-F5344CB8AC3E}">
        <p14:creationId xmlns:p14="http://schemas.microsoft.com/office/powerpoint/2010/main" val="1167759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6651044" y="2206214"/>
            <a:ext cx="179458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Goals and </a:t>
            </a:r>
            <a:r>
              <a:rPr lang="en-US" sz="9600">
                <a:solidFill>
                  <a:schemeClr val="bg1"/>
                </a:solidFill>
              </a:rPr>
              <a:t>Project Status </a:t>
            </a:r>
            <a:endParaRPr lang="en-US" dirty="0">
              <a:solidFill>
                <a:schemeClr val="bg1"/>
              </a:solidFill>
            </a:endParaRPr>
          </a:p>
        </p:txBody>
      </p:sp>
      <p:sp>
        <p:nvSpPr>
          <p:cNvPr id="3" name="TextBox 2">
            <a:extLst>
              <a:ext uri="{FF2B5EF4-FFF2-40B4-BE49-F238E27FC236}">
                <a16:creationId xmlns:a16="http://schemas.microsoft.com/office/drawing/2014/main" id="{50B4F55D-581D-430A-A38C-D1314BE97C8D}"/>
              </a:ext>
            </a:extLst>
          </p:cNvPr>
          <p:cNvSpPr txBox="1"/>
          <p:nvPr/>
        </p:nvSpPr>
        <p:spPr>
          <a:xfrm>
            <a:off x="5799666" y="10083800"/>
            <a:ext cx="39628431" cy="10187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u="sng" dirty="0">
                <a:ea typeface="+mn-lt"/>
                <a:cs typeface="+mn-lt"/>
              </a:rPr>
              <a:t>Goals</a:t>
            </a:r>
            <a:r>
              <a:rPr lang="en-US" sz="9600" b="1" dirty="0">
                <a:ea typeface="+mn-lt"/>
                <a:cs typeface="+mn-lt"/>
              </a:rPr>
              <a:t>: </a:t>
            </a:r>
          </a:p>
          <a:p>
            <a:pPr marL="857250" indent="-857250">
              <a:buFont typeface="Arial"/>
              <a:buChar char="•"/>
            </a:pPr>
            <a:r>
              <a:rPr lang="en-US" sz="8000" dirty="0">
                <a:ea typeface="+mn-lt"/>
                <a:cs typeface="+mn-lt"/>
              </a:rPr>
              <a:t>Develop technology for composite lines to substitute typical fiber rope mooring lines to minimize the risk of marine mammal entanglement</a:t>
            </a:r>
          </a:p>
          <a:p>
            <a:pPr marL="857250" indent="-857250">
              <a:buFont typeface="Arial"/>
              <a:buChar char="•"/>
            </a:pPr>
            <a:r>
              <a:rPr lang="en-US" sz="8000" dirty="0">
                <a:ea typeface="+mn-lt"/>
                <a:cs typeface="+mn-lt"/>
              </a:rPr>
              <a:t>Test performance of composite lines in laboratory environment (including terminations and fatigue testing)</a:t>
            </a:r>
          </a:p>
          <a:p>
            <a:pPr marL="857250" indent="-857250">
              <a:buFont typeface="Arial"/>
              <a:buChar char="•"/>
            </a:pPr>
            <a:r>
              <a:rPr lang="en-US" sz="8000" dirty="0">
                <a:ea typeface="+mn-lt"/>
                <a:cs typeface="+mn-lt"/>
              </a:rPr>
              <a:t>Test composite lines in an offshore deployment</a:t>
            </a:r>
          </a:p>
          <a:p>
            <a:pPr marL="857250" indent="-857250">
              <a:buFont typeface="Arial"/>
              <a:buChar char="•"/>
            </a:pPr>
            <a:r>
              <a:rPr lang="en-US" sz="8000" dirty="0">
                <a:ea typeface="+mn-lt"/>
                <a:cs typeface="+mn-lt"/>
              </a:rPr>
              <a:t>Study resins after offshore exposure (toxicity, deterioration, biofouling communities)</a:t>
            </a:r>
          </a:p>
          <a:p>
            <a:pPr marL="857250" indent="-857250">
              <a:buFont typeface="Arial"/>
              <a:buChar char="•"/>
            </a:pPr>
            <a:r>
              <a:rPr lang="en-US" sz="8000" dirty="0">
                <a:ea typeface="+mn-lt"/>
                <a:cs typeface="+mn-lt"/>
              </a:rPr>
              <a:t>Understand whale entanglement mechanics</a:t>
            </a:r>
            <a:endParaRPr lang="en-US" sz="8000">
              <a:cs typeface="Calibri"/>
            </a:endParaRPr>
          </a:p>
        </p:txBody>
      </p:sp>
      <p:sp>
        <p:nvSpPr>
          <p:cNvPr id="4" name="TextBox 3">
            <a:extLst>
              <a:ext uri="{FF2B5EF4-FFF2-40B4-BE49-F238E27FC236}">
                <a16:creationId xmlns:a16="http://schemas.microsoft.com/office/drawing/2014/main" id="{C0A794C3-DB85-42A4-B09B-268812CD4E96}"/>
              </a:ext>
            </a:extLst>
          </p:cNvPr>
          <p:cNvSpPr txBox="1"/>
          <p:nvPr/>
        </p:nvSpPr>
        <p:spPr>
          <a:xfrm>
            <a:off x="5802978" y="23558901"/>
            <a:ext cx="38011293" cy="10187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u="sng" dirty="0"/>
              <a:t>Project Status</a:t>
            </a:r>
            <a:r>
              <a:rPr lang="en-US" sz="9600" b="1" dirty="0"/>
              <a:t>:</a:t>
            </a:r>
            <a:endParaRPr lang="en-US" sz="9600" b="1" dirty="0">
              <a:cs typeface="Calibri"/>
            </a:endParaRPr>
          </a:p>
          <a:p>
            <a:pPr marL="857250" indent="-857250">
              <a:buFont typeface="Arial"/>
              <a:buChar char="•"/>
            </a:pPr>
            <a:r>
              <a:rPr lang="en-US" sz="8000" dirty="0">
                <a:ea typeface="+mn-lt"/>
                <a:cs typeface="+mn-lt"/>
              </a:rPr>
              <a:t>The exposed rods are still currently undergoing fatigue testing in the RBF-200HT and this will continue after we leave this May. </a:t>
            </a:r>
          </a:p>
          <a:p>
            <a:pPr marL="857250" indent="-857250">
              <a:buFont typeface="Arial"/>
              <a:buChar char="•"/>
            </a:pPr>
            <a:r>
              <a:rPr lang="en-US" sz="8000" dirty="0">
                <a:ea typeface="+mn-lt"/>
                <a:cs typeface="+mn-lt"/>
              </a:rPr>
              <a:t>This is to see if the rods can withstand the force of the ocean over several years.</a:t>
            </a:r>
          </a:p>
          <a:p>
            <a:pPr marL="857250" indent="-857250">
              <a:buFont typeface="Arial"/>
              <a:buChar char="•"/>
            </a:pPr>
            <a:r>
              <a:rPr lang="en-US" sz="8000" dirty="0">
                <a:ea typeface="+mn-lt"/>
                <a:cs typeface="+mn-lt"/>
              </a:rPr>
              <a:t>Further biological research and field experiments investigating the holdfasts of the kelp and their ability to attach to the composite lines would be useful in the development of this kelp aquaculture system. </a:t>
            </a:r>
            <a:endParaRPr lang="en-US" sz="8000">
              <a:cs typeface="Calibri" panose="020F0502020204030204"/>
            </a:endParaRPr>
          </a:p>
          <a:p>
            <a:endParaRPr lang="en-US" sz="8000" dirty="0">
              <a:cs typeface="Calibri"/>
            </a:endParaRPr>
          </a:p>
        </p:txBody>
      </p:sp>
      <p:pic>
        <p:nvPicPr>
          <p:cNvPr id="5" name="goals">
            <a:hlinkClick r:id="" action="ppaction://media"/>
            <a:extLst>
              <a:ext uri="{FF2B5EF4-FFF2-40B4-BE49-F238E27FC236}">
                <a16:creationId xmlns:a16="http://schemas.microsoft.com/office/drawing/2014/main" id="{5FCE7630-BD6D-4D56-AD62-92E5662F3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06824" y="1769700"/>
            <a:ext cx="2637939" cy="2386927"/>
          </a:xfrm>
          <a:prstGeom prst="rect">
            <a:avLst/>
          </a:prstGeom>
        </p:spPr>
      </p:pic>
    </p:spTree>
    <p:extLst>
      <p:ext uri="{BB962C8B-B14F-4D97-AF65-F5344CB8AC3E}">
        <p14:creationId xmlns:p14="http://schemas.microsoft.com/office/powerpoint/2010/main" val="3206235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5195176" y="2306619"/>
            <a:ext cx="2080742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Engineering Design – Composite Lines</a:t>
            </a:r>
            <a:endParaRPr lang="en-US" sz="9600" dirty="0">
              <a:solidFill>
                <a:schemeClr val="bg1"/>
              </a:solidFill>
              <a:cs typeface="Calibri"/>
            </a:endParaRPr>
          </a:p>
        </p:txBody>
      </p:sp>
      <p:sp>
        <p:nvSpPr>
          <p:cNvPr id="4" name="TextBox 3">
            <a:extLst>
              <a:ext uri="{FF2B5EF4-FFF2-40B4-BE49-F238E27FC236}">
                <a16:creationId xmlns:a16="http://schemas.microsoft.com/office/drawing/2014/main" id="{7047DAE1-77E0-42E6-BE67-9859B2E2CA67}"/>
              </a:ext>
            </a:extLst>
          </p:cNvPr>
          <p:cNvSpPr txBox="1"/>
          <p:nvPr/>
        </p:nvSpPr>
        <p:spPr>
          <a:xfrm>
            <a:off x="1941755" y="7075841"/>
            <a:ext cx="47340090" cy="18928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u="sng" dirty="0">
                <a:ea typeface="+mn-lt"/>
                <a:cs typeface="+mn-lt"/>
              </a:rPr>
              <a:t>Choice of Composite:</a:t>
            </a:r>
            <a:endParaRPr lang="en-US" sz="8800" dirty="0">
              <a:ea typeface="+mn-lt"/>
              <a:cs typeface="+mn-lt"/>
            </a:endParaRPr>
          </a:p>
          <a:p>
            <a:pPr marL="1143000" indent="-1143000">
              <a:buFont typeface="Arial"/>
              <a:buChar char="•"/>
            </a:pPr>
            <a:r>
              <a:rPr lang="en-US" sz="8800" dirty="0">
                <a:ea typeface="+mn-lt"/>
                <a:cs typeface="+mn-lt"/>
              </a:rPr>
              <a:t>TUF-BAR</a:t>
            </a:r>
          </a:p>
          <a:p>
            <a:pPr marL="2986405" lvl="1" indent="-1143000">
              <a:buFont typeface="Arial"/>
              <a:buChar char="•"/>
            </a:pPr>
            <a:r>
              <a:rPr lang="en-US" sz="8000" dirty="0">
                <a:ea typeface="+mn-lt"/>
                <a:cs typeface="+mn-lt"/>
              </a:rPr>
              <a:t>Fiberglass rebar composed of vinyl ester and E-CR glass fibers</a:t>
            </a:r>
            <a:endParaRPr lang="en-US" sz="8000" dirty="0">
              <a:cs typeface="Calibri" panose="020F0502020204030204"/>
            </a:endParaRPr>
          </a:p>
          <a:p>
            <a:pPr marL="1143000" indent="-1143000">
              <a:buFont typeface="Arial"/>
              <a:buChar char="•"/>
            </a:pPr>
            <a:r>
              <a:rPr lang="en-US" sz="8800" dirty="0">
                <a:ea typeface="+mn-lt"/>
                <a:cs typeface="+mn-lt"/>
              </a:rPr>
              <a:t>Ultimate goal: confirm that TUF-BAR can survive at least one year in seawater under typical ocean conditions and will break in the event of a whale collision</a:t>
            </a:r>
            <a:br>
              <a:rPr lang="en-US" sz="8800" dirty="0">
                <a:highlight>
                  <a:srgbClr val="FFFF00"/>
                </a:highlight>
                <a:ea typeface="+mn-lt"/>
                <a:cs typeface="+mn-lt"/>
              </a:rPr>
            </a:br>
            <a:r>
              <a:rPr lang="en-US" sz="4000" dirty="0">
                <a:ea typeface="+mn-lt"/>
                <a:cs typeface="+mn-lt"/>
              </a:rPr>
              <a:t> </a:t>
            </a:r>
            <a:endParaRPr lang="en-US" sz="8800" dirty="0">
              <a:ea typeface="+mn-lt"/>
              <a:cs typeface="+mn-lt"/>
            </a:endParaRPr>
          </a:p>
          <a:p>
            <a:r>
              <a:rPr lang="en-US" sz="8800" b="1" u="sng" dirty="0">
                <a:ea typeface="+mn-lt"/>
                <a:cs typeface="+mn-lt"/>
              </a:rPr>
              <a:t>Fatigue Testing:</a:t>
            </a:r>
            <a:endParaRPr lang="en-US" sz="8800" dirty="0">
              <a:ea typeface="+mn-lt"/>
              <a:cs typeface="+mn-lt"/>
            </a:endParaRPr>
          </a:p>
          <a:p>
            <a:pPr marL="1143000" indent="-1143000">
              <a:buFont typeface="Arial"/>
              <a:buChar char="•"/>
            </a:pPr>
            <a:r>
              <a:rPr lang="en-US" sz="8800" dirty="0">
                <a:ea typeface="+mn-lt"/>
                <a:cs typeface="+mn-lt"/>
              </a:rPr>
              <a:t>Testing goal: to test each rod (unexposed and exposed):</a:t>
            </a:r>
          </a:p>
          <a:p>
            <a:pPr marL="2986405" lvl="1" indent="-1143000">
              <a:buFont typeface="Arial"/>
              <a:buChar char="•"/>
            </a:pPr>
            <a:r>
              <a:rPr lang="en-US" sz="8000" dirty="0">
                <a:ea typeface="+mn-lt"/>
                <a:cs typeface="+mn-lt"/>
              </a:rPr>
              <a:t>At 87 </a:t>
            </a:r>
            <a:r>
              <a:rPr lang="en-US" sz="8000" dirty="0" err="1">
                <a:ea typeface="+mn-lt"/>
                <a:cs typeface="+mn-lt"/>
              </a:rPr>
              <a:t>lb</a:t>
            </a:r>
            <a:r>
              <a:rPr lang="en-US" sz="8000" dirty="0">
                <a:ea typeface="+mn-lt"/>
                <a:cs typeface="+mn-lt"/>
              </a:rPr>
              <a:t>-in, ~10% of its minimum breaking strength (MBS)</a:t>
            </a:r>
            <a:endParaRPr lang="en-US" sz="8000">
              <a:highlight>
                <a:srgbClr val="FFFF00"/>
              </a:highlight>
              <a:ea typeface="+mn-lt"/>
              <a:cs typeface="+mn-lt"/>
            </a:endParaRPr>
          </a:p>
          <a:p>
            <a:pPr marL="1143000" indent="-1143000">
              <a:buFont typeface="Arial"/>
              <a:buChar char="•"/>
            </a:pPr>
            <a:r>
              <a:rPr lang="en-US" sz="8800" dirty="0">
                <a:ea typeface="+mn-lt"/>
                <a:cs typeface="+mn-lt"/>
              </a:rPr>
              <a:t>The reality: unexposed rod sample was tested on the RBF-40HT</a:t>
            </a:r>
            <a:endParaRPr lang="en-US" sz="7250" dirty="0">
              <a:ea typeface="+mn-lt"/>
              <a:cs typeface="+mn-lt"/>
            </a:endParaRPr>
          </a:p>
          <a:p>
            <a:pPr marL="2986405" lvl="1" indent="-1143000">
              <a:buFont typeface="Arial"/>
              <a:buChar char="•"/>
            </a:pPr>
            <a:r>
              <a:rPr lang="en-US" sz="8000" dirty="0">
                <a:ea typeface="+mn-lt"/>
                <a:cs typeface="+mn-lt"/>
              </a:rPr>
              <a:t>At 26 </a:t>
            </a:r>
            <a:r>
              <a:rPr lang="en-US" sz="8000" dirty="0" err="1">
                <a:ea typeface="+mn-lt"/>
                <a:cs typeface="+mn-lt"/>
              </a:rPr>
              <a:t>lb</a:t>
            </a:r>
            <a:r>
              <a:rPr lang="en-US" sz="8000" dirty="0">
                <a:ea typeface="+mn-lt"/>
                <a:cs typeface="+mn-lt"/>
              </a:rPr>
              <a:t>-in, ~3 % of its MBS </a:t>
            </a:r>
          </a:p>
          <a:p>
            <a:pPr marL="2986405" lvl="1" indent="-1143000">
              <a:buFont typeface="Arial"/>
              <a:buChar char="•"/>
            </a:pPr>
            <a:r>
              <a:rPr lang="en-US" sz="8000" dirty="0">
                <a:ea typeface="+mn-lt"/>
                <a:cs typeface="+mn-lt"/>
              </a:rPr>
              <a:t>For 10 million cycles – did not break</a:t>
            </a:r>
          </a:p>
          <a:p>
            <a:pPr marL="1143000" indent="-1143000">
              <a:buFont typeface="Arial"/>
              <a:buChar char="•"/>
            </a:pPr>
            <a:r>
              <a:rPr lang="en-US" sz="8800" dirty="0">
                <a:ea typeface="+mn-lt"/>
                <a:cs typeface="+mn-lt"/>
              </a:rPr>
              <a:t>Students have begun testing an exposed sample:</a:t>
            </a:r>
            <a:endParaRPr lang="en-US" sz="7250" dirty="0">
              <a:ea typeface="+mn-lt"/>
              <a:cs typeface="+mn-lt"/>
            </a:endParaRPr>
          </a:p>
          <a:p>
            <a:pPr marL="2986405" lvl="1" indent="-1143000">
              <a:buFont typeface="Arial"/>
              <a:buChar char="•"/>
            </a:pPr>
            <a:r>
              <a:rPr lang="en-US" sz="8000" dirty="0">
                <a:ea typeface="+mn-lt"/>
                <a:cs typeface="+mn-lt"/>
              </a:rPr>
              <a:t>At 57 </a:t>
            </a:r>
            <a:r>
              <a:rPr lang="en-US" sz="8000" dirty="0" err="1">
                <a:ea typeface="+mn-lt"/>
                <a:cs typeface="+mn-lt"/>
              </a:rPr>
              <a:t>lb</a:t>
            </a:r>
            <a:r>
              <a:rPr lang="en-US" sz="8000" dirty="0">
                <a:ea typeface="+mn-lt"/>
                <a:cs typeface="+mn-lt"/>
              </a:rPr>
              <a:t>-in, ~6.5% of MBS</a:t>
            </a:r>
          </a:p>
          <a:p>
            <a:pPr marL="2986405" lvl="1" indent="-1143000">
              <a:buFont typeface="Arial"/>
              <a:buChar char="•"/>
            </a:pPr>
            <a:r>
              <a:rPr lang="en-US" sz="8000" dirty="0">
                <a:ea typeface="+mn-lt"/>
                <a:cs typeface="+mn-lt"/>
              </a:rPr>
              <a:t>This test is ongoing</a:t>
            </a:r>
            <a:endParaRPr lang="en-US" sz="8000">
              <a:cs typeface="Calibri"/>
            </a:endParaRPr>
          </a:p>
        </p:txBody>
      </p:sp>
      <p:pic>
        <p:nvPicPr>
          <p:cNvPr id="6" name="Picture 14" descr="A picture containing indoor, miller&#10;&#10;Description automatically generated">
            <a:extLst>
              <a:ext uri="{FF2B5EF4-FFF2-40B4-BE49-F238E27FC236}">
                <a16:creationId xmlns:a16="http://schemas.microsoft.com/office/drawing/2014/main" id="{D63DA04F-2CF9-490B-9C89-E5F5D9D5C882}"/>
              </a:ext>
            </a:extLst>
          </p:cNvPr>
          <p:cNvPicPr>
            <a:picLocks noChangeAspect="1"/>
          </p:cNvPicPr>
          <p:nvPr/>
        </p:nvPicPr>
        <p:blipFill rotWithShape="1">
          <a:blip r:embed="rId5"/>
          <a:srcRect t="21695" r="513" b="23729"/>
          <a:stretch/>
        </p:blipFill>
        <p:spPr>
          <a:xfrm>
            <a:off x="4697015" y="26910926"/>
            <a:ext cx="23396394" cy="9526165"/>
          </a:xfrm>
          <a:prstGeom prst="rect">
            <a:avLst/>
          </a:prstGeom>
        </p:spPr>
      </p:pic>
      <p:pic>
        <p:nvPicPr>
          <p:cNvPr id="8" name="Picture 16" descr="A picture containing indoor, tool&#10;&#10;Description automatically generated">
            <a:extLst>
              <a:ext uri="{FF2B5EF4-FFF2-40B4-BE49-F238E27FC236}">
                <a16:creationId xmlns:a16="http://schemas.microsoft.com/office/drawing/2014/main" id="{AB776061-1A3F-494A-B99F-F82895EE6F91}"/>
              </a:ext>
            </a:extLst>
          </p:cNvPr>
          <p:cNvPicPr>
            <a:picLocks noChangeAspect="1"/>
          </p:cNvPicPr>
          <p:nvPr/>
        </p:nvPicPr>
        <p:blipFill>
          <a:blip r:embed="rId6"/>
          <a:stretch>
            <a:fillRect/>
          </a:stretch>
        </p:blipFill>
        <p:spPr>
          <a:xfrm>
            <a:off x="34265889" y="13906172"/>
            <a:ext cx="13747128" cy="22536305"/>
          </a:xfrm>
          <a:prstGeom prst="rect">
            <a:avLst/>
          </a:prstGeom>
        </p:spPr>
      </p:pic>
      <p:pic>
        <p:nvPicPr>
          <p:cNvPr id="3" name="Recording (5)">
            <a:hlinkClick r:id="" action="ppaction://media"/>
            <a:extLst>
              <a:ext uri="{FF2B5EF4-FFF2-40B4-BE49-F238E27FC236}">
                <a16:creationId xmlns:a16="http://schemas.microsoft.com/office/drawing/2014/main" id="{BFBCA1AA-320D-4CD0-8F5D-129EF1F5C2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64767" y="1768475"/>
            <a:ext cx="2838748" cy="2637940"/>
          </a:xfrm>
          <a:prstGeom prst="rect">
            <a:avLst/>
          </a:prstGeom>
        </p:spPr>
      </p:pic>
    </p:spTree>
    <p:extLst>
      <p:ext uri="{BB962C8B-B14F-4D97-AF65-F5344CB8AC3E}">
        <p14:creationId xmlns:p14="http://schemas.microsoft.com/office/powerpoint/2010/main" val="896948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2735261" y="2156012"/>
            <a:ext cx="257656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Engineering Design – Composite Terminations</a:t>
            </a:r>
            <a:endParaRPr lang="en-US" dirty="0" err="1">
              <a:solidFill>
                <a:schemeClr val="bg1"/>
              </a:solidFill>
            </a:endParaRPr>
          </a:p>
        </p:txBody>
      </p:sp>
      <p:pic>
        <p:nvPicPr>
          <p:cNvPr id="4" name="Picture 3" descr="A picture containing indoor, counter&#10;&#10;Description automatically generated">
            <a:extLst>
              <a:ext uri="{FF2B5EF4-FFF2-40B4-BE49-F238E27FC236}">
                <a16:creationId xmlns:a16="http://schemas.microsoft.com/office/drawing/2014/main" id="{EBE71AB2-A737-4807-AF82-3B4590E41323}"/>
              </a:ext>
            </a:extLst>
          </p:cNvPr>
          <p:cNvPicPr>
            <a:picLocks noChangeAspect="1"/>
          </p:cNvPicPr>
          <p:nvPr/>
        </p:nvPicPr>
        <p:blipFill>
          <a:blip r:embed="rId4"/>
          <a:stretch>
            <a:fillRect/>
          </a:stretch>
        </p:blipFill>
        <p:spPr>
          <a:xfrm>
            <a:off x="34389707" y="7983855"/>
            <a:ext cx="13830910" cy="28157805"/>
          </a:xfrm>
          <a:prstGeom prst="rect">
            <a:avLst/>
          </a:prstGeom>
        </p:spPr>
      </p:pic>
      <p:sp>
        <p:nvSpPr>
          <p:cNvPr id="3" name="TextBox 2">
            <a:extLst>
              <a:ext uri="{FF2B5EF4-FFF2-40B4-BE49-F238E27FC236}">
                <a16:creationId xmlns:a16="http://schemas.microsoft.com/office/drawing/2014/main" id="{5BBEE5FA-1C6A-489D-B884-3CA15FC1F377}"/>
              </a:ext>
            </a:extLst>
          </p:cNvPr>
          <p:cNvSpPr txBox="1"/>
          <p:nvPr/>
        </p:nvSpPr>
        <p:spPr>
          <a:xfrm>
            <a:off x="3384289" y="13143267"/>
            <a:ext cx="27757319" cy="1498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u="sng" dirty="0">
                <a:cs typeface="Calibri"/>
              </a:rPr>
              <a:t>Composite Line Terminations:</a:t>
            </a:r>
          </a:p>
          <a:p>
            <a:pPr marL="1143000" indent="-1143000">
              <a:buFont typeface="Arial"/>
              <a:buChar char="•"/>
            </a:pPr>
            <a:r>
              <a:rPr lang="en-US" sz="8800" dirty="0">
                <a:cs typeface="Calibri"/>
              </a:rPr>
              <a:t>Serves as the intersection between the anchor and the rest of the mooring system.</a:t>
            </a:r>
          </a:p>
          <a:p>
            <a:pPr marL="1143000" indent="-1143000">
              <a:buFont typeface="Arial"/>
              <a:buChar char="•"/>
            </a:pPr>
            <a:endParaRPr lang="en-US" sz="8800" dirty="0">
              <a:ea typeface="+mn-lt"/>
              <a:cs typeface="+mn-lt"/>
            </a:endParaRPr>
          </a:p>
          <a:p>
            <a:pPr marL="1143000" indent="-1143000">
              <a:buFont typeface="Arial"/>
              <a:buChar char="•"/>
            </a:pPr>
            <a:r>
              <a:rPr lang="en-US" sz="8800" dirty="0">
                <a:ea typeface="+mn-lt"/>
                <a:cs typeface="+mn-lt"/>
              </a:rPr>
              <a:t>Two aluminum plates bolted together and torqued to 200 in-lb. </a:t>
            </a:r>
          </a:p>
          <a:p>
            <a:pPr marL="1143000" indent="-1143000">
              <a:buFont typeface="Arial"/>
              <a:buChar char="•"/>
            </a:pPr>
            <a:endParaRPr lang="en-US" sz="8800" dirty="0">
              <a:cs typeface="Calibri"/>
            </a:endParaRPr>
          </a:p>
          <a:p>
            <a:pPr marL="1143000" indent="-1143000">
              <a:buFont typeface="Arial"/>
              <a:buChar char="•"/>
            </a:pPr>
            <a:r>
              <a:rPr lang="en-US" sz="8800" dirty="0">
                <a:cs typeface="Calibri"/>
              </a:rPr>
              <a:t>Target goal of 4000 lb. in tension</a:t>
            </a:r>
          </a:p>
          <a:p>
            <a:pPr marL="1143000" indent="-1143000">
              <a:buFont typeface="Arial"/>
              <a:buChar char="•"/>
            </a:pPr>
            <a:endParaRPr lang="en-US" sz="8800" dirty="0">
              <a:cs typeface="Calibri"/>
            </a:endParaRPr>
          </a:p>
          <a:p>
            <a:pPr marL="1143000" indent="-1143000">
              <a:buFont typeface="Arial"/>
              <a:buChar char="•"/>
            </a:pPr>
            <a:r>
              <a:rPr lang="en-US" sz="8800" dirty="0">
                <a:cs typeface="Calibri"/>
              </a:rPr>
              <a:t>Testing on Instron machine showed terminations withstood 6500 lb. in tension</a:t>
            </a:r>
          </a:p>
        </p:txBody>
      </p:sp>
      <p:pic>
        <p:nvPicPr>
          <p:cNvPr id="5" name="Terminations Audio">
            <a:hlinkClick r:id="" action="ppaction://media"/>
            <a:extLst>
              <a:ext uri="{FF2B5EF4-FFF2-40B4-BE49-F238E27FC236}">
                <a16:creationId xmlns:a16="http://schemas.microsoft.com/office/drawing/2014/main" id="{B4F6D911-55E4-4952-8712-85E9499A71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51432" y="1718272"/>
            <a:ext cx="2724225" cy="2466938"/>
          </a:xfrm>
          <a:prstGeom prst="rect">
            <a:avLst/>
          </a:prstGeom>
        </p:spPr>
      </p:pic>
    </p:spTree>
    <p:extLst>
      <p:ext uri="{BB962C8B-B14F-4D97-AF65-F5344CB8AC3E}">
        <p14:creationId xmlns:p14="http://schemas.microsoft.com/office/powerpoint/2010/main" val="38938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15496390" y="2055607"/>
            <a:ext cx="257656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Engineering Design – Composite Terminations</a:t>
            </a:r>
            <a:endParaRPr lang="en-US" dirty="0" err="1">
              <a:solidFill>
                <a:schemeClr val="bg1"/>
              </a:solidFill>
            </a:endParaRPr>
          </a:p>
        </p:txBody>
      </p:sp>
      <p:sp>
        <p:nvSpPr>
          <p:cNvPr id="3" name="TextBox 2">
            <a:extLst>
              <a:ext uri="{FF2B5EF4-FFF2-40B4-BE49-F238E27FC236}">
                <a16:creationId xmlns:a16="http://schemas.microsoft.com/office/drawing/2014/main" id="{5BBEE5FA-1C6A-489D-B884-3CA15FC1F377}"/>
              </a:ext>
            </a:extLst>
          </p:cNvPr>
          <p:cNvSpPr txBox="1"/>
          <p:nvPr/>
        </p:nvSpPr>
        <p:spPr>
          <a:xfrm>
            <a:off x="2028825" y="7972425"/>
            <a:ext cx="2775731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800" b="1" u="sng" dirty="0">
              <a:cs typeface="Calibri"/>
            </a:endParaRPr>
          </a:p>
          <a:p>
            <a:endParaRPr lang="en-US" sz="8800" b="1" dirty="0">
              <a:cs typeface="Calibri"/>
            </a:endParaRPr>
          </a:p>
          <a:p>
            <a:endParaRPr lang="en-US" sz="8800" b="1" dirty="0">
              <a:cs typeface="Calibri"/>
            </a:endParaRPr>
          </a:p>
        </p:txBody>
      </p:sp>
      <p:pic>
        <p:nvPicPr>
          <p:cNvPr id="5" name="Picture 5" descr="Chart&#10;&#10;Description automatically generated">
            <a:extLst>
              <a:ext uri="{FF2B5EF4-FFF2-40B4-BE49-F238E27FC236}">
                <a16:creationId xmlns:a16="http://schemas.microsoft.com/office/drawing/2014/main" id="{4BA2BB62-997B-451A-96D6-968B707CE706}"/>
              </a:ext>
            </a:extLst>
          </p:cNvPr>
          <p:cNvPicPr>
            <a:picLocks noChangeAspect="1"/>
          </p:cNvPicPr>
          <p:nvPr/>
        </p:nvPicPr>
        <p:blipFill>
          <a:blip r:embed="rId4"/>
          <a:stretch>
            <a:fillRect/>
          </a:stretch>
        </p:blipFill>
        <p:spPr>
          <a:xfrm>
            <a:off x="6029325" y="7169865"/>
            <a:ext cx="39147750" cy="29865795"/>
          </a:xfrm>
          <a:prstGeom prst="rect">
            <a:avLst/>
          </a:prstGeom>
        </p:spPr>
      </p:pic>
      <p:pic>
        <p:nvPicPr>
          <p:cNvPr id="4" name="Termination 1">
            <a:hlinkClick r:id="" action="ppaction://media"/>
            <a:extLst>
              <a:ext uri="{FF2B5EF4-FFF2-40B4-BE49-F238E27FC236}">
                <a16:creationId xmlns:a16="http://schemas.microsoft.com/office/drawing/2014/main" id="{2B011D4B-1B34-4DD2-906F-4DCE1634EB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160565" y="1635125"/>
            <a:ext cx="3690620" cy="3450590"/>
          </a:xfrm>
          <a:prstGeom prst="rect">
            <a:avLst/>
          </a:prstGeom>
        </p:spPr>
      </p:pic>
    </p:spTree>
    <p:extLst>
      <p:ext uri="{BB962C8B-B14F-4D97-AF65-F5344CB8AC3E}">
        <p14:creationId xmlns:p14="http://schemas.microsoft.com/office/powerpoint/2010/main" val="1020491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2304153" y="1352774"/>
            <a:ext cx="4664830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Engineering Design – Microscopy Analysis of </a:t>
            </a:r>
            <a:endParaRPr lang="en-US" sz="9600" dirty="0" err="1">
              <a:solidFill>
                <a:schemeClr val="bg1"/>
              </a:solidFill>
            </a:endParaRPr>
          </a:p>
          <a:p>
            <a:pPr algn="ctr"/>
            <a:r>
              <a:rPr lang="en-US" sz="9600">
                <a:solidFill>
                  <a:schemeClr val="bg1"/>
                </a:solidFill>
              </a:rPr>
              <a:t>Unexposed and Exposed Samples</a:t>
            </a:r>
            <a:endParaRPr lang="en-US" sz="9600">
              <a:solidFill>
                <a:schemeClr val="bg1"/>
              </a:solidFill>
              <a:cs typeface="Calibri"/>
            </a:endParaRPr>
          </a:p>
        </p:txBody>
      </p:sp>
      <p:sp>
        <p:nvSpPr>
          <p:cNvPr id="3" name="TextBox 2">
            <a:extLst>
              <a:ext uri="{FF2B5EF4-FFF2-40B4-BE49-F238E27FC236}">
                <a16:creationId xmlns:a16="http://schemas.microsoft.com/office/drawing/2014/main" id="{ADA9FF0E-81E5-4983-898F-98436404B00F}"/>
              </a:ext>
            </a:extLst>
          </p:cNvPr>
          <p:cNvSpPr txBox="1"/>
          <p:nvPr/>
        </p:nvSpPr>
        <p:spPr>
          <a:xfrm>
            <a:off x="2117463" y="10111515"/>
            <a:ext cx="22876709" cy="19051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b="1" u="sng" dirty="0">
                <a:ea typeface="+mn-lt"/>
                <a:cs typeface="+mn-lt"/>
              </a:rPr>
              <a:t>Microscopy Analysis:</a:t>
            </a:r>
          </a:p>
          <a:p>
            <a:endParaRPr lang="en-US" sz="8800" b="1" u="sng" dirty="0">
              <a:cs typeface="Calibri"/>
            </a:endParaRPr>
          </a:p>
          <a:p>
            <a:pPr marL="1143000" indent="-1143000">
              <a:buFont typeface="Arial"/>
              <a:buChar char="•"/>
            </a:pPr>
            <a:r>
              <a:rPr lang="en-US" sz="8800" dirty="0">
                <a:cs typeface="Calibri"/>
              </a:rPr>
              <a:t>Cross-sections of both unexposed and exposed samples were examined.</a:t>
            </a:r>
          </a:p>
          <a:p>
            <a:endParaRPr lang="en-US" sz="8800" dirty="0">
              <a:cs typeface="Calibri"/>
            </a:endParaRPr>
          </a:p>
          <a:p>
            <a:pPr marL="1143000" indent="-1143000">
              <a:buFont typeface="Arial"/>
              <a:buChar char="•"/>
            </a:pPr>
            <a:r>
              <a:rPr lang="en-US" sz="8800" dirty="0">
                <a:cs typeface="Calibri"/>
              </a:rPr>
              <a:t>Evidence of porosity was found in exposed lines (deployed Jan 2020 – Oct 2020)</a:t>
            </a:r>
          </a:p>
          <a:p>
            <a:pPr marL="1143000" indent="-1143000">
              <a:buFont typeface="Arial"/>
              <a:buChar char="•"/>
            </a:pPr>
            <a:endParaRPr lang="en-US" sz="8800" dirty="0">
              <a:cs typeface="Calibri"/>
            </a:endParaRPr>
          </a:p>
          <a:p>
            <a:pPr marL="1143000" indent="-1143000">
              <a:buFont typeface="Arial"/>
              <a:buChar char="•"/>
            </a:pPr>
            <a:r>
              <a:rPr lang="en-US" sz="8800" dirty="0">
                <a:cs typeface="Calibri"/>
              </a:rPr>
              <a:t>Potential Signs of Biofouling</a:t>
            </a:r>
          </a:p>
          <a:p>
            <a:pPr marL="1143000" indent="-1143000">
              <a:buFont typeface="Arial"/>
              <a:buChar char="•"/>
            </a:pPr>
            <a:endParaRPr lang="en-US" sz="8800" dirty="0">
              <a:cs typeface="Calibri"/>
            </a:endParaRPr>
          </a:p>
          <a:p>
            <a:pPr marL="1143000" indent="-1143000">
              <a:buFont typeface="Arial"/>
              <a:buChar char="•"/>
            </a:pPr>
            <a:r>
              <a:rPr lang="en-US" sz="8800" dirty="0">
                <a:cs typeface="Calibri"/>
              </a:rPr>
              <a:t>Evidence of damage to fibers and widening of pores</a:t>
            </a:r>
          </a:p>
          <a:p>
            <a:pPr marL="2986405" lvl="1" indent="-1143000">
              <a:buFont typeface="Arial"/>
              <a:buChar char="•"/>
            </a:pPr>
            <a:r>
              <a:rPr lang="en-US" sz="8800" dirty="0">
                <a:cs typeface="Calibri"/>
              </a:rPr>
              <a:t>Hypothesized that water entered the rod and expanded over time.</a:t>
            </a:r>
          </a:p>
        </p:txBody>
      </p:sp>
      <p:pic>
        <p:nvPicPr>
          <p:cNvPr id="4" name="Picture 4" descr="A picture containing text, ground, person&#10;&#10;Description automatically generated">
            <a:extLst>
              <a:ext uri="{FF2B5EF4-FFF2-40B4-BE49-F238E27FC236}">
                <a16:creationId xmlns:a16="http://schemas.microsoft.com/office/drawing/2014/main" id="{C77CE2AC-C871-480E-89A2-BFD938BD93B4}"/>
              </a:ext>
            </a:extLst>
          </p:cNvPr>
          <p:cNvPicPr>
            <a:picLocks noChangeAspect="1"/>
          </p:cNvPicPr>
          <p:nvPr/>
        </p:nvPicPr>
        <p:blipFill>
          <a:blip r:embed="rId4"/>
          <a:stretch>
            <a:fillRect/>
          </a:stretch>
        </p:blipFill>
        <p:spPr>
          <a:xfrm>
            <a:off x="25551765" y="7869555"/>
            <a:ext cx="23585805" cy="23625810"/>
          </a:xfrm>
          <a:prstGeom prst="rect">
            <a:avLst/>
          </a:prstGeom>
        </p:spPr>
      </p:pic>
      <p:pic>
        <p:nvPicPr>
          <p:cNvPr id="5" name="Microscopy 1">
            <a:hlinkClick r:id="" action="ppaction://media"/>
            <a:extLst>
              <a:ext uri="{FF2B5EF4-FFF2-40B4-BE49-F238E27FC236}">
                <a16:creationId xmlns:a16="http://schemas.microsoft.com/office/drawing/2014/main" id="{B82ED5A0-D376-4020-9510-3D2678C38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74404" y="1729254"/>
            <a:ext cx="2607349" cy="2335158"/>
          </a:xfrm>
          <a:prstGeom prst="rect">
            <a:avLst/>
          </a:prstGeom>
        </p:spPr>
      </p:pic>
    </p:spTree>
    <p:extLst>
      <p:ext uri="{BB962C8B-B14F-4D97-AF65-F5344CB8AC3E}">
        <p14:creationId xmlns:p14="http://schemas.microsoft.com/office/powerpoint/2010/main" val="2104511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2304153" y="1302572"/>
            <a:ext cx="4664830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Engineering Design – Microscopy Analysis of </a:t>
            </a:r>
            <a:endParaRPr lang="en-US" sz="9600" dirty="0" err="1">
              <a:solidFill>
                <a:schemeClr val="bg1"/>
              </a:solidFill>
            </a:endParaRPr>
          </a:p>
          <a:p>
            <a:pPr algn="ctr"/>
            <a:r>
              <a:rPr lang="en-US" sz="9600">
                <a:solidFill>
                  <a:schemeClr val="bg1"/>
                </a:solidFill>
              </a:rPr>
              <a:t>Unexposed and Exposed Samples</a:t>
            </a:r>
            <a:endParaRPr lang="en-US" sz="9600">
              <a:solidFill>
                <a:schemeClr val="bg1"/>
              </a:solidFill>
              <a:cs typeface="Calibri"/>
            </a:endParaRPr>
          </a:p>
        </p:txBody>
      </p:sp>
      <p:sp>
        <p:nvSpPr>
          <p:cNvPr id="3" name="TextBox 2">
            <a:extLst>
              <a:ext uri="{FF2B5EF4-FFF2-40B4-BE49-F238E27FC236}">
                <a16:creationId xmlns:a16="http://schemas.microsoft.com/office/drawing/2014/main" id="{ADA9FF0E-81E5-4983-898F-98436404B00F}"/>
              </a:ext>
            </a:extLst>
          </p:cNvPr>
          <p:cNvSpPr txBox="1"/>
          <p:nvPr/>
        </p:nvSpPr>
        <p:spPr>
          <a:xfrm>
            <a:off x="14150340" y="7932420"/>
            <a:ext cx="2287670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800" b="1" u="sng" dirty="0">
                <a:cs typeface="Calibri"/>
              </a:rPr>
              <a:t>Unexposed Rods:</a:t>
            </a:r>
            <a:endParaRPr lang="en-US" sz="8800" b="1" dirty="0">
              <a:cs typeface="Calibri"/>
            </a:endParaRPr>
          </a:p>
        </p:txBody>
      </p:sp>
      <p:pic>
        <p:nvPicPr>
          <p:cNvPr id="5" name="Picture 5" descr="A picture containing diagram&#10;&#10;Description automatically generated">
            <a:extLst>
              <a:ext uri="{FF2B5EF4-FFF2-40B4-BE49-F238E27FC236}">
                <a16:creationId xmlns:a16="http://schemas.microsoft.com/office/drawing/2014/main" id="{F8E58213-A8D4-4386-83C2-6739D34D4F88}"/>
              </a:ext>
            </a:extLst>
          </p:cNvPr>
          <p:cNvPicPr>
            <a:picLocks noChangeAspect="1"/>
          </p:cNvPicPr>
          <p:nvPr/>
        </p:nvPicPr>
        <p:blipFill>
          <a:blip r:embed="rId4"/>
          <a:stretch>
            <a:fillRect/>
          </a:stretch>
        </p:blipFill>
        <p:spPr>
          <a:xfrm>
            <a:off x="1430319" y="13465982"/>
            <a:ext cx="32506920" cy="16279711"/>
          </a:xfrm>
          <a:prstGeom prst="rect">
            <a:avLst/>
          </a:prstGeom>
        </p:spPr>
      </p:pic>
      <p:pic>
        <p:nvPicPr>
          <p:cNvPr id="6" name="Picture 6" descr="A picture containing text, ground, sign, device&#10;&#10;Description automatically generated">
            <a:extLst>
              <a:ext uri="{FF2B5EF4-FFF2-40B4-BE49-F238E27FC236}">
                <a16:creationId xmlns:a16="http://schemas.microsoft.com/office/drawing/2014/main" id="{E9E4A453-79FD-46FB-96EE-69A4647CA8E0}"/>
              </a:ext>
            </a:extLst>
          </p:cNvPr>
          <p:cNvPicPr>
            <a:picLocks noChangeAspect="1"/>
          </p:cNvPicPr>
          <p:nvPr/>
        </p:nvPicPr>
        <p:blipFill>
          <a:blip r:embed="rId5"/>
          <a:stretch>
            <a:fillRect/>
          </a:stretch>
        </p:blipFill>
        <p:spPr>
          <a:xfrm>
            <a:off x="34992945" y="13457099"/>
            <a:ext cx="13104495" cy="13236702"/>
          </a:xfrm>
          <a:prstGeom prst="rect">
            <a:avLst/>
          </a:prstGeom>
        </p:spPr>
      </p:pic>
      <p:sp>
        <p:nvSpPr>
          <p:cNvPr id="7" name="TextBox 6">
            <a:extLst>
              <a:ext uri="{FF2B5EF4-FFF2-40B4-BE49-F238E27FC236}">
                <a16:creationId xmlns:a16="http://schemas.microsoft.com/office/drawing/2014/main" id="{395BFC94-32F7-4E04-B161-15E50F7B7C69}"/>
              </a:ext>
            </a:extLst>
          </p:cNvPr>
          <p:cNvSpPr txBox="1"/>
          <p:nvPr/>
        </p:nvSpPr>
        <p:spPr>
          <a:xfrm>
            <a:off x="34752915" y="27967865"/>
            <a:ext cx="1360298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800" dirty="0">
                <a:cs typeface="Calibri"/>
              </a:rPr>
              <a:t>Pore Locations on the Sample</a:t>
            </a:r>
          </a:p>
        </p:txBody>
      </p:sp>
      <p:pic>
        <p:nvPicPr>
          <p:cNvPr id="4" name="Microscopy 2">
            <a:hlinkClick r:id="" action="ppaction://media"/>
            <a:extLst>
              <a:ext uri="{FF2B5EF4-FFF2-40B4-BE49-F238E27FC236}">
                <a16:creationId xmlns:a16="http://schemas.microsoft.com/office/drawing/2014/main" id="{F24E6D87-AB46-4B1A-BD6A-3088D9DDE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450798" y="1540210"/>
            <a:ext cx="2628528" cy="2579110"/>
          </a:xfrm>
          <a:prstGeom prst="rect">
            <a:avLst/>
          </a:prstGeom>
        </p:spPr>
      </p:pic>
    </p:spTree>
    <p:extLst>
      <p:ext uri="{BB962C8B-B14F-4D97-AF65-F5344CB8AC3E}">
        <p14:creationId xmlns:p14="http://schemas.microsoft.com/office/powerpoint/2010/main" val="1071982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E9F53-EDC1-4A75-B122-7B2FFD2C9DE6}"/>
              </a:ext>
            </a:extLst>
          </p:cNvPr>
          <p:cNvSpPr txBox="1"/>
          <p:nvPr/>
        </p:nvSpPr>
        <p:spPr>
          <a:xfrm>
            <a:off x="2454760" y="1553584"/>
            <a:ext cx="4664830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bg1"/>
                </a:solidFill>
              </a:rPr>
              <a:t>Engineering Design – Microscopy Analysis of </a:t>
            </a:r>
            <a:endParaRPr lang="en-US" sz="9600" dirty="0" err="1">
              <a:solidFill>
                <a:schemeClr val="bg1"/>
              </a:solidFill>
            </a:endParaRPr>
          </a:p>
          <a:p>
            <a:pPr algn="ctr"/>
            <a:r>
              <a:rPr lang="en-US" sz="9600">
                <a:solidFill>
                  <a:schemeClr val="bg1"/>
                </a:solidFill>
              </a:rPr>
              <a:t>Unexposed and Exposed Samples</a:t>
            </a:r>
            <a:endParaRPr lang="en-US" sz="9600">
              <a:solidFill>
                <a:schemeClr val="bg1"/>
              </a:solidFill>
              <a:cs typeface="Calibri"/>
            </a:endParaRPr>
          </a:p>
        </p:txBody>
      </p:sp>
      <p:sp>
        <p:nvSpPr>
          <p:cNvPr id="3" name="TextBox 2">
            <a:extLst>
              <a:ext uri="{FF2B5EF4-FFF2-40B4-BE49-F238E27FC236}">
                <a16:creationId xmlns:a16="http://schemas.microsoft.com/office/drawing/2014/main" id="{ADA9FF0E-81E5-4983-898F-98436404B00F}"/>
              </a:ext>
            </a:extLst>
          </p:cNvPr>
          <p:cNvSpPr txBox="1"/>
          <p:nvPr/>
        </p:nvSpPr>
        <p:spPr>
          <a:xfrm>
            <a:off x="14150340" y="7932420"/>
            <a:ext cx="2287670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800" b="1" u="sng" dirty="0">
                <a:cs typeface="Calibri"/>
              </a:rPr>
              <a:t>Exposed Rods:</a:t>
            </a:r>
            <a:endParaRPr lang="en-US" sz="8800" b="1" dirty="0">
              <a:cs typeface="Calibri"/>
            </a:endParaRPr>
          </a:p>
        </p:txBody>
      </p:sp>
      <p:pic>
        <p:nvPicPr>
          <p:cNvPr id="4" name="Picture 7">
            <a:extLst>
              <a:ext uri="{FF2B5EF4-FFF2-40B4-BE49-F238E27FC236}">
                <a16:creationId xmlns:a16="http://schemas.microsoft.com/office/drawing/2014/main" id="{6DE19CB2-F44C-4842-9074-1D09929930B7}"/>
              </a:ext>
            </a:extLst>
          </p:cNvPr>
          <p:cNvPicPr>
            <a:picLocks noChangeAspect="1"/>
          </p:cNvPicPr>
          <p:nvPr/>
        </p:nvPicPr>
        <p:blipFill>
          <a:blip r:embed="rId4"/>
          <a:stretch>
            <a:fillRect/>
          </a:stretch>
        </p:blipFill>
        <p:spPr>
          <a:xfrm>
            <a:off x="2108835" y="12390120"/>
            <a:ext cx="20825460" cy="20825460"/>
          </a:xfrm>
          <a:prstGeom prst="rect">
            <a:avLst/>
          </a:prstGeom>
        </p:spPr>
      </p:pic>
      <p:pic>
        <p:nvPicPr>
          <p:cNvPr id="8" name="Picture 8" descr="A picture containing nature&#10;&#10;Description automatically generated">
            <a:extLst>
              <a:ext uri="{FF2B5EF4-FFF2-40B4-BE49-F238E27FC236}">
                <a16:creationId xmlns:a16="http://schemas.microsoft.com/office/drawing/2014/main" id="{FF454169-7B6F-4EC9-A6F4-86E2B7758B91}"/>
              </a:ext>
            </a:extLst>
          </p:cNvPr>
          <p:cNvPicPr>
            <a:picLocks noChangeAspect="1"/>
          </p:cNvPicPr>
          <p:nvPr/>
        </p:nvPicPr>
        <p:blipFill>
          <a:blip r:embed="rId5"/>
          <a:stretch>
            <a:fillRect/>
          </a:stretch>
        </p:blipFill>
        <p:spPr>
          <a:xfrm>
            <a:off x="28352115" y="12396605"/>
            <a:ext cx="20785455" cy="20812490"/>
          </a:xfrm>
          <a:prstGeom prst="rect">
            <a:avLst/>
          </a:prstGeom>
        </p:spPr>
      </p:pic>
      <p:cxnSp>
        <p:nvCxnSpPr>
          <p:cNvPr id="9" name="Straight Arrow Connector 8">
            <a:extLst>
              <a:ext uri="{FF2B5EF4-FFF2-40B4-BE49-F238E27FC236}">
                <a16:creationId xmlns:a16="http://schemas.microsoft.com/office/drawing/2014/main" id="{247D0F57-8C5F-4AAE-9F99-A3A7000E92CE}"/>
              </a:ext>
            </a:extLst>
          </p:cNvPr>
          <p:cNvCxnSpPr/>
          <p:nvPr/>
        </p:nvCxnSpPr>
        <p:spPr>
          <a:xfrm>
            <a:off x="5383530" y="8503920"/>
            <a:ext cx="6515100" cy="907542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D533C0B6-8C8D-46A2-B621-CEC7576CDAC2}"/>
              </a:ext>
            </a:extLst>
          </p:cNvPr>
          <p:cNvCxnSpPr>
            <a:cxnSpLocks/>
          </p:cNvCxnSpPr>
          <p:nvPr/>
        </p:nvCxnSpPr>
        <p:spPr>
          <a:xfrm flipH="1">
            <a:off x="36541710" y="10664190"/>
            <a:ext cx="4606290" cy="603504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8571F1AC-2A7E-4438-8DD4-57108BE5A57E}"/>
              </a:ext>
            </a:extLst>
          </p:cNvPr>
          <p:cNvSpPr txBox="1"/>
          <p:nvPr/>
        </p:nvSpPr>
        <p:spPr>
          <a:xfrm>
            <a:off x="2851785" y="6915150"/>
            <a:ext cx="3331233" cy="101566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en-US" sz="6000">
                <a:solidFill>
                  <a:srgbClr val="FF0000"/>
                </a:solidFill>
              </a:rPr>
              <a:t>Biofouling</a:t>
            </a:r>
            <a:endParaRPr lang="en-US">
              <a:solidFill>
                <a:srgbClr val="FF0000"/>
              </a:solidFill>
            </a:endParaRPr>
          </a:p>
        </p:txBody>
      </p:sp>
      <p:sp>
        <p:nvSpPr>
          <p:cNvPr id="13" name="TextBox 12">
            <a:extLst>
              <a:ext uri="{FF2B5EF4-FFF2-40B4-BE49-F238E27FC236}">
                <a16:creationId xmlns:a16="http://schemas.microsoft.com/office/drawing/2014/main" id="{810C8AB8-181B-4C2A-BBC7-385B5B086C7C}"/>
              </a:ext>
            </a:extLst>
          </p:cNvPr>
          <p:cNvSpPr txBox="1"/>
          <p:nvPr/>
        </p:nvSpPr>
        <p:spPr>
          <a:xfrm>
            <a:off x="40056434" y="9355454"/>
            <a:ext cx="4507965" cy="101566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6000">
                <a:solidFill>
                  <a:srgbClr val="FF0000"/>
                </a:solidFill>
                <a:cs typeface="Calibri"/>
              </a:rPr>
              <a:t>Fiber Damage</a:t>
            </a:r>
            <a:endParaRPr lang="en-US" sz="6000" dirty="0">
              <a:solidFill>
                <a:srgbClr val="FF0000"/>
              </a:solidFill>
              <a:cs typeface="Calibri"/>
            </a:endParaRPr>
          </a:p>
        </p:txBody>
      </p:sp>
      <p:pic>
        <p:nvPicPr>
          <p:cNvPr id="6" name="Microscopy 3">
            <a:hlinkClick r:id="" action="ppaction://media"/>
            <a:extLst>
              <a:ext uri="{FF2B5EF4-FFF2-40B4-BE49-F238E27FC236}">
                <a16:creationId xmlns:a16="http://schemas.microsoft.com/office/drawing/2014/main" id="{3F5944E6-8303-4603-AA06-C16AA77FC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851507" y="1917513"/>
            <a:ext cx="2481058" cy="2302212"/>
          </a:xfrm>
          <a:prstGeom prst="rect">
            <a:avLst/>
          </a:prstGeom>
        </p:spPr>
      </p:pic>
    </p:spTree>
    <p:extLst>
      <p:ext uri="{BB962C8B-B14F-4D97-AF65-F5344CB8AC3E}">
        <p14:creationId xmlns:p14="http://schemas.microsoft.com/office/powerpoint/2010/main" val="1711035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Medical Post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1110015-E380-4C53-980C-698226C61C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Poster (blue and brown design)</Template>
  <TotalTime>0</TotalTime>
  <Words>1226</Words>
  <Application>Microsoft Office PowerPoint</Application>
  <PresentationFormat>Custom</PresentationFormat>
  <Paragraphs>51</Paragraphs>
  <Slides>12</Slides>
  <Notes>3</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Medical Poster</vt:lpstr>
      <vt:lpstr>Composite Lines for Kelp Aquaculture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dc:title>
  <dc:creator/>
  <cp:lastModifiedBy/>
  <cp:revision>1063</cp:revision>
  <dcterms:created xsi:type="dcterms:W3CDTF">2015-04-29T17:08:18Z</dcterms:created>
  <dcterms:modified xsi:type="dcterms:W3CDTF">2021-04-26T02:05:28Z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TC040015519991</vt:lpwstr>
  </property>
</Properties>
</file>