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40233600" cy="32918400"/>
  <p:notesSz cx="6858000" cy="9144000"/>
  <p:defaultTextStyle>
    <a:defPPr>
      <a:defRPr lang="en-US"/>
    </a:defPPr>
    <a:lvl1pPr marL="0" algn="l" defTabSz="3511296" rtl="0" eaLnBrk="1" latinLnBrk="0" hangingPunct="1">
      <a:defRPr sz="6912" kern="1200">
        <a:solidFill>
          <a:schemeClr val="tx1"/>
        </a:solidFill>
        <a:latin typeface="+mn-lt"/>
        <a:ea typeface="+mn-ea"/>
        <a:cs typeface="+mn-cs"/>
      </a:defRPr>
    </a:lvl1pPr>
    <a:lvl2pPr marL="1755648" algn="l" defTabSz="3511296" rtl="0" eaLnBrk="1" latinLnBrk="0" hangingPunct="1">
      <a:defRPr sz="6912" kern="1200">
        <a:solidFill>
          <a:schemeClr val="tx1"/>
        </a:solidFill>
        <a:latin typeface="+mn-lt"/>
        <a:ea typeface="+mn-ea"/>
        <a:cs typeface="+mn-cs"/>
      </a:defRPr>
    </a:lvl2pPr>
    <a:lvl3pPr marL="3511296" algn="l" defTabSz="3511296" rtl="0" eaLnBrk="1" latinLnBrk="0" hangingPunct="1">
      <a:defRPr sz="6912" kern="1200">
        <a:solidFill>
          <a:schemeClr val="tx1"/>
        </a:solidFill>
        <a:latin typeface="+mn-lt"/>
        <a:ea typeface="+mn-ea"/>
        <a:cs typeface="+mn-cs"/>
      </a:defRPr>
    </a:lvl3pPr>
    <a:lvl4pPr marL="5266944" algn="l" defTabSz="3511296" rtl="0" eaLnBrk="1" latinLnBrk="0" hangingPunct="1">
      <a:defRPr sz="6912" kern="1200">
        <a:solidFill>
          <a:schemeClr val="tx1"/>
        </a:solidFill>
        <a:latin typeface="+mn-lt"/>
        <a:ea typeface="+mn-ea"/>
        <a:cs typeface="+mn-cs"/>
      </a:defRPr>
    </a:lvl4pPr>
    <a:lvl5pPr marL="7022592" algn="l" defTabSz="3511296" rtl="0" eaLnBrk="1" latinLnBrk="0" hangingPunct="1">
      <a:defRPr sz="6912" kern="1200">
        <a:solidFill>
          <a:schemeClr val="tx1"/>
        </a:solidFill>
        <a:latin typeface="+mn-lt"/>
        <a:ea typeface="+mn-ea"/>
        <a:cs typeface="+mn-cs"/>
      </a:defRPr>
    </a:lvl5pPr>
    <a:lvl6pPr marL="8778240" algn="l" defTabSz="3511296" rtl="0" eaLnBrk="1" latinLnBrk="0" hangingPunct="1">
      <a:defRPr sz="6912" kern="1200">
        <a:solidFill>
          <a:schemeClr val="tx1"/>
        </a:solidFill>
        <a:latin typeface="+mn-lt"/>
        <a:ea typeface="+mn-ea"/>
        <a:cs typeface="+mn-cs"/>
      </a:defRPr>
    </a:lvl6pPr>
    <a:lvl7pPr marL="10533888" algn="l" defTabSz="3511296" rtl="0" eaLnBrk="1" latinLnBrk="0" hangingPunct="1">
      <a:defRPr sz="6912" kern="1200">
        <a:solidFill>
          <a:schemeClr val="tx1"/>
        </a:solidFill>
        <a:latin typeface="+mn-lt"/>
        <a:ea typeface="+mn-ea"/>
        <a:cs typeface="+mn-cs"/>
      </a:defRPr>
    </a:lvl7pPr>
    <a:lvl8pPr marL="12289536" algn="l" defTabSz="3511296" rtl="0" eaLnBrk="1" latinLnBrk="0" hangingPunct="1">
      <a:defRPr sz="6912" kern="1200">
        <a:solidFill>
          <a:schemeClr val="tx1"/>
        </a:solidFill>
        <a:latin typeface="+mn-lt"/>
        <a:ea typeface="+mn-ea"/>
        <a:cs typeface="+mn-cs"/>
      </a:defRPr>
    </a:lvl8pPr>
    <a:lvl9pPr marL="14045184" algn="l" defTabSz="3511296" rtl="0" eaLnBrk="1" latinLnBrk="0" hangingPunct="1">
      <a:defRPr sz="6912"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05BA5A4-37F7-43B9-8798-6FFEE36159B6}">
          <p14:sldIdLst>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82" autoAdjust="0"/>
    <p:restoredTop sz="94660"/>
  </p:normalViewPr>
  <p:slideViewPr>
    <p:cSldViewPr snapToGrid="0">
      <p:cViewPr>
        <p:scale>
          <a:sx n="23" d="100"/>
          <a:sy n="23" d="100"/>
        </p:scale>
        <p:origin x="3176"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61DD84-2A50-4473-82D4-E69CFEB5FC8E}"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289970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1DD84-2A50-4473-82D4-E69CFEB5FC8E}"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247791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1DD84-2A50-4473-82D4-E69CFEB5FC8E}"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153856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1DD84-2A50-4473-82D4-E69CFEB5FC8E}"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334792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1DD84-2A50-4473-82D4-E69CFEB5FC8E}"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117153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61DD84-2A50-4473-82D4-E69CFEB5FC8E}" type="datetimeFigureOut">
              <a:rPr lang="en-US" smtClean="0"/>
              <a:t>4/26/21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414838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1DD84-2A50-4473-82D4-E69CFEB5FC8E}" type="datetimeFigureOut">
              <a:rPr lang="en-US" smtClean="0"/>
              <a:t>4/26/21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15330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61DD84-2A50-4473-82D4-E69CFEB5FC8E}" type="datetimeFigureOut">
              <a:rPr lang="en-US" smtClean="0"/>
              <a:t>4/26/21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366245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1DD84-2A50-4473-82D4-E69CFEB5FC8E}" type="datetimeFigureOut">
              <a:rPr lang="en-US" smtClean="0"/>
              <a:t>4/26/21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421555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8E61DD84-2A50-4473-82D4-E69CFEB5FC8E}" type="datetimeFigureOut">
              <a:rPr lang="en-US" smtClean="0"/>
              <a:t>4/26/21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233655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8E61DD84-2A50-4473-82D4-E69CFEB5FC8E}" type="datetimeFigureOut">
              <a:rPr lang="en-US" smtClean="0"/>
              <a:t>4/26/21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7AB43-56B4-4A13-ACE8-574363CF4E20}" type="slidenum">
              <a:rPr lang="en-US" smtClean="0"/>
              <a:t>‹#›</a:t>
            </a:fld>
            <a:endParaRPr lang="en-US"/>
          </a:p>
        </p:txBody>
      </p:sp>
    </p:spTree>
    <p:extLst>
      <p:ext uri="{BB962C8B-B14F-4D97-AF65-F5344CB8AC3E}">
        <p14:creationId xmlns:p14="http://schemas.microsoft.com/office/powerpoint/2010/main" val="343749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8E61DD84-2A50-4473-82D4-E69CFEB5FC8E}" type="datetimeFigureOut">
              <a:rPr lang="en-US" smtClean="0"/>
              <a:t>4/26/21</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0AC7AB43-56B4-4A13-ACE8-574363CF4E20}" type="slidenum">
              <a:rPr lang="en-US" smtClean="0"/>
              <a:t>‹#›</a:t>
            </a:fld>
            <a:endParaRPr lang="en-US"/>
          </a:p>
        </p:txBody>
      </p:sp>
    </p:spTree>
    <p:extLst>
      <p:ext uri="{BB962C8B-B14F-4D97-AF65-F5344CB8AC3E}">
        <p14:creationId xmlns:p14="http://schemas.microsoft.com/office/powerpoint/2010/main" val="3006235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unh.edu/cpa/images/diy/unh-logos/4_unhlogo_web_outline_h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946" y="597756"/>
            <a:ext cx="2427493" cy="29217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40233600" cy="4681923"/>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en-US" sz="2000" dirty="0"/>
          </a:p>
          <a:p>
            <a:pPr algn="ctr"/>
            <a:r>
              <a:rPr lang="en-US" b="1" dirty="0"/>
              <a:t>Remotely Sensed Seasonal Traces of Bedrock Contributions to Stream Chemistry </a:t>
            </a:r>
          </a:p>
          <a:p>
            <a:pPr algn="ctr"/>
            <a:r>
              <a:rPr lang="en-US" b="1" dirty="0"/>
              <a:t>in Hubbard Brook, NH</a:t>
            </a:r>
          </a:p>
          <a:p>
            <a:pPr algn="ctr"/>
            <a:r>
              <a:rPr lang="en-US" sz="5500" dirty="0">
                <a:solidFill>
                  <a:schemeClr val="tx1"/>
                </a:solidFill>
              </a:rPr>
              <a:t>Quinton Hill, Julia G. Bryce, Michael W. Palace</a:t>
            </a:r>
          </a:p>
          <a:p>
            <a:pPr algn="ctr"/>
            <a:r>
              <a:rPr lang="en-US" sz="4500" dirty="0">
                <a:solidFill>
                  <a:schemeClr val="tx1"/>
                </a:solidFill>
              </a:rPr>
              <a:t>Department of Earth Science, University of New Hampshire, Durham, NH 03824</a:t>
            </a:r>
          </a:p>
          <a:p>
            <a:pPr algn="ctr"/>
            <a:endParaRPr lang="en-US" sz="4000" dirty="0"/>
          </a:p>
        </p:txBody>
      </p:sp>
      <p:pic>
        <p:nvPicPr>
          <p:cNvPr id="4" name="Picture 4" descr="http://www.unh.edu/cpa/images/diy/unh-logos/4_unhlogo_web_outline_h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346" y="750156"/>
            <a:ext cx="2427493" cy="29217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5683" y="9860946"/>
            <a:ext cx="13824468" cy="7940635"/>
          </a:xfrm>
          <a:prstGeom prst="rect">
            <a:avLst/>
          </a:prstGeom>
          <a:noFill/>
        </p:spPr>
        <p:txBody>
          <a:bodyPr wrap="square" rtlCol="0">
            <a:spAutoFit/>
          </a:bodyPr>
          <a:lstStyle/>
          <a:p>
            <a:pPr marL="457200" indent="-457200" algn="just">
              <a:buFont typeface="Arial" panose="020B0604020202020204" pitchFamily="34" charset="0"/>
              <a:buChar char="•"/>
            </a:pPr>
            <a:r>
              <a:rPr lang="en-US" sz="3400" dirty="0">
                <a:solidFill>
                  <a:srgbClr val="000000"/>
                </a:solidFill>
              </a:rPr>
              <a:t>Hubbard Brook watersheds delineated across bedrock gradients.</a:t>
            </a:r>
          </a:p>
          <a:p>
            <a:pPr marL="457200" indent="-457200" algn="just">
              <a:buFont typeface="Arial" panose="020B0604020202020204" pitchFamily="34" charset="0"/>
              <a:buChar char="•"/>
            </a:pPr>
            <a:r>
              <a:rPr lang="en-US" sz="3400" dirty="0">
                <a:solidFill>
                  <a:srgbClr val="000000"/>
                </a:solidFill>
              </a:rPr>
              <a:t>Three adjacent watersheds of focus selected due to distinct underlying bedrock</a:t>
            </a:r>
          </a:p>
          <a:p>
            <a:pPr marL="2212848" lvl="1" indent="-457200" algn="just">
              <a:buFont typeface="Arial" panose="020B0604020202020204" pitchFamily="34" charset="0"/>
              <a:buChar char="•"/>
            </a:pPr>
            <a:r>
              <a:rPr lang="en-US" sz="3400" dirty="0">
                <a:solidFill>
                  <a:srgbClr val="000000"/>
                </a:solidFill>
              </a:rPr>
              <a:t>Upper Member Rangeley Formation – Metasandstone based with calc-silicate pods common. Features a notable amount of garnets and quartz [1].</a:t>
            </a:r>
          </a:p>
          <a:p>
            <a:pPr marL="2212848" lvl="1" indent="-457200" algn="just">
              <a:buFont typeface="Arial" panose="020B0604020202020204" pitchFamily="34" charset="0"/>
              <a:buChar char="•"/>
            </a:pPr>
            <a:r>
              <a:rPr lang="en-US" sz="3400" dirty="0">
                <a:solidFill>
                  <a:srgbClr val="000000"/>
                </a:solidFill>
              </a:rPr>
              <a:t>Kingsman Granodiorite  -- Granite and Diorite based with a significant amount of K-feldspar and an abundance large garnets locally [2}.</a:t>
            </a:r>
          </a:p>
          <a:p>
            <a:pPr marL="457200" indent="-457200" algn="just">
              <a:buFont typeface="Arial" panose="020B0604020202020204" pitchFamily="34" charset="0"/>
              <a:buChar char="•"/>
            </a:pPr>
            <a:r>
              <a:rPr lang="en-US" sz="3400" dirty="0">
                <a:solidFill>
                  <a:srgbClr val="000000"/>
                </a:solidFill>
              </a:rPr>
              <a:t>Goal to evaluate seasonal changes in stream chemistry among different watersheds in the Hubbard Brook Experimental Forrest.</a:t>
            </a:r>
          </a:p>
          <a:p>
            <a:pPr marL="457200" indent="-457200" algn="just">
              <a:buFont typeface="Arial" panose="020B0604020202020204" pitchFamily="34" charset="0"/>
              <a:buChar char="•"/>
            </a:pPr>
            <a:r>
              <a:rPr lang="en-US" sz="3400" dirty="0">
                <a:solidFill>
                  <a:srgbClr val="000000"/>
                </a:solidFill>
              </a:rPr>
              <a:t>Remotely sensed data used to analyze changes in the seasonality locally.</a:t>
            </a:r>
          </a:p>
          <a:p>
            <a:pPr marL="2212848" lvl="1" indent="-457200" algn="just">
              <a:buFont typeface="Arial" panose="020B0604020202020204" pitchFamily="34" charset="0"/>
              <a:buChar char="•"/>
            </a:pPr>
            <a:r>
              <a:rPr lang="en-US" sz="3400" dirty="0">
                <a:solidFill>
                  <a:srgbClr val="000000"/>
                </a:solidFill>
              </a:rPr>
              <a:t>NDVI– Normalized Difference Vegetation Index</a:t>
            </a:r>
          </a:p>
          <a:p>
            <a:pPr marL="2212848" lvl="1" indent="-457200" algn="just">
              <a:buFont typeface="Arial" panose="020B0604020202020204" pitchFamily="34" charset="0"/>
              <a:buChar char="•"/>
            </a:pPr>
            <a:r>
              <a:rPr lang="en-US" sz="3400" dirty="0">
                <a:solidFill>
                  <a:srgbClr val="000000"/>
                </a:solidFill>
              </a:rPr>
              <a:t>NDSI – Normalized Difference Snow Index</a:t>
            </a:r>
          </a:p>
        </p:txBody>
      </p:sp>
      <p:sp>
        <p:nvSpPr>
          <p:cNvPr id="8" name="TextBox 7"/>
          <p:cNvSpPr txBox="1"/>
          <p:nvPr/>
        </p:nvSpPr>
        <p:spPr>
          <a:xfrm>
            <a:off x="3829315" y="8788897"/>
            <a:ext cx="6278880" cy="646331"/>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t>Background</a:t>
            </a:r>
          </a:p>
        </p:txBody>
      </p:sp>
      <p:sp>
        <p:nvSpPr>
          <p:cNvPr id="13" name="TextBox 12"/>
          <p:cNvSpPr txBox="1"/>
          <p:nvPr/>
        </p:nvSpPr>
        <p:spPr>
          <a:xfrm>
            <a:off x="28848376" y="12532336"/>
            <a:ext cx="8029632" cy="646331"/>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t>Seasonal Effects 2.</a:t>
            </a:r>
          </a:p>
        </p:txBody>
      </p:sp>
      <p:sp>
        <p:nvSpPr>
          <p:cNvPr id="37" name="TextBox 36"/>
          <p:cNvSpPr txBox="1"/>
          <p:nvPr/>
        </p:nvSpPr>
        <p:spPr>
          <a:xfrm>
            <a:off x="17148171" y="5064477"/>
            <a:ext cx="6278880" cy="646331"/>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t>Methods</a:t>
            </a:r>
          </a:p>
        </p:txBody>
      </p:sp>
      <mc:AlternateContent xmlns:mc="http://schemas.openxmlformats.org/markup-compatibility/2006">
        <mc:Choice xmlns:a14="http://schemas.microsoft.com/office/drawing/2010/main" Requires="a14">
          <p:sp>
            <p:nvSpPr>
              <p:cNvPr id="38" name="TextBox 37"/>
              <p:cNvSpPr txBox="1"/>
              <p:nvPr/>
            </p:nvSpPr>
            <p:spPr>
              <a:xfrm>
                <a:off x="14941837" y="6365848"/>
                <a:ext cx="11169363" cy="5108450"/>
              </a:xfrm>
              <a:prstGeom prst="rect">
                <a:avLst/>
              </a:prstGeom>
              <a:noFill/>
            </p:spPr>
            <p:txBody>
              <a:bodyPr wrap="square" rtlCol="0">
                <a:spAutoFit/>
              </a:bodyPr>
              <a:lstStyle/>
              <a:p>
                <a:pPr algn="just"/>
                <a:r>
                  <a:rPr lang="en-US" sz="3200" dirty="0"/>
                  <a:t>NDVI and NDSI were used to account for changes precipitation and vegetation across time. All remote sensing work was coded within Google Earth Engine. Mapping was done within the QGIS.  Stream chemistry data was accessed from the publicly available Hubbard Brook Ecosystem Study .</a:t>
                </a:r>
              </a:p>
              <a:p>
                <a:pPr algn="just"/>
                <a:endParaRPr lang="en-US" sz="3200" dirty="0"/>
              </a:p>
              <a:p>
                <a:pPr algn="ctr"/>
                <a:r>
                  <a:rPr lang="en-US" sz="3200" dirty="0"/>
                  <a:t>NDSI=</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m:t>
                        </m:r>
                        <m:r>
                          <a:rPr lang="en-US" sz="3200" b="0" i="1" smtClean="0">
                            <a:latin typeface="Cambria Math" panose="02040503050406030204" pitchFamily="18" charset="0"/>
                          </a:rPr>
                          <m:t>𝑉𝑖𝑠𝑖𝑏𝑙𝑒</m:t>
                        </m:r>
                        <m:r>
                          <a:rPr lang="en-US" sz="3200" b="0" i="1" smtClean="0">
                            <a:latin typeface="Cambria Math" panose="02040503050406030204" pitchFamily="18" charset="0"/>
                          </a:rPr>
                          <m:t>−</m:t>
                        </m:r>
                        <m:r>
                          <a:rPr lang="en-US" sz="3200" b="0" i="1" smtClean="0">
                            <a:latin typeface="Cambria Math" panose="02040503050406030204" pitchFamily="18" charset="0"/>
                          </a:rPr>
                          <m:t>𝑆𝑊𝐼𝑅</m:t>
                        </m:r>
                        <m:r>
                          <a:rPr lang="en-US" sz="3200" b="0" i="1" smtClean="0">
                            <a:latin typeface="Cambria Math" panose="02040503050406030204" pitchFamily="18" charset="0"/>
                          </a:rPr>
                          <m:t>)</m:t>
                        </m:r>
                      </m:num>
                      <m:den>
                        <m:r>
                          <a:rPr lang="en-US" sz="3200" b="0" i="1" smtClean="0">
                            <a:latin typeface="Cambria Math" panose="02040503050406030204" pitchFamily="18" charset="0"/>
                          </a:rPr>
                          <m:t>(</m:t>
                        </m:r>
                        <m:r>
                          <a:rPr lang="en-US" sz="3200" b="0" i="1" smtClean="0">
                            <a:latin typeface="Cambria Math" panose="02040503050406030204" pitchFamily="18" charset="0"/>
                          </a:rPr>
                          <m:t>𝑉𝑖𝑠𝑖𝑏𝑙𝑒</m:t>
                        </m:r>
                        <m:r>
                          <a:rPr lang="en-US" sz="3200" b="0" i="1" smtClean="0">
                            <a:latin typeface="Cambria Math" panose="02040503050406030204" pitchFamily="18" charset="0"/>
                          </a:rPr>
                          <m:t>+</m:t>
                        </m:r>
                        <m:r>
                          <a:rPr lang="en-US" sz="3200" b="0" i="1" smtClean="0">
                            <a:latin typeface="Cambria Math" panose="02040503050406030204" pitchFamily="18" charset="0"/>
                          </a:rPr>
                          <m:t>𝑆𝑊𝐼𝑅</m:t>
                        </m:r>
                        <m:r>
                          <a:rPr lang="en-US" sz="3200" b="0" i="1" smtClean="0">
                            <a:latin typeface="Cambria Math" panose="02040503050406030204" pitchFamily="18" charset="0"/>
                          </a:rPr>
                          <m:t>)</m:t>
                        </m:r>
                      </m:den>
                    </m:f>
                  </m:oMath>
                </a14:m>
                <a:endParaRPr lang="en-US" sz="3200" dirty="0"/>
              </a:p>
              <a:p>
                <a:pPr algn="ctr"/>
                <a:endParaRPr lang="en-US" sz="3200" dirty="0"/>
              </a:p>
              <a:p>
                <a:pPr algn="ctr"/>
                <a:r>
                  <a:rPr lang="en-US" sz="3200" dirty="0"/>
                  <a:t>NDVI=</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m:t>
                        </m:r>
                        <m:r>
                          <a:rPr lang="en-US" sz="3200" b="0" i="1" smtClean="0">
                            <a:latin typeface="Cambria Math" panose="02040503050406030204" pitchFamily="18" charset="0"/>
                          </a:rPr>
                          <m:t>𝑁𝐼𝑅</m:t>
                        </m:r>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m:t>
                        </m:r>
                      </m:num>
                      <m:den>
                        <m:r>
                          <a:rPr lang="en-US" sz="3200" b="0" i="1" smtClean="0">
                            <a:latin typeface="Cambria Math" panose="02040503050406030204" pitchFamily="18" charset="0"/>
                          </a:rPr>
                          <m:t>(</m:t>
                        </m:r>
                        <m:r>
                          <a:rPr lang="en-US" sz="3200" b="0" i="1" smtClean="0">
                            <a:latin typeface="Cambria Math" panose="02040503050406030204" pitchFamily="18" charset="0"/>
                          </a:rPr>
                          <m:t>𝑁𝐼𝑅</m:t>
                        </m:r>
                        <m:r>
                          <a:rPr lang="en-US" sz="3200" b="0" i="1" smtClean="0">
                            <a:latin typeface="Cambria Math" panose="02040503050406030204" pitchFamily="18" charset="0"/>
                          </a:rPr>
                          <m:t>+</m:t>
                        </m:r>
                        <m:r>
                          <a:rPr lang="en-US" sz="3200" b="0" i="1" smtClean="0">
                            <a:latin typeface="Cambria Math" panose="02040503050406030204" pitchFamily="18" charset="0"/>
                          </a:rPr>
                          <m:t>𝑅𝑒𝑑</m:t>
                        </m:r>
                        <m:r>
                          <a:rPr lang="en-US" sz="3200" b="0" i="1" smtClean="0">
                            <a:latin typeface="Cambria Math" panose="02040503050406030204" pitchFamily="18" charset="0"/>
                          </a:rPr>
                          <m:t>)</m:t>
                        </m:r>
                      </m:den>
                    </m:f>
                  </m:oMath>
                </a14:m>
                <a:endParaRPr lang="en-US" sz="3200" dirty="0"/>
              </a:p>
            </p:txBody>
          </p:sp>
        </mc:Choice>
        <mc:Fallback>
          <p:sp>
            <p:nvSpPr>
              <p:cNvPr id="38" name="TextBox 37"/>
              <p:cNvSpPr txBox="1">
                <a:spLocks noRot="1" noChangeAspect="1" noMove="1" noResize="1" noEditPoints="1" noAdjustHandles="1" noChangeArrowheads="1" noChangeShapeType="1" noTextEdit="1"/>
              </p:cNvSpPr>
              <p:nvPr/>
            </p:nvSpPr>
            <p:spPr>
              <a:xfrm>
                <a:off x="14941837" y="6365848"/>
                <a:ext cx="11169363" cy="5108450"/>
              </a:xfrm>
              <a:prstGeom prst="rect">
                <a:avLst/>
              </a:prstGeom>
              <a:blipFill>
                <a:blip r:embed="rId3"/>
                <a:stretch>
                  <a:fillRect l="-1364" t="-1737" r="-1364" b="-993"/>
                </a:stretch>
              </a:blipFill>
            </p:spPr>
            <p:txBody>
              <a:bodyPr/>
              <a:lstStyle/>
              <a:p>
                <a:r>
                  <a:rPr lang="en-US">
                    <a:noFill/>
                  </a:rPr>
                  <a:t> </a:t>
                </a:r>
              </a:p>
            </p:txBody>
          </p:sp>
        </mc:Fallback>
      </mc:AlternateContent>
      <p:sp>
        <p:nvSpPr>
          <p:cNvPr id="42" name="TextBox 41"/>
          <p:cNvSpPr txBox="1"/>
          <p:nvPr/>
        </p:nvSpPr>
        <p:spPr>
          <a:xfrm>
            <a:off x="31219702" y="29520050"/>
            <a:ext cx="3442134" cy="646331"/>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t>References</a:t>
            </a:r>
          </a:p>
        </p:txBody>
      </p:sp>
      <p:sp>
        <p:nvSpPr>
          <p:cNvPr id="43" name="TextBox 42"/>
          <p:cNvSpPr txBox="1"/>
          <p:nvPr/>
        </p:nvSpPr>
        <p:spPr>
          <a:xfrm>
            <a:off x="26668537" y="30350040"/>
            <a:ext cx="12845456" cy="1846659"/>
          </a:xfrm>
          <a:prstGeom prst="rect">
            <a:avLst/>
          </a:prstGeom>
          <a:noFill/>
        </p:spPr>
        <p:txBody>
          <a:bodyPr wrap="square" numCol="1" rtlCol="0">
            <a:spAutoFit/>
          </a:bodyPr>
          <a:lstStyle/>
          <a:p>
            <a:r>
              <a:rPr lang="en-US" sz="1600" dirty="0"/>
              <a:t>[</a:t>
            </a:r>
            <a:r>
              <a:rPr lang="en-US" sz="1400" dirty="0"/>
              <a:t>1]Dorais, Michael. (2019).. THE NEW HAMPSHIRE PLUTONIC SUITE: MINERALOGICAL AND GEOCHEMICAL EVIDENCE FOR SOURCE ROCK COMPOSITIONS, PARTIAL MELTING REACTIONS, AND PERITECTIC/RESTITIC PHASE ENTRAINMENT</a:t>
            </a:r>
          </a:p>
          <a:p>
            <a:endParaRPr lang="en-US" sz="1400" dirty="0"/>
          </a:p>
          <a:p>
            <a:r>
              <a:rPr lang="en-US" sz="1400" dirty="0"/>
              <a:t>[2]Barton, Christopher Cramer, et al. </a:t>
            </a:r>
            <a:r>
              <a:rPr lang="en-US" sz="1400" i="1" dirty="0"/>
              <a:t>Bedrock Geologic Map of Hubbard Brook Experimental Forest and Maps of Fractures and Geology in Roadcuts along Interstate 93, Grafton County, New Hampshire</a:t>
            </a:r>
            <a:r>
              <a:rPr lang="en-US" sz="1400" dirty="0"/>
              <a:t>, U.S. Geological Survey, 1997. </a:t>
            </a:r>
          </a:p>
          <a:p>
            <a:endParaRPr lang="en-US" sz="1400" dirty="0"/>
          </a:p>
          <a:p>
            <a:r>
              <a:rPr lang="en-US" sz="1400" dirty="0"/>
              <a:t>[3] Castle, S.C., Neff, J.C. Plant Response to Nutrient Availability Across Variable Bedrock Geologies.</a:t>
            </a:r>
            <a:r>
              <a:rPr lang="en-US" sz="1400" i="1" dirty="0"/>
              <a:t>Ecosystems</a:t>
            </a:r>
            <a:r>
              <a:rPr lang="en-US" sz="1400" dirty="0"/>
              <a:t> 12, 101–113 (2009). https://doi.org/10.1007/s10021-008-9210-8</a:t>
            </a:r>
          </a:p>
        </p:txBody>
      </p:sp>
      <p:cxnSp>
        <p:nvCxnSpPr>
          <p:cNvPr id="45" name="Straight Connector 44">
            <a:extLst>
              <a:ext uri="{FF2B5EF4-FFF2-40B4-BE49-F238E27FC236}">
                <a16:creationId xmlns:a16="http://schemas.microsoft.com/office/drawing/2014/main" id="{0E19068D-C83F-4F08-B6C0-7196C240055C}"/>
              </a:ext>
            </a:extLst>
          </p:cNvPr>
          <p:cNvCxnSpPr>
            <a:cxnSpLocks/>
          </p:cNvCxnSpPr>
          <p:nvPr/>
        </p:nvCxnSpPr>
        <p:spPr>
          <a:xfrm>
            <a:off x="14234202" y="29178894"/>
            <a:ext cx="2593202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62273F6-5617-4C47-8DC7-F547795A144A}"/>
              </a:ext>
            </a:extLst>
          </p:cNvPr>
          <p:cNvSpPr txBox="1"/>
          <p:nvPr/>
        </p:nvSpPr>
        <p:spPr>
          <a:xfrm>
            <a:off x="28682283" y="24121167"/>
            <a:ext cx="7751545" cy="646331"/>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t>Future Directions</a:t>
            </a:r>
          </a:p>
        </p:txBody>
      </p:sp>
      <p:sp>
        <p:nvSpPr>
          <p:cNvPr id="61" name="Rectangle 60">
            <a:extLst>
              <a:ext uri="{FF2B5EF4-FFF2-40B4-BE49-F238E27FC236}">
                <a16:creationId xmlns:a16="http://schemas.microsoft.com/office/drawing/2014/main" id="{8C16D63B-3522-4218-B889-18602FE98612}"/>
              </a:ext>
            </a:extLst>
          </p:cNvPr>
          <p:cNvSpPr/>
          <p:nvPr/>
        </p:nvSpPr>
        <p:spPr>
          <a:xfrm>
            <a:off x="170356" y="18161092"/>
            <a:ext cx="3876772" cy="487347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58B515-58EB-4F93-9CCC-21A49D60BB20}"/>
              </a:ext>
            </a:extLst>
          </p:cNvPr>
          <p:cNvSpPr/>
          <p:nvPr/>
        </p:nvSpPr>
        <p:spPr>
          <a:xfrm>
            <a:off x="113238" y="8686428"/>
            <a:ext cx="14063846" cy="9209434"/>
          </a:xfrm>
          <a:prstGeom prst="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628BECF-89F0-41A0-B488-172772B5E3C7}"/>
              </a:ext>
            </a:extLst>
          </p:cNvPr>
          <p:cNvSpPr/>
          <p:nvPr/>
        </p:nvSpPr>
        <p:spPr>
          <a:xfrm>
            <a:off x="14483050" y="5001700"/>
            <a:ext cx="11981394" cy="687642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4C5AE9-CEC7-40CD-999E-3A58BD9528A2}"/>
              </a:ext>
            </a:extLst>
          </p:cNvPr>
          <p:cNvSpPr/>
          <p:nvPr/>
        </p:nvSpPr>
        <p:spPr>
          <a:xfrm>
            <a:off x="219002" y="23644129"/>
            <a:ext cx="13970506" cy="868629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F1D25A-E857-4B15-8ED0-6FEA7B7C247D}"/>
              </a:ext>
            </a:extLst>
          </p:cNvPr>
          <p:cNvSpPr/>
          <p:nvPr/>
        </p:nvSpPr>
        <p:spPr>
          <a:xfrm>
            <a:off x="26770410" y="24066552"/>
            <a:ext cx="12959830" cy="433281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C604369-F686-4C6C-A58B-8E2CCF2A25DD}"/>
              </a:ext>
            </a:extLst>
          </p:cNvPr>
          <p:cNvSpPr/>
          <p:nvPr/>
        </p:nvSpPr>
        <p:spPr>
          <a:xfrm>
            <a:off x="26571452" y="12502089"/>
            <a:ext cx="13357745" cy="96749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3D9E2FC-5678-416F-B311-4B6247DA4E5B}"/>
              </a:ext>
            </a:extLst>
          </p:cNvPr>
          <p:cNvSpPr txBox="1"/>
          <p:nvPr/>
        </p:nvSpPr>
        <p:spPr>
          <a:xfrm>
            <a:off x="4075820" y="18380418"/>
            <a:ext cx="9177671" cy="954107"/>
          </a:xfrm>
          <a:prstGeom prst="rect">
            <a:avLst/>
          </a:prstGeom>
          <a:noFill/>
        </p:spPr>
        <p:txBody>
          <a:bodyPr wrap="square" rtlCol="0">
            <a:spAutoFit/>
          </a:bodyPr>
          <a:lstStyle/>
          <a:p>
            <a:pPr algn="ctr"/>
            <a:r>
              <a:rPr lang="en-US" sz="2800" b="1" dirty="0"/>
              <a:t>Figure 1 (Left). Outlined map of New Hampshire, USA with the study area highlighted in yellow. </a:t>
            </a:r>
          </a:p>
        </p:txBody>
      </p:sp>
      <p:sp>
        <p:nvSpPr>
          <p:cNvPr id="50" name="TextBox 49">
            <a:extLst>
              <a:ext uri="{FF2B5EF4-FFF2-40B4-BE49-F238E27FC236}">
                <a16:creationId xmlns:a16="http://schemas.microsoft.com/office/drawing/2014/main" id="{FF9393AD-EC66-4BF2-B5DC-6E7FD295B543}"/>
              </a:ext>
            </a:extLst>
          </p:cNvPr>
          <p:cNvSpPr txBox="1"/>
          <p:nvPr/>
        </p:nvSpPr>
        <p:spPr>
          <a:xfrm>
            <a:off x="4330634" y="21649567"/>
            <a:ext cx="9177671" cy="1384995"/>
          </a:xfrm>
          <a:prstGeom prst="rect">
            <a:avLst/>
          </a:prstGeom>
          <a:noFill/>
        </p:spPr>
        <p:txBody>
          <a:bodyPr wrap="square" rtlCol="0">
            <a:spAutoFit/>
          </a:bodyPr>
          <a:lstStyle/>
          <a:p>
            <a:pPr algn="ctr"/>
            <a:r>
              <a:rPr lang="en-US" sz="2800" b="1" dirty="0"/>
              <a:t>Figure 2 (Below). Simplified Bedrock Geology Map of Hubbard Brook, NH showing the primary geology along with the three watersheds (7,8,9) focused on in this study.</a:t>
            </a:r>
            <a:endParaRPr lang="en-US" sz="2800" b="1" baseline="30000" dirty="0"/>
          </a:p>
        </p:txBody>
      </p:sp>
      <p:sp>
        <p:nvSpPr>
          <p:cNvPr id="52" name="TextBox 51">
            <a:extLst>
              <a:ext uri="{FF2B5EF4-FFF2-40B4-BE49-F238E27FC236}">
                <a16:creationId xmlns:a16="http://schemas.microsoft.com/office/drawing/2014/main" id="{64D36D51-0F2B-4DC5-BEDF-32DB538AF575}"/>
              </a:ext>
            </a:extLst>
          </p:cNvPr>
          <p:cNvSpPr txBox="1"/>
          <p:nvPr/>
        </p:nvSpPr>
        <p:spPr>
          <a:xfrm>
            <a:off x="16335268" y="29523177"/>
            <a:ext cx="7751545" cy="646331"/>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t>Acknowledgments</a:t>
            </a:r>
          </a:p>
        </p:txBody>
      </p:sp>
      <p:sp>
        <p:nvSpPr>
          <p:cNvPr id="53" name="Rectangle 52">
            <a:extLst>
              <a:ext uri="{FF2B5EF4-FFF2-40B4-BE49-F238E27FC236}">
                <a16:creationId xmlns:a16="http://schemas.microsoft.com/office/drawing/2014/main" id="{D9877B3A-29A9-4284-A7F4-99D3221C1D1F}"/>
              </a:ext>
            </a:extLst>
          </p:cNvPr>
          <p:cNvSpPr/>
          <p:nvPr/>
        </p:nvSpPr>
        <p:spPr>
          <a:xfrm>
            <a:off x="14496202" y="29463240"/>
            <a:ext cx="11582817" cy="286718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C25AF5DA-4347-43B9-9FB3-DE84FF667C65}"/>
              </a:ext>
            </a:extLst>
          </p:cNvPr>
          <p:cNvSpPr txBox="1"/>
          <p:nvPr/>
        </p:nvSpPr>
        <p:spPr>
          <a:xfrm>
            <a:off x="26464444" y="22429320"/>
            <a:ext cx="13077184" cy="1384995"/>
          </a:xfrm>
          <a:prstGeom prst="rect">
            <a:avLst/>
          </a:prstGeom>
          <a:noFill/>
        </p:spPr>
        <p:txBody>
          <a:bodyPr wrap="square" rtlCol="0">
            <a:spAutoFit/>
          </a:bodyPr>
          <a:lstStyle/>
          <a:p>
            <a:pPr algn="ctr"/>
            <a:r>
              <a:rPr lang="en-US" sz="2800" b="1" dirty="0"/>
              <a:t>Figure 4.  Linear regressions of fifteen-year averages of NDVI and NDSI plotted against fifteen-year averages of volume weighted averages of major ions showing seasonal trends in stream chemistry</a:t>
            </a:r>
            <a:r>
              <a:rPr lang="en-US" sz="2400" b="1" dirty="0"/>
              <a:t>.</a:t>
            </a:r>
          </a:p>
        </p:txBody>
      </p:sp>
      <p:sp>
        <p:nvSpPr>
          <p:cNvPr id="46" name="TextBox 45">
            <a:extLst>
              <a:ext uri="{FF2B5EF4-FFF2-40B4-BE49-F238E27FC236}">
                <a16:creationId xmlns:a16="http://schemas.microsoft.com/office/drawing/2014/main" id="{6B1BE092-106C-EC48-80F8-E8BECAECF708}"/>
              </a:ext>
            </a:extLst>
          </p:cNvPr>
          <p:cNvSpPr txBox="1"/>
          <p:nvPr/>
        </p:nvSpPr>
        <p:spPr>
          <a:xfrm>
            <a:off x="440345" y="18182263"/>
            <a:ext cx="3462319" cy="646331"/>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t>Location</a:t>
            </a:r>
          </a:p>
        </p:txBody>
      </p:sp>
      <p:pic>
        <p:nvPicPr>
          <p:cNvPr id="35" name="Picture 34">
            <a:extLst>
              <a:ext uri="{FF2B5EF4-FFF2-40B4-BE49-F238E27FC236}">
                <a16:creationId xmlns:a16="http://schemas.microsoft.com/office/drawing/2014/main" id="{CCD0ACC3-86FC-3D45-A47E-C9B1A6D4C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20" y="24804349"/>
            <a:ext cx="13551481" cy="6555059"/>
          </a:xfrm>
          <a:prstGeom prst="rect">
            <a:avLst/>
          </a:prstGeom>
        </p:spPr>
      </p:pic>
      <p:pic>
        <p:nvPicPr>
          <p:cNvPr id="59" name="Picture 58" descr="A picture containing chart&#10;&#10;Description automatically generated">
            <a:extLst>
              <a:ext uri="{FF2B5EF4-FFF2-40B4-BE49-F238E27FC236}">
                <a16:creationId xmlns:a16="http://schemas.microsoft.com/office/drawing/2014/main" id="{F90589A4-463B-A541-8ADF-F04859E63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9027" y="12054809"/>
            <a:ext cx="2830662" cy="3174385"/>
          </a:xfrm>
          <a:prstGeom prst="rect">
            <a:avLst/>
          </a:prstGeom>
        </p:spPr>
      </p:pic>
      <p:pic>
        <p:nvPicPr>
          <p:cNvPr id="62" name="Picture 61" descr="A picture containing clipart, underpants&#10;&#10;Description automatically generated">
            <a:extLst>
              <a:ext uri="{FF2B5EF4-FFF2-40B4-BE49-F238E27FC236}">
                <a16:creationId xmlns:a16="http://schemas.microsoft.com/office/drawing/2014/main" id="{EE3A62EB-E309-1D4D-A749-14F88590D7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6610" y="12054809"/>
            <a:ext cx="1806672" cy="3122401"/>
          </a:xfrm>
          <a:prstGeom prst="rect">
            <a:avLst/>
          </a:prstGeom>
        </p:spPr>
      </p:pic>
      <p:pic>
        <p:nvPicPr>
          <p:cNvPr id="64" name="Picture 63" descr="Icon&#10;&#10;Description automatically generated">
            <a:extLst>
              <a:ext uri="{FF2B5EF4-FFF2-40B4-BE49-F238E27FC236}">
                <a16:creationId xmlns:a16="http://schemas.microsoft.com/office/drawing/2014/main" id="{D6D18305-2412-C547-A620-D61D985B48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69695" y="12127327"/>
            <a:ext cx="2984888" cy="2705600"/>
          </a:xfrm>
          <a:prstGeom prst="rect">
            <a:avLst/>
          </a:prstGeom>
        </p:spPr>
      </p:pic>
      <p:pic>
        <p:nvPicPr>
          <p:cNvPr id="68" name="Picture 67" descr="A person wearing a garment&#10;&#10;Description automatically generated with low confidence">
            <a:extLst>
              <a:ext uri="{FF2B5EF4-FFF2-40B4-BE49-F238E27FC236}">
                <a16:creationId xmlns:a16="http://schemas.microsoft.com/office/drawing/2014/main" id="{E437AEA7-4B1C-5F4B-8D86-D6471027C6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250" y="19262801"/>
            <a:ext cx="1761189" cy="3653176"/>
          </a:xfrm>
          <a:prstGeom prst="rect">
            <a:avLst/>
          </a:prstGeom>
        </p:spPr>
      </p:pic>
      <p:cxnSp>
        <p:nvCxnSpPr>
          <p:cNvPr id="70" name="Straight Connector 69">
            <a:extLst>
              <a:ext uri="{FF2B5EF4-FFF2-40B4-BE49-F238E27FC236}">
                <a16:creationId xmlns:a16="http://schemas.microsoft.com/office/drawing/2014/main" id="{61A2CE01-81F0-D345-AC80-87D3811D8DFA}"/>
              </a:ext>
            </a:extLst>
          </p:cNvPr>
          <p:cNvCxnSpPr>
            <a:cxnSpLocks/>
            <a:stCxn id="61" idx="2"/>
          </p:cNvCxnSpPr>
          <p:nvPr/>
        </p:nvCxnSpPr>
        <p:spPr>
          <a:xfrm>
            <a:off x="2108742" y="23034562"/>
            <a:ext cx="1163144" cy="593634"/>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85" name="Table 85">
            <a:extLst>
              <a:ext uri="{FF2B5EF4-FFF2-40B4-BE49-F238E27FC236}">
                <a16:creationId xmlns:a16="http://schemas.microsoft.com/office/drawing/2014/main" id="{DF57BD8A-B6F5-DD4F-AB55-5B515786F438}"/>
              </a:ext>
            </a:extLst>
          </p:cNvPr>
          <p:cNvGraphicFramePr>
            <a:graphicFrameLocks noGrp="1"/>
          </p:cNvGraphicFramePr>
          <p:nvPr>
            <p:extLst>
              <p:ext uri="{D42A27DB-BD31-4B8C-83A1-F6EECF244321}">
                <p14:modId xmlns:p14="http://schemas.microsoft.com/office/powerpoint/2010/main" val="3260815545"/>
              </p:ext>
            </p:extLst>
          </p:nvPr>
        </p:nvGraphicFramePr>
        <p:xfrm>
          <a:off x="14727994" y="15405882"/>
          <a:ext cx="11383206" cy="13114995"/>
        </p:xfrm>
        <a:graphic>
          <a:graphicData uri="http://schemas.openxmlformats.org/drawingml/2006/table">
            <a:tbl>
              <a:tblPr firstRow="1" bandRow="1">
                <a:tableStyleId>{073A0DAA-6AF3-43AB-8588-CEC1D06C72B9}</a:tableStyleId>
              </a:tblPr>
              <a:tblGrid>
                <a:gridCol w="3022695">
                  <a:extLst>
                    <a:ext uri="{9D8B030D-6E8A-4147-A177-3AD203B41FA5}">
                      <a16:colId xmlns:a16="http://schemas.microsoft.com/office/drawing/2014/main" val="4109777994"/>
                    </a:ext>
                  </a:extLst>
                </a:gridCol>
                <a:gridCol w="2859163">
                  <a:extLst>
                    <a:ext uri="{9D8B030D-6E8A-4147-A177-3AD203B41FA5}">
                      <a16:colId xmlns:a16="http://schemas.microsoft.com/office/drawing/2014/main" val="2164488463"/>
                    </a:ext>
                  </a:extLst>
                </a:gridCol>
                <a:gridCol w="2859163">
                  <a:extLst>
                    <a:ext uri="{9D8B030D-6E8A-4147-A177-3AD203B41FA5}">
                      <a16:colId xmlns:a16="http://schemas.microsoft.com/office/drawing/2014/main" val="2082022946"/>
                    </a:ext>
                  </a:extLst>
                </a:gridCol>
                <a:gridCol w="2642185">
                  <a:extLst>
                    <a:ext uri="{9D8B030D-6E8A-4147-A177-3AD203B41FA5}">
                      <a16:colId xmlns:a16="http://schemas.microsoft.com/office/drawing/2014/main" val="4151598462"/>
                    </a:ext>
                  </a:extLst>
                </a:gridCol>
              </a:tblGrid>
              <a:tr h="888301">
                <a:tc>
                  <a:txBody>
                    <a:bodyPr/>
                    <a:lstStyle/>
                    <a:p>
                      <a:r>
                        <a:rPr lang="en-US" sz="4400" dirty="0">
                          <a:solidFill>
                            <a:schemeClr val="tx1"/>
                          </a:solidFill>
                        </a:rPr>
                        <a:t>Watershed</a:t>
                      </a:r>
                    </a:p>
                  </a:txBody>
                  <a:tcPr>
                    <a:solidFill>
                      <a:schemeClr val="bg2"/>
                    </a:solidFill>
                  </a:tcPr>
                </a:tc>
                <a:tc>
                  <a:txBody>
                    <a:bodyPr/>
                    <a:lstStyle/>
                    <a:p>
                      <a:pPr algn="ctr"/>
                      <a:r>
                        <a:rPr lang="en-US" sz="5400" dirty="0">
                          <a:solidFill>
                            <a:schemeClr val="tx1"/>
                          </a:solidFill>
                        </a:rPr>
                        <a:t>7</a:t>
                      </a:r>
                    </a:p>
                  </a:txBody>
                  <a:tcPr>
                    <a:solidFill>
                      <a:srgbClr val="FFFF00"/>
                    </a:solidFill>
                  </a:tcPr>
                </a:tc>
                <a:tc>
                  <a:txBody>
                    <a:bodyPr/>
                    <a:lstStyle/>
                    <a:p>
                      <a:pPr algn="ctr"/>
                      <a:r>
                        <a:rPr lang="en-US" sz="5400" dirty="0">
                          <a:solidFill>
                            <a:schemeClr val="tx1"/>
                          </a:solidFill>
                        </a:rPr>
                        <a:t>8</a:t>
                      </a:r>
                    </a:p>
                  </a:txBody>
                  <a:tcPr>
                    <a:solidFill>
                      <a:srgbClr val="0070C0"/>
                    </a:solidFill>
                  </a:tcPr>
                </a:tc>
                <a:tc>
                  <a:txBody>
                    <a:bodyPr/>
                    <a:lstStyle/>
                    <a:p>
                      <a:pPr algn="ctr"/>
                      <a:r>
                        <a:rPr lang="en-US" sz="5400" dirty="0">
                          <a:solidFill>
                            <a:schemeClr val="tx1"/>
                          </a:solidFill>
                        </a:rPr>
                        <a:t>9</a:t>
                      </a:r>
                    </a:p>
                  </a:txBody>
                  <a:tcPr>
                    <a:solidFill>
                      <a:srgbClr val="00B050"/>
                    </a:solidFill>
                  </a:tcPr>
                </a:tc>
                <a:extLst>
                  <a:ext uri="{0D108BD9-81ED-4DB2-BD59-A6C34878D82A}">
                    <a16:rowId xmlns:a16="http://schemas.microsoft.com/office/drawing/2014/main" val="292072908"/>
                  </a:ext>
                </a:extLst>
              </a:tr>
              <a:tr h="2043093">
                <a:tc>
                  <a:txBody>
                    <a:bodyPr/>
                    <a:lstStyle/>
                    <a:p>
                      <a:pPr algn="ctr"/>
                      <a:r>
                        <a:rPr lang="en-US" sz="4400" dirty="0"/>
                        <a:t>Average Discharge (cfs)</a:t>
                      </a:r>
                    </a:p>
                  </a:txBody>
                  <a:tcPr/>
                </a:tc>
                <a:tc>
                  <a:txBody>
                    <a:bodyPr/>
                    <a:lstStyle/>
                    <a:p>
                      <a:pPr algn="ctr"/>
                      <a:endParaRPr lang="en-US" sz="4400" dirty="0"/>
                    </a:p>
                    <a:p>
                      <a:pPr algn="ctr"/>
                      <a:r>
                        <a:rPr lang="en-US" sz="4400" dirty="0"/>
                        <a:t>2.76</a:t>
                      </a:r>
                    </a:p>
                  </a:txBody>
                  <a:tcPr>
                    <a:solidFill>
                      <a:srgbClr val="FFFF00"/>
                    </a:solidFill>
                  </a:tcPr>
                </a:tc>
                <a:tc>
                  <a:txBody>
                    <a:bodyPr/>
                    <a:lstStyle/>
                    <a:p>
                      <a:pPr algn="ctr"/>
                      <a:endParaRPr lang="en-US" sz="4400" dirty="0"/>
                    </a:p>
                    <a:p>
                      <a:pPr algn="ctr"/>
                      <a:r>
                        <a:rPr lang="en-US" sz="4400" dirty="0"/>
                        <a:t>2.69</a:t>
                      </a:r>
                    </a:p>
                  </a:txBody>
                  <a:tcPr>
                    <a:solidFill>
                      <a:srgbClr val="0070C0"/>
                    </a:solidFill>
                  </a:tcPr>
                </a:tc>
                <a:tc>
                  <a:txBody>
                    <a:bodyPr/>
                    <a:lstStyle/>
                    <a:p>
                      <a:pPr algn="ctr"/>
                      <a:endParaRPr lang="en-US" sz="4400" dirty="0"/>
                    </a:p>
                    <a:p>
                      <a:pPr algn="ctr"/>
                      <a:r>
                        <a:rPr lang="en-US" sz="4400" dirty="0"/>
                        <a:t>2.71</a:t>
                      </a:r>
                    </a:p>
                  </a:txBody>
                  <a:tcPr>
                    <a:solidFill>
                      <a:srgbClr val="00B050"/>
                    </a:solidFill>
                  </a:tcPr>
                </a:tc>
                <a:extLst>
                  <a:ext uri="{0D108BD9-81ED-4DB2-BD59-A6C34878D82A}">
                    <a16:rowId xmlns:a16="http://schemas.microsoft.com/office/drawing/2014/main" val="101114903"/>
                  </a:ext>
                </a:extLst>
              </a:tr>
              <a:tr h="991174">
                <a:tc>
                  <a:txBody>
                    <a:bodyPr/>
                    <a:lstStyle/>
                    <a:p>
                      <a:pPr algn="ctr"/>
                      <a:r>
                        <a:rPr lang="en-US" sz="4400" dirty="0"/>
                        <a:t>Area (km</a:t>
                      </a:r>
                      <a:r>
                        <a:rPr lang="en-US" sz="4400" baseline="30000" dirty="0"/>
                        <a:t>2</a:t>
                      </a:r>
                      <a:r>
                        <a:rPr lang="en-US" sz="4400" baseline="0" dirty="0"/>
                        <a:t>)</a:t>
                      </a:r>
                      <a:endParaRPr lang="en-US" sz="4400" dirty="0"/>
                    </a:p>
                  </a:txBody>
                  <a:tcPr/>
                </a:tc>
                <a:tc>
                  <a:txBody>
                    <a:bodyPr/>
                    <a:lstStyle/>
                    <a:p>
                      <a:pPr algn="ctr"/>
                      <a:r>
                        <a:rPr lang="en-US" sz="4400" dirty="0"/>
                        <a:t>0.77</a:t>
                      </a:r>
                    </a:p>
                  </a:txBody>
                  <a:tcPr>
                    <a:solidFill>
                      <a:srgbClr val="FFFF00"/>
                    </a:solidFill>
                  </a:tcPr>
                </a:tc>
                <a:tc>
                  <a:txBody>
                    <a:bodyPr/>
                    <a:lstStyle/>
                    <a:p>
                      <a:pPr algn="ctr"/>
                      <a:r>
                        <a:rPr lang="en-US" sz="4400" dirty="0"/>
                        <a:t>0.61</a:t>
                      </a:r>
                    </a:p>
                  </a:txBody>
                  <a:tcPr>
                    <a:solidFill>
                      <a:srgbClr val="0070C0"/>
                    </a:solidFill>
                  </a:tcPr>
                </a:tc>
                <a:tc>
                  <a:txBody>
                    <a:bodyPr/>
                    <a:lstStyle/>
                    <a:p>
                      <a:pPr algn="ctr"/>
                      <a:r>
                        <a:rPr lang="en-US" sz="4400" dirty="0"/>
                        <a:t>0.70</a:t>
                      </a:r>
                    </a:p>
                  </a:txBody>
                  <a:tcPr>
                    <a:solidFill>
                      <a:srgbClr val="00B050"/>
                    </a:solidFill>
                  </a:tcPr>
                </a:tc>
                <a:extLst>
                  <a:ext uri="{0D108BD9-81ED-4DB2-BD59-A6C34878D82A}">
                    <a16:rowId xmlns:a16="http://schemas.microsoft.com/office/drawing/2014/main" val="3888079295"/>
                  </a:ext>
                </a:extLst>
              </a:tr>
              <a:tr h="991174">
                <a:tc>
                  <a:txBody>
                    <a:bodyPr/>
                    <a:lstStyle/>
                    <a:p>
                      <a:pPr algn="ctr"/>
                      <a:r>
                        <a:rPr lang="en-US" sz="4400" dirty="0"/>
                        <a:t>Kinsman</a:t>
                      </a:r>
                    </a:p>
                  </a:txBody>
                  <a:tcPr/>
                </a:tc>
                <a:tc>
                  <a:txBody>
                    <a:bodyPr/>
                    <a:lstStyle/>
                    <a:p>
                      <a:pPr algn="ctr"/>
                      <a:r>
                        <a:rPr lang="en-US" sz="4400" dirty="0"/>
                        <a:t>26%</a:t>
                      </a:r>
                    </a:p>
                  </a:txBody>
                  <a:tcPr>
                    <a:solidFill>
                      <a:srgbClr val="FFFF00"/>
                    </a:solidFill>
                  </a:tcPr>
                </a:tc>
                <a:tc>
                  <a:txBody>
                    <a:bodyPr/>
                    <a:lstStyle/>
                    <a:p>
                      <a:pPr algn="ctr"/>
                      <a:r>
                        <a:rPr lang="en-US" sz="4400" dirty="0"/>
                        <a:t>20%</a:t>
                      </a:r>
                    </a:p>
                  </a:txBody>
                  <a:tcPr>
                    <a:solidFill>
                      <a:srgbClr val="0070C0"/>
                    </a:solidFill>
                  </a:tcPr>
                </a:tc>
                <a:tc>
                  <a:txBody>
                    <a:bodyPr/>
                    <a:lstStyle/>
                    <a:p>
                      <a:pPr algn="ctr"/>
                      <a:r>
                        <a:rPr lang="en-US" sz="4400" dirty="0"/>
                        <a:t>0%</a:t>
                      </a:r>
                    </a:p>
                  </a:txBody>
                  <a:tcPr>
                    <a:solidFill>
                      <a:srgbClr val="00B050"/>
                    </a:solidFill>
                  </a:tcPr>
                </a:tc>
                <a:extLst>
                  <a:ext uri="{0D108BD9-81ED-4DB2-BD59-A6C34878D82A}">
                    <a16:rowId xmlns:a16="http://schemas.microsoft.com/office/drawing/2014/main" val="2420696513"/>
                  </a:ext>
                </a:extLst>
              </a:tr>
              <a:tr h="1093550">
                <a:tc>
                  <a:txBody>
                    <a:bodyPr/>
                    <a:lstStyle/>
                    <a:p>
                      <a:pPr algn="ctr"/>
                      <a:r>
                        <a:rPr lang="en-US" sz="4400" dirty="0"/>
                        <a:t> Rangeley</a:t>
                      </a:r>
                    </a:p>
                  </a:txBody>
                  <a:tcPr/>
                </a:tc>
                <a:tc>
                  <a:txBody>
                    <a:bodyPr/>
                    <a:lstStyle/>
                    <a:p>
                      <a:pPr algn="ctr"/>
                      <a:r>
                        <a:rPr lang="en-US" sz="4400" dirty="0"/>
                        <a:t>74%</a:t>
                      </a:r>
                    </a:p>
                  </a:txBody>
                  <a:tcPr>
                    <a:solidFill>
                      <a:srgbClr val="FFFF00"/>
                    </a:solidFill>
                  </a:tcPr>
                </a:tc>
                <a:tc>
                  <a:txBody>
                    <a:bodyPr/>
                    <a:lstStyle/>
                    <a:p>
                      <a:pPr algn="ctr"/>
                      <a:r>
                        <a:rPr lang="en-US" sz="4400" dirty="0"/>
                        <a:t>80%</a:t>
                      </a:r>
                    </a:p>
                  </a:txBody>
                  <a:tcPr>
                    <a:solidFill>
                      <a:srgbClr val="0070C0"/>
                    </a:solidFill>
                  </a:tcPr>
                </a:tc>
                <a:tc>
                  <a:txBody>
                    <a:bodyPr/>
                    <a:lstStyle/>
                    <a:p>
                      <a:pPr algn="ctr"/>
                      <a:r>
                        <a:rPr lang="en-US" sz="4400" dirty="0"/>
                        <a:t>100%</a:t>
                      </a:r>
                    </a:p>
                  </a:txBody>
                  <a:tcPr>
                    <a:solidFill>
                      <a:srgbClr val="00B050"/>
                    </a:solidFill>
                  </a:tcPr>
                </a:tc>
                <a:extLst>
                  <a:ext uri="{0D108BD9-81ED-4DB2-BD59-A6C34878D82A}">
                    <a16:rowId xmlns:a16="http://schemas.microsoft.com/office/drawing/2014/main" val="3848897396"/>
                  </a:ext>
                </a:extLst>
              </a:tr>
              <a:tr h="893253">
                <a:tc gridSpan="4">
                  <a:txBody>
                    <a:bodyPr/>
                    <a:lstStyle/>
                    <a:p>
                      <a:pPr algn="ctr"/>
                      <a:r>
                        <a:rPr lang="en-US" sz="4400" b="1" dirty="0"/>
                        <a:t>15 Year Stream Chemistry Averages (Vol/Wt)</a:t>
                      </a:r>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extLst>
                  <a:ext uri="{0D108BD9-81ED-4DB2-BD59-A6C34878D82A}">
                    <a16:rowId xmlns:a16="http://schemas.microsoft.com/office/drawing/2014/main" val="2866611696"/>
                  </a:ext>
                </a:extLst>
              </a:tr>
              <a:tr h="991174">
                <a:tc>
                  <a:txBody>
                    <a:bodyPr/>
                    <a:lstStyle/>
                    <a:p>
                      <a:pPr algn="ctr"/>
                      <a:r>
                        <a:rPr lang="en-US" sz="4800" dirty="0"/>
                        <a:t>Ca</a:t>
                      </a:r>
                    </a:p>
                  </a:txBody>
                  <a:tcPr/>
                </a:tc>
                <a:tc>
                  <a:txBody>
                    <a:bodyPr/>
                    <a:lstStyle/>
                    <a:p>
                      <a:pPr algn="ctr"/>
                      <a:r>
                        <a:rPr lang="en-US" sz="4400" dirty="0"/>
                        <a:t>0.829</a:t>
                      </a:r>
                    </a:p>
                  </a:txBody>
                  <a:tcPr>
                    <a:solidFill>
                      <a:srgbClr val="FFFF00"/>
                    </a:solidFill>
                  </a:tcPr>
                </a:tc>
                <a:tc>
                  <a:txBody>
                    <a:bodyPr/>
                    <a:lstStyle/>
                    <a:p>
                      <a:pPr algn="ctr"/>
                      <a:r>
                        <a:rPr lang="en-US" sz="4400" dirty="0"/>
                        <a:t>0.701</a:t>
                      </a:r>
                    </a:p>
                  </a:txBody>
                  <a:tcPr>
                    <a:solidFill>
                      <a:srgbClr val="0070C0"/>
                    </a:solidFill>
                  </a:tcPr>
                </a:tc>
                <a:tc>
                  <a:txBody>
                    <a:bodyPr/>
                    <a:lstStyle/>
                    <a:p>
                      <a:pPr algn="ctr"/>
                      <a:r>
                        <a:rPr lang="en-US" sz="4400" dirty="0"/>
                        <a:t>0.555</a:t>
                      </a:r>
                    </a:p>
                  </a:txBody>
                  <a:tcPr>
                    <a:solidFill>
                      <a:srgbClr val="00B050"/>
                    </a:solidFill>
                  </a:tcPr>
                </a:tc>
                <a:extLst>
                  <a:ext uri="{0D108BD9-81ED-4DB2-BD59-A6C34878D82A}">
                    <a16:rowId xmlns:a16="http://schemas.microsoft.com/office/drawing/2014/main" val="3963011895"/>
                  </a:ext>
                </a:extLst>
              </a:tr>
              <a:tr h="991174">
                <a:tc>
                  <a:txBody>
                    <a:bodyPr/>
                    <a:lstStyle/>
                    <a:p>
                      <a:pPr algn="ctr"/>
                      <a:r>
                        <a:rPr lang="en-US" sz="4800" dirty="0"/>
                        <a:t>Mg</a:t>
                      </a:r>
                    </a:p>
                  </a:txBody>
                  <a:tcPr/>
                </a:tc>
                <a:tc>
                  <a:txBody>
                    <a:bodyPr/>
                    <a:lstStyle/>
                    <a:p>
                      <a:pPr algn="ctr"/>
                      <a:r>
                        <a:rPr lang="en-US" sz="4400" dirty="0"/>
                        <a:t>0.286</a:t>
                      </a:r>
                    </a:p>
                  </a:txBody>
                  <a:tcPr>
                    <a:solidFill>
                      <a:srgbClr val="FFFF00"/>
                    </a:solidFill>
                  </a:tcPr>
                </a:tc>
                <a:tc>
                  <a:txBody>
                    <a:bodyPr/>
                    <a:lstStyle/>
                    <a:p>
                      <a:pPr algn="ctr"/>
                      <a:r>
                        <a:rPr lang="en-US" sz="4400" dirty="0"/>
                        <a:t>0.277</a:t>
                      </a:r>
                    </a:p>
                  </a:txBody>
                  <a:tcPr>
                    <a:solidFill>
                      <a:srgbClr val="0070C0"/>
                    </a:solidFill>
                  </a:tcPr>
                </a:tc>
                <a:tc>
                  <a:txBody>
                    <a:bodyPr/>
                    <a:lstStyle/>
                    <a:p>
                      <a:pPr algn="ctr"/>
                      <a:r>
                        <a:rPr lang="en-US" sz="4400" dirty="0"/>
                        <a:t>0.199</a:t>
                      </a:r>
                    </a:p>
                  </a:txBody>
                  <a:tcPr>
                    <a:solidFill>
                      <a:srgbClr val="00B050"/>
                    </a:solidFill>
                  </a:tcPr>
                </a:tc>
                <a:extLst>
                  <a:ext uri="{0D108BD9-81ED-4DB2-BD59-A6C34878D82A}">
                    <a16:rowId xmlns:a16="http://schemas.microsoft.com/office/drawing/2014/main" val="3590032431"/>
                  </a:ext>
                </a:extLst>
              </a:tr>
              <a:tr h="991174">
                <a:tc>
                  <a:txBody>
                    <a:bodyPr/>
                    <a:lstStyle/>
                    <a:p>
                      <a:pPr algn="ctr"/>
                      <a:r>
                        <a:rPr lang="en-US" sz="4800" dirty="0"/>
                        <a:t>K</a:t>
                      </a:r>
                    </a:p>
                  </a:txBody>
                  <a:tcPr/>
                </a:tc>
                <a:tc>
                  <a:txBody>
                    <a:bodyPr/>
                    <a:lstStyle/>
                    <a:p>
                      <a:pPr algn="ctr"/>
                      <a:r>
                        <a:rPr lang="en-US" sz="4400" dirty="0"/>
                        <a:t>0.141</a:t>
                      </a:r>
                    </a:p>
                  </a:txBody>
                  <a:tcPr>
                    <a:solidFill>
                      <a:srgbClr val="FFFF00"/>
                    </a:solidFill>
                  </a:tcPr>
                </a:tc>
                <a:tc>
                  <a:txBody>
                    <a:bodyPr/>
                    <a:lstStyle/>
                    <a:p>
                      <a:pPr algn="ctr"/>
                      <a:r>
                        <a:rPr lang="en-US" sz="4400" dirty="0"/>
                        <a:t>0.149</a:t>
                      </a:r>
                    </a:p>
                  </a:txBody>
                  <a:tcPr>
                    <a:solidFill>
                      <a:srgbClr val="0070C0"/>
                    </a:solidFill>
                  </a:tcPr>
                </a:tc>
                <a:tc>
                  <a:txBody>
                    <a:bodyPr/>
                    <a:lstStyle/>
                    <a:p>
                      <a:pPr algn="ctr"/>
                      <a:r>
                        <a:rPr lang="en-US" sz="4400" dirty="0"/>
                        <a:t>0.157</a:t>
                      </a:r>
                    </a:p>
                  </a:txBody>
                  <a:tcPr>
                    <a:solidFill>
                      <a:srgbClr val="00B050"/>
                    </a:solidFill>
                  </a:tcPr>
                </a:tc>
                <a:extLst>
                  <a:ext uri="{0D108BD9-81ED-4DB2-BD59-A6C34878D82A}">
                    <a16:rowId xmlns:a16="http://schemas.microsoft.com/office/drawing/2014/main" val="1065558399"/>
                  </a:ext>
                </a:extLst>
              </a:tr>
              <a:tr h="991174">
                <a:tc>
                  <a:txBody>
                    <a:bodyPr/>
                    <a:lstStyle/>
                    <a:p>
                      <a:pPr algn="ctr"/>
                      <a:r>
                        <a:rPr lang="en-US" sz="4800" dirty="0"/>
                        <a:t>SO</a:t>
                      </a:r>
                      <a:r>
                        <a:rPr lang="en-US" sz="4800" baseline="-25000" dirty="0"/>
                        <a:t>4</a:t>
                      </a:r>
                      <a:endParaRPr lang="en-US" sz="4800" dirty="0"/>
                    </a:p>
                  </a:txBody>
                  <a:tcPr/>
                </a:tc>
                <a:tc>
                  <a:txBody>
                    <a:bodyPr/>
                    <a:lstStyle/>
                    <a:p>
                      <a:pPr algn="ctr"/>
                      <a:r>
                        <a:rPr lang="en-US" sz="4400" dirty="0"/>
                        <a:t>3.17</a:t>
                      </a:r>
                    </a:p>
                  </a:txBody>
                  <a:tcPr>
                    <a:solidFill>
                      <a:srgbClr val="FFFF00"/>
                    </a:solidFill>
                  </a:tcPr>
                </a:tc>
                <a:tc>
                  <a:txBody>
                    <a:bodyPr/>
                    <a:lstStyle/>
                    <a:p>
                      <a:pPr algn="ctr"/>
                      <a:r>
                        <a:rPr lang="en-US" sz="4400" dirty="0"/>
                        <a:t>3.07</a:t>
                      </a:r>
                    </a:p>
                  </a:txBody>
                  <a:tcPr>
                    <a:solidFill>
                      <a:srgbClr val="0070C0"/>
                    </a:solidFill>
                  </a:tcPr>
                </a:tc>
                <a:tc>
                  <a:txBody>
                    <a:bodyPr/>
                    <a:lstStyle/>
                    <a:p>
                      <a:pPr algn="ctr"/>
                      <a:r>
                        <a:rPr lang="en-US" sz="4400" dirty="0"/>
                        <a:t>3.00</a:t>
                      </a:r>
                    </a:p>
                  </a:txBody>
                  <a:tcPr>
                    <a:solidFill>
                      <a:srgbClr val="00B050"/>
                    </a:solidFill>
                  </a:tcPr>
                </a:tc>
                <a:extLst>
                  <a:ext uri="{0D108BD9-81ED-4DB2-BD59-A6C34878D82A}">
                    <a16:rowId xmlns:a16="http://schemas.microsoft.com/office/drawing/2014/main" val="4124020720"/>
                  </a:ext>
                </a:extLst>
              </a:tr>
              <a:tr h="991174">
                <a:tc>
                  <a:txBody>
                    <a:bodyPr/>
                    <a:lstStyle/>
                    <a:p>
                      <a:pPr algn="ctr"/>
                      <a:r>
                        <a:rPr lang="en-US" sz="4800" dirty="0"/>
                        <a:t>SiO</a:t>
                      </a:r>
                      <a:r>
                        <a:rPr lang="en-US" sz="4800" baseline="-25000" dirty="0"/>
                        <a:t>2</a:t>
                      </a:r>
                      <a:endParaRPr lang="en-US" sz="4800" dirty="0"/>
                    </a:p>
                  </a:txBody>
                  <a:tcPr/>
                </a:tc>
                <a:tc>
                  <a:txBody>
                    <a:bodyPr/>
                    <a:lstStyle/>
                    <a:p>
                      <a:pPr algn="ctr"/>
                      <a:r>
                        <a:rPr lang="en-US" sz="4400" dirty="0"/>
                        <a:t>5.11</a:t>
                      </a:r>
                    </a:p>
                  </a:txBody>
                  <a:tcPr>
                    <a:solidFill>
                      <a:srgbClr val="FFFF00"/>
                    </a:solidFill>
                  </a:tcPr>
                </a:tc>
                <a:tc>
                  <a:txBody>
                    <a:bodyPr/>
                    <a:lstStyle/>
                    <a:p>
                      <a:pPr algn="ctr"/>
                      <a:r>
                        <a:rPr lang="en-US" sz="4400" dirty="0"/>
                        <a:t>5.50</a:t>
                      </a:r>
                    </a:p>
                  </a:txBody>
                  <a:tcPr>
                    <a:solidFill>
                      <a:srgbClr val="0070C0"/>
                    </a:solidFill>
                  </a:tcPr>
                </a:tc>
                <a:tc>
                  <a:txBody>
                    <a:bodyPr/>
                    <a:lstStyle/>
                    <a:p>
                      <a:pPr algn="ctr"/>
                      <a:r>
                        <a:rPr lang="en-US" sz="4400" dirty="0"/>
                        <a:t>5.50</a:t>
                      </a:r>
                    </a:p>
                  </a:txBody>
                  <a:tcPr>
                    <a:solidFill>
                      <a:srgbClr val="00B050"/>
                    </a:solidFill>
                  </a:tcPr>
                </a:tc>
                <a:extLst>
                  <a:ext uri="{0D108BD9-81ED-4DB2-BD59-A6C34878D82A}">
                    <a16:rowId xmlns:a16="http://schemas.microsoft.com/office/drawing/2014/main" val="3813981927"/>
                  </a:ext>
                </a:extLst>
              </a:tr>
              <a:tr h="1172454">
                <a:tc>
                  <a:txBody>
                    <a:bodyPr/>
                    <a:lstStyle/>
                    <a:p>
                      <a:pPr algn="ctr"/>
                      <a:r>
                        <a:rPr lang="en-US" sz="4800" dirty="0"/>
                        <a:t>Fe</a:t>
                      </a:r>
                    </a:p>
                  </a:txBody>
                  <a:tcPr/>
                </a:tc>
                <a:tc>
                  <a:txBody>
                    <a:bodyPr/>
                    <a:lstStyle/>
                    <a:p>
                      <a:pPr algn="ctr"/>
                      <a:r>
                        <a:rPr lang="en-US" sz="4400" dirty="0"/>
                        <a:t>0.003</a:t>
                      </a:r>
                    </a:p>
                  </a:txBody>
                  <a:tcPr>
                    <a:solidFill>
                      <a:srgbClr val="FFFF00"/>
                    </a:solidFill>
                  </a:tcPr>
                </a:tc>
                <a:tc>
                  <a:txBody>
                    <a:bodyPr/>
                    <a:lstStyle/>
                    <a:p>
                      <a:pPr algn="ctr"/>
                      <a:r>
                        <a:rPr lang="en-US" sz="4400" dirty="0"/>
                        <a:t>0.030</a:t>
                      </a:r>
                    </a:p>
                  </a:txBody>
                  <a:tcPr>
                    <a:solidFill>
                      <a:srgbClr val="0070C0"/>
                    </a:solidFill>
                  </a:tcPr>
                </a:tc>
                <a:tc>
                  <a:txBody>
                    <a:bodyPr/>
                    <a:lstStyle/>
                    <a:p>
                      <a:pPr algn="ctr"/>
                      <a:r>
                        <a:rPr lang="en-US" sz="4400" dirty="0"/>
                        <a:t>0.300</a:t>
                      </a:r>
                    </a:p>
                  </a:txBody>
                  <a:tcPr>
                    <a:solidFill>
                      <a:srgbClr val="00B050"/>
                    </a:solidFill>
                  </a:tcPr>
                </a:tc>
                <a:extLst>
                  <a:ext uri="{0D108BD9-81ED-4DB2-BD59-A6C34878D82A}">
                    <a16:rowId xmlns:a16="http://schemas.microsoft.com/office/drawing/2014/main" val="2631632826"/>
                  </a:ext>
                </a:extLst>
              </a:tr>
            </a:tbl>
          </a:graphicData>
        </a:graphic>
      </p:graphicFrame>
      <p:pic>
        <p:nvPicPr>
          <p:cNvPr id="97" name="Graphic 96">
            <a:extLst>
              <a:ext uri="{FF2B5EF4-FFF2-40B4-BE49-F238E27FC236}">
                <a16:creationId xmlns:a16="http://schemas.microsoft.com/office/drawing/2014/main" id="{BC4F346D-45C9-DE4A-9FAB-2D6DE33E1A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814872" y="13450681"/>
            <a:ext cx="12699121" cy="4192944"/>
          </a:xfrm>
          <a:prstGeom prst="rect">
            <a:avLst/>
          </a:prstGeom>
        </p:spPr>
      </p:pic>
      <p:pic>
        <p:nvPicPr>
          <p:cNvPr id="103" name="Graphic 102">
            <a:extLst>
              <a:ext uri="{FF2B5EF4-FFF2-40B4-BE49-F238E27FC236}">
                <a16:creationId xmlns:a16="http://schemas.microsoft.com/office/drawing/2014/main" id="{FD1268CB-81C9-7346-9EEE-AA7F7CD57C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732710" y="17895862"/>
            <a:ext cx="12781283" cy="3891460"/>
          </a:xfrm>
          <a:prstGeom prst="rect">
            <a:avLst/>
          </a:prstGeom>
        </p:spPr>
      </p:pic>
      <p:sp>
        <p:nvSpPr>
          <p:cNvPr id="36" name="TextBox 35">
            <a:extLst>
              <a:ext uri="{FF2B5EF4-FFF2-40B4-BE49-F238E27FC236}">
                <a16:creationId xmlns:a16="http://schemas.microsoft.com/office/drawing/2014/main" id="{78504AEE-509F-3C4F-AA60-9274232C629E}"/>
              </a:ext>
            </a:extLst>
          </p:cNvPr>
          <p:cNvSpPr txBox="1"/>
          <p:nvPr/>
        </p:nvSpPr>
        <p:spPr>
          <a:xfrm>
            <a:off x="4005720" y="5086931"/>
            <a:ext cx="6278880" cy="646331"/>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t>Objectives</a:t>
            </a:r>
          </a:p>
        </p:txBody>
      </p:sp>
      <p:sp>
        <p:nvSpPr>
          <p:cNvPr id="40" name="Rectangle 39">
            <a:extLst>
              <a:ext uri="{FF2B5EF4-FFF2-40B4-BE49-F238E27FC236}">
                <a16:creationId xmlns:a16="http://schemas.microsoft.com/office/drawing/2014/main" id="{125ADB0B-4CA1-8C49-8002-8A17DBBE0EBB}"/>
              </a:ext>
            </a:extLst>
          </p:cNvPr>
          <p:cNvSpPr/>
          <p:nvPr/>
        </p:nvSpPr>
        <p:spPr>
          <a:xfrm>
            <a:off x="170356" y="5001700"/>
            <a:ext cx="14063846" cy="3521967"/>
          </a:xfrm>
          <a:prstGeom prst="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TextBox 40">
            <a:extLst>
              <a:ext uri="{FF2B5EF4-FFF2-40B4-BE49-F238E27FC236}">
                <a16:creationId xmlns:a16="http://schemas.microsoft.com/office/drawing/2014/main" id="{AC780053-0439-C743-8673-445DA651265D}"/>
              </a:ext>
            </a:extLst>
          </p:cNvPr>
          <p:cNvSpPr txBox="1"/>
          <p:nvPr/>
        </p:nvSpPr>
        <p:spPr>
          <a:xfrm>
            <a:off x="194195" y="6346907"/>
            <a:ext cx="13824468" cy="1661993"/>
          </a:xfrm>
          <a:prstGeom prst="rect">
            <a:avLst/>
          </a:prstGeom>
          <a:noFill/>
        </p:spPr>
        <p:txBody>
          <a:bodyPr wrap="square" rtlCol="0">
            <a:spAutoFit/>
          </a:bodyPr>
          <a:lstStyle/>
          <a:p>
            <a:pPr marL="457200" indent="-457200" algn="just">
              <a:buFont typeface="Arial" panose="020B0604020202020204" pitchFamily="34" charset="0"/>
              <a:buChar char="•"/>
            </a:pPr>
            <a:r>
              <a:rPr lang="en-US" sz="3400" dirty="0">
                <a:solidFill>
                  <a:srgbClr val="000000"/>
                </a:solidFill>
              </a:rPr>
              <a:t>To evaluate the influence of bedrock chemistry on stream water chemistry in closely spaced watersheds in mountainous terrains .</a:t>
            </a:r>
          </a:p>
          <a:p>
            <a:pPr marL="457200" indent="-457200" algn="just">
              <a:buFont typeface="Arial" panose="020B0604020202020204" pitchFamily="34" charset="0"/>
              <a:buChar char="•"/>
            </a:pPr>
            <a:r>
              <a:rPr lang="en-US" sz="3400" dirty="0">
                <a:solidFill>
                  <a:srgbClr val="000000"/>
                </a:solidFill>
              </a:rPr>
              <a:t>To investigate the seasonal impacts on stream chemistry</a:t>
            </a:r>
          </a:p>
        </p:txBody>
      </p:sp>
      <p:sp>
        <p:nvSpPr>
          <p:cNvPr id="48" name="Rectangle 47">
            <a:extLst>
              <a:ext uri="{FF2B5EF4-FFF2-40B4-BE49-F238E27FC236}">
                <a16:creationId xmlns:a16="http://schemas.microsoft.com/office/drawing/2014/main" id="{316E54CD-C295-AC49-8CAE-30583A725F85}"/>
              </a:ext>
            </a:extLst>
          </p:cNvPr>
          <p:cNvSpPr/>
          <p:nvPr/>
        </p:nvSpPr>
        <p:spPr>
          <a:xfrm>
            <a:off x="26361722" y="29462258"/>
            <a:ext cx="13282626" cy="2867187"/>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E71242AD-F5AA-B54E-B641-A9F6FEC493D7}"/>
              </a:ext>
            </a:extLst>
          </p:cNvPr>
          <p:cNvSpPr txBox="1"/>
          <p:nvPr/>
        </p:nvSpPr>
        <p:spPr>
          <a:xfrm>
            <a:off x="28872297" y="5079571"/>
            <a:ext cx="8029632" cy="646331"/>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t>Seasonal Effects 1.</a:t>
            </a:r>
          </a:p>
        </p:txBody>
      </p:sp>
      <p:sp>
        <p:nvSpPr>
          <p:cNvPr id="54" name="TextBox 53">
            <a:extLst>
              <a:ext uri="{FF2B5EF4-FFF2-40B4-BE49-F238E27FC236}">
                <a16:creationId xmlns:a16="http://schemas.microsoft.com/office/drawing/2014/main" id="{E51DEED8-16DA-C143-91CC-94519FCC1558}"/>
              </a:ext>
            </a:extLst>
          </p:cNvPr>
          <p:cNvSpPr txBox="1"/>
          <p:nvPr/>
        </p:nvSpPr>
        <p:spPr>
          <a:xfrm>
            <a:off x="27057874" y="25014356"/>
            <a:ext cx="11359682"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t>Investigate local soil chemistry </a:t>
            </a:r>
          </a:p>
          <a:p>
            <a:pPr marL="571500" indent="-571500">
              <a:buFont typeface="Arial" panose="020B0604020202020204" pitchFamily="34" charset="0"/>
              <a:buChar char="•"/>
            </a:pPr>
            <a:r>
              <a:rPr lang="en-US" sz="3600" dirty="0"/>
              <a:t>Look at plant response to nutrient availability between different bedrock geologies, (P, K, Mg, Ca){3}.</a:t>
            </a:r>
          </a:p>
          <a:p>
            <a:pPr marL="571500" indent="-571500">
              <a:buFont typeface="Arial" panose="020B0604020202020204" pitchFamily="34" charset="0"/>
              <a:buChar char="•"/>
            </a:pPr>
            <a:r>
              <a:rPr lang="en-US" sz="3600" dirty="0"/>
              <a:t>Spectral analysis </a:t>
            </a:r>
          </a:p>
          <a:p>
            <a:pPr marL="571500" indent="-571500">
              <a:buFont typeface="Arial" panose="020B0604020202020204" pitchFamily="34" charset="0"/>
              <a:buChar char="•"/>
            </a:pPr>
            <a:r>
              <a:rPr lang="en-US" sz="3600" dirty="0"/>
              <a:t>Extend research to additional watersheds</a:t>
            </a:r>
          </a:p>
        </p:txBody>
      </p:sp>
      <p:sp>
        <p:nvSpPr>
          <p:cNvPr id="51" name="Rectangle 50">
            <a:extLst>
              <a:ext uri="{FF2B5EF4-FFF2-40B4-BE49-F238E27FC236}">
                <a16:creationId xmlns:a16="http://schemas.microsoft.com/office/drawing/2014/main" id="{6D6A3A47-9423-8F41-A5DF-8DA74448C078}"/>
              </a:ext>
            </a:extLst>
          </p:cNvPr>
          <p:cNvSpPr/>
          <p:nvPr/>
        </p:nvSpPr>
        <p:spPr>
          <a:xfrm>
            <a:off x="26668537" y="5001700"/>
            <a:ext cx="13118478" cy="603950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FCB26BA5-E9D9-7240-95DB-975593F27C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770409" y="6067841"/>
            <a:ext cx="12857957" cy="2362137"/>
          </a:xfrm>
          <a:prstGeom prst="rect">
            <a:avLst/>
          </a:prstGeom>
        </p:spPr>
      </p:pic>
      <p:pic>
        <p:nvPicPr>
          <p:cNvPr id="20" name="Graphic 19">
            <a:extLst>
              <a:ext uri="{FF2B5EF4-FFF2-40B4-BE49-F238E27FC236}">
                <a16:creationId xmlns:a16="http://schemas.microsoft.com/office/drawing/2014/main" id="{F98C6392-59AC-1446-AF7E-6CD40262E63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70410" y="8557188"/>
            <a:ext cx="12959830" cy="2484013"/>
          </a:xfrm>
          <a:prstGeom prst="rect">
            <a:avLst/>
          </a:prstGeom>
        </p:spPr>
      </p:pic>
      <p:sp>
        <p:nvSpPr>
          <p:cNvPr id="55" name="TextBox 54">
            <a:extLst>
              <a:ext uri="{FF2B5EF4-FFF2-40B4-BE49-F238E27FC236}">
                <a16:creationId xmlns:a16="http://schemas.microsoft.com/office/drawing/2014/main" id="{B15B3B1A-642E-1B43-BCF0-F458E9F5CD77}"/>
              </a:ext>
            </a:extLst>
          </p:cNvPr>
          <p:cNvSpPr txBox="1"/>
          <p:nvPr/>
        </p:nvSpPr>
        <p:spPr>
          <a:xfrm>
            <a:off x="26684518" y="11278591"/>
            <a:ext cx="12959830" cy="954107"/>
          </a:xfrm>
          <a:prstGeom prst="rect">
            <a:avLst/>
          </a:prstGeom>
          <a:noFill/>
        </p:spPr>
        <p:txBody>
          <a:bodyPr wrap="square" rtlCol="0">
            <a:spAutoFit/>
          </a:bodyPr>
          <a:lstStyle/>
          <a:p>
            <a:pPr algn="ctr"/>
            <a:r>
              <a:rPr lang="en-US" sz="2800" b="1" dirty="0"/>
              <a:t>Figure 3 . Time series displaying the Log Volume Weighted monthly averages for Ca and Mg in watersheds 7, 8. and9</a:t>
            </a:r>
          </a:p>
        </p:txBody>
      </p:sp>
      <p:sp>
        <p:nvSpPr>
          <p:cNvPr id="22" name="TextBox 21">
            <a:extLst>
              <a:ext uri="{FF2B5EF4-FFF2-40B4-BE49-F238E27FC236}">
                <a16:creationId xmlns:a16="http://schemas.microsoft.com/office/drawing/2014/main" id="{688C92CD-4A6F-B947-9FE6-B64B5C3F690C}"/>
              </a:ext>
            </a:extLst>
          </p:cNvPr>
          <p:cNvSpPr txBox="1"/>
          <p:nvPr/>
        </p:nvSpPr>
        <p:spPr>
          <a:xfrm>
            <a:off x="14727994" y="30445034"/>
            <a:ext cx="10743771" cy="1569660"/>
          </a:xfrm>
          <a:prstGeom prst="rect">
            <a:avLst/>
          </a:prstGeom>
          <a:noFill/>
        </p:spPr>
        <p:txBody>
          <a:bodyPr wrap="square" rtlCol="0">
            <a:spAutoFit/>
          </a:bodyPr>
          <a:lstStyle/>
          <a:p>
            <a:r>
              <a:rPr lang="en-US" sz="2400" dirty="0"/>
              <a:t>I would like to thank my two advisors Michael Palace and Julie Bryce without your assistance and guidance I would not have been able to complete this project . It was extremely beneficial to have both of you working with me as it helped me link together a wide range of topics within one project due to your expertise.</a:t>
            </a:r>
          </a:p>
        </p:txBody>
      </p:sp>
    </p:spTree>
    <p:extLst>
      <p:ext uri="{BB962C8B-B14F-4D97-AF65-F5344CB8AC3E}">
        <p14:creationId xmlns:p14="http://schemas.microsoft.com/office/powerpoint/2010/main" val="26516193"/>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28716</TotalTime>
  <Words>632</Words>
  <Application>Microsoft Macintosh PowerPoint</Application>
  <PresentationFormat>Custom</PresentationFormat>
  <Paragraphs>91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Cambria Math</vt:lpstr>
      <vt:lpstr>Franklin Gothic Book</vt:lpstr>
      <vt:lpstr>Franklin Gothic Medium</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Noelle Labrecque</dc:creator>
  <cp:lastModifiedBy>Hill, Quinton</cp:lastModifiedBy>
  <cp:revision>412</cp:revision>
  <dcterms:created xsi:type="dcterms:W3CDTF">2016-04-18T14:50:42Z</dcterms:created>
  <dcterms:modified xsi:type="dcterms:W3CDTF">2021-04-26T14:37:21Z</dcterms:modified>
</cp:coreProperties>
</file>