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51206400" cy="38404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 roundtripDataSignature="AMtx7mi5kEmWy128iXHkrSPJV0aJhIzne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CDAAB3-3C68-48FB-A60F-AA6E59172B17}">
  <a:tblStyle styleId="{D0CDAAB3-3C68-48FB-A60F-AA6E59172B17}"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12700" cap="flat" cmpd="sng">
              <a:solidFill>
                <a:schemeClr val="accent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1" d="100"/>
          <a:sy n="21" d="100"/>
        </p:scale>
        <p:origin x="1762" y="106"/>
      </p:cViewPr>
      <p:guideLst>
        <p:guide orient="horz" pos="12096"/>
        <p:guide pos="1612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 name="Google Shape;3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 name="Google Shape;3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Poster">
  <p:cSld name="Poster">
    <p:spTree>
      <p:nvGrpSpPr>
        <p:cNvPr id="1" name="Shape 12"/>
        <p:cNvGrpSpPr/>
        <p:nvPr/>
      </p:nvGrpSpPr>
      <p:grpSpPr>
        <a:xfrm>
          <a:off x="0" y="0"/>
          <a:ext cx="0" cy="0"/>
          <a:chOff x="0" y="0"/>
          <a:chExt cx="0" cy="0"/>
        </a:xfrm>
      </p:grpSpPr>
      <p:sp>
        <p:nvSpPr>
          <p:cNvPr id="13" name="Google Shape;13;p4"/>
          <p:cNvSpPr txBox="1">
            <a:spLocks noGrp="1"/>
          </p:cNvSpPr>
          <p:nvPr>
            <p:ph type="title"/>
          </p:nvPr>
        </p:nvSpPr>
        <p:spPr>
          <a:xfrm>
            <a:off x="7467600" y="1155701"/>
            <a:ext cx="36271199" cy="293363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4"/>
          <p:cNvSpPr txBox="1">
            <a:spLocks noGrp="1"/>
          </p:cNvSpPr>
          <p:nvPr>
            <p:ph type="body" idx="1"/>
          </p:nvPr>
        </p:nvSpPr>
        <p:spPr>
          <a:xfrm>
            <a:off x="7467600" y="4186706"/>
            <a:ext cx="36271199" cy="96949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400"/>
              <a:buNone/>
              <a:defRPr sz="2400">
                <a:solidFill>
                  <a:schemeClr val="lt1"/>
                </a:solidFill>
              </a:defRPr>
            </a:lvl1pPr>
            <a:lvl2pPr marL="914400" lvl="1" indent="-228600" algn="l">
              <a:lnSpc>
                <a:spcPct val="100000"/>
              </a:lnSpc>
              <a:spcBef>
                <a:spcPts val="0"/>
              </a:spcBef>
              <a:spcAft>
                <a:spcPts val="0"/>
              </a:spcAft>
              <a:buSzPts val="2400"/>
              <a:buNone/>
              <a:defRPr sz="2400">
                <a:solidFill>
                  <a:schemeClr val="lt1"/>
                </a:solidFill>
              </a:defRPr>
            </a:lvl2pPr>
            <a:lvl3pPr marL="1371600" lvl="2" indent="-228600" algn="l">
              <a:lnSpc>
                <a:spcPct val="100000"/>
              </a:lnSpc>
              <a:spcBef>
                <a:spcPts val="0"/>
              </a:spcBef>
              <a:spcAft>
                <a:spcPts val="0"/>
              </a:spcAft>
              <a:buSzPts val="2400"/>
              <a:buNone/>
              <a:defRPr sz="2400">
                <a:solidFill>
                  <a:schemeClr val="lt1"/>
                </a:solidFill>
              </a:defRPr>
            </a:lvl3pPr>
            <a:lvl4pPr marL="1828800" lvl="3" indent="-228600" algn="l">
              <a:lnSpc>
                <a:spcPct val="100000"/>
              </a:lnSpc>
              <a:spcBef>
                <a:spcPts val="0"/>
              </a:spcBef>
              <a:spcAft>
                <a:spcPts val="0"/>
              </a:spcAft>
              <a:buSzPts val="2400"/>
              <a:buNone/>
              <a:defRPr sz="2400">
                <a:solidFill>
                  <a:schemeClr val="lt1"/>
                </a:solidFill>
              </a:defRPr>
            </a:lvl4pPr>
            <a:lvl5pPr marL="2286000" lvl="4" indent="-228600" algn="l">
              <a:lnSpc>
                <a:spcPct val="100000"/>
              </a:lnSpc>
              <a:spcBef>
                <a:spcPts val="0"/>
              </a:spcBef>
              <a:spcAft>
                <a:spcPts val="0"/>
              </a:spcAft>
              <a:buSzPts val="2400"/>
              <a:buNone/>
              <a:defRPr sz="2400">
                <a:solidFill>
                  <a:schemeClr val="lt1"/>
                </a:solidFill>
              </a:defRPr>
            </a:lvl5pPr>
            <a:lvl6pPr marL="2743200" lvl="5" indent="-228600" algn="l">
              <a:lnSpc>
                <a:spcPct val="100000"/>
              </a:lnSpc>
              <a:spcBef>
                <a:spcPts val="0"/>
              </a:spcBef>
              <a:spcAft>
                <a:spcPts val="0"/>
              </a:spcAft>
              <a:buSzPts val="2400"/>
              <a:buNone/>
              <a:defRPr sz="2400">
                <a:solidFill>
                  <a:schemeClr val="lt1"/>
                </a:solidFill>
              </a:defRPr>
            </a:lvl6pPr>
            <a:lvl7pPr marL="3200400" lvl="6" indent="-228600" algn="l">
              <a:lnSpc>
                <a:spcPct val="100000"/>
              </a:lnSpc>
              <a:spcBef>
                <a:spcPts val="0"/>
              </a:spcBef>
              <a:spcAft>
                <a:spcPts val="0"/>
              </a:spcAft>
              <a:buSzPts val="2400"/>
              <a:buNone/>
              <a:defRPr sz="2400">
                <a:solidFill>
                  <a:schemeClr val="lt1"/>
                </a:solidFill>
              </a:defRPr>
            </a:lvl7pPr>
            <a:lvl8pPr marL="3657600" lvl="7" indent="-228600" algn="l">
              <a:lnSpc>
                <a:spcPct val="100000"/>
              </a:lnSpc>
              <a:spcBef>
                <a:spcPts val="0"/>
              </a:spcBef>
              <a:spcAft>
                <a:spcPts val="0"/>
              </a:spcAft>
              <a:buSzPts val="2400"/>
              <a:buNone/>
              <a:defRPr sz="2400">
                <a:solidFill>
                  <a:schemeClr val="lt1"/>
                </a:solidFill>
              </a:defRPr>
            </a:lvl8pPr>
            <a:lvl9pPr marL="4114800" lvl="8" indent="-228600" algn="l">
              <a:lnSpc>
                <a:spcPct val="100000"/>
              </a:lnSpc>
              <a:spcBef>
                <a:spcPts val="0"/>
              </a:spcBef>
              <a:spcAft>
                <a:spcPts val="0"/>
              </a:spcAft>
              <a:buSzPts val="2400"/>
              <a:buNone/>
              <a:defRPr sz="2400">
                <a:solidFill>
                  <a:schemeClr val="lt1"/>
                </a:solidFill>
              </a:defRPr>
            </a:lvl9pPr>
          </a:lstStyle>
          <a:p>
            <a:endParaRPr/>
          </a:p>
        </p:txBody>
      </p:sp>
      <p:sp>
        <p:nvSpPr>
          <p:cNvPr id="15" name="Google Shape;15;p4"/>
          <p:cNvSpPr txBox="1">
            <a:spLocks noGrp="1"/>
          </p:cNvSpPr>
          <p:nvPr>
            <p:ph type="dt" idx="10"/>
          </p:nvPr>
        </p:nvSpPr>
        <p:spPr>
          <a:xfrm>
            <a:off x="1333500" y="37467147"/>
            <a:ext cx="11521440" cy="533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ftr" idx="11"/>
          </p:nvPr>
        </p:nvSpPr>
        <p:spPr>
          <a:xfrm>
            <a:off x="12854940" y="37467147"/>
            <a:ext cx="25496521" cy="533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4"/>
          <p:cNvSpPr txBox="1">
            <a:spLocks noGrp="1"/>
          </p:cNvSpPr>
          <p:nvPr>
            <p:ph type="sldNum" idx="12"/>
          </p:nvPr>
        </p:nvSpPr>
        <p:spPr>
          <a:xfrm>
            <a:off x="38351459" y="37467147"/>
            <a:ext cx="11521440" cy="533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8" name="Google Shape;18;p4"/>
          <p:cNvSpPr>
            <a:spLocks noGrp="1"/>
          </p:cNvSpPr>
          <p:nvPr>
            <p:ph type="body" idx="2"/>
          </p:nvPr>
        </p:nvSpPr>
        <p:spPr>
          <a:xfrm>
            <a:off x="1333500" y="6827521"/>
            <a:ext cx="14935201" cy="1422400"/>
          </a:xfrm>
          <a:prstGeom prst="round1Rect">
            <a:avLst>
              <a:gd name="adj" fmla="val 16667"/>
            </a:avLst>
          </a:prstGeom>
          <a:solidFill>
            <a:schemeClr val="accent2"/>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19" name="Google Shape;19;p4"/>
          <p:cNvSpPr txBox="1">
            <a:spLocks noGrp="1"/>
          </p:cNvSpPr>
          <p:nvPr>
            <p:ph type="body" idx="3"/>
          </p:nvPr>
        </p:nvSpPr>
        <p:spPr>
          <a:xfrm>
            <a:off x="1333500" y="8249920"/>
            <a:ext cx="14935201" cy="80010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0" name="Google Shape;20;p4"/>
          <p:cNvSpPr>
            <a:spLocks noGrp="1"/>
          </p:cNvSpPr>
          <p:nvPr>
            <p:ph type="body" idx="4"/>
          </p:nvPr>
        </p:nvSpPr>
        <p:spPr>
          <a:xfrm>
            <a:off x="1333500" y="17538194"/>
            <a:ext cx="14935201" cy="1422400"/>
          </a:xfrm>
          <a:prstGeom prst="round1Rect">
            <a:avLst>
              <a:gd name="adj" fmla="val 16667"/>
            </a:avLst>
          </a:prstGeom>
          <a:solidFill>
            <a:schemeClr val="accent3"/>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21" name="Google Shape;21;p4"/>
          <p:cNvSpPr txBox="1">
            <a:spLocks noGrp="1"/>
          </p:cNvSpPr>
          <p:nvPr>
            <p:ph type="body" idx="5"/>
          </p:nvPr>
        </p:nvSpPr>
        <p:spPr>
          <a:xfrm>
            <a:off x="1333500" y="18960595"/>
            <a:ext cx="14935201" cy="10602859"/>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2" name="Google Shape;22;p4"/>
          <p:cNvSpPr>
            <a:spLocks noGrp="1"/>
          </p:cNvSpPr>
          <p:nvPr>
            <p:ph type="body" idx="6"/>
          </p:nvPr>
        </p:nvSpPr>
        <p:spPr>
          <a:xfrm>
            <a:off x="1333500" y="30137100"/>
            <a:ext cx="14935201" cy="1422400"/>
          </a:xfrm>
          <a:prstGeom prst="round1Rect">
            <a:avLst>
              <a:gd name="adj" fmla="val 16667"/>
            </a:avLst>
          </a:prstGeom>
          <a:solidFill>
            <a:schemeClr val="accent4"/>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23" name="Google Shape;23;p4"/>
          <p:cNvSpPr txBox="1">
            <a:spLocks noGrp="1"/>
          </p:cNvSpPr>
          <p:nvPr>
            <p:ph type="body" idx="7"/>
          </p:nvPr>
        </p:nvSpPr>
        <p:spPr>
          <a:xfrm>
            <a:off x="1333500" y="31566613"/>
            <a:ext cx="14935201" cy="53340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4" name="Google Shape;24;p4"/>
          <p:cNvSpPr>
            <a:spLocks noGrp="1"/>
          </p:cNvSpPr>
          <p:nvPr>
            <p:ph type="body" idx="8"/>
          </p:nvPr>
        </p:nvSpPr>
        <p:spPr>
          <a:xfrm>
            <a:off x="18135600" y="6827521"/>
            <a:ext cx="14935201" cy="1422400"/>
          </a:xfrm>
          <a:prstGeom prst="round1Rect">
            <a:avLst>
              <a:gd name="adj" fmla="val 16667"/>
            </a:avLst>
          </a:prstGeom>
          <a:solidFill>
            <a:schemeClr val="accent5"/>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25" name="Google Shape;25;p4"/>
          <p:cNvSpPr txBox="1">
            <a:spLocks noGrp="1"/>
          </p:cNvSpPr>
          <p:nvPr>
            <p:ph type="body" idx="9"/>
          </p:nvPr>
        </p:nvSpPr>
        <p:spPr>
          <a:xfrm>
            <a:off x="18135600" y="8249920"/>
            <a:ext cx="14935201" cy="53340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6" name="Google Shape;26;p4"/>
          <p:cNvSpPr txBox="1">
            <a:spLocks noGrp="1"/>
          </p:cNvSpPr>
          <p:nvPr>
            <p:ph type="body" idx="13"/>
          </p:nvPr>
        </p:nvSpPr>
        <p:spPr>
          <a:xfrm>
            <a:off x="18135600" y="13939520"/>
            <a:ext cx="14935201" cy="72009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7" name="Google Shape;27;p4"/>
          <p:cNvSpPr txBox="1">
            <a:spLocks noGrp="1"/>
          </p:cNvSpPr>
          <p:nvPr>
            <p:ph type="body" idx="14"/>
          </p:nvPr>
        </p:nvSpPr>
        <p:spPr>
          <a:xfrm>
            <a:off x="18135600" y="27381200"/>
            <a:ext cx="14935201" cy="2044700"/>
          </a:xfrm>
          <a:prstGeom prst="rect">
            <a:avLst/>
          </a:prstGeom>
          <a:noFill/>
          <a:ln>
            <a:noFill/>
          </a:ln>
        </p:spPr>
        <p:txBody>
          <a:bodyPr spcFirstLastPara="1" wrap="square" lIns="91425"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28" name="Google Shape;28;p4"/>
          <p:cNvSpPr>
            <a:spLocks noGrp="1"/>
          </p:cNvSpPr>
          <p:nvPr>
            <p:ph type="body" idx="15"/>
          </p:nvPr>
        </p:nvSpPr>
        <p:spPr>
          <a:xfrm>
            <a:off x="18135600" y="30137100"/>
            <a:ext cx="14935201" cy="1422400"/>
          </a:xfrm>
          <a:prstGeom prst="round1Rect">
            <a:avLst>
              <a:gd name="adj" fmla="val 16667"/>
            </a:avLst>
          </a:prstGeom>
          <a:solidFill>
            <a:schemeClr val="accent6"/>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29" name="Google Shape;29;p4"/>
          <p:cNvSpPr txBox="1">
            <a:spLocks noGrp="1"/>
          </p:cNvSpPr>
          <p:nvPr>
            <p:ph type="body" idx="16"/>
          </p:nvPr>
        </p:nvSpPr>
        <p:spPr>
          <a:xfrm>
            <a:off x="18135600" y="31566613"/>
            <a:ext cx="14935201" cy="53340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30" name="Google Shape;30;p4"/>
          <p:cNvSpPr>
            <a:spLocks noGrp="1"/>
          </p:cNvSpPr>
          <p:nvPr>
            <p:ph type="body" idx="17"/>
          </p:nvPr>
        </p:nvSpPr>
        <p:spPr>
          <a:xfrm>
            <a:off x="34884359" y="6827521"/>
            <a:ext cx="14935201" cy="1422400"/>
          </a:xfrm>
          <a:prstGeom prst="round1Rect">
            <a:avLst>
              <a:gd name="adj" fmla="val 16667"/>
            </a:avLst>
          </a:prstGeom>
          <a:solidFill>
            <a:schemeClr val="accent6"/>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31" name="Google Shape;31;p4"/>
          <p:cNvSpPr txBox="1">
            <a:spLocks noGrp="1"/>
          </p:cNvSpPr>
          <p:nvPr>
            <p:ph type="body" idx="18"/>
          </p:nvPr>
        </p:nvSpPr>
        <p:spPr>
          <a:xfrm>
            <a:off x="34884359" y="8249920"/>
            <a:ext cx="14935201" cy="85344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32" name="Google Shape;32;p4"/>
          <p:cNvSpPr txBox="1">
            <a:spLocks noGrp="1"/>
          </p:cNvSpPr>
          <p:nvPr>
            <p:ph type="body" idx="19"/>
          </p:nvPr>
        </p:nvSpPr>
        <p:spPr>
          <a:xfrm>
            <a:off x="34884359" y="18476977"/>
            <a:ext cx="14935201" cy="85344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
        <p:nvSpPr>
          <p:cNvPr id="33" name="Google Shape;33;p4"/>
          <p:cNvSpPr>
            <a:spLocks noGrp="1"/>
          </p:cNvSpPr>
          <p:nvPr>
            <p:ph type="body" idx="20"/>
          </p:nvPr>
        </p:nvSpPr>
        <p:spPr>
          <a:xfrm>
            <a:off x="34884359" y="30137100"/>
            <a:ext cx="14935201" cy="1422400"/>
          </a:xfrm>
          <a:prstGeom prst="round1Rect">
            <a:avLst>
              <a:gd name="adj" fmla="val 16667"/>
            </a:avLst>
          </a:prstGeom>
          <a:solidFill>
            <a:schemeClr val="accent1"/>
          </a:solidFill>
          <a:ln>
            <a:noFill/>
          </a:ln>
        </p:spPr>
        <p:txBody>
          <a:bodyPr spcFirstLastPara="1" wrap="square" lIns="365750" tIns="45700" rIns="91425" bIns="45700" anchor="ctr" anchorCtr="0">
            <a:normAutofit/>
          </a:bodyPr>
          <a:lstStyle>
            <a:lvl1pPr marL="457200" lvl="0"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1pPr>
            <a:lvl2pPr marL="914400" lvl="1"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2pPr>
            <a:lvl3pPr marL="1371600" lvl="2"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3pPr>
            <a:lvl4pPr marL="1828800" lvl="3"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4pPr>
            <a:lvl5pPr marL="2286000" lvl="4"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5pPr>
            <a:lvl6pPr marL="2743200" lvl="5"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6pPr>
            <a:lvl7pPr marL="3200400" lvl="6"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7pPr>
            <a:lvl8pPr marL="3657600" lvl="7"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8pPr>
            <a:lvl9pPr marL="4114800" lvl="8" indent="-228600" algn="l">
              <a:lnSpc>
                <a:spcPct val="100000"/>
              </a:lnSpc>
              <a:spcBef>
                <a:spcPts val="0"/>
              </a:spcBef>
              <a:spcAft>
                <a:spcPts val="0"/>
              </a:spcAft>
              <a:buSzPts val="6000"/>
              <a:buNone/>
              <a:defRPr sz="6000" cap="none">
                <a:solidFill>
                  <a:schemeClr val="lt1"/>
                </a:solidFill>
                <a:latin typeface="Cambria"/>
                <a:ea typeface="Cambria"/>
                <a:cs typeface="Cambria"/>
                <a:sym typeface="Cambria"/>
              </a:defRPr>
            </a:lvl9pPr>
          </a:lstStyle>
          <a:p>
            <a:endParaRPr/>
          </a:p>
        </p:txBody>
      </p:sp>
      <p:sp>
        <p:nvSpPr>
          <p:cNvPr id="34" name="Google Shape;34;p4"/>
          <p:cNvSpPr txBox="1">
            <a:spLocks noGrp="1"/>
          </p:cNvSpPr>
          <p:nvPr>
            <p:ph type="body" idx="21"/>
          </p:nvPr>
        </p:nvSpPr>
        <p:spPr>
          <a:xfrm>
            <a:off x="34884359" y="31566613"/>
            <a:ext cx="14935201" cy="5334000"/>
          </a:xfrm>
          <a:prstGeom prst="rect">
            <a:avLst/>
          </a:prstGeom>
          <a:noFill/>
          <a:ln>
            <a:noFill/>
          </a:ln>
        </p:spPr>
        <p:txBody>
          <a:bodyPr spcFirstLastPara="1" wrap="square" lIns="365750" tIns="182875" rIns="91425" bIns="45700" anchor="t" anchorCtr="0">
            <a:normAutofit/>
          </a:bodyPr>
          <a:lstStyle>
            <a:lvl1pPr marL="457200" lvl="0" indent="-406400" algn="l">
              <a:lnSpc>
                <a:spcPct val="100000"/>
              </a:lnSpc>
              <a:spcBef>
                <a:spcPts val="1200"/>
              </a:spcBef>
              <a:spcAft>
                <a:spcPts val="0"/>
              </a:spcAft>
              <a:buSzPts val="2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1200"/>
              </a:spcBef>
              <a:spcAft>
                <a:spcPts val="0"/>
              </a:spcAft>
              <a:buSzPts val="1800"/>
              <a:buChar char="•"/>
              <a:defRPr/>
            </a:lvl4pPr>
            <a:lvl5pPr marL="2286000" lvl="4" indent="-381000" algn="l">
              <a:lnSpc>
                <a:spcPct val="100000"/>
              </a:lnSpc>
              <a:spcBef>
                <a:spcPts val="1200"/>
              </a:spcBef>
              <a:spcAft>
                <a:spcPts val="0"/>
              </a:spcAft>
              <a:buSzPts val="2400"/>
              <a:buChar char="•"/>
              <a:defRPr/>
            </a:lvl5pPr>
            <a:lvl6pPr marL="2743200" lvl="5" indent="-381000" algn="l">
              <a:lnSpc>
                <a:spcPct val="100000"/>
              </a:lnSpc>
              <a:spcBef>
                <a:spcPts val="1200"/>
              </a:spcBef>
              <a:spcAft>
                <a:spcPts val="0"/>
              </a:spcAft>
              <a:buSzPts val="2400"/>
              <a:buChar char="•"/>
              <a:defRPr/>
            </a:lvl6pPr>
            <a:lvl7pPr marL="3200400" lvl="6" indent="-381000" algn="l">
              <a:lnSpc>
                <a:spcPct val="100000"/>
              </a:lnSpc>
              <a:spcBef>
                <a:spcPts val="1200"/>
              </a:spcBef>
              <a:spcAft>
                <a:spcPts val="0"/>
              </a:spcAft>
              <a:buSzPts val="2400"/>
              <a:buChar char="•"/>
              <a:defRPr/>
            </a:lvl7pPr>
            <a:lvl8pPr marL="3657600" lvl="7" indent="-381000" algn="l">
              <a:lnSpc>
                <a:spcPct val="100000"/>
              </a:lnSpc>
              <a:spcBef>
                <a:spcPts val="1200"/>
              </a:spcBef>
              <a:spcAft>
                <a:spcPts val="0"/>
              </a:spcAft>
              <a:buSzPts val="2400"/>
              <a:buChar char="•"/>
              <a:defRPr/>
            </a:lvl8pPr>
            <a:lvl9pPr marL="4114800" lvl="8" indent="-381000" algn="l">
              <a:lnSpc>
                <a:spcPct val="100000"/>
              </a:lnSpc>
              <a:spcBef>
                <a:spcPts val="1200"/>
              </a:spcBef>
              <a:spcAft>
                <a:spcPts val="0"/>
              </a:spcAft>
              <a:buSzPts val="2400"/>
              <a:buChar char="•"/>
              <a:defRPr/>
            </a:lvl9pPr>
          </a:lstStyle>
          <a:p>
            <a:endParaRPr/>
          </a:p>
        </p:txBody>
      </p:sp>
    </p:spTree>
  </p:cSld>
  <p:clrMapOvr>
    <a:masterClrMapping/>
  </p:clrMapOvr>
  <p:extLst>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p:nvPr/>
        </p:nvSpPr>
        <p:spPr>
          <a:xfrm>
            <a:off x="0" y="0"/>
            <a:ext cx="51206400" cy="58674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chemeClr val="lt1"/>
              </a:solidFill>
              <a:latin typeface="Calibri"/>
              <a:ea typeface="Calibri"/>
              <a:cs typeface="Calibri"/>
              <a:sym typeface="Calibri"/>
            </a:endParaRPr>
          </a:p>
        </p:txBody>
      </p:sp>
      <p:sp>
        <p:nvSpPr>
          <p:cNvPr id="7" name="Google Shape;7;p3"/>
          <p:cNvSpPr txBox="1">
            <a:spLocks noGrp="1"/>
          </p:cNvSpPr>
          <p:nvPr>
            <p:ph type="title"/>
          </p:nvPr>
        </p:nvSpPr>
        <p:spPr>
          <a:xfrm>
            <a:off x="7467600" y="1155701"/>
            <a:ext cx="36271199" cy="2933630"/>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lt1"/>
              </a:buClr>
              <a:buSzPts val="8800"/>
              <a:buFont typeface="Cambria"/>
              <a:buNone/>
              <a:defRPr sz="8800" b="1" i="0" u="none" strike="noStrike" cap="none">
                <a:solidFill>
                  <a:schemeClr val="lt1"/>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3"/>
          <p:cNvSpPr txBox="1">
            <a:spLocks noGrp="1"/>
          </p:cNvSpPr>
          <p:nvPr>
            <p:ph type="body" idx="1"/>
          </p:nvPr>
        </p:nvSpPr>
        <p:spPr>
          <a:xfrm>
            <a:off x="7467600" y="7023101"/>
            <a:ext cx="36271199" cy="2756789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100000"/>
              </a:lnSpc>
              <a:spcBef>
                <a:spcPts val="1200"/>
              </a:spcBef>
              <a:spcAft>
                <a:spcPts val="0"/>
              </a:spcAft>
              <a:buClr>
                <a:schemeClr val="accent2"/>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4pPr>
            <a:lvl5pPr marL="2286000" marR="0" lvl="4"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5pPr>
            <a:lvl6pPr marL="2743200" marR="0" lvl="5"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100000"/>
              </a:lnSpc>
              <a:spcBef>
                <a:spcPts val="120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dt" idx="10"/>
          </p:nvPr>
        </p:nvSpPr>
        <p:spPr>
          <a:xfrm>
            <a:off x="1333500" y="37467147"/>
            <a:ext cx="11521440" cy="533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600" b="0" i="0" u="none" strike="noStrike" cap="none">
                <a:solidFill>
                  <a:srgbClr val="8B8B8D"/>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ftr" idx="11"/>
          </p:nvPr>
        </p:nvSpPr>
        <p:spPr>
          <a:xfrm>
            <a:off x="12854940" y="37467147"/>
            <a:ext cx="25496521" cy="533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600" b="0" i="0" u="none" strike="noStrike" cap="none">
                <a:solidFill>
                  <a:srgbClr val="8B8B8D"/>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11" name="Google Shape;11;p3"/>
          <p:cNvSpPr txBox="1">
            <a:spLocks noGrp="1"/>
          </p:cNvSpPr>
          <p:nvPr>
            <p:ph type="sldNum" idx="12"/>
          </p:nvPr>
        </p:nvSpPr>
        <p:spPr>
          <a:xfrm>
            <a:off x="38351459" y="37467147"/>
            <a:ext cx="11521440" cy="5334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rgbClr val="8B8B8D"/>
                </a:solidFill>
                <a:latin typeface="Calibri"/>
                <a:ea typeface="Calibri"/>
                <a:cs typeface="Calibri"/>
                <a:sym typeface="Calibri"/>
              </a:defRPr>
            </a:lvl1pPr>
            <a:lvl2pPr marL="0" marR="0" lvl="1" indent="0" algn="r" rtl="0">
              <a:spcBef>
                <a:spcPts val="0"/>
              </a:spcBef>
              <a:buNone/>
              <a:defRPr sz="1600" b="0" i="0" u="none" strike="noStrike" cap="none">
                <a:solidFill>
                  <a:srgbClr val="8B8B8D"/>
                </a:solidFill>
                <a:latin typeface="Calibri"/>
                <a:ea typeface="Calibri"/>
                <a:cs typeface="Calibri"/>
                <a:sym typeface="Calibri"/>
              </a:defRPr>
            </a:lvl2pPr>
            <a:lvl3pPr marL="0" marR="0" lvl="2" indent="0" algn="r" rtl="0">
              <a:spcBef>
                <a:spcPts val="0"/>
              </a:spcBef>
              <a:buNone/>
              <a:defRPr sz="1600" b="0" i="0" u="none" strike="noStrike" cap="none">
                <a:solidFill>
                  <a:srgbClr val="8B8B8D"/>
                </a:solidFill>
                <a:latin typeface="Calibri"/>
                <a:ea typeface="Calibri"/>
                <a:cs typeface="Calibri"/>
                <a:sym typeface="Calibri"/>
              </a:defRPr>
            </a:lvl3pPr>
            <a:lvl4pPr marL="0" marR="0" lvl="3" indent="0" algn="r" rtl="0">
              <a:spcBef>
                <a:spcPts val="0"/>
              </a:spcBef>
              <a:buNone/>
              <a:defRPr sz="1600" b="0" i="0" u="none" strike="noStrike" cap="none">
                <a:solidFill>
                  <a:srgbClr val="8B8B8D"/>
                </a:solidFill>
                <a:latin typeface="Calibri"/>
                <a:ea typeface="Calibri"/>
                <a:cs typeface="Calibri"/>
                <a:sym typeface="Calibri"/>
              </a:defRPr>
            </a:lvl4pPr>
            <a:lvl5pPr marL="0" marR="0" lvl="4" indent="0" algn="r" rtl="0">
              <a:spcBef>
                <a:spcPts val="0"/>
              </a:spcBef>
              <a:buNone/>
              <a:defRPr sz="1600" b="0" i="0" u="none" strike="noStrike" cap="none">
                <a:solidFill>
                  <a:srgbClr val="8B8B8D"/>
                </a:solidFill>
                <a:latin typeface="Calibri"/>
                <a:ea typeface="Calibri"/>
                <a:cs typeface="Calibri"/>
                <a:sym typeface="Calibri"/>
              </a:defRPr>
            </a:lvl5pPr>
            <a:lvl6pPr marL="0" marR="0" lvl="5" indent="0" algn="r" rtl="0">
              <a:spcBef>
                <a:spcPts val="0"/>
              </a:spcBef>
              <a:buNone/>
              <a:defRPr sz="1600" b="0" i="0" u="none" strike="noStrike" cap="none">
                <a:solidFill>
                  <a:srgbClr val="8B8B8D"/>
                </a:solidFill>
                <a:latin typeface="Calibri"/>
                <a:ea typeface="Calibri"/>
                <a:cs typeface="Calibri"/>
                <a:sym typeface="Calibri"/>
              </a:defRPr>
            </a:lvl6pPr>
            <a:lvl7pPr marL="0" marR="0" lvl="6" indent="0" algn="r" rtl="0">
              <a:spcBef>
                <a:spcPts val="0"/>
              </a:spcBef>
              <a:buNone/>
              <a:defRPr sz="1600" b="0" i="0" u="none" strike="noStrike" cap="none">
                <a:solidFill>
                  <a:srgbClr val="8B8B8D"/>
                </a:solidFill>
                <a:latin typeface="Calibri"/>
                <a:ea typeface="Calibri"/>
                <a:cs typeface="Calibri"/>
                <a:sym typeface="Calibri"/>
              </a:defRPr>
            </a:lvl7pPr>
            <a:lvl8pPr marL="0" marR="0" lvl="7" indent="0" algn="r" rtl="0">
              <a:spcBef>
                <a:spcPts val="0"/>
              </a:spcBef>
              <a:buNone/>
              <a:defRPr sz="1600" b="0" i="0" u="none" strike="noStrike" cap="none">
                <a:solidFill>
                  <a:srgbClr val="8B8B8D"/>
                </a:solidFill>
                <a:latin typeface="Calibri"/>
                <a:ea typeface="Calibri"/>
                <a:cs typeface="Calibri"/>
                <a:sym typeface="Calibri"/>
              </a:defRPr>
            </a:lvl8pPr>
            <a:lvl9pPr marL="0" marR="0" lvl="8" indent="0" algn="r" rtl="0">
              <a:spcBef>
                <a:spcPts val="0"/>
              </a:spcBef>
              <a:buNone/>
              <a:defRPr sz="1600" b="0" i="0" u="none" strike="noStrike" cap="none">
                <a:solidFill>
                  <a:srgbClr val="8B8B8D"/>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0368">
          <p15:clr>
            <a:srgbClr val="A4A3A4"/>
          </p15:clr>
        </p15:guide>
        <p15:guide id="2" pos="720">
          <p15:clr>
            <a:srgbClr val="A4A3A4"/>
          </p15:clr>
        </p15:guide>
        <p15:guide id="3" pos="26928">
          <p15:clr>
            <a:srgbClr val="A4A3A4"/>
          </p15:clr>
        </p15:guide>
        <p15:guide id="4" pos="13824">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
        <p:cNvGrpSpPr/>
        <p:nvPr/>
      </p:nvGrpSpPr>
      <p:grpSpPr>
        <a:xfrm>
          <a:off x="0" y="0"/>
          <a:ext cx="0" cy="0"/>
          <a:chOff x="0" y="0"/>
          <a:chExt cx="0" cy="0"/>
        </a:xfrm>
      </p:grpSpPr>
      <p:sp>
        <p:nvSpPr>
          <p:cNvPr id="40" name="Google Shape;40;p1"/>
          <p:cNvSpPr/>
          <p:nvPr/>
        </p:nvSpPr>
        <p:spPr>
          <a:xfrm>
            <a:off x="27621606" y="21384531"/>
            <a:ext cx="23584794" cy="8553789"/>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1" name="Google Shape;41;p1"/>
          <p:cNvSpPr/>
          <p:nvPr/>
        </p:nvSpPr>
        <p:spPr>
          <a:xfrm>
            <a:off x="37196484" y="5843434"/>
            <a:ext cx="14019785" cy="14042925"/>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2" name="Google Shape;42;p1"/>
          <p:cNvSpPr/>
          <p:nvPr/>
        </p:nvSpPr>
        <p:spPr>
          <a:xfrm>
            <a:off x="17070900" y="31676506"/>
            <a:ext cx="21201608" cy="6728293"/>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3" name="Google Shape;43;p1"/>
          <p:cNvSpPr/>
          <p:nvPr/>
        </p:nvSpPr>
        <p:spPr>
          <a:xfrm>
            <a:off x="38272506" y="31658656"/>
            <a:ext cx="12943764" cy="6746143"/>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4" name="Google Shape;44;p1"/>
          <p:cNvSpPr/>
          <p:nvPr/>
        </p:nvSpPr>
        <p:spPr>
          <a:xfrm>
            <a:off x="17070898" y="21330775"/>
            <a:ext cx="10550707" cy="8553789"/>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5" name="Google Shape;45;p1"/>
          <p:cNvSpPr/>
          <p:nvPr/>
        </p:nvSpPr>
        <p:spPr>
          <a:xfrm>
            <a:off x="-6479" y="5932391"/>
            <a:ext cx="17157227" cy="14196924"/>
          </a:xfrm>
          <a:prstGeom prst="rect">
            <a:avLst/>
          </a:prstGeom>
          <a:gradFill>
            <a:gsLst>
              <a:gs pos="0">
                <a:srgbClr val="E4E8EB">
                  <a:alpha val="34901"/>
                </a:srgbClr>
              </a:gs>
              <a:gs pos="94000">
                <a:srgbClr val="E4E8EB">
                  <a:alpha val="34901"/>
                </a:srgbClr>
              </a:gs>
              <a:gs pos="100000">
                <a:srgbClr val="4B5A6A">
                  <a:alpha val="2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6" name="Google Shape;46;p1"/>
          <p:cNvSpPr/>
          <p:nvPr/>
        </p:nvSpPr>
        <p:spPr>
          <a:xfrm>
            <a:off x="-27039" y="21551859"/>
            <a:ext cx="17119708" cy="16852942"/>
          </a:xfrm>
          <a:prstGeom prst="rect">
            <a:avLst/>
          </a:prstGeom>
          <a:gradFill>
            <a:gsLst>
              <a:gs pos="0">
                <a:srgbClr val="E4E8EB">
                  <a:alpha val="34901"/>
                </a:srgbClr>
              </a:gs>
              <a:gs pos="93000">
                <a:srgbClr val="E4E8EB">
                  <a:alpha val="34901"/>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b="0" i="0" u="none" strike="noStrike" cap="none">
              <a:solidFill>
                <a:schemeClr val="lt1"/>
              </a:solidFill>
              <a:latin typeface="Calibri"/>
              <a:ea typeface="Calibri"/>
              <a:cs typeface="Calibri"/>
              <a:sym typeface="Calibri"/>
            </a:endParaRPr>
          </a:p>
        </p:txBody>
      </p:sp>
      <p:sp>
        <p:nvSpPr>
          <p:cNvPr id="47" name="Google Shape;47;p1"/>
          <p:cNvSpPr/>
          <p:nvPr/>
        </p:nvSpPr>
        <p:spPr>
          <a:xfrm>
            <a:off x="17150748" y="5925829"/>
            <a:ext cx="20045700" cy="14043000"/>
          </a:xfrm>
          <a:prstGeom prst="rect">
            <a:avLst/>
          </a:prstGeom>
          <a:gradFill>
            <a:gsLst>
              <a:gs pos="0">
                <a:srgbClr val="E4E8EB">
                  <a:alpha val="66666"/>
                </a:srgbClr>
              </a:gs>
              <a:gs pos="93000">
                <a:srgbClr val="E4E8EB">
                  <a:alpha val="66666"/>
                </a:srgbClr>
              </a:gs>
              <a:gs pos="100000">
                <a:srgbClr val="4B5A6A">
                  <a:alpha val="980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900">
                <a:solidFill>
                  <a:srgbClr val="A9B7C6"/>
                </a:solidFill>
                <a:highlight>
                  <a:srgbClr val="2B2B2B"/>
                </a:highlight>
              </a:rPr>
              <a:t>query_results</a:t>
            </a:r>
            <a:endParaRPr sz="900">
              <a:solidFill>
                <a:srgbClr val="A9B7C6"/>
              </a:solidFill>
              <a:highlight>
                <a:srgbClr val="2B2B2B"/>
              </a:highlight>
            </a:endParaRPr>
          </a:p>
        </p:txBody>
      </p:sp>
      <p:sp>
        <p:nvSpPr>
          <p:cNvPr id="48" name="Google Shape;48;p1"/>
          <p:cNvSpPr txBox="1"/>
          <p:nvPr/>
        </p:nvSpPr>
        <p:spPr>
          <a:xfrm>
            <a:off x="17419317" y="6127192"/>
            <a:ext cx="19156683" cy="45858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i="0" u="none" strike="noStrike" cap="none">
                <a:solidFill>
                  <a:schemeClr val="dk1"/>
                </a:solidFill>
                <a:latin typeface="Arial"/>
                <a:ea typeface="Arial"/>
                <a:cs typeface="Arial"/>
                <a:sym typeface="Arial"/>
              </a:rPr>
              <a:t>Web Page</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The top navigation bar has links to go to the UNH homepage, registration page, an about us page, user information page and a tool to make changes in our database. </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Selection box “choose major” allows the user to select which UNH major they wish to see requirements for</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Selection box “choose college” allows the user to select classes offered at the selected community college </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Each time a course is appended to the list of user classes, our webpage updates showing that change by highlighting the requirement(s) in green and updating the “total credits needed” </a:t>
            </a:r>
            <a:endParaRPr/>
          </a:p>
        </p:txBody>
      </p:sp>
      <p:sp>
        <p:nvSpPr>
          <p:cNvPr id="49" name="Google Shape;49;p1"/>
          <p:cNvSpPr txBox="1">
            <a:spLocks noGrp="1"/>
          </p:cNvSpPr>
          <p:nvPr>
            <p:ph type="title"/>
          </p:nvPr>
        </p:nvSpPr>
        <p:spPr>
          <a:xfrm>
            <a:off x="7467599" y="-30480"/>
            <a:ext cx="36271199" cy="171361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12000"/>
              <a:buFont typeface="Arial"/>
              <a:buNone/>
            </a:pPr>
            <a:r>
              <a:rPr lang="en-US" sz="12000">
                <a:latin typeface="Arial"/>
                <a:ea typeface="Arial"/>
                <a:cs typeface="Arial"/>
                <a:sym typeface="Arial"/>
              </a:rPr>
              <a:t>Pathways</a:t>
            </a:r>
            <a:endParaRPr/>
          </a:p>
        </p:txBody>
      </p:sp>
      <p:sp>
        <p:nvSpPr>
          <p:cNvPr id="50" name="Google Shape;50;p1"/>
          <p:cNvSpPr>
            <a:spLocks noGrp="1"/>
          </p:cNvSpPr>
          <p:nvPr>
            <p:ph type="body" idx="6"/>
          </p:nvPr>
        </p:nvSpPr>
        <p:spPr>
          <a:xfrm>
            <a:off x="-79849" y="20047519"/>
            <a:ext cx="17199557" cy="1343779"/>
          </a:xfrm>
          <a:prstGeom prst="round1Rect">
            <a:avLst>
              <a:gd name="adj" fmla="val 0"/>
            </a:avLst>
          </a:prstGeom>
          <a:solidFill>
            <a:srgbClr val="252D35"/>
          </a:solidFill>
          <a:ln>
            <a:noFill/>
          </a:ln>
        </p:spPr>
        <p:txBody>
          <a:bodyPr spcFirstLastPara="1" wrap="square" lIns="365750" tIns="45700" rIns="91425" bIns="45700" anchor="ctr" anchorCtr="0">
            <a:normAutofit/>
          </a:bodyPr>
          <a:lstStyle/>
          <a:p>
            <a:pPr marL="0" lvl="0" indent="0" algn="l" rtl="0">
              <a:lnSpc>
                <a:spcPct val="100000"/>
              </a:lnSpc>
              <a:spcBef>
                <a:spcPts val="0"/>
              </a:spcBef>
              <a:spcAft>
                <a:spcPts val="0"/>
              </a:spcAft>
              <a:buSzPts val="6000"/>
              <a:buNone/>
            </a:pPr>
            <a:r>
              <a:rPr lang="en-US" b="1">
                <a:latin typeface="Arial"/>
                <a:ea typeface="Arial"/>
                <a:cs typeface="Arial"/>
                <a:sym typeface="Arial"/>
              </a:rPr>
              <a:t>4.) IMPLEMENTATION</a:t>
            </a:r>
            <a:endParaRPr/>
          </a:p>
        </p:txBody>
      </p:sp>
      <p:sp>
        <p:nvSpPr>
          <p:cNvPr id="51" name="Google Shape;51;p1"/>
          <p:cNvSpPr txBox="1">
            <a:spLocks noGrp="1"/>
          </p:cNvSpPr>
          <p:nvPr>
            <p:ph type="body" idx="9"/>
          </p:nvPr>
        </p:nvSpPr>
        <p:spPr>
          <a:xfrm>
            <a:off x="111694" y="6060253"/>
            <a:ext cx="14823505" cy="13459621"/>
          </a:xfrm>
          <a:prstGeom prst="rect">
            <a:avLst/>
          </a:prstGeom>
          <a:noFill/>
          <a:ln>
            <a:noFill/>
          </a:ln>
        </p:spPr>
        <p:txBody>
          <a:bodyPr spcFirstLastPara="1" wrap="square" lIns="365750" tIns="182875" rIns="91425" bIns="45700" anchor="t" anchorCtr="0">
            <a:normAutofit fontScale="92500" lnSpcReduction="20000"/>
          </a:bodyPr>
          <a:lstStyle/>
          <a:p>
            <a:pPr marL="0" lvl="0" indent="0" algn="l" rtl="0">
              <a:lnSpc>
                <a:spcPct val="100000"/>
              </a:lnSpc>
              <a:spcBef>
                <a:spcPts val="0"/>
              </a:spcBef>
              <a:spcAft>
                <a:spcPts val="0"/>
              </a:spcAft>
              <a:buSzPct val="100000"/>
              <a:buNone/>
            </a:pPr>
            <a:r>
              <a:rPr lang="en-US" sz="3900" b="1">
                <a:latin typeface="Arial"/>
                <a:ea typeface="Arial"/>
                <a:cs typeface="Arial"/>
                <a:sym typeface="Arial"/>
              </a:rPr>
              <a:t>About Us</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Our project, Pathways, is a web application whose primary focus is to simplify the process of transferring into UNH from various community colleges</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Pathways’ sponsors, Molly Campbell and Krista Jackman, recognized how inefficient and confusing the previous method of transferring into UNH was</a:t>
            </a:r>
            <a:endParaRPr/>
          </a:p>
          <a:p>
            <a:pPr marL="457200" lvl="0" indent="-245745" algn="l" rtl="0">
              <a:lnSpc>
                <a:spcPct val="100000"/>
              </a:lnSpc>
              <a:spcBef>
                <a:spcPts val="1200"/>
              </a:spcBef>
              <a:spcAft>
                <a:spcPts val="0"/>
              </a:spcAft>
              <a:buSzPct val="100000"/>
              <a:buNone/>
            </a:pPr>
            <a:endParaRPr sz="3600">
              <a:latin typeface="Arial"/>
              <a:ea typeface="Arial"/>
              <a:cs typeface="Arial"/>
              <a:sym typeface="Arial"/>
            </a:endParaRPr>
          </a:p>
          <a:p>
            <a:pPr marL="457200" lvl="0" indent="-245745" algn="l" rtl="0">
              <a:lnSpc>
                <a:spcPct val="100000"/>
              </a:lnSpc>
              <a:spcBef>
                <a:spcPts val="1200"/>
              </a:spcBef>
              <a:spcAft>
                <a:spcPts val="0"/>
              </a:spcAft>
              <a:buSzPct val="100000"/>
              <a:buNone/>
            </a:pPr>
            <a:endParaRPr sz="3600">
              <a:latin typeface="Arial"/>
              <a:ea typeface="Arial"/>
              <a:cs typeface="Arial"/>
              <a:sym typeface="Arial"/>
            </a:endParaRPr>
          </a:p>
          <a:p>
            <a:pPr marL="0" lvl="0" indent="0" algn="l" rtl="0">
              <a:lnSpc>
                <a:spcPct val="100000"/>
              </a:lnSpc>
              <a:spcBef>
                <a:spcPts val="1200"/>
              </a:spcBef>
              <a:spcAft>
                <a:spcPts val="0"/>
              </a:spcAft>
              <a:buSzPct val="100000"/>
              <a:buNone/>
            </a:pPr>
            <a:r>
              <a:rPr lang="en-US" sz="3600" b="1">
                <a:latin typeface="Arial"/>
                <a:ea typeface="Arial"/>
                <a:cs typeface="Arial"/>
                <a:sym typeface="Arial"/>
              </a:rPr>
              <a:t>The </a:t>
            </a:r>
            <a:r>
              <a:rPr lang="en-US" sz="3900" b="1">
                <a:latin typeface="Arial"/>
                <a:ea typeface="Arial"/>
                <a:cs typeface="Arial"/>
                <a:sym typeface="Arial"/>
              </a:rPr>
              <a:t>Problem</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All the course information needed to transfer into a UNH major is stored on pdf files in UNH’s Credit Transfer Database</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Searching for information this way is tedious and is currently being done by hand</a:t>
            </a:r>
            <a:endParaRPr/>
          </a:p>
          <a:p>
            <a:pPr marL="457200" lvl="0" indent="-245745" algn="l" rtl="0">
              <a:lnSpc>
                <a:spcPct val="100000"/>
              </a:lnSpc>
              <a:spcBef>
                <a:spcPts val="1200"/>
              </a:spcBef>
              <a:spcAft>
                <a:spcPts val="0"/>
              </a:spcAft>
              <a:buSzPct val="100000"/>
              <a:buNone/>
            </a:pPr>
            <a:endParaRPr sz="3600">
              <a:latin typeface="Arial"/>
              <a:ea typeface="Arial"/>
              <a:cs typeface="Arial"/>
              <a:sym typeface="Arial"/>
            </a:endParaRPr>
          </a:p>
          <a:p>
            <a:pPr marL="457200" lvl="0" indent="-245745" algn="l" rtl="0">
              <a:lnSpc>
                <a:spcPct val="100000"/>
              </a:lnSpc>
              <a:spcBef>
                <a:spcPts val="1200"/>
              </a:spcBef>
              <a:spcAft>
                <a:spcPts val="0"/>
              </a:spcAft>
              <a:buSzPct val="100000"/>
              <a:buNone/>
            </a:pPr>
            <a:endParaRPr sz="3600">
              <a:latin typeface="Arial"/>
              <a:ea typeface="Arial"/>
              <a:cs typeface="Arial"/>
              <a:sym typeface="Arial"/>
            </a:endParaRPr>
          </a:p>
          <a:p>
            <a:pPr marL="0" lvl="0" indent="0" algn="l" rtl="0">
              <a:lnSpc>
                <a:spcPct val="100000"/>
              </a:lnSpc>
              <a:spcBef>
                <a:spcPts val="1200"/>
              </a:spcBef>
              <a:spcAft>
                <a:spcPts val="0"/>
              </a:spcAft>
              <a:buSzPct val="100000"/>
              <a:buNone/>
            </a:pPr>
            <a:r>
              <a:rPr lang="en-US" sz="3900" b="1">
                <a:latin typeface="Arial"/>
                <a:ea typeface="Arial"/>
                <a:cs typeface="Arial"/>
                <a:sym typeface="Arial"/>
              </a:rPr>
              <a:t>Our Solution</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Design our own version of the Credit Transfer Database and interface that makes transferring into UNH more dynamic and user friendly than the previous approach</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Using information pulled directly off UNH’s database to populate our database, we can accurately show the relationships between UNH major requirements and community college courses</a:t>
            </a:r>
            <a:endParaRPr/>
          </a:p>
          <a:p>
            <a:pPr marL="457200" lvl="0" indent="-457200" algn="l" rtl="0">
              <a:lnSpc>
                <a:spcPct val="100000"/>
              </a:lnSpc>
              <a:spcBef>
                <a:spcPts val="1200"/>
              </a:spcBef>
              <a:spcAft>
                <a:spcPts val="0"/>
              </a:spcAft>
              <a:buSzPct val="100000"/>
              <a:buChar char="•"/>
            </a:pPr>
            <a:r>
              <a:rPr lang="en-US" sz="3600">
                <a:latin typeface="Arial"/>
                <a:ea typeface="Arial"/>
                <a:cs typeface="Arial"/>
                <a:sym typeface="Arial"/>
              </a:rPr>
              <a:t>Our approach is easier to understand and much less time consuming than the current method in place</a:t>
            </a:r>
            <a:endParaRPr/>
          </a:p>
          <a:p>
            <a:pPr marL="0" lvl="0" indent="0" algn="l" rtl="0">
              <a:lnSpc>
                <a:spcPct val="100000"/>
              </a:lnSpc>
              <a:spcBef>
                <a:spcPts val="1200"/>
              </a:spcBef>
              <a:spcAft>
                <a:spcPts val="0"/>
              </a:spcAft>
              <a:buSzPct val="100000"/>
              <a:buNone/>
            </a:pPr>
            <a:endParaRPr>
              <a:latin typeface="Arial"/>
              <a:ea typeface="Arial"/>
              <a:cs typeface="Arial"/>
              <a:sym typeface="Arial"/>
            </a:endParaRPr>
          </a:p>
          <a:p>
            <a:pPr marL="0" lvl="0" indent="0" algn="l" rtl="0">
              <a:lnSpc>
                <a:spcPct val="100000"/>
              </a:lnSpc>
              <a:spcBef>
                <a:spcPts val="1200"/>
              </a:spcBef>
              <a:spcAft>
                <a:spcPts val="0"/>
              </a:spcAft>
              <a:buSzPct val="100000"/>
              <a:buNone/>
            </a:pPr>
            <a:endParaRPr>
              <a:latin typeface="Arial"/>
              <a:ea typeface="Arial"/>
              <a:cs typeface="Arial"/>
              <a:sym typeface="Arial"/>
            </a:endParaRPr>
          </a:p>
          <a:p>
            <a:pPr marL="0" lvl="0" indent="0" algn="l" rtl="0">
              <a:lnSpc>
                <a:spcPct val="100000"/>
              </a:lnSpc>
              <a:spcBef>
                <a:spcPts val="1200"/>
              </a:spcBef>
              <a:spcAft>
                <a:spcPts val="0"/>
              </a:spcAft>
              <a:buSzPct val="100000"/>
              <a:buNone/>
            </a:pPr>
            <a:endParaRPr>
              <a:latin typeface="Arial"/>
              <a:ea typeface="Arial"/>
              <a:cs typeface="Arial"/>
              <a:sym typeface="Arial"/>
            </a:endParaRPr>
          </a:p>
          <a:p>
            <a:pPr marL="0" lvl="0" indent="0" algn="l" rtl="0">
              <a:lnSpc>
                <a:spcPct val="100000"/>
              </a:lnSpc>
              <a:spcBef>
                <a:spcPts val="1200"/>
              </a:spcBef>
              <a:spcAft>
                <a:spcPts val="0"/>
              </a:spcAft>
              <a:buSzPct val="100000"/>
              <a:buNone/>
            </a:pPr>
            <a:endParaRPr>
              <a:latin typeface="Arial"/>
              <a:ea typeface="Arial"/>
              <a:cs typeface="Arial"/>
              <a:sym typeface="Arial"/>
            </a:endParaRPr>
          </a:p>
        </p:txBody>
      </p:sp>
      <p:sp>
        <p:nvSpPr>
          <p:cNvPr id="52" name="Google Shape;52;p1"/>
          <p:cNvSpPr>
            <a:spLocks noGrp="1"/>
          </p:cNvSpPr>
          <p:nvPr>
            <p:ph type="body" idx="17"/>
          </p:nvPr>
        </p:nvSpPr>
        <p:spPr>
          <a:xfrm>
            <a:off x="17140877" y="4394657"/>
            <a:ext cx="20055606" cy="1422400"/>
          </a:xfrm>
          <a:prstGeom prst="round1Rect">
            <a:avLst>
              <a:gd name="adj" fmla="val 0"/>
            </a:avLst>
          </a:prstGeom>
          <a:solidFill>
            <a:srgbClr val="252D35"/>
          </a:solidFill>
          <a:ln>
            <a:noFill/>
          </a:ln>
        </p:spPr>
        <p:txBody>
          <a:bodyPr spcFirstLastPara="1" wrap="square" lIns="365750" tIns="45700" rIns="91425" bIns="45700" anchor="ctr" anchorCtr="0">
            <a:normAutofit/>
          </a:bodyPr>
          <a:lstStyle/>
          <a:p>
            <a:pPr marL="0" lvl="0" indent="0" algn="l" rtl="0">
              <a:lnSpc>
                <a:spcPct val="100000"/>
              </a:lnSpc>
              <a:spcBef>
                <a:spcPts val="0"/>
              </a:spcBef>
              <a:spcAft>
                <a:spcPts val="0"/>
              </a:spcAft>
              <a:buSzPts val="6000"/>
              <a:buNone/>
            </a:pPr>
            <a:r>
              <a:rPr lang="en-US" b="1">
                <a:latin typeface="Arial"/>
                <a:ea typeface="Arial"/>
                <a:cs typeface="Arial"/>
                <a:sym typeface="Arial"/>
              </a:rPr>
              <a:t>2.) DESIGN – WEB PAGE</a:t>
            </a:r>
            <a:endParaRPr/>
          </a:p>
        </p:txBody>
      </p:sp>
      <p:sp>
        <p:nvSpPr>
          <p:cNvPr id="53" name="Google Shape;53;p1"/>
          <p:cNvSpPr txBox="1">
            <a:spLocks noGrp="1"/>
          </p:cNvSpPr>
          <p:nvPr>
            <p:ph type="body" idx="21"/>
          </p:nvPr>
        </p:nvSpPr>
        <p:spPr>
          <a:xfrm>
            <a:off x="38673741" y="31618394"/>
            <a:ext cx="11772702" cy="5741375"/>
          </a:xfrm>
          <a:prstGeom prst="rect">
            <a:avLst/>
          </a:prstGeom>
          <a:noFill/>
          <a:ln>
            <a:noFill/>
          </a:ln>
        </p:spPr>
        <p:txBody>
          <a:bodyPr spcFirstLastPara="1" wrap="square" lIns="365750" tIns="182875" rIns="91425" bIns="45700" anchor="t" anchorCtr="0">
            <a:normAutofit/>
          </a:bodyPr>
          <a:lstStyle/>
          <a:p>
            <a:pPr marL="0" lvl="0" indent="0" algn="l" rtl="0">
              <a:lnSpc>
                <a:spcPct val="100000"/>
              </a:lnSpc>
              <a:spcBef>
                <a:spcPts val="0"/>
              </a:spcBef>
              <a:spcAft>
                <a:spcPts val="0"/>
              </a:spcAft>
              <a:buSzPts val="3600"/>
              <a:buNone/>
            </a:pPr>
            <a:r>
              <a:rPr lang="en-US" sz="3600" b="1">
                <a:latin typeface="Arial"/>
                <a:ea typeface="Arial"/>
                <a:cs typeface="Arial"/>
                <a:sym typeface="Arial"/>
              </a:rPr>
              <a:t>Acknowledgement</a:t>
            </a:r>
            <a:endParaRPr/>
          </a:p>
          <a:p>
            <a:pPr marL="457200" lvl="0" indent="-457200" algn="l" rtl="0">
              <a:lnSpc>
                <a:spcPct val="100000"/>
              </a:lnSpc>
              <a:spcBef>
                <a:spcPts val="1200"/>
              </a:spcBef>
              <a:spcAft>
                <a:spcPts val="0"/>
              </a:spcAft>
              <a:buSzPts val="2800"/>
              <a:buChar char="•"/>
            </a:pPr>
            <a:r>
              <a:rPr lang="en-US">
                <a:latin typeface="Arial"/>
                <a:ea typeface="Arial"/>
                <a:cs typeface="Arial"/>
                <a:sym typeface="Arial"/>
              </a:rPr>
              <a:t>Our group would like to thank UNH College of Liberal Arts Professors Krista Jackman and Molly Campbell for sponsoring this project and guiding our project team during Pathway’s development</a:t>
            </a:r>
            <a:endParaRPr/>
          </a:p>
          <a:p>
            <a:pPr marL="0" lvl="0" indent="0" algn="l" rtl="0">
              <a:lnSpc>
                <a:spcPct val="100000"/>
              </a:lnSpc>
              <a:spcBef>
                <a:spcPts val="1200"/>
              </a:spcBef>
              <a:spcAft>
                <a:spcPts val="0"/>
              </a:spcAft>
              <a:buSzPts val="3600"/>
              <a:buNone/>
            </a:pPr>
            <a:r>
              <a:rPr lang="en-US" sz="3600" b="1">
                <a:latin typeface="Arial"/>
                <a:ea typeface="Arial"/>
                <a:cs typeface="Arial"/>
                <a:sym typeface="Arial"/>
              </a:rPr>
              <a:t>Conclusion</a:t>
            </a:r>
            <a:endParaRPr/>
          </a:p>
          <a:p>
            <a:pPr marL="457200" lvl="0" indent="-457200" algn="l" rtl="0">
              <a:lnSpc>
                <a:spcPct val="100000"/>
              </a:lnSpc>
              <a:spcBef>
                <a:spcPts val="1200"/>
              </a:spcBef>
              <a:spcAft>
                <a:spcPts val="0"/>
              </a:spcAft>
              <a:buSzPts val="2800"/>
              <a:buChar char="•"/>
            </a:pPr>
            <a:r>
              <a:rPr lang="en-US">
                <a:latin typeface="Arial"/>
                <a:ea typeface="Arial"/>
                <a:cs typeface="Arial"/>
                <a:sym typeface="Arial"/>
              </a:rPr>
              <a:t>.Pathways is a tool that makes transferring into UNH easier both for community college students and others involved in the transfer process. Additionally, our application can easily be maintained making it more suiting to replace the current outdated method of transferring into UNH.</a:t>
            </a:r>
            <a:endParaRPr/>
          </a:p>
        </p:txBody>
      </p:sp>
      <p:sp>
        <p:nvSpPr>
          <p:cNvPr id="54" name="Google Shape;54;p1"/>
          <p:cNvSpPr>
            <a:spLocks noGrp="1"/>
          </p:cNvSpPr>
          <p:nvPr>
            <p:ph type="body" idx="15"/>
          </p:nvPr>
        </p:nvSpPr>
        <p:spPr>
          <a:xfrm>
            <a:off x="17143872" y="29969909"/>
            <a:ext cx="21484644" cy="1688750"/>
          </a:xfrm>
          <a:prstGeom prst="round1Rect">
            <a:avLst>
              <a:gd name="adj" fmla="val 0"/>
            </a:avLst>
          </a:prstGeom>
          <a:solidFill>
            <a:srgbClr val="252D35"/>
          </a:solidFill>
          <a:ln>
            <a:noFill/>
          </a:ln>
        </p:spPr>
        <p:txBody>
          <a:bodyPr spcFirstLastPara="1" wrap="square" lIns="365750" tIns="45700" rIns="91425" bIns="45700" anchor="ctr" anchorCtr="0">
            <a:normAutofit/>
          </a:bodyPr>
          <a:lstStyle/>
          <a:p>
            <a:pPr marL="0" lvl="0" indent="0" algn="l" rtl="0">
              <a:lnSpc>
                <a:spcPct val="100000"/>
              </a:lnSpc>
              <a:spcBef>
                <a:spcPts val="0"/>
              </a:spcBef>
              <a:spcAft>
                <a:spcPts val="0"/>
              </a:spcAft>
              <a:buSzPts val="6000"/>
              <a:buNone/>
            </a:pPr>
            <a:r>
              <a:rPr lang="en-US"/>
              <a:t>7.) DELIVERABLES &amp; OUR GOALS</a:t>
            </a:r>
            <a:endParaRPr/>
          </a:p>
        </p:txBody>
      </p:sp>
      <p:sp>
        <p:nvSpPr>
          <p:cNvPr id="55" name="Google Shape;55;p1"/>
          <p:cNvSpPr txBox="1"/>
          <p:nvPr/>
        </p:nvSpPr>
        <p:spPr>
          <a:xfrm>
            <a:off x="15828206" y="1599551"/>
            <a:ext cx="19549985" cy="258532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a:solidFill>
                  <a:schemeClr val="lt1"/>
                </a:solidFill>
                <a:latin typeface="Arial"/>
                <a:ea typeface="Arial"/>
                <a:cs typeface="Arial"/>
                <a:sym typeface="Arial"/>
              </a:rPr>
              <a:t>Evan Rodgers, Joseph Macedo, Andrew O’Neil, Pranav Prasad</a:t>
            </a:r>
            <a:endParaRPr/>
          </a:p>
          <a:p>
            <a:pPr marL="0" marR="0" lvl="0" indent="0" algn="ctr" rtl="0">
              <a:spcBef>
                <a:spcPts val="0"/>
              </a:spcBef>
              <a:spcAft>
                <a:spcPts val="0"/>
              </a:spcAft>
              <a:buNone/>
            </a:pPr>
            <a:r>
              <a:rPr lang="en-US" sz="5400">
                <a:solidFill>
                  <a:schemeClr val="lt1"/>
                </a:solidFill>
                <a:latin typeface="Arial"/>
                <a:ea typeface="Arial"/>
                <a:cs typeface="Arial"/>
                <a:sym typeface="Arial"/>
              </a:rPr>
              <a:t> College of Engineering &amp; Physical Sciences</a:t>
            </a:r>
            <a:endParaRPr/>
          </a:p>
          <a:p>
            <a:pPr marL="0" marR="0" lvl="0" indent="0" algn="ctr" rtl="0">
              <a:spcBef>
                <a:spcPts val="0"/>
              </a:spcBef>
              <a:spcAft>
                <a:spcPts val="0"/>
              </a:spcAft>
              <a:buNone/>
            </a:pPr>
            <a:r>
              <a:rPr lang="en-US" sz="5400">
                <a:solidFill>
                  <a:schemeClr val="lt1"/>
                </a:solidFill>
                <a:latin typeface="Arial"/>
                <a:ea typeface="Arial"/>
                <a:cs typeface="Arial"/>
                <a:sym typeface="Arial"/>
              </a:rPr>
              <a:t> University of New Hampshire</a:t>
            </a:r>
            <a:endParaRPr/>
          </a:p>
        </p:txBody>
      </p:sp>
      <p:pic>
        <p:nvPicPr>
          <p:cNvPr id="56" name="Google Shape;56;p1"/>
          <p:cNvPicPr preferRelativeResize="0"/>
          <p:nvPr/>
        </p:nvPicPr>
        <p:blipFill rotWithShape="1">
          <a:blip r:embed="rId3">
            <a:alphaModFix/>
          </a:blip>
          <a:srcRect/>
          <a:stretch/>
        </p:blipFill>
        <p:spPr>
          <a:xfrm>
            <a:off x="10361913" y="755755"/>
            <a:ext cx="2571980" cy="3097131"/>
          </a:xfrm>
          <a:prstGeom prst="rect">
            <a:avLst/>
          </a:prstGeom>
          <a:noFill/>
          <a:ln>
            <a:noFill/>
          </a:ln>
        </p:spPr>
      </p:pic>
      <p:pic>
        <p:nvPicPr>
          <p:cNvPr id="57" name="Google Shape;57;p1"/>
          <p:cNvPicPr preferRelativeResize="0"/>
          <p:nvPr/>
        </p:nvPicPr>
        <p:blipFill rotWithShape="1">
          <a:blip r:embed="rId3">
            <a:alphaModFix/>
          </a:blip>
          <a:srcRect/>
          <a:stretch/>
        </p:blipFill>
        <p:spPr>
          <a:xfrm>
            <a:off x="38272506" y="755755"/>
            <a:ext cx="2571980" cy="3097131"/>
          </a:xfrm>
          <a:prstGeom prst="rect">
            <a:avLst/>
          </a:prstGeom>
          <a:noFill/>
          <a:ln>
            <a:noFill/>
          </a:ln>
        </p:spPr>
      </p:pic>
      <p:sp>
        <p:nvSpPr>
          <p:cNvPr id="58" name="Google Shape;58;p1"/>
          <p:cNvSpPr/>
          <p:nvPr/>
        </p:nvSpPr>
        <p:spPr>
          <a:xfrm>
            <a:off x="38414300" y="12630000"/>
            <a:ext cx="12032100" cy="71589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
          <p:cNvSpPr>
            <a:spLocks noGrp="1"/>
          </p:cNvSpPr>
          <p:nvPr>
            <p:ph type="body" idx="8"/>
          </p:nvPr>
        </p:nvSpPr>
        <p:spPr>
          <a:xfrm>
            <a:off x="17119708" y="20045973"/>
            <a:ext cx="10817082" cy="1345324"/>
          </a:xfrm>
          <a:prstGeom prst="round1Rect">
            <a:avLst>
              <a:gd name="adj" fmla="val 0"/>
            </a:avLst>
          </a:prstGeom>
          <a:solidFill>
            <a:srgbClr val="252D35"/>
          </a:solidFill>
          <a:ln>
            <a:noFill/>
          </a:ln>
        </p:spPr>
        <p:txBody>
          <a:bodyPr spcFirstLastPara="1" wrap="square" lIns="365750" tIns="45700" rIns="91425" bIns="45700" anchor="ctr" anchorCtr="0">
            <a:normAutofit/>
          </a:bodyPr>
          <a:lstStyle/>
          <a:p>
            <a:pPr marL="0" lvl="0" indent="0" algn="l" rtl="0">
              <a:lnSpc>
                <a:spcPct val="100000"/>
              </a:lnSpc>
              <a:spcBef>
                <a:spcPts val="0"/>
              </a:spcBef>
              <a:spcAft>
                <a:spcPts val="0"/>
              </a:spcAft>
              <a:buSzPts val="6000"/>
              <a:buNone/>
            </a:pPr>
            <a:r>
              <a:rPr lang="en-US" b="1">
                <a:latin typeface="Arial"/>
                <a:ea typeface="Arial"/>
                <a:cs typeface="Arial"/>
                <a:sym typeface="Arial"/>
              </a:rPr>
              <a:t>5.) DESIGN – DATABASE</a:t>
            </a:r>
            <a:endParaRPr/>
          </a:p>
        </p:txBody>
      </p:sp>
      <p:pic>
        <p:nvPicPr>
          <p:cNvPr id="60" name="Google Shape;60;p1"/>
          <p:cNvPicPr preferRelativeResize="0"/>
          <p:nvPr/>
        </p:nvPicPr>
        <p:blipFill rotWithShape="1">
          <a:blip r:embed="rId4">
            <a:alphaModFix/>
          </a:blip>
          <a:srcRect/>
          <a:stretch/>
        </p:blipFill>
        <p:spPr>
          <a:xfrm>
            <a:off x="38611928" y="12856613"/>
            <a:ext cx="11636828" cy="6788149"/>
          </a:xfrm>
          <a:prstGeom prst="rect">
            <a:avLst/>
          </a:prstGeom>
          <a:noFill/>
          <a:ln>
            <a:noFill/>
          </a:ln>
        </p:spPr>
      </p:pic>
      <p:sp>
        <p:nvSpPr>
          <p:cNvPr id="61" name="Google Shape;61;p1"/>
          <p:cNvSpPr txBox="1"/>
          <p:nvPr/>
        </p:nvSpPr>
        <p:spPr>
          <a:xfrm>
            <a:off x="17830525" y="21924333"/>
            <a:ext cx="8641662" cy="55707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Calibri"/>
                <a:ea typeface="Calibri"/>
                <a:cs typeface="Calibri"/>
                <a:sym typeface="Calibri"/>
              </a:rPr>
              <a:t>Atlas - MongoDB</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Calibri"/>
                <a:ea typeface="Calibri"/>
                <a:cs typeface="Calibri"/>
                <a:sym typeface="Calibri"/>
              </a:rPr>
              <a:t>Our database is hosted on Atlas, a free cloud MongoDB service, and is separated into two collections</a:t>
            </a:r>
            <a:endParaRPr/>
          </a:p>
          <a:p>
            <a:pPr marL="457200" marR="0" lvl="0" indent="-457200" algn="l" rtl="0">
              <a:spcBef>
                <a:spcPts val="0"/>
              </a:spcBef>
              <a:spcAft>
                <a:spcPts val="0"/>
              </a:spcAft>
              <a:buClr>
                <a:schemeClr val="dk1"/>
              </a:buClr>
              <a:buSzPts val="3200"/>
              <a:buFont typeface="Arial"/>
              <a:buChar char="•"/>
            </a:pPr>
            <a:r>
              <a:rPr lang="en-US" sz="3200" u="sng">
                <a:solidFill>
                  <a:schemeClr val="dk1"/>
                </a:solidFill>
                <a:latin typeface="Calibri"/>
                <a:ea typeface="Calibri"/>
                <a:cs typeface="Calibri"/>
                <a:sym typeface="Calibri"/>
              </a:rPr>
              <a:t>MajorRequirements</a:t>
            </a:r>
            <a:r>
              <a:rPr lang="en-US" sz="3200">
                <a:solidFill>
                  <a:schemeClr val="dk1"/>
                </a:solidFill>
                <a:latin typeface="Calibri"/>
                <a:ea typeface="Calibri"/>
                <a:cs typeface="Calibri"/>
                <a:sym typeface="Calibri"/>
              </a:rPr>
              <a:t> stores information regarding course requirements needed to complete a given UNH degree.</a:t>
            </a:r>
            <a:endParaRPr/>
          </a:p>
          <a:p>
            <a:pPr marL="457200" marR="0" lvl="0" indent="-457200" algn="l" rtl="0">
              <a:spcBef>
                <a:spcPts val="0"/>
              </a:spcBef>
              <a:spcAft>
                <a:spcPts val="0"/>
              </a:spcAft>
              <a:buClr>
                <a:schemeClr val="dk1"/>
              </a:buClr>
              <a:buSzPts val="3200"/>
              <a:buFont typeface="Arial"/>
              <a:buChar char="•"/>
            </a:pPr>
            <a:r>
              <a:rPr lang="en-US" sz="3200" u="sng">
                <a:solidFill>
                  <a:schemeClr val="dk1"/>
                </a:solidFill>
                <a:latin typeface="Calibri"/>
                <a:ea typeface="Calibri"/>
                <a:cs typeface="Calibri"/>
                <a:sym typeface="Calibri"/>
              </a:rPr>
              <a:t>CourseInformation</a:t>
            </a:r>
            <a:r>
              <a:rPr lang="en-US" sz="3200">
                <a:solidFill>
                  <a:schemeClr val="dk1"/>
                </a:solidFill>
                <a:latin typeface="Calibri"/>
                <a:ea typeface="Calibri"/>
                <a:cs typeface="Calibri"/>
                <a:sym typeface="Calibri"/>
              </a:rPr>
              <a:t> stores information about courses a given community college offers and what can be transferred over to UNH from completing said course</a:t>
            </a:r>
            <a:endParaRPr/>
          </a:p>
        </p:txBody>
      </p:sp>
      <p:sp>
        <p:nvSpPr>
          <p:cNvPr id="62" name="Google Shape;62;p1"/>
          <p:cNvSpPr txBox="1"/>
          <p:nvPr/>
        </p:nvSpPr>
        <p:spPr>
          <a:xfrm>
            <a:off x="28126300" y="21945950"/>
            <a:ext cx="16679400" cy="5510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a:ea typeface="Arial"/>
                <a:cs typeface="Arial"/>
                <a:sym typeface="Arial"/>
              </a:rPr>
              <a:t>Major Requirements </a:t>
            </a:r>
            <a:r>
              <a:rPr lang="en-US" sz="3600" b="1">
                <a:solidFill>
                  <a:schemeClr val="dk1"/>
                </a:solidFill>
              </a:rPr>
              <a:t>(shown on the right)</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Stores the following information: major name, total credits needed for the major, electives needed for the major, all classes needed for the major.</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When multiple classes are needed to fulfil the requirement, a number is stored in the beginning of the requirement array</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“1” denotes that one classes is needed in the array to fulfill the requirement. Additional classes in the array can be taken as an alternative, but only one class in that array needs to be taken.</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“2” denotes that the next two following classes need to be taken in that array to fulfill the requirement</a:t>
            </a:r>
            <a:endParaRPr/>
          </a:p>
          <a:p>
            <a:pPr marL="0" marR="0" lvl="0" indent="0" algn="l" rtl="0">
              <a:spcBef>
                <a:spcPts val="0"/>
              </a:spcBef>
              <a:spcAft>
                <a:spcPts val="0"/>
              </a:spcAft>
              <a:buNone/>
            </a:pPr>
            <a:endParaRPr sz="2800">
              <a:solidFill>
                <a:schemeClr val="dk1"/>
              </a:solidFill>
              <a:latin typeface="Arial"/>
              <a:ea typeface="Arial"/>
              <a:cs typeface="Arial"/>
              <a:sym typeface="Arial"/>
            </a:endParaRPr>
          </a:p>
        </p:txBody>
      </p:sp>
      <p:sp>
        <p:nvSpPr>
          <p:cNvPr id="63" name="Google Shape;63;p1"/>
          <p:cNvSpPr/>
          <p:nvPr/>
        </p:nvSpPr>
        <p:spPr>
          <a:xfrm>
            <a:off x="45087400" y="21924325"/>
            <a:ext cx="5880000" cy="75462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
          <p:cNvSpPr txBox="1"/>
          <p:nvPr/>
        </p:nvSpPr>
        <p:spPr>
          <a:xfrm>
            <a:off x="28184956" y="27005425"/>
            <a:ext cx="17119708" cy="31700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a:ea typeface="Arial"/>
                <a:cs typeface="Arial"/>
                <a:sym typeface="Arial"/>
              </a:rPr>
              <a:t>Course Information</a:t>
            </a:r>
            <a:endParaRPr/>
          </a:p>
          <a:p>
            <a:pPr marL="457200" marR="0" lvl="0" indent="-457200" algn="l" rtl="0">
              <a:spcBef>
                <a:spcPts val="0"/>
              </a:spcBef>
              <a:spcAft>
                <a:spcPts val="0"/>
              </a:spcAft>
              <a:buClr>
                <a:schemeClr val="dk1"/>
              </a:buClr>
              <a:buSzPts val="3200"/>
              <a:buFont typeface="Arial"/>
              <a:buChar char="•"/>
            </a:pPr>
            <a:r>
              <a:rPr lang="en-US" sz="3200">
                <a:solidFill>
                  <a:schemeClr val="dk1"/>
                </a:solidFill>
                <a:latin typeface="Arial"/>
                <a:ea typeface="Arial"/>
                <a:cs typeface="Arial"/>
                <a:sym typeface="Arial"/>
              </a:rPr>
              <a:t>The course information collection stores the following information: each entry shows the community college name, the class that is offered, the number of credits the class offers when transferring into UNH, and the additional requirements that the class fulfills when transferring</a:t>
            </a:r>
            <a:endParaRPr/>
          </a:p>
          <a:p>
            <a:pPr marL="0" marR="0" lvl="0" indent="0" algn="l" rtl="0">
              <a:spcBef>
                <a:spcPts val="0"/>
              </a:spcBef>
              <a:spcAft>
                <a:spcPts val="0"/>
              </a:spcAft>
              <a:buNone/>
            </a:pPr>
            <a:endParaRPr sz="3600" b="1">
              <a:solidFill>
                <a:schemeClr val="dk1"/>
              </a:solidFill>
              <a:latin typeface="Calibri"/>
              <a:ea typeface="Calibri"/>
              <a:cs typeface="Calibri"/>
              <a:sym typeface="Calibri"/>
            </a:endParaRPr>
          </a:p>
        </p:txBody>
      </p:sp>
      <p:pic>
        <p:nvPicPr>
          <p:cNvPr id="65" name="Google Shape;65;p1"/>
          <p:cNvPicPr preferRelativeResize="0"/>
          <p:nvPr/>
        </p:nvPicPr>
        <p:blipFill rotWithShape="1">
          <a:blip r:embed="rId5">
            <a:alphaModFix/>
          </a:blip>
          <a:srcRect/>
          <a:stretch/>
        </p:blipFill>
        <p:spPr>
          <a:xfrm>
            <a:off x="45304675" y="22097750"/>
            <a:ext cx="5516375" cy="7158899"/>
          </a:xfrm>
          <a:prstGeom prst="rect">
            <a:avLst/>
          </a:prstGeom>
          <a:noFill/>
          <a:ln>
            <a:noFill/>
          </a:ln>
        </p:spPr>
      </p:pic>
      <p:sp>
        <p:nvSpPr>
          <p:cNvPr id="66" name="Google Shape;66;p1"/>
          <p:cNvSpPr txBox="1"/>
          <p:nvPr/>
        </p:nvSpPr>
        <p:spPr>
          <a:xfrm>
            <a:off x="17527742" y="31658656"/>
            <a:ext cx="20160042" cy="62478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dk1"/>
                </a:solidFill>
                <a:latin typeface="Arial"/>
                <a:ea typeface="Arial"/>
                <a:cs typeface="Arial"/>
                <a:sym typeface="Arial"/>
              </a:rPr>
              <a:t>Current project status</a:t>
            </a:r>
            <a:endParaRPr sz="2800">
              <a:solidFill>
                <a:schemeClr val="dk1"/>
              </a:solidFill>
              <a:latin typeface="Arial"/>
              <a:ea typeface="Arial"/>
              <a:cs typeface="Arial"/>
              <a:sym typeface="Arial"/>
            </a:endParaRPr>
          </a:p>
          <a:p>
            <a:pPr marL="0" marR="0" lvl="0" indent="0" algn="l" rtl="0">
              <a:spcBef>
                <a:spcPts val="0"/>
              </a:spcBef>
              <a:spcAft>
                <a:spcPts val="0"/>
              </a:spcAft>
              <a:buNone/>
            </a:pPr>
            <a:r>
              <a:rPr lang="en-US" sz="2800">
                <a:solidFill>
                  <a:schemeClr val="dk1"/>
                </a:solidFill>
                <a:latin typeface="Arial"/>
                <a:ea typeface="Arial"/>
                <a:cs typeface="Arial"/>
                <a:sym typeface="Arial"/>
              </a:rPr>
              <a:t>Our team created a website, currently only available on our local machines, that has the following features.</a:t>
            </a:r>
            <a:endParaRPr/>
          </a:p>
          <a:p>
            <a:pPr marL="457200" marR="0" lvl="0" indent="-4572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Select boxes to choose a UNH major, community college, and classes that the community college offers.</a:t>
            </a:r>
            <a:endParaRPr/>
          </a:p>
          <a:p>
            <a:pPr marL="457200" marR="0" lvl="0" indent="-4572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Two containers to display information. One container for the requirements for the selected major. One container to show the classes that the user has selected.</a:t>
            </a:r>
            <a:endParaRPr/>
          </a:p>
          <a:p>
            <a:pPr marL="457200" marR="0" lvl="0" indent="-4572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Support for two different users, one representing a student and the other a maintainer with access to entries in our database</a:t>
            </a:r>
            <a:endParaRPr/>
          </a:p>
          <a:p>
            <a:pPr marL="0" marR="0" lvl="0" indent="0" algn="l" rtl="0">
              <a:spcBef>
                <a:spcPts val="0"/>
              </a:spcBef>
              <a:spcAft>
                <a:spcPts val="0"/>
              </a:spcAft>
              <a:buNone/>
            </a:pPr>
            <a:endParaRPr sz="2800">
              <a:solidFill>
                <a:schemeClr val="dk1"/>
              </a:solidFill>
              <a:latin typeface="Arial"/>
              <a:ea typeface="Arial"/>
              <a:cs typeface="Arial"/>
              <a:sym typeface="Arial"/>
            </a:endParaRPr>
          </a:p>
          <a:p>
            <a:pPr marL="0" marR="0" lvl="0" indent="0" algn="l" rtl="0">
              <a:spcBef>
                <a:spcPts val="0"/>
              </a:spcBef>
              <a:spcAft>
                <a:spcPts val="0"/>
              </a:spcAft>
              <a:buNone/>
            </a:pPr>
            <a:r>
              <a:rPr lang="en-US" sz="3600" b="1">
                <a:solidFill>
                  <a:schemeClr val="dk1"/>
                </a:solidFill>
                <a:latin typeface="Arial"/>
                <a:ea typeface="Arial"/>
                <a:cs typeface="Arial"/>
                <a:sym typeface="Arial"/>
              </a:rPr>
              <a:t>Goals</a:t>
            </a:r>
            <a:endParaRPr/>
          </a:p>
          <a:p>
            <a:pPr marL="0" marR="0" lvl="0" indent="0" algn="l" rtl="0">
              <a:spcBef>
                <a:spcPts val="0"/>
              </a:spcBef>
              <a:spcAft>
                <a:spcPts val="0"/>
              </a:spcAft>
              <a:buNone/>
            </a:pPr>
            <a:r>
              <a:rPr lang="en-US" sz="2800">
                <a:solidFill>
                  <a:schemeClr val="dk1"/>
                </a:solidFill>
                <a:latin typeface="Arial"/>
                <a:ea typeface="Arial"/>
                <a:cs typeface="Arial"/>
                <a:sym typeface="Arial"/>
              </a:rPr>
              <a:t>The next step for our project is to create a larger dataset for our application. Adding more UNH major requirements and community colleges. Our project group views the Pathways tools as something that can be adopted by multiple school if designed correctly. Moving forward we plan to incorporate features that will aid in the maintenance and longevity of this project even after passing this project off to someone else. These changes include ways to update our database in bulk, and create uniform templates for adding information into the database</a:t>
            </a:r>
            <a:endParaRPr/>
          </a:p>
        </p:txBody>
      </p:sp>
      <p:sp>
        <p:nvSpPr>
          <p:cNvPr id="67" name="Google Shape;67;p1"/>
          <p:cNvSpPr txBox="1"/>
          <p:nvPr/>
        </p:nvSpPr>
        <p:spPr>
          <a:xfrm>
            <a:off x="37593741" y="5843435"/>
            <a:ext cx="13373600" cy="74789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dk1"/>
                </a:solidFill>
                <a:latin typeface="Arial"/>
                <a:ea typeface="Arial"/>
                <a:cs typeface="Arial"/>
                <a:sym typeface="Arial"/>
              </a:rPr>
              <a:t>File Structure</a:t>
            </a:r>
            <a:endParaRPr/>
          </a:p>
          <a:p>
            <a:pPr marL="0" marR="0" lvl="0" indent="0" algn="l" rtl="0">
              <a:spcBef>
                <a:spcPts val="0"/>
              </a:spcBef>
              <a:spcAft>
                <a:spcPts val="0"/>
              </a:spcAft>
              <a:buNone/>
            </a:pPr>
            <a:r>
              <a:rPr lang="en-US" sz="2800">
                <a:solidFill>
                  <a:schemeClr val="dk1"/>
                </a:solidFill>
                <a:latin typeface="Arial"/>
                <a:ea typeface="Arial"/>
                <a:cs typeface="Arial"/>
                <a:sym typeface="Arial"/>
              </a:rPr>
              <a:t>The architecture document should identify major system components and describe their static attributes and dynamic patterns of interaction</a:t>
            </a:r>
            <a:endParaRPr/>
          </a:p>
          <a:p>
            <a:pPr marL="571500" marR="0" lvl="0" indent="-5715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Course and Degree requirements database used to house information for UNH and CC courses and degree requirements</a:t>
            </a:r>
            <a:endParaRPr/>
          </a:p>
          <a:p>
            <a:pPr marL="571500" marR="0" lvl="0" indent="-5715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User web interface which is used to retrieve information from the credit database base</a:t>
            </a:r>
            <a:endParaRPr/>
          </a:p>
          <a:p>
            <a:pPr marL="571500" marR="0" lvl="0" indent="-5715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Maintainer web interface which is used create, retrieve, update, or destroy information in the Course and Degree requirements database</a:t>
            </a:r>
            <a:endParaRPr/>
          </a:p>
          <a:p>
            <a:pPr marL="571500" marR="0" lvl="0" indent="-5715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The maintainer web interface is implemented with Flask, Virtualenv, and jQuery on top of our html code. Flask and Virtualenv are used to run our development environment.</a:t>
            </a:r>
            <a:endParaRPr/>
          </a:p>
          <a:p>
            <a:pPr marL="571500" marR="0" lvl="0" indent="-571500" algn="l" rtl="0">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The login system to support user accounts will be supported through Flask-Login libraries. Information regarding user accounts will be stored in a MongoDB table.</a:t>
            </a:r>
            <a:endParaRPr/>
          </a:p>
          <a:p>
            <a:pPr marL="0" marR="0" lvl="0" indent="0" algn="l" rtl="0">
              <a:spcBef>
                <a:spcPts val="0"/>
              </a:spcBef>
              <a:spcAft>
                <a:spcPts val="0"/>
              </a:spcAft>
              <a:buNone/>
            </a:pPr>
            <a:endParaRPr sz="2800">
              <a:solidFill>
                <a:schemeClr val="dk1"/>
              </a:solidFill>
              <a:latin typeface="Arial"/>
              <a:ea typeface="Arial"/>
              <a:cs typeface="Arial"/>
              <a:sym typeface="Arial"/>
            </a:endParaRPr>
          </a:p>
          <a:p>
            <a:pPr marL="0" marR="0" lvl="0" indent="0" algn="l" rtl="0">
              <a:spcBef>
                <a:spcPts val="0"/>
              </a:spcBef>
              <a:spcAft>
                <a:spcPts val="0"/>
              </a:spcAft>
              <a:buNone/>
            </a:pPr>
            <a:endParaRPr sz="2800">
              <a:solidFill>
                <a:schemeClr val="dk1"/>
              </a:solidFill>
              <a:latin typeface="Arial"/>
              <a:ea typeface="Arial"/>
              <a:cs typeface="Arial"/>
              <a:sym typeface="Arial"/>
            </a:endParaRPr>
          </a:p>
        </p:txBody>
      </p:sp>
      <p:sp>
        <p:nvSpPr>
          <p:cNvPr id="68" name="Google Shape;68;p1"/>
          <p:cNvSpPr>
            <a:spLocks noGrp="1"/>
          </p:cNvSpPr>
          <p:nvPr>
            <p:ph type="body" idx="20"/>
          </p:nvPr>
        </p:nvSpPr>
        <p:spPr>
          <a:xfrm>
            <a:off x="37947600" y="29969906"/>
            <a:ext cx="13345117" cy="1688750"/>
          </a:xfrm>
          <a:prstGeom prst="round1Rect">
            <a:avLst>
              <a:gd name="adj" fmla="val 0"/>
            </a:avLst>
          </a:prstGeom>
          <a:solidFill>
            <a:srgbClr val="252D35"/>
          </a:solidFill>
          <a:ln>
            <a:noFill/>
          </a:ln>
        </p:spPr>
        <p:txBody>
          <a:bodyPr spcFirstLastPara="1" wrap="square" lIns="365750" tIns="45700" rIns="91425" bIns="45700" anchor="ctr" anchorCtr="0">
            <a:normAutofit/>
          </a:bodyPr>
          <a:lstStyle/>
          <a:p>
            <a:pPr marL="0" lvl="0" indent="0" algn="l" rtl="0">
              <a:lnSpc>
                <a:spcPct val="100000"/>
              </a:lnSpc>
              <a:spcBef>
                <a:spcPts val="0"/>
              </a:spcBef>
              <a:spcAft>
                <a:spcPts val="0"/>
              </a:spcAft>
              <a:buSzPts val="6000"/>
              <a:buNone/>
            </a:pPr>
            <a:r>
              <a:rPr lang="en-US"/>
              <a:t>ACKNOWLEDGMENTS &amp; CONCLUSION</a:t>
            </a:r>
            <a:endParaRPr/>
          </a:p>
        </p:txBody>
      </p:sp>
      <p:graphicFrame>
        <p:nvGraphicFramePr>
          <p:cNvPr id="69" name="Google Shape;69;p1"/>
          <p:cNvGraphicFramePr/>
          <p:nvPr/>
        </p:nvGraphicFramePr>
        <p:xfrm>
          <a:off x="305920" y="22182691"/>
          <a:ext cx="16471925" cy="16091510"/>
        </p:xfrm>
        <a:graphic>
          <a:graphicData uri="http://schemas.openxmlformats.org/drawingml/2006/table">
            <a:tbl>
              <a:tblPr firstRow="1" bandRow="1">
                <a:noFill/>
                <a:tableStyleId>{D0CDAAB3-3C68-48FB-A60F-AA6E59172B17}</a:tableStyleId>
              </a:tblPr>
              <a:tblGrid>
                <a:gridCol w="3808875">
                  <a:extLst>
                    <a:ext uri="{9D8B030D-6E8A-4147-A177-3AD203B41FA5}">
                      <a16:colId xmlns:a16="http://schemas.microsoft.com/office/drawing/2014/main" val="20000"/>
                    </a:ext>
                  </a:extLst>
                </a:gridCol>
                <a:gridCol w="4647475">
                  <a:extLst>
                    <a:ext uri="{9D8B030D-6E8A-4147-A177-3AD203B41FA5}">
                      <a16:colId xmlns:a16="http://schemas.microsoft.com/office/drawing/2014/main" val="20001"/>
                    </a:ext>
                  </a:extLst>
                </a:gridCol>
                <a:gridCol w="8015575">
                  <a:extLst>
                    <a:ext uri="{9D8B030D-6E8A-4147-A177-3AD203B41FA5}">
                      <a16:colId xmlns:a16="http://schemas.microsoft.com/office/drawing/2014/main" val="20002"/>
                    </a:ext>
                  </a:extLst>
                </a:gridCol>
              </a:tblGrid>
              <a:tr h="1066000">
                <a:tc>
                  <a:txBody>
                    <a:bodyPr/>
                    <a:lstStyle/>
                    <a:p>
                      <a:pPr marL="0" marR="0" lvl="0" indent="0" algn="ctr" rtl="0">
                        <a:spcBef>
                          <a:spcPts val="0"/>
                        </a:spcBef>
                        <a:spcAft>
                          <a:spcPts val="0"/>
                        </a:spcAft>
                        <a:buNone/>
                      </a:pPr>
                      <a:r>
                        <a:rPr lang="en-US" sz="3200" u="none" strike="noStrike" cap="none">
                          <a:latin typeface="Arial"/>
                          <a:ea typeface="Arial"/>
                          <a:cs typeface="Arial"/>
                          <a:sym typeface="Arial"/>
                        </a:rPr>
                        <a:t>Technology / Language</a:t>
                      </a:r>
                      <a:endParaRPr/>
                    </a:p>
                  </a:txBody>
                  <a:tcPr marL="91450" marR="91450" marT="45725" marB="45725"/>
                </a:tc>
                <a:tc>
                  <a:txBody>
                    <a:bodyPr/>
                    <a:lstStyle/>
                    <a:p>
                      <a:pPr marL="0" marR="0" lvl="0" indent="0" algn="ctr" rtl="0">
                        <a:spcBef>
                          <a:spcPts val="0"/>
                        </a:spcBef>
                        <a:spcAft>
                          <a:spcPts val="0"/>
                        </a:spcAft>
                        <a:buNone/>
                      </a:pPr>
                      <a:r>
                        <a:rPr lang="en-US" sz="3200" u="none" strike="noStrike" cap="none">
                          <a:latin typeface="Arial"/>
                          <a:ea typeface="Arial"/>
                          <a:cs typeface="Arial"/>
                          <a:sym typeface="Arial"/>
                        </a:rPr>
                        <a:t> What is it?</a:t>
                      </a:r>
                      <a:endParaRPr/>
                    </a:p>
                  </a:txBody>
                  <a:tcPr marL="91450" marR="91450" marT="45725" marB="45725"/>
                </a:tc>
                <a:tc>
                  <a:txBody>
                    <a:bodyPr/>
                    <a:lstStyle/>
                    <a:p>
                      <a:pPr marL="0" marR="0" lvl="0" indent="0" algn="ctr" rtl="0">
                        <a:spcBef>
                          <a:spcPts val="0"/>
                        </a:spcBef>
                        <a:spcAft>
                          <a:spcPts val="0"/>
                        </a:spcAft>
                        <a:buNone/>
                      </a:pPr>
                      <a:r>
                        <a:rPr lang="en-US" sz="3200" u="none" strike="noStrike" cap="none">
                          <a:latin typeface="Arial"/>
                          <a:ea typeface="Arial"/>
                          <a:cs typeface="Arial"/>
                          <a:sym typeface="Arial"/>
                        </a:rPr>
                        <a:t>Where does it fit in our application?</a:t>
                      </a:r>
                      <a:endParaRPr/>
                    </a:p>
                  </a:txBody>
                  <a:tcPr marL="91450" marR="91450" marT="45725" marB="45725"/>
                </a:tc>
                <a:extLst>
                  <a:ext uri="{0D108BD9-81ED-4DB2-BD59-A6C34878D82A}">
                    <a16:rowId xmlns:a16="http://schemas.microsoft.com/office/drawing/2014/main" val="10000"/>
                  </a:ext>
                </a:extLst>
              </a:tr>
              <a:tr h="2163000">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Python</a:t>
                      </a:r>
                      <a:endParaRPr/>
                    </a:p>
                  </a:txBody>
                  <a:tcPr marL="91450" marR="91450" marT="45725" marB="45725"/>
                </a:tc>
                <a:tc>
                  <a:txBody>
                    <a:bodyPr/>
                    <a:lstStyle/>
                    <a:p>
                      <a:pPr marL="0" marR="0" lvl="0" indent="0" algn="l" rtl="0">
                        <a:spcBef>
                          <a:spcPts val="0"/>
                        </a:spcBef>
                        <a:spcAft>
                          <a:spcPts val="0"/>
                        </a:spcAft>
                        <a:buNone/>
                      </a:pPr>
                      <a:r>
                        <a:rPr lang="en-US" sz="3200" b="0" i="0" u="none" strike="noStrike" cap="none">
                          <a:solidFill>
                            <a:schemeClr val="dk1"/>
                          </a:solidFill>
                          <a:latin typeface="Arial"/>
                          <a:ea typeface="Arial"/>
                          <a:cs typeface="Arial"/>
                          <a:sym typeface="Arial"/>
                        </a:rPr>
                        <a:t>An interpreted, high-level and general-purpose programming language. </a:t>
                      </a:r>
                      <a:endParaRPr sz="3200" u="none" strike="noStrike" cap="none">
                        <a:latin typeface="Arial"/>
                        <a:ea typeface="Arial"/>
                        <a:cs typeface="Arial"/>
                        <a:sym typeface="Arial"/>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Establish a connection with our database</a:t>
                      </a:r>
                      <a:endParaRPr/>
                    </a:p>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Pull and pass information from the database to be used on our webpage</a:t>
                      </a:r>
                      <a:endParaRPr/>
                    </a:p>
                    <a:p>
                      <a:pPr marL="457200" marR="0" lvl="0" indent="-254000" algn="l" rtl="0">
                        <a:lnSpc>
                          <a:spcPct val="100000"/>
                        </a:lnSpc>
                        <a:spcBef>
                          <a:spcPts val="0"/>
                        </a:spcBef>
                        <a:spcAft>
                          <a:spcPts val="0"/>
                        </a:spcAft>
                        <a:buClr>
                          <a:schemeClr val="dk1"/>
                        </a:buClr>
                        <a:buSzPts val="3200"/>
                        <a:buFont typeface="Arial"/>
                        <a:buNone/>
                      </a:pPr>
                      <a:endParaRPr sz="3200" u="none" strike="noStrike" cap="none">
                        <a:latin typeface="Arial"/>
                        <a:ea typeface="Arial"/>
                        <a:cs typeface="Arial"/>
                        <a:sym typeface="Arial"/>
                      </a:endParaRPr>
                    </a:p>
                  </a:txBody>
                  <a:tcPr marL="91450" marR="91450" marT="45725" marB="45725"/>
                </a:tc>
                <a:extLst>
                  <a:ext uri="{0D108BD9-81ED-4DB2-BD59-A6C34878D82A}">
                    <a16:rowId xmlns:a16="http://schemas.microsoft.com/office/drawing/2014/main" val="10001"/>
                  </a:ext>
                </a:extLst>
              </a:tr>
              <a:tr h="3539000">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JavaScript</a:t>
                      </a:r>
                      <a:endParaRPr/>
                    </a:p>
                  </a:txBody>
                  <a:tcPr marL="91450" marR="91450" marT="45725" marB="45725"/>
                </a:tc>
                <a:tc>
                  <a:txBody>
                    <a:bodyPr/>
                    <a:lstStyle/>
                    <a:p>
                      <a:pPr marL="0" marR="0" lvl="0" indent="0" algn="l" rtl="0">
                        <a:spcBef>
                          <a:spcPts val="0"/>
                        </a:spcBef>
                        <a:spcAft>
                          <a:spcPts val="0"/>
                        </a:spcAft>
                        <a:buNone/>
                      </a:pPr>
                      <a:r>
                        <a:rPr lang="en-US" sz="3200" b="0" i="0" u="none" strike="noStrike" cap="none">
                          <a:solidFill>
                            <a:schemeClr val="dk1"/>
                          </a:solidFill>
                          <a:latin typeface="Arial"/>
                          <a:ea typeface="Arial"/>
                          <a:cs typeface="Arial"/>
                          <a:sym typeface="Arial"/>
                        </a:rPr>
                        <a:t>A scripting or programming language that allows you to implement complex features on web pages</a:t>
                      </a:r>
                      <a:endParaRPr sz="3200" u="none" strike="noStrike" cap="none">
                        <a:latin typeface="Arial"/>
                        <a:ea typeface="Arial"/>
                        <a:cs typeface="Arial"/>
                        <a:sym typeface="Arial"/>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Used to add functionality to our webpage</a:t>
                      </a:r>
                      <a:endParaRPr/>
                    </a:p>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Handles populating both selection boxes </a:t>
                      </a:r>
                      <a:endParaRPr/>
                    </a:p>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Decoding JSON object passed from our python files</a:t>
                      </a:r>
                      <a:endParaRPr/>
                    </a:p>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Event changes trigger updates to the displayed information</a:t>
                      </a:r>
                      <a:endParaRPr/>
                    </a:p>
                  </a:txBody>
                  <a:tcPr marL="91450" marR="91450" marT="45725" marB="45725"/>
                </a:tc>
                <a:extLst>
                  <a:ext uri="{0D108BD9-81ED-4DB2-BD59-A6C34878D82A}">
                    <a16:rowId xmlns:a16="http://schemas.microsoft.com/office/drawing/2014/main" val="10002"/>
                  </a:ext>
                </a:extLst>
              </a:tr>
              <a:tr h="1935375">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HTML</a:t>
                      </a:r>
                      <a:endParaRPr/>
                    </a:p>
                  </a:txBody>
                  <a:tcPr marL="91450" marR="91450" marT="45725" marB="45725"/>
                </a:tc>
                <a:tc>
                  <a:txBody>
                    <a:bodyPr/>
                    <a:lstStyle/>
                    <a:p>
                      <a:pPr marL="0" marR="0" lvl="0" indent="0" algn="l" rtl="0">
                        <a:spcBef>
                          <a:spcPts val="0"/>
                        </a:spcBef>
                        <a:spcAft>
                          <a:spcPts val="0"/>
                        </a:spcAft>
                        <a:buNone/>
                      </a:pPr>
                      <a:r>
                        <a:rPr lang="en-US" sz="3200" u="none" strike="noStrike" cap="none">
                          <a:latin typeface="Arial"/>
                          <a:ea typeface="Arial"/>
                          <a:cs typeface="Arial"/>
                          <a:sym typeface="Arial"/>
                        </a:rPr>
                        <a:t>Hyper text markup language </a:t>
                      </a:r>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Used to create the content of our webpage</a:t>
                      </a:r>
                      <a:endParaRPr/>
                    </a:p>
                    <a:p>
                      <a:pPr marL="0" marR="0" lvl="0" indent="0" algn="l" rtl="0">
                        <a:spcBef>
                          <a:spcPts val="0"/>
                        </a:spcBef>
                        <a:spcAft>
                          <a:spcPts val="0"/>
                        </a:spcAft>
                        <a:buNone/>
                      </a:pPr>
                      <a:endParaRPr sz="3200" u="none" strike="noStrike" cap="none">
                        <a:latin typeface="Arial"/>
                        <a:ea typeface="Arial"/>
                        <a:cs typeface="Arial"/>
                        <a:sym typeface="Arial"/>
                      </a:endParaRPr>
                    </a:p>
                  </a:txBody>
                  <a:tcPr marL="91450" marR="91450" marT="45725" marB="45725"/>
                </a:tc>
                <a:extLst>
                  <a:ext uri="{0D108BD9-81ED-4DB2-BD59-A6C34878D82A}">
                    <a16:rowId xmlns:a16="http://schemas.microsoft.com/office/drawing/2014/main" val="10003"/>
                  </a:ext>
                </a:extLst>
              </a:tr>
              <a:tr h="1935375">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CSS</a:t>
                      </a:r>
                      <a:endParaRPr/>
                    </a:p>
                  </a:txBody>
                  <a:tcPr marL="91450" marR="91450" marT="45725" marB="45725"/>
                </a:tc>
                <a:tc>
                  <a:txBody>
                    <a:bodyPr/>
                    <a:lstStyle/>
                    <a:p>
                      <a:pPr marL="0" marR="0" lvl="0" indent="0" algn="l" rtl="0">
                        <a:spcBef>
                          <a:spcPts val="0"/>
                        </a:spcBef>
                        <a:spcAft>
                          <a:spcPts val="0"/>
                        </a:spcAft>
                        <a:buNone/>
                      </a:pPr>
                      <a:r>
                        <a:rPr lang="en-US" sz="3200" u="none" strike="noStrike" cap="none">
                          <a:latin typeface="Arial"/>
                          <a:ea typeface="Arial"/>
                          <a:cs typeface="Arial"/>
                          <a:sym typeface="Arial"/>
                        </a:rPr>
                        <a:t>Html styling language</a:t>
                      </a:r>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Used to reformate and redesign our webpages</a:t>
                      </a:r>
                      <a:endParaRPr/>
                    </a:p>
                  </a:txBody>
                  <a:tcPr marL="91450" marR="91450" marT="45725" marB="45725"/>
                </a:tc>
                <a:extLst>
                  <a:ext uri="{0D108BD9-81ED-4DB2-BD59-A6C34878D82A}">
                    <a16:rowId xmlns:a16="http://schemas.microsoft.com/office/drawing/2014/main" val="10004"/>
                  </a:ext>
                </a:extLst>
              </a:tr>
              <a:tr h="2542550">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Flask</a:t>
                      </a:r>
                      <a:endParaRPr/>
                    </a:p>
                  </a:txBody>
                  <a:tcPr marL="91450" marR="91450" marT="45725" marB="45725"/>
                </a:tc>
                <a:tc>
                  <a:txBody>
                    <a:bodyPr/>
                    <a:lstStyle/>
                    <a:p>
                      <a:pPr marL="0" marR="0" lvl="0" indent="0" algn="l" rtl="0">
                        <a:spcBef>
                          <a:spcPts val="0"/>
                        </a:spcBef>
                        <a:spcAft>
                          <a:spcPts val="0"/>
                        </a:spcAft>
                        <a:buNone/>
                      </a:pPr>
                      <a:r>
                        <a:rPr lang="en-US" sz="3200" b="0" i="0" u="none" strike="noStrike" cap="none">
                          <a:solidFill>
                            <a:schemeClr val="dk1"/>
                          </a:solidFill>
                          <a:latin typeface="Arial"/>
                          <a:ea typeface="Arial"/>
                          <a:cs typeface="Arial"/>
                          <a:sym typeface="Arial"/>
                        </a:rPr>
                        <a:t>A micro web framework written in Python</a:t>
                      </a:r>
                      <a:endParaRPr sz="3200" u="none" strike="noStrike" cap="none">
                        <a:latin typeface="Arial"/>
                        <a:ea typeface="Arial"/>
                        <a:cs typeface="Arial"/>
                        <a:sym typeface="Arial"/>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Allows us to deploy web applications and incorporate common features on our local machines</a:t>
                      </a:r>
                      <a:endParaRPr/>
                    </a:p>
                  </a:txBody>
                  <a:tcPr marL="91450" marR="91450" marT="45725" marB="45725"/>
                </a:tc>
                <a:extLst>
                  <a:ext uri="{0D108BD9-81ED-4DB2-BD59-A6C34878D82A}">
                    <a16:rowId xmlns:a16="http://schemas.microsoft.com/office/drawing/2014/main" val="10005"/>
                  </a:ext>
                </a:extLst>
              </a:tr>
              <a:tr h="2542550">
                <a:tc>
                  <a:txBody>
                    <a:bodyPr/>
                    <a:lstStyle/>
                    <a:p>
                      <a:pPr marL="0" marR="0" lvl="0" indent="0" algn="l" rtl="0">
                        <a:spcBef>
                          <a:spcPts val="0"/>
                        </a:spcBef>
                        <a:spcAft>
                          <a:spcPts val="0"/>
                        </a:spcAft>
                        <a:buNone/>
                      </a:pPr>
                      <a:r>
                        <a:rPr lang="en-US" sz="3200" b="1" u="none" strike="noStrike" cap="none">
                          <a:latin typeface="Arial"/>
                          <a:ea typeface="Arial"/>
                          <a:cs typeface="Arial"/>
                          <a:sym typeface="Arial"/>
                        </a:rPr>
                        <a:t>MongoDB</a:t>
                      </a:r>
                      <a:endParaRPr/>
                    </a:p>
                  </a:txBody>
                  <a:tcPr marL="91450" marR="91450" marT="45725" marB="45725"/>
                </a:tc>
                <a:tc>
                  <a:txBody>
                    <a:bodyPr/>
                    <a:lstStyle/>
                    <a:p>
                      <a:pPr marL="0" marR="0" lvl="0" indent="0" algn="l" rtl="0">
                        <a:spcBef>
                          <a:spcPts val="0"/>
                        </a:spcBef>
                        <a:spcAft>
                          <a:spcPts val="0"/>
                        </a:spcAft>
                        <a:buNone/>
                      </a:pPr>
                      <a:r>
                        <a:rPr lang="en-US" sz="3200" u="none" strike="noStrike" cap="none">
                          <a:latin typeface="Arial"/>
                          <a:ea typeface="Arial"/>
                          <a:cs typeface="Arial"/>
                          <a:sym typeface="Arial"/>
                        </a:rPr>
                        <a:t>A document database</a:t>
                      </a:r>
                      <a:endParaRPr/>
                    </a:p>
                  </a:txBody>
                  <a:tcPr marL="91450" marR="91450" marT="45725" marB="45725"/>
                </a:tc>
                <a:tc>
                  <a:txBody>
                    <a:bodyPr/>
                    <a:lstStyle/>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Stores information about our version of the credit transfer database</a:t>
                      </a:r>
                      <a:endParaRPr/>
                    </a:p>
                    <a:p>
                      <a:pPr marL="457200" marR="0" lvl="0" indent="-457200" algn="l" rtl="0">
                        <a:lnSpc>
                          <a:spcPct val="100000"/>
                        </a:lnSpc>
                        <a:spcBef>
                          <a:spcPts val="0"/>
                        </a:spcBef>
                        <a:spcAft>
                          <a:spcPts val="0"/>
                        </a:spcAft>
                        <a:buClr>
                          <a:schemeClr val="dk1"/>
                        </a:buClr>
                        <a:buSzPts val="3200"/>
                        <a:buFont typeface="Arial"/>
                        <a:buChar char="•"/>
                      </a:pPr>
                      <a:r>
                        <a:rPr lang="en-US" sz="3200" u="none" strike="noStrike" cap="none">
                          <a:latin typeface="Arial"/>
                          <a:ea typeface="Arial"/>
                          <a:cs typeface="Arial"/>
                          <a:sym typeface="Arial"/>
                        </a:rPr>
                        <a:t>Used to store course transfer information</a:t>
                      </a:r>
                      <a:endParaRPr/>
                    </a:p>
                  </a:txBody>
                  <a:tcPr marL="91450" marR="91450" marT="45725" marB="45725"/>
                </a:tc>
                <a:extLst>
                  <a:ext uri="{0D108BD9-81ED-4DB2-BD59-A6C34878D82A}">
                    <a16:rowId xmlns:a16="http://schemas.microsoft.com/office/drawing/2014/main" val="10006"/>
                  </a:ext>
                </a:extLst>
              </a:tr>
            </a:tbl>
          </a:graphicData>
        </a:graphic>
      </p:graphicFrame>
      <p:sp>
        <p:nvSpPr>
          <p:cNvPr id="70" name="Google Shape;70;p1"/>
          <p:cNvSpPr/>
          <p:nvPr/>
        </p:nvSpPr>
        <p:spPr>
          <a:xfrm>
            <a:off x="0" y="4394656"/>
            <a:ext cx="17266191" cy="1422400"/>
          </a:xfrm>
          <a:prstGeom prst="round1Rect">
            <a:avLst>
              <a:gd name="adj" fmla="val 0"/>
            </a:avLst>
          </a:prstGeom>
          <a:solidFill>
            <a:srgbClr val="252D35"/>
          </a:solidFill>
          <a:ln>
            <a:noFill/>
          </a:ln>
        </p:spPr>
        <p:txBody>
          <a:bodyPr spcFirstLastPara="1" wrap="square" lIns="365750" tIns="45700" rIns="91425" bIns="45700" anchor="ctr" anchorCtr="0">
            <a:noAutofit/>
          </a:bodyPr>
          <a:lstStyle/>
          <a:p>
            <a:pPr marL="0" marR="0" lvl="0" indent="0" algn="l" rtl="0">
              <a:lnSpc>
                <a:spcPct val="100000"/>
              </a:lnSpc>
              <a:spcBef>
                <a:spcPts val="0"/>
              </a:spcBef>
              <a:spcAft>
                <a:spcPts val="0"/>
              </a:spcAft>
              <a:buClr>
                <a:schemeClr val="accent2"/>
              </a:buClr>
              <a:buSzPts val="6000"/>
              <a:buFont typeface="Arial"/>
              <a:buNone/>
            </a:pPr>
            <a:r>
              <a:rPr lang="en-US" sz="6000" b="1" u="none" cap="none">
                <a:solidFill>
                  <a:schemeClr val="lt1"/>
                </a:solidFill>
                <a:latin typeface="Arial"/>
                <a:ea typeface="Arial"/>
                <a:cs typeface="Arial"/>
                <a:sym typeface="Arial"/>
              </a:rPr>
              <a:t>1.) BACKGROUND &amp; INTRODUCTION</a:t>
            </a:r>
            <a:endParaRPr/>
          </a:p>
        </p:txBody>
      </p:sp>
      <p:sp>
        <p:nvSpPr>
          <p:cNvPr id="71" name="Google Shape;71;p1"/>
          <p:cNvSpPr/>
          <p:nvPr/>
        </p:nvSpPr>
        <p:spPr>
          <a:xfrm>
            <a:off x="37110169" y="4378362"/>
            <a:ext cx="14096231" cy="1422400"/>
          </a:xfrm>
          <a:prstGeom prst="round1Rect">
            <a:avLst>
              <a:gd name="adj" fmla="val 0"/>
            </a:avLst>
          </a:prstGeom>
          <a:solidFill>
            <a:srgbClr val="252D35"/>
          </a:solidFill>
          <a:ln>
            <a:noFill/>
          </a:ln>
        </p:spPr>
        <p:txBody>
          <a:bodyPr spcFirstLastPara="1" wrap="square" lIns="365750" tIns="45700" rIns="91425" bIns="45700" anchor="ctr" anchorCtr="0">
            <a:noAutofit/>
          </a:bodyPr>
          <a:lstStyle/>
          <a:p>
            <a:pPr marL="0" marR="0" lvl="0" indent="0" algn="l" rtl="0">
              <a:lnSpc>
                <a:spcPct val="100000"/>
              </a:lnSpc>
              <a:spcBef>
                <a:spcPts val="0"/>
              </a:spcBef>
              <a:spcAft>
                <a:spcPts val="0"/>
              </a:spcAft>
              <a:buClr>
                <a:schemeClr val="accent2"/>
              </a:buClr>
              <a:buSzPts val="6000"/>
              <a:buFont typeface="Arial"/>
              <a:buNone/>
            </a:pPr>
            <a:r>
              <a:rPr lang="en-US" sz="6000" b="1" u="none" cap="none">
                <a:solidFill>
                  <a:schemeClr val="lt1"/>
                </a:solidFill>
                <a:latin typeface="Arial"/>
                <a:ea typeface="Arial"/>
                <a:cs typeface="Arial"/>
                <a:sym typeface="Arial"/>
              </a:rPr>
              <a:t>3.) DESIGN – FILE STRUCTURE</a:t>
            </a:r>
            <a:endParaRPr/>
          </a:p>
        </p:txBody>
      </p:sp>
      <p:sp>
        <p:nvSpPr>
          <p:cNvPr id="72" name="Google Shape;72;p1"/>
          <p:cNvSpPr txBox="1"/>
          <p:nvPr/>
        </p:nvSpPr>
        <p:spPr>
          <a:xfrm>
            <a:off x="17971253" y="12065117"/>
            <a:ext cx="3106500" cy="1385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Choosing a major populates the requirements field</a:t>
            </a:r>
            <a:endParaRPr/>
          </a:p>
        </p:txBody>
      </p:sp>
      <p:sp>
        <p:nvSpPr>
          <p:cNvPr id="73" name="Google Shape;73;p1"/>
          <p:cNvSpPr txBox="1"/>
          <p:nvPr/>
        </p:nvSpPr>
        <p:spPr>
          <a:xfrm>
            <a:off x="33453113" y="11419327"/>
            <a:ext cx="3957000" cy="1385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Choosing a college [populates the courses offered </a:t>
            </a:r>
            <a:r>
              <a:rPr lang="en-US" sz="2800">
                <a:solidFill>
                  <a:schemeClr val="dk1"/>
                </a:solidFill>
              </a:rPr>
              <a:t>list</a:t>
            </a:r>
            <a:endParaRPr/>
          </a:p>
        </p:txBody>
      </p:sp>
      <p:sp>
        <p:nvSpPr>
          <p:cNvPr id="74" name="Google Shape;74;p1"/>
          <p:cNvSpPr txBox="1"/>
          <p:nvPr/>
        </p:nvSpPr>
        <p:spPr>
          <a:xfrm>
            <a:off x="17288148" y="15626002"/>
            <a:ext cx="4472700" cy="1385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Choosing a class updates which requirements are satisfied</a:t>
            </a:r>
            <a:endParaRPr/>
          </a:p>
        </p:txBody>
      </p:sp>
      <p:sp>
        <p:nvSpPr>
          <p:cNvPr id="75" name="Google Shape;75;p1"/>
          <p:cNvSpPr/>
          <p:nvPr/>
        </p:nvSpPr>
        <p:spPr>
          <a:xfrm>
            <a:off x="27936791" y="20039208"/>
            <a:ext cx="23282463" cy="1345324"/>
          </a:xfrm>
          <a:prstGeom prst="round1Rect">
            <a:avLst>
              <a:gd name="adj" fmla="val 0"/>
            </a:avLst>
          </a:prstGeom>
          <a:solidFill>
            <a:srgbClr val="252D35"/>
          </a:solidFill>
          <a:ln>
            <a:noFill/>
          </a:ln>
        </p:spPr>
        <p:txBody>
          <a:bodyPr spcFirstLastPara="1" wrap="square" lIns="365750" tIns="45700" rIns="91425" bIns="45700" anchor="ctr" anchorCtr="0">
            <a:noAutofit/>
          </a:bodyPr>
          <a:lstStyle/>
          <a:p>
            <a:pPr marL="0" marR="0" lvl="0" indent="0" algn="l" rtl="0">
              <a:lnSpc>
                <a:spcPct val="100000"/>
              </a:lnSpc>
              <a:spcBef>
                <a:spcPts val="0"/>
              </a:spcBef>
              <a:spcAft>
                <a:spcPts val="0"/>
              </a:spcAft>
              <a:buClr>
                <a:schemeClr val="accent2"/>
              </a:buClr>
              <a:buSzPts val="6000"/>
              <a:buFont typeface="Arial"/>
              <a:buNone/>
            </a:pPr>
            <a:r>
              <a:rPr lang="en-US" sz="6000" b="1" u="none" cap="none">
                <a:solidFill>
                  <a:schemeClr val="lt1"/>
                </a:solidFill>
                <a:latin typeface="Arial"/>
                <a:ea typeface="Arial"/>
                <a:cs typeface="Arial"/>
                <a:sym typeface="Arial"/>
              </a:rPr>
              <a:t>6.) DESIGN – DATABASE ARCHITECTURE</a:t>
            </a:r>
            <a:endParaRPr/>
          </a:p>
        </p:txBody>
      </p:sp>
      <p:pic>
        <p:nvPicPr>
          <p:cNvPr id="76" name="Google Shape;76;p1"/>
          <p:cNvPicPr preferRelativeResize="0"/>
          <p:nvPr/>
        </p:nvPicPr>
        <p:blipFill rotWithShape="1">
          <a:blip r:embed="rId6">
            <a:alphaModFix/>
          </a:blip>
          <a:srcRect/>
          <a:stretch/>
        </p:blipFill>
        <p:spPr>
          <a:xfrm>
            <a:off x="2103664" y="23799736"/>
            <a:ext cx="1455964" cy="1455964"/>
          </a:xfrm>
          <a:prstGeom prst="rect">
            <a:avLst/>
          </a:prstGeom>
          <a:noFill/>
          <a:ln>
            <a:noFill/>
          </a:ln>
        </p:spPr>
      </p:pic>
      <p:pic>
        <p:nvPicPr>
          <p:cNvPr id="77" name="Google Shape;77;p1"/>
          <p:cNvPicPr preferRelativeResize="0"/>
          <p:nvPr/>
        </p:nvPicPr>
        <p:blipFill rotWithShape="1">
          <a:blip r:embed="rId7">
            <a:alphaModFix/>
          </a:blip>
          <a:srcRect/>
          <a:stretch/>
        </p:blipFill>
        <p:spPr>
          <a:xfrm>
            <a:off x="2103664" y="26884647"/>
            <a:ext cx="1455964" cy="1455964"/>
          </a:xfrm>
          <a:prstGeom prst="rect">
            <a:avLst/>
          </a:prstGeom>
          <a:noFill/>
          <a:ln>
            <a:noFill/>
          </a:ln>
        </p:spPr>
      </p:pic>
      <p:pic>
        <p:nvPicPr>
          <p:cNvPr id="78" name="Google Shape;78;p1"/>
          <p:cNvPicPr preferRelativeResize="0"/>
          <p:nvPr/>
        </p:nvPicPr>
        <p:blipFill rotWithShape="1">
          <a:blip r:embed="rId8">
            <a:alphaModFix/>
          </a:blip>
          <a:srcRect/>
          <a:stretch/>
        </p:blipFill>
        <p:spPr>
          <a:xfrm>
            <a:off x="2103664" y="29250341"/>
            <a:ext cx="1455964" cy="1455964"/>
          </a:xfrm>
          <a:prstGeom prst="rect">
            <a:avLst/>
          </a:prstGeom>
          <a:noFill/>
          <a:ln>
            <a:noFill/>
          </a:ln>
        </p:spPr>
      </p:pic>
      <p:pic>
        <p:nvPicPr>
          <p:cNvPr id="79" name="Google Shape;79;p1"/>
          <p:cNvPicPr preferRelativeResize="0"/>
          <p:nvPr/>
        </p:nvPicPr>
        <p:blipFill rotWithShape="1">
          <a:blip r:embed="rId9">
            <a:alphaModFix/>
          </a:blip>
          <a:srcRect/>
          <a:stretch/>
        </p:blipFill>
        <p:spPr>
          <a:xfrm>
            <a:off x="2103664" y="31313125"/>
            <a:ext cx="1455964" cy="1589763"/>
          </a:xfrm>
          <a:prstGeom prst="rect">
            <a:avLst/>
          </a:prstGeom>
          <a:noFill/>
          <a:ln>
            <a:noFill/>
          </a:ln>
        </p:spPr>
      </p:pic>
      <p:pic>
        <p:nvPicPr>
          <p:cNvPr id="80" name="Google Shape;80;p1"/>
          <p:cNvPicPr preferRelativeResize="0"/>
          <p:nvPr/>
        </p:nvPicPr>
        <p:blipFill rotWithShape="1">
          <a:blip r:embed="rId10">
            <a:alphaModFix/>
          </a:blip>
          <a:srcRect/>
          <a:stretch/>
        </p:blipFill>
        <p:spPr>
          <a:xfrm>
            <a:off x="1557562" y="33833956"/>
            <a:ext cx="1905000" cy="1066800"/>
          </a:xfrm>
          <a:prstGeom prst="rect">
            <a:avLst/>
          </a:prstGeom>
          <a:noFill/>
          <a:ln>
            <a:noFill/>
          </a:ln>
        </p:spPr>
      </p:pic>
      <p:pic>
        <p:nvPicPr>
          <p:cNvPr id="81" name="Google Shape;81;p1"/>
          <p:cNvPicPr preferRelativeResize="0"/>
          <p:nvPr/>
        </p:nvPicPr>
        <p:blipFill rotWithShape="1">
          <a:blip r:embed="rId11">
            <a:alphaModFix/>
          </a:blip>
          <a:srcRect/>
          <a:stretch/>
        </p:blipFill>
        <p:spPr>
          <a:xfrm>
            <a:off x="1525812" y="36877819"/>
            <a:ext cx="1968500" cy="1028700"/>
          </a:xfrm>
          <a:prstGeom prst="rect">
            <a:avLst/>
          </a:prstGeom>
          <a:noFill/>
          <a:ln>
            <a:noFill/>
          </a:ln>
        </p:spPr>
      </p:pic>
      <p:pic>
        <p:nvPicPr>
          <p:cNvPr id="82" name="Google Shape;82;p1"/>
          <p:cNvPicPr preferRelativeResize="0"/>
          <p:nvPr/>
        </p:nvPicPr>
        <p:blipFill rotWithShape="1">
          <a:blip r:embed="rId12">
            <a:alphaModFix/>
          </a:blip>
          <a:srcRect l="8566" t="5168" r="8342"/>
          <a:stretch/>
        </p:blipFill>
        <p:spPr>
          <a:xfrm>
            <a:off x="21898262" y="11313385"/>
            <a:ext cx="10550702" cy="8125504"/>
          </a:xfrm>
          <a:prstGeom prst="rect">
            <a:avLst/>
          </a:prstGeom>
          <a:noFill/>
          <a:ln>
            <a:noFill/>
          </a:ln>
        </p:spPr>
      </p:pic>
      <p:sp>
        <p:nvSpPr>
          <p:cNvPr id="83" name="Google Shape;83;p1"/>
          <p:cNvSpPr/>
          <p:nvPr/>
        </p:nvSpPr>
        <p:spPr>
          <a:xfrm rot="10018261">
            <a:off x="28504063" y="11752259"/>
            <a:ext cx="4759939" cy="592145"/>
          </a:xfrm>
          <a:prstGeom prst="stripedRightArrow">
            <a:avLst>
              <a:gd name="adj1" fmla="val 50000"/>
              <a:gd name="adj2" fmla="val 50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a:solidFill>
                <a:schemeClr val="lt1"/>
              </a:solidFill>
              <a:latin typeface="Calibri"/>
              <a:ea typeface="Calibri"/>
              <a:cs typeface="Calibri"/>
              <a:sym typeface="Calibri"/>
            </a:endParaRPr>
          </a:p>
        </p:txBody>
      </p:sp>
      <p:sp>
        <p:nvSpPr>
          <p:cNvPr id="84" name="Google Shape;84;p1"/>
          <p:cNvSpPr/>
          <p:nvPr/>
        </p:nvSpPr>
        <p:spPr>
          <a:xfrm rot="-304542">
            <a:off x="21115543" y="12726931"/>
            <a:ext cx="681573" cy="496064"/>
          </a:xfrm>
          <a:prstGeom prst="stripedRightArrow">
            <a:avLst>
              <a:gd name="adj1" fmla="val 50000"/>
              <a:gd name="adj2" fmla="val 50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a:solidFill>
                <a:schemeClr val="lt1"/>
              </a:solidFill>
              <a:latin typeface="Calibri"/>
              <a:ea typeface="Calibri"/>
              <a:cs typeface="Calibri"/>
              <a:sym typeface="Calibri"/>
            </a:endParaRPr>
          </a:p>
        </p:txBody>
      </p:sp>
      <p:sp>
        <p:nvSpPr>
          <p:cNvPr id="85" name="Google Shape;85;p1"/>
          <p:cNvSpPr txBox="1"/>
          <p:nvPr/>
        </p:nvSpPr>
        <p:spPr>
          <a:xfrm>
            <a:off x="33269475" y="14131540"/>
            <a:ext cx="3957000" cy="1816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a:solidFill>
                  <a:schemeClr val="dk1"/>
                </a:solidFill>
              </a:rPr>
              <a:t>Here selected courses can be removed and the requirements are updated</a:t>
            </a:r>
            <a:endParaRPr/>
          </a:p>
        </p:txBody>
      </p:sp>
      <p:sp>
        <p:nvSpPr>
          <p:cNvPr id="86" name="Google Shape;86;p1"/>
          <p:cNvSpPr/>
          <p:nvPr/>
        </p:nvSpPr>
        <p:spPr>
          <a:xfrm rot="10502005">
            <a:off x="32472865" y="14743486"/>
            <a:ext cx="942539" cy="592326"/>
          </a:xfrm>
          <a:prstGeom prst="stripedRightArrow">
            <a:avLst>
              <a:gd name="adj1" fmla="val 50000"/>
              <a:gd name="adj2" fmla="val 50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60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1144</Words>
  <Application>Microsoft Office PowerPoint</Application>
  <PresentationFormat>Custom</PresentationFormat>
  <Paragraphs>95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Pathways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dc:title>
  <dc:creator>Joey</dc:creator>
  <cp:lastModifiedBy>Macedo, Joseph</cp:lastModifiedBy>
  <cp:revision>1</cp:revision>
  <dcterms:created xsi:type="dcterms:W3CDTF">2015-04-29T17:08:18Z</dcterms:created>
  <dcterms:modified xsi:type="dcterms:W3CDTF">2021-04-26T15:33:18Z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