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6"/>
  </p:notesMasterIdLst>
  <p:sldIdLst>
    <p:sldId id="256" r:id="rId5"/>
  </p:sldIdLst>
  <p:sldSz cx="43891200" cy="3291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rek" initials="D" lastIdx="2" clrIdx="0">
    <p:extLst>
      <p:ext uri="{19B8F6BF-5375-455C-9EA6-DF929625EA0E}">
        <p15:presenceInfo xmlns:p15="http://schemas.microsoft.com/office/powerpoint/2012/main" userId="Derek"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A87AC"/>
    <a:srgbClr val="F5F1CF"/>
    <a:srgbClr val="75B2B7"/>
    <a:srgbClr val="F9F7E3"/>
    <a:srgbClr val="F1EDBB"/>
    <a:srgbClr val="757CDD"/>
    <a:srgbClr val="3434A2"/>
    <a:srgbClr val="5B3B9B"/>
    <a:srgbClr val="BDE2EF"/>
    <a:srgbClr val="BBEBF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D0D9F94-2FAC-4855-B399-ED498E34FE60}" vWet="2" dt="2021-04-23T20:09:15.103"/>
    <p1510:client id="{900AB449-7A7E-4D9C-A982-218881111A31}" v="2345" dt="2021-04-23T20:55:36.29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53"/>
  </p:normalViewPr>
  <p:slideViewPr>
    <p:cSldViewPr snapToGrid="0">
      <p:cViewPr varScale="1">
        <p:scale>
          <a:sx n="17" d="100"/>
          <a:sy n="17" d="100"/>
        </p:scale>
        <p:origin x="1522" y="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commentAuthors" Target="commentAuthors.xml"/><Relationship Id="rId12" Type="http://schemas.microsoft.com/office/2015/10/relationships/revisionInfo" Target="revisionInfo.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EBE206-E54B-45F2-9819-F59A54D02ABA}" type="datetimeFigureOut">
              <a:rPr lang="en-US" smtClean="0"/>
              <a:t>4/23/2021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2D8AA0-F04D-40DF-8668-B4717032517F}" type="slidenum">
              <a:rPr lang="en-US" smtClean="0"/>
              <a:t>‹#›</a:t>
            </a:fld>
            <a:endParaRPr lang="en-US"/>
          </a:p>
        </p:txBody>
      </p:sp>
    </p:spTree>
    <p:extLst>
      <p:ext uri="{BB962C8B-B14F-4D97-AF65-F5344CB8AC3E}">
        <p14:creationId xmlns:p14="http://schemas.microsoft.com/office/powerpoint/2010/main" val="38323767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A2D8AA0-F04D-40DF-8668-B4717032517F}" type="slidenum">
              <a:rPr lang="en-US" smtClean="0"/>
              <a:t>1</a:t>
            </a:fld>
            <a:endParaRPr lang="en-US"/>
          </a:p>
        </p:txBody>
      </p:sp>
    </p:spTree>
    <p:extLst>
      <p:ext uri="{BB962C8B-B14F-4D97-AF65-F5344CB8AC3E}">
        <p14:creationId xmlns:p14="http://schemas.microsoft.com/office/powerpoint/2010/main" val="17444861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5387342"/>
            <a:ext cx="37307520" cy="11460480"/>
          </a:xfrm>
        </p:spPr>
        <p:txBody>
          <a:bodyPr anchor="b"/>
          <a:lstStyle>
            <a:lvl1pPr algn="ctr">
              <a:defRPr sz="28800"/>
            </a:lvl1pPr>
          </a:lstStyle>
          <a:p>
            <a:r>
              <a:rPr lang="en-US"/>
              <a:t>Click to edit Master title style</a:t>
            </a:r>
          </a:p>
        </p:txBody>
      </p:sp>
      <p:sp>
        <p:nvSpPr>
          <p:cNvPr id="3" name="Subtitle 2"/>
          <p:cNvSpPr>
            <a:spLocks noGrp="1"/>
          </p:cNvSpPr>
          <p:nvPr>
            <p:ph type="subTitle" idx="1"/>
          </p:nvPr>
        </p:nvSpPr>
        <p:spPr>
          <a:xfrm>
            <a:off x="5486400" y="17289782"/>
            <a:ext cx="32918400" cy="7947658"/>
          </a:xfrm>
        </p:spPr>
        <p:txBody>
          <a:bodyPr/>
          <a:lstStyle>
            <a:lvl1pPr marL="0" indent="0" algn="ctr">
              <a:buNone/>
              <a:defRPr sz="11520"/>
            </a:lvl1pPr>
            <a:lvl2pPr marL="2194560" indent="0" algn="ctr">
              <a:buNone/>
              <a:defRPr sz="9600"/>
            </a:lvl2pPr>
            <a:lvl3pPr marL="4389120" indent="0" algn="ctr">
              <a:buNone/>
              <a:defRPr sz="8640"/>
            </a:lvl3pPr>
            <a:lvl4pPr marL="6583680" indent="0" algn="ctr">
              <a:buNone/>
              <a:defRPr sz="7680"/>
            </a:lvl4pPr>
            <a:lvl5pPr marL="8778240" indent="0" algn="ctr">
              <a:buNone/>
              <a:defRPr sz="7680"/>
            </a:lvl5pPr>
            <a:lvl6pPr marL="10972800" indent="0" algn="ctr">
              <a:buNone/>
              <a:defRPr sz="7680"/>
            </a:lvl6pPr>
            <a:lvl7pPr marL="13167360" indent="0" algn="ctr">
              <a:buNone/>
              <a:defRPr sz="7680"/>
            </a:lvl7pPr>
            <a:lvl8pPr marL="15361920" indent="0" algn="ctr">
              <a:buNone/>
              <a:defRPr sz="7680"/>
            </a:lvl8pPr>
            <a:lvl9pPr marL="17556480" indent="0" algn="ctr">
              <a:buNone/>
              <a:defRPr sz="7680"/>
            </a:lvl9pPr>
          </a:lstStyle>
          <a:p>
            <a:r>
              <a:rPr lang="en-US"/>
              <a:t>Click to edit Master subtitle style</a:t>
            </a:r>
          </a:p>
        </p:txBody>
      </p:sp>
      <p:sp>
        <p:nvSpPr>
          <p:cNvPr id="4" name="Date Placeholder 3"/>
          <p:cNvSpPr>
            <a:spLocks noGrp="1"/>
          </p:cNvSpPr>
          <p:nvPr>
            <p:ph type="dt" sz="half" idx="10"/>
          </p:nvPr>
        </p:nvSpPr>
        <p:spPr/>
        <p:txBody>
          <a:bodyPr/>
          <a:lstStyle/>
          <a:p>
            <a:fld id="{EACD301F-3DA6-4F9B-8FB1-2CDEDE26E7C9}" type="datetimeFigureOut">
              <a:rPr lang="en-US" smtClean="0"/>
              <a:t>4/23/2021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5B2574-F92F-4747-9786-D1DC7ACC3C57}" type="slidenum">
              <a:rPr lang="en-US" smtClean="0"/>
              <a:t>‹#›</a:t>
            </a:fld>
            <a:endParaRPr lang="en-US"/>
          </a:p>
        </p:txBody>
      </p:sp>
    </p:spTree>
    <p:extLst>
      <p:ext uri="{BB962C8B-B14F-4D97-AF65-F5344CB8AC3E}">
        <p14:creationId xmlns:p14="http://schemas.microsoft.com/office/powerpoint/2010/main" val="35773866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ACD301F-3DA6-4F9B-8FB1-2CDEDE26E7C9}" type="datetimeFigureOut">
              <a:rPr lang="en-US" smtClean="0"/>
              <a:t>4/23/2021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5B2574-F92F-4747-9786-D1DC7ACC3C57}" type="slidenum">
              <a:rPr lang="en-US" smtClean="0"/>
              <a:t>‹#›</a:t>
            </a:fld>
            <a:endParaRPr lang="en-US"/>
          </a:p>
        </p:txBody>
      </p:sp>
    </p:spTree>
    <p:extLst>
      <p:ext uri="{BB962C8B-B14F-4D97-AF65-F5344CB8AC3E}">
        <p14:creationId xmlns:p14="http://schemas.microsoft.com/office/powerpoint/2010/main" val="39999515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409642" y="1752600"/>
            <a:ext cx="9464040" cy="2789682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17522" y="1752600"/>
            <a:ext cx="27843480" cy="2789682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ACD301F-3DA6-4F9B-8FB1-2CDEDE26E7C9}" type="datetimeFigureOut">
              <a:rPr lang="en-US" smtClean="0"/>
              <a:t>4/23/2021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5B2574-F92F-4747-9786-D1DC7ACC3C57}" type="slidenum">
              <a:rPr lang="en-US" smtClean="0"/>
              <a:t>‹#›</a:t>
            </a:fld>
            <a:endParaRPr lang="en-US"/>
          </a:p>
        </p:txBody>
      </p:sp>
    </p:spTree>
    <p:extLst>
      <p:ext uri="{BB962C8B-B14F-4D97-AF65-F5344CB8AC3E}">
        <p14:creationId xmlns:p14="http://schemas.microsoft.com/office/powerpoint/2010/main" val="9188423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ACD301F-3DA6-4F9B-8FB1-2CDEDE26E7C9}" type="datetimeFigureOut">
              <a:rPr lang="en-US" smtClean="0"/>
              <a:t>4/23/2021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5B2574-F92F-4747-9786-D1DC7ACC3C57}" type="slidenum">
              <a:rPr lang="en-US" smtClean="0"/>
              <a:t>‹#›</a:t>
            </a:fld>
            <a:endParaRPr lang="en-US"/>
          </a:p>
        </p:txBody>
      </p:sp>
    </p:spTree>
    <p:extLst>
      <p:ext uri="{BB962C8B-B14F-4D97-AF65-F5344CB8AC3E}">
        <p14:creationId xmlns:p14="http://schemas.microsoft.com/office/powerpoint/2010/main" val="36014088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94662" y="8206749"/>
            <a:ext cx="37856160" cy="13693138"/>
          </a:xfrm>
        </p:spPr>
        <p:txBody>
          <a:bodyPr anchor="b"/>
          <a:lstStyle>
            <a:lvl1pPr>
              <a:defRPr sz="28800"/>
            </a:lvl1pPr>
          </a:lstStyle>
          <a:p>
            <a:r>
              <a:rPr lang="en-US"/>
              <a:t>Click to edit Master title style</a:t>
            </a:r>
          </a:p>
        </p:txBody>
      </p:sp>
      <p:sp>
        <p:nvSpPr>
          <p:cNvPr id="3" name="Text Placeholder 2"/>
          <p:cNvSpPr>
            <a:spLocks noGrp="1"/>
          </p:cNvSpPr>
          <p:nvPr>
            <p:ph type="body" idx="1"/>
          </p:nvPr>
        </p:nvSpPr>
        <p:spPr>
          <a:xfrm>
            <a:off x="2994662" y="22029429"/>
            <a:ext cx="37856160" cy="7200898"/>
          </a:xfrm>
        </p:spPr>
        <p:txBody>
          <a:bodyPr/>
          <a:lstStyle>
            <a:lvl1pPr marL="0" indent="0">
              <a:buNone/>
              <a:defRPr sz="11520">
                <a:solidFill>
                  <a:schemeClr val="tx1"/>
                </a:solidFill>
              </a:defRPr>
            </a:lvl1pPr>
            <a:lvl2pPr marL="2194560" indent="0">
              <a:buNone/>
              <a:defRPr sz="9600">
                <a:solidFill>
                  <a:schemeClr val="tx1">
                    <a:tint val="75000"/>
                  </a:schemeClr>
                </a:solidFill>
              </a:defRPr>
            </a:lvl2pPr>
            <a:lvl3pPr marL="4389120" indent="0">
              <a:buNone/>
              <a:defRPr sz="8640">
                <a:solidFill>
                  <a:schemeClr val="tx1">
                    <a:tint val="75000"/>
                  </a:schemeClr>
                </a:solidFill>
              </a:defRPr>
            </a:lvl3pPr>
            <a:lvl4pPr marL="6583680" indent="0">
              <a:buNone/>
              <a:defRPr sz="7680">
                <a:solidFill>
                  <a:schemeClr val="tx1">
                    <a:tint val="75000"/>
                  </a:schemeClr>
                </a:solidFill>
              </a:defRPr>
            </a:lvl4pPr>
            <a:lvl5pPr marL="8778240" indent="0">
              <a:buNone/>
              <a:defRPr sz="7680">
                <a:solidFill>
                  <a:schemeClr val="tx1">
                    <a:tint val="75000"/>
                  </a:schemeClr>
                </a:solidFill>
              </a:defRPr>
            </a:lvl5pPr>
            <a:lvl6pPr marL="10972800" indent="0">
              <a:buNone/>
              <a:defRPr sz="7680">
                <a:solidFill>
                  <a:schemeClr val="tx1">
                    <a:tint val="75000"/>
                  </a:schemeClr>
                </a:solidFill>
              </a:defRPr>
            </a:lvl6pPr>
            <a:lvl7pPr marL="13167360" indent="0">
              <a:buNone/>
              <a:defRPr sz="7680">
                <a:solidFill>
                  <a:schemeClr val="tx1">
                    <a:tint val="75000"/>
                  </a:schemeClr>
                </a:solidFill>
              </a:defRPr>
            </a:lvl7pPr>
            <a:lvl8pPr marL="15361920" indent="0">
              <a:buNone/>
              <a:defRPr sz="7680">
                <a:solidFill>
                  <a:schemeClr val="tx1">
                    <a:tint val="75000"/>
                  </a:schemeClr>
                </a:solidFill>
              </a:defRPr>
            </a:lvl8pPr>
            <a:lvl9pPr marL="17556480" indent="0">
              <a:buNone/>
              <a:defRPr sz="768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ACD301F-3DA6-4F9B-8FB1-2CDEDE26E7C9}" type="datetimeFigureOut">
              <a:rPr lang="en-US" smtClean="0"/>
              <a:t>4/23/2021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5B2574-F92F-4747-9786-D1DC7ACC3C57}" type="slidenum">
              <a:rPr lang="en-US" smtClean="0"/>
              <a:t>‹#›</a:t>
            </a:fld>
            <a:endParaRPr lang="en-US"/>
          </a:p>
        </p:txBody>
      </p:sp>
    </p:spTree>
    <p:extLst>
      <p:ext uri="{BB962C8B-B14F-4D97-AF65-F5344CB8AC3E}">
        <p14:creationId xmlns:p14="http://schemas.microsoft.com/office/powerpoint/2010/main" val="30723371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17520" y="8763000"/>
            <a:ext cx="1865376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2219920" y="8763000"/>
            <a:ext cx="1865376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ACD301F-3DA6-4F9B-8FB1-2CDEDE26E7C9}" type="datetimeFigureOut">
              <a:rPr lang="en-US" smtClean="0"/>
              <a:t>4/23/2021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5B2574-F92F-4747-9786-D1DC7ACC3C57}" type="slidenum">
              <a:rPr lang="en-US" smtClean="0"/>
              <a:t>‹#›</a:t>
            </a:fld>
            <a:endParaRPr lang="en-US"/>
          </a:p>
        </p:txBody>
      </p:sp>
    </p:spTree>
    <p:extLst>
      <p:ext uri="{BB962C8B-B14F-4D97-AF65-F5344CB8AC3E}">
        <p14:creationId xmlns:p14="http://schemas.microsoft.com/office/powerpoint/2010/main" val="36914983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23237" y="1752607"/>
            <a:ext cx="37856160" cy="6362702"/>
          </a:xfrm>
        </p:spPr>
        <p:txBody>
          <a:bodyPr/>
          <a:lstStyle/>
          <a:p>
            <a:r>
              <a:rPr lang="en-US"/>
              <a:t>Click to edit Master title style</a:t>
            </a:r>
          </a:p>
        </p:txBody>
      </p:sp>
      <p:sp>
        <p:nvSpPr>
          <p:cNvPr id="3" name="Text Placeholder 2"/>
          <p:cNvSpPr>
            <a:spLocks noGrp="1"/>
          </p:cNvSpPr>
          <p:nvPr>
            <p:ph type="body" idx="1"/>
          </p:nvPr>
        </p:nvSpPr>
        <p:spPr>
          <a:xfrm>
            <a:off x="3023242" y="8069582"/>
            <a:ext cx="18568032"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4" name="Content Placeholder 3"/>
          <p:cNvSpPr>
            <a:spLocks noGrp="1"/>
          </p:cNvSpPr>
          <p:nvPr>
            <p:ph sz="half" idx="2"/>
          </p:nvPr>
        </p:nvSpPr>
        <p:spPr>
          <a:xfrm>
            <a:off x="3023242" y="12024360"/>
            <a:ext cx="18568032"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19922" y="8069582"/>
            <a:ext cx="18659477"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6" name="Content Placeholder 5"/>
          <p:cNvSpPr>
            <a:spLocks noGrp="1"/>
          </p:cNvSpPr>
          <p:nvPr>
            <p:ph sz="quarter" idx="4"/>
          </p:nvPr>
        </p:nvSpPr>
        <p:spPr>
          <a:xfrm>
            <a:off x="22219922" y="12024360"/>
            <a:ext cx="18659477"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ACD301F-3DA6-4F9B-8FB1-2CDEDE26E7C9}" type="datetimeFigureOut">
              <a:rPr lang="en-US" smtClean="0"/>
              <a:t>4/23/2021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35B2574-F92F-4747-9786-D1DC7ACC3C57}" type="slidenum">
              <a:rPr lang="en-US" smtClean="0"/>
              <a:t>‹#›</a:t>
            </a:fld>
            <a:endParaRPr lang="en-US"/>
          </a:p>
        </p:txBody>
      </p:sp>
    </p:spTree>
    <p:extLst>
      <p:ext uri="{BB962C8B-B14F-4D97-AF65-F5344CB8AC3E}">
        <p14:creationId xmlns:p14="http://schemas.microsoft.com/office/powerpoint/2010/main" val="14475564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ACD301F-3DA6-4F9B-8FB1-2CDEDE26E7C9}" type="datetimeFigureOut">
              <a:rPr lang="en-US" smtClean="0"/>
              <a:t>4/23/2021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5B2574-F92F-4747-9786-D1DC7ACC3C57}" type="slidenum">
              <a:rPr lang="en-US" smtClean="0"/>
              <a:t>‹#›</a:t>
            </a:fld>
            <a:endParaRPr lang="en-US"/>
          </a:p>
        </p:txBody>
      </p:sp>
    </p:spTree>
    <p:extLst>
      <p:ext uri="{BB962C8B-B14F-4D97-AF65-F5344CB8AC3E}">
        <p14:creationId xmlns:p14="http://schemas.microsoft.com/office/powerpoint/2010/main" val="17414345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CD301F-3DA6-4F9B-8FB1-2CDEDE26E7C9}" type="datetimeFigureOut">
              <a:rPr lang="en-US" smtClean="0"/>
              <a:t>4/23/2021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35B2574-F92F-4747-9786-D1DC7ACC3C57}" type="slidenum">
              <a:rPr lang="en-US" smtClean="0"/>
              <a:t>‹#›</a:t>
            </a:fld>
            <a:endParaRPr lang="en-US"/>
          </a:p>
        </p:txBody>
      </p:sp>
    </p:spTree>
    <p:extLst>
      <p:ext uri="{BB962C8B-B14F-4D97-AF65-F5344CB8AC3E}">
        <p14:creationId xmlns:p14="http://schemas.microsoft.com/office/powerpoint/2010/main" val="32563236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a:t>Click to edit Master title style</a:t>
            </a:r>
          </a:p>
        </p:txBody>
      </p:sp>
      <p:sp>
        <p:nvSpPr>
          <p:cNvPr id="3" name="Content Placeholder 2"/>
          <p:cNvSpPr>
            <a:spLocks noGrp="1"/>
          </p:cNvSpPr>
          <p:nvPr>
            <p:ph idx="1"/>
          </p:nvPr>
        </p:nvSpPr>
        <p:spPr>
          <a:xfrm>
            <a:off x="18659477" y="4739647"/>
            <a:ext cx="22219920" cy="23393400"/>
          </a:xfrm>
        </p:spPr>
        <p:txBody>
          <a:bodyPr/>
          <a:lstStyle>
            <a:lvl1pPr>
              <a:defRPr sz="15360"/>
            </a:lvl1pPr>
            <a:lvl2pPr>
              <a:defRPr sz="13440"/>
            </a:lvl2pPr>
            <a:lvl3pPr>
              <a:defRPr sz="11520"/>
            </a:lvl3pPr>
            <a:lvl4pPr>
              <a:defRPr sz="9600"/>
            </a:lvl4pPr>
            <a:lvl5pPr>
              <a:defRPr sz="9600"/>
            </a:lvl5pPr>
            <a:lvl6pPr>
              <a:defRPr sz="9600"/>
            </a:lvl6pPr>
            <a:lvl7pPr>
              <a:defRPr sz="9600"/>
            </a:lvl7pPr>
            <a:lvl8pPr>
              <a:defRPr sz="9600"/>
            </a:lvl8pPr>
            <a:lvl9pPr>
              <a:defRPr sz="9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EACD301F-3DA6-4F9B-8FB1-2CDEDE26E7C9}" type="datetimeFigureOut">
              <a:rPr lang="en-US" smtClean="0"/>
              <a:t>4/23/2021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5B2574-F92F-4747-9786-D1DC7ACC3C57}" type="slidenum">
              <a:rPr lang="en-US" smtClean="0"/>
              <a:t>‹#›</a:t>
            </a:fld>
            <a:endParaRPr lang="en-US"/>
          </a:p>
        </p:txBody>
      </p:sp>
    </p:spTree>
    <p:extLst>
      <p:ext uri="{BB962C8B-B14F-4D97-AF65-F5344CB8AC3E}">
        <p14:creationId xmlns:p14="http://schemas.microsoft.com/office/powerpoint/2010/main" val="16323464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a:t>Click to edit Master title style</a:t>
            </a:r>
          </a:p>
        </p:txBody>
      </p:sp>
      <p:sp>
        <p:nvSpPr>
          <p:cNvPr id="3" name="Picture Placeholder 2"/>
          <p:cNvSpPr>
            <a:spLocks noGrp="1" noChangeAspect="1"/>
          </p:cNvSpPr>
          <p:nvPr>
            <p:ph type="pic" idx="1"/>
          </p:nvPr>
        </p:nvSpPr>
        <p:spPr>
          <a:xfrm>
            <a:off x="18659477" y="4739647"/>
            <a:ext cx="22219920" cy="23393400"/>
          </a:xfrm>
        </p:spPr>
        <p:txBody>
          <a:bodyPr anchor="t"/>
          <a:lstStyle>
            <a:lvl1pPr marL="0" indent="0">
              <a:buNone/>
              <a:defRPr sz="15360"/>
            </a:lvl1pPr>
            <a:lvl2pPr marL="2194560" indent="0">
              <a:buNone/>
              <a:defRPr sz="13440"/>
            </a:lvl2pPr>
            <a:lvl3pPr marL="4389120" indent="0">
              <a:buNone/>
              <a:defRPr sz="1152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r>
              <a:rPr lang="en-US"/>
              <a:t>Click icon to add picture</a:t>
            </a:r>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EACD301F-3DA6-4F9B-8FB1-2CDEDE26E7C9}" type="datetimeFigureOut">
              <a:rPr lang="en-US" smtClean="0"/>
              <a:t>4/23/2021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5B2574-F92F-4747-9786-D1DC7ACC3C57}" type="slidenum">
              <a:rPr lang="en-US" smtClean="0"/>
              <a:t>‹#›</a:t>
            </a:fld>
            <a:endParaRPr lang="en-US"/>
          </a:p>
        </p:txBody>
      </p:sp>
    </p:spTree>
    <p:extLst>
      <p:ext uri="{BB962C8B-B14F-4D97-AF65-F5344CB8AC3E}">
        <p14:creationId xmlns:p14="http://schemas.microsoft.com/office/powerpoint/2010/main" val="15948369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17520" y="1752607"/>
            <a:ext cx="37856160" cy="636270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17520" y="8763000"/>
            <a:ext cx="37856160" cy="2088642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17520" y="30510487"/>
            <a:ext cx="9875520" cy="1752600"/>
          </a:xfrm>
          <a:prstGeom prst="rect">
            <a:avLst/>
          </a:prstGeom>
        </p:spPr>
        <p:txBody>
          <a:bodyPr vert="horz" lIns="91440" tIns="45720" rIns="91440" bIns="45720" rtlCol="0" anchor="ctr"/>
          <a:lstStyle>
            <a:lvl1pPr algn="l">
              <a:defRPr sz="5760">
                <a:solidFill>
                  <a:schemeClr val="tx1">
                    <a:tint val="75000"/>
                  </a:schemeClr>
                </a:solidFill>
              </a:defRPr>
            </a:lvl1pPr>
          </a:lstStyle>
          <a:p>
            <a:fld id="{EACD301F-3DA6-4F9B-8FB1-2CDEDE26E7C9}" type="datetimeFigureOut">
              <a:rPr lang="en-US" smtClean="0"/>
              <a:t>4/23/2021</a:t>
            </a:fld>
            <a:endParaRPr lang="en-US"/>
          </a:p>
        </p:txBody>
      </p:sp>
      <p:sp>
        <p:nvSpPr>
          <p:cNvPr id="5" name="Footer Placeholder 4"/>
          <p:cNvSpPr>
            <a:spLocks noGrp="1"/>
          </p:cNvSpPr>
          <p:nvPr>
            <p:ph type="ftr" sz="quarter" idx="3"/>
          </p:nvPr>
        </p:nvSpPr>
        <p:spPr>
          <a:xfrm>
            <a:off x="14538960" y="30510487"/>
            <a:ext cx="14813280" cy="1752600"/>
          </a:xfrm>
          <a:prstGeom prst="rect">
            <a:avLst/>
          </a:prstGeom>
        </p:spPr>
        <p:txBody>
          <a:bodyPr vert="horz" lIns="91440" tIns="45720" rIns="91440" bIns="45720" rtlCol="0" anchor="ctr"/>
          <a:lstStyle>
            <a:lvl1pPr algn="ctr">
              <a:defRPr sz="576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0998160" y="30510487"/>
            <a:ext cx="9875520" cy="1752600"/>
          </a:xfrm>
          <a:prstGeom prst="rect">
            <a:avLst/>
          </a:prstGeom>
        </p:spPr>
        <p:txBody>
          <a:bodyPr vert="horz" lIns="91440" tIns="45720" rIns="91440" bIns="45720" rtlCol="0" anchor="ctr"/>
          <a:lstStyle>
            <a:lvl1pPr algn="r">
              <a:defRPr sz="5760">
                <a:solidFill>
                  <a:schemeClr val="tx1">
                    <a:tint val="75000"/>
                  </a:schemeClr>
                </a:solidFill>
              </a:defRPr>
            </a:lvl1pPr>
          </a:lstStyle>
          <a:p>
            <a:fld id="{B35B2574-F92F-4747-9786-D1DC7ACC3C57}" type="slidenum">
              <a:rPr lang="en-US" smtClean="0"/>
              <a:t>‹#›</a:t>
            </a:fld>
            <a:endParaRPr lang="en-US"/>
          </a:p>
        </p:txBody>
      </p:sp>
    </p:spTree>
    <p:extLst>
      <p:ext uri="{BB962C8B-B14F-4D97-AF65-F5344CB8AC3E}">
        <p14:creationId xmlns:p14="http://schemas.microsoft.com/office/powerpoint/2010/main" val="18295576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389120" rtl="0" eaLnBrk="1" latinLnBrk="0" hangingPunct="1">
        <a:lnSpc>
          <a:spcPct val="90000"/>
        </a:lnSpc>
        <a:spcBef>
          <a:spcPct val="0"/>
        </a:spcBef>
        <a:buNone/>
        <a:defRPr sz="21120" kern="1200">
          <a:solidFill>
            <a:schemeClr val="tx1"/>
          </a:solidFill>
          <a:latin typeface="+mj-lt"/>
          <a:ea typeface="+mj-ea"/>
          <a:cs typeface="+mj-cs"/>
        </a:defRPr>
      </a:lvl1pPr>
    </p:titleStyle>
    <p:bodyStyle>
      <a:lvl1pPr marL="1097280" indent="-1097280" algn="l" defTabSz="4389120" rtl="0" eaLnBrk="1" latinLnBrk="0" hangingPunct="1">
        <a:lnSpc>
          <a:spcPct val="90000"/>
        </a:lnSpc>
        <a:spcBef>
          <a:spcPts val="4800"/>
        </a:spcBef>
        <a:buFont typeface="Arial" panose="020B0604020202020204" pitchFamily="34" charset="0"/>
        <a:buChar char="•"/>
        <a:defRPr sz="13440" kern="1200">
          <a:solidFill>
            <a:schemeClr val="tx1"/>
          </a:solidFill>
          <a:latin typeface="+mn-lt"/>
          <a:ea typeface="+mn-ea"/>
          <a:cs typeface="+mn-cs"/>
        </a:defRPr>
      </a:lvl1pPr>
      <a:lvl2pPr marL="3291840" indent="-1097280" algn="l" defTabSz="4389120" rtl="0" eaLnBrk="1" latinLnBrk="0" hangingPunct="1">
        <a:lnSpc>
          <a:spcPct val="90000"/>
        </a:lnSpc>
        <a:spcBef>
          <a:spcPts val="2400"/>
        </a:spcBef>
        <a:buFont typeface="Arial" panose="020B0604020202020204" pitchFamily="34" charset="0"/>
        <a:buChar char="•"/>
        <a:defRPr sz="11520" kern="1200">
          <a:solidFill>
            <a:schemeClr val="tx1"/>
          </a:solidFill>
          <a:latin typeface="+mn-lt"/>
          <a:ea typeface="+mn-ea"/>
          <a:cs typeface="+mn-cs"/>
        </a:defRPr>
      </a:lvl2pPr>
      <a:lvl3pPr marL="5486400" indent="-1097280" algn="l" defTabSz="4389120" rtl="0" eaLnBrk="1" latinLnBrk="0" hangingPunct="1">
        <a:lnSpc>
          <a:spcPct val="90000"/>
        </a:lnSpc>
        <a:spcBef>
          <a:spcPts val="2400"/>
        </a:spcBef>
        <a:buFont typeface="Arial" panose="020B0604020202020204" pitchFamily="34" charset="0"/>
        <a:buChar char="•"/>
        <a:defRPr sz="9600" kern="1200">
          <a:solidFill>
            <a:schemeClr val="tx1"/>
          </a:solidFill>
          <a:latin typeface="+mn-lt"/>
          <a:ea typeface="+mn-ea"/>
          <a:cs typeface="+mn-cs"/>
        </a:defRPr>
      </a:lvl3pPr>
      <a:lvl4pPr marL="76809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4pPr>
      <a:lvl5pPr marL="987552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5pPr>
      <a:lvl6pPr marL="1207008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64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920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7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p:bodyStyle>
    <p:otherStyle>
      <a:defPPr>
        <a:defRPr lang="en-US"/>
      </a:defPPr>
      <a:lvl1pPr marL="0" algn="l" defTabSz="4389120" rtl="0" eaLnBrk="1" latinLnBrk="0" hangingPunct="1">
        <a:defRPr sz="8640" kern="1200">
          <a:solidFill>
            <a:schemeClr val="tx1"/>
          </a:solidFill>
          <a:latin typeface="+mn-lt"/>
          <a:ea typeface="+mn-ea"/>
          <a:cs typeface="+mn-cs"/>
        </a:defRPr>
      </a:lvl1pPr>
      <a:lvl2pPr marL="2194560" algn="l" defTabSz="4389120" rtl="0" eaLnBrk="1" latinLnBrk="0" hangingPunct="1">
        <a:defRPr sz="8640" kern="1200">
          <a:solidFill>
            <a:schemeClr val="tx1"/>
          </a:solidFill>
          <a:latin typeface="+mn-lt"/>
          <a:ea typeface="+mn-ea"/>
          <a:cs typeface="+mn-cs"/>
        </a:defRPr>
      </a:lvl2pPr>
      <a:lvl3pPr marL="4389120" algn="l" defTabSz="4389120" rtl="0" eaLnBrk="1" latinLnBrk="0" hangingPunct="1">
        <a:defRPr sz="8640" kern="1200">
          <a:solidFill>
            <a:schemeClr val="tx1"/>
          </a:solidFill>
          <a:latin typeface="+mn-lt"/>
          <a:ea typeface="+mn-ea"/>
          <a:cs typeface="+mn-cs"/>
        </a:defRPr>
      </a:lvl3pPr>
      <a:lvl4pPr marL="6583680" algn="l" defTabSz="4389120" rtl="0" eaLnBrk="1" latinLnBrk="0" hangingPunct="1">
        <a:defRPr sz="8640" kern="1200">
          <a:solidFill>
            <a:schemeClr val="tx1"/>
          </a:solidFill>
          <a:latin typeface="+mn-lt"/>
          <a:ea typeface="+mn-ea"/>
          <a:cs typeface="+mn-cs"/>
        </a:defRPr>
      </a:lvl4pPr>
      <a:lvl5pPr marL="8778240" algn="l" defTabSz="4389120" rtl="0" eaLnBrk="1" latinLnBrk="0" hangingPunct="1">
        <a:defRPr sz="8640" kern="1200">
          <a:solidFill>
            <a:schemeClr val="tx1"/>
          </a:solidFill>
          <a:latin typeface="+mn-lt"/>
          <a:ea typeface="+mn-ea"/>
          <a:cs typeface="+mn-cs"/>
        </a:defRPr>
      </a:lvl5pPr>
      <a:lvl6pPr marL="10972800" algn="l" defTabSz="4389120" rtl="0" eaLnBrk="1" latinLnBrk="0" hangingPunct="1">
        <a:defRPr sz="8640" kern="1200">
          <a:solidFill>
            <a:schemeClr val="tx1"/>
          </a:solidFill>
          <a:latin typeface="+mn-lt"/>
          <a:ea typeface="+mn-ea"/>
          <a:cs typeface="+mn-cs"/>
        </a:defRPr>
      </a:lvl6pPr>
      <a:lvl7pPr marL="13167360" algn="l" defTabSz="4389120" rtl="0" eaLnBrk="1" latinLnBrk="0" hangingPunct="1">
        <a:defRPr sz="8640" kern="1200">
          <a:solidFill>
            <a:schemeClr val="tx1"/>
          </a:solidFill>
          <a:latin typeface="+mn-lt"/>
          <a:ea typeface="+mn-ea"/>
          <a:cs typeface="+mn-cs"/>
        </a:defRPr>
      </a:lvl7pPr>
      <a:lvl8pPr marL="15361920" algn="l" defTabSz="4389120" rtl="0" eaLnBrk="1" latinLnBrk="0" hangingPunct="1">
        <a:defRPr sz="8640" kern="1200">
          <a:solidFill>
            <a:schemeClr val="tx1"/>
          </a:solidFill>
          <a:latin typeface="+mn-lt"/>
          <a:ea typeface="+mn-ea"/>
          <a:cs typeface="+mn-cs"/>
        </a:defRPr>
      </a:lvl8pPr>
      <a:lvl9pPr marL="17556480" algn="l" defTabSz="4389120" rtl="0" eaLnBrk="1" latinLnBrk="0" hangingPunct="1">
        <a:defRPr sz="86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6"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75B2B7"/>
        </a:solidFill>
        <a:effectLst/>
      </p:bgPr>
    </p:bg>
    <p:spTree>
      <p:nvGrpSpPr>
        <p:cNvPr id="1" name=""/>
        <p:cNvGrpSpPr/>
        <p:nvPr/>
      </p:nvGrpSpPr>
      <p:grpSpPr>
        <a:xfrm>
          <a:off x="0" y="0"/>
          <a:ext cx="0" cy="0"/>
          <a:chOff x="0" y="0"/>
          <a:chExt cx="0" cy="0"/>
        </a:xfrm>
      </p:grpSpPr>
      <p:sp>
        <p:nvSpPr>
          <p:cNvPr id="74" name="Rectangle: Rounded Corners 73">
            <a:extLst>
              <a:ext uri="{FF2B5EF4-FFF2-40B4-BE49-F238E27FC236}">
                <a16:creationId xmlns:a16="http://schemas.microsoft.com/office/drawing/2014/main" id="{FB8337F3-0A17-4E25-ABE0-BE4F9E15E832}"/>
              </a:ext>
            </a:extLst>
          </p:cNvPr>
          <p:cNvSpPr/>
          <p:nvPr/>
        </p:nvSpPr>
        <p:spPr>
          <a:xfrm>
            <a:off x="114657" y="88612"/>
            <a:ext cx="43680749" cy="5856694"/>
          </a:xfrm>
          <a:prstGeom prst="roundRect">
            <a:avLst>
              <a:gd name="adj" fmla="val 949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Rectangle: Rounded Corners 74">
            <a:extLst>
              <a:ext uri="{FF2B5EF4-FFF2-40B4-BE49-F238E27FC236}">
                <a16:creationId xmlns:a16="http://schemas.microsoft.com/office/drawing/2014/main" id="{4A34AF50-63FB-4229-873A-7EEFAAD18383}"/>
              </a:ext>
            </a:extLst>
          </p:cNvPr>
          <p:cNvSpPr/>
          <p:nvPr/>
        </p:nvSpPr>
        <p:spPr>
          <a:xfrm>
            <a:off x="104721" y="30121834"/>
            <a:ext cx="27909080" cy="2721672"/>
          </a:xfrm>
          <a:prstGeom prst="roundRect">
            <a:avLst>
              <a:gd name="adj" fmla="val 949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Rounded Corners 75">
            <a:extLst>
              <a:ext uri="{FF2B5EF4-FFF2-40B4-BE49-F238E27FC236}">
                <a16:creationId xmlns:a16="http://schemas.microsoft.com/office/drawing/2014/main" id="{DFB6E644-C546-4CF6-B411-1062F9334187}"/>
              </a:ext>
            </a:extLst>
          </p:cNvPr>
          <p:cNvSpPr/>
          <p:nvPr/>
        </p:nvSpPr>
        <p:spPr>
          <a:xfrm>
            <a:off x="28089726" y="30087298"/>
            <a:ext cx="15705680" cy="2721672"/>
          </a:xfrm>
          <a:prstGeom prst="roundRect">
            <a:avLst>
              <a:gd name="adj" fmla="val 949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Rectangle: Rounded Corners 68">
            <a:extLst>
              <a:ext uri="{FF2B5EF4-FFF2-40B4-BE49-F238E27FC236}">
                <a16:creationId xmlns:a16="http://schemas.microsoft.com/office/drawing/2014/main" id="{57485AEB-4EB3-4415-B871-8BE40A30210C}"/>
              </a:ext>
            </a:extLst>
          </p:cNvPr>
          <p:cNvSpPr/>
          <p:nvPr/>
        </p:nvSpPr>
        <p:spPr>
          <a:xfrm>
            <a:off x="29756897" y="23658393"/>
            <a:ext cx="14038509" cy="6340473"/>
          </a:xfrm>
          <a:prstGeom prst="roundRect">
            <a:avLst>
              <a:gd name="adj" fmla="val 949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ectangle: Rounded Corners 69">
            <a:extLst>
              <a:ext uri="{FF2B5EF4-FFF2-40B4-BE49-F238E27FC236}">
                <a16:creationId xmlns:a16="http://schemas.microsoft.com/office/drawing/2014/main" id="{08235242-C1BC-4616-BFEF-5AE8381AD259}"/>
              </a:ext>
            </a:extLst>
          </p:cNvPr>
          <p:cNvSpPr/>
          <p:nvPr/>
        </p:nvSpPr>
        <p:spPr>
          <a:xfrm>
            <a:off x="95794" y="22778250"/>
            <a:ext cx="14132233" cy="7214069"/>
          </a:xfrm>
          <a:prstGeom prst="roundRect">
            <a:avLst>
              <a:gd name="adj" fmla="val 949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Rectangle: Rounded Corners 70">
            <a:extLst>
              <a:ext uri="{FF2B5EF4-FFF2-40B4-BE49-F238E27FC236}">
                <a16:creationId xmlns:a16="http://schemas.microsoft.com/office/drawing/2014/main" id="{EF9608EE-3CA1-4756-9305-B8984B287312}"/>
              </a:ext>
            </a:extLst>
          </p:cNvPr>
          <p:cNvSpPr/>
          <p:nvPr/>
        </p:nvSpPr>
        <p:spPr>
          <a:xfrm>
            <a:off x="90041" y="6042853"/>
            <a:ext cx="14129060" cy="16615004"/>
          </a:xfrm>
          <a:prstGeom prst="roundRect">
            <a:avLst>
              <a:gd name="adj" fmla="val 949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Rectangle: Rounded Corners 71">
            <a:extLst>
              <a:ext uri="{FF2B5EF4-FFF2-40B4-BE49-F238E27FC236}">
                <a16:creationId xmlns:a16="http://schemas.microsoft.com/office/drawing/2014/main" id="{72F9ADDE-45DF-415C-A880-0E64A9FAFC02}"/>
              </a:ext>
            </a:extLst>
          </p:cNvPr>
          <p:cNvSpPr/>
          <p:nvPr/>
        </p:nvSpPr>
        <p:spPr>
          <a:xfrm>
            <a:off x="14321751" y="22254799"/>
            <a:ext cx="15350348" cy="7704742"/>
          </a:xfrm>
          <a:prstGeom prst="roundRect">
            <a:avLst>
              <a:gd name="adj" fmla="val 949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Rectangle: Rounded Corners 72">
            <a:extLst>
              <a:ext uri="{FF2B5EF4-FFF2-40B4-BE49-F238E27FC236}">
                <a16:creationId xmlns:a16="http://schemas.microsoft.com/office/drawing/2014/main" id="{F4DD90E8-BEC5-4863-8F95-8EE1319B8122}"/>
              </a:ext>
            </a:extLst>
          </p:cNvPr>
          <p:cNvSpPr/>
          <p:nvPr/>
        </p:nvSpPr>
        <p:spPr>
          <a:xfrm>
            <a:off x="14331450" y="14067300"/>
            <a:ext cx="15340649" cy="7968557"/>
          </a:xfrm>
          <a:prstGeom prst="roundRect">
            <a:avLst>
              <a:gd name="adj" fmla="val 949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4" name="Picture 43">
            <a:extLst>
              <a:ext uri="{FF2B5EF4-FFF2-40B4-BE49-F238E27FC236}">
                <a16:creationId xmlns:a16="http://schemas.microsoft.com/office/drawing/2014/main" id="{1744B00B-3DAF-42CF-8A8F-810B91F2D0AB}"/>
              </a:ext>
            </a:extLst>
          </p:cNvPr>
          <p:cNvPicPr>
            <a:picLocks noChangeAspect="1"/>
          </p:cNvPicPr>
          <p:nvPr/>
        </p:nvPicPr>
        <p:blipFill>
          <a:blip r:embed="rId3"/>
          <a:stretch>
            <a:fillRect/>
          </a:stretch>
        </p:blipFill>
        <p:spPr>
          <a:xfrm>
            <a:off x="14312825" y="6026336"/>
            <a:ext cx="15368860" cy="7989728"/>
          </a:xfrm>
          <a:prstGeom prst="rect">
            <a:avLst/>
          </a:prstGeom>
        </p:spPr>
      </p:pic>
      <p:pic>
        <p:nvPicPr>
          <p:cNvPr id="43" name="Picture 42">
            <a:extLst>
              <a:ext uri="{FF2B5EF4-FFF2-40B4-BE49-F238E27FC236}">
                <a16:creationId xmlns:a16="http://schemas.microsoft.com/office/drawing/2014/main" id="{5ADC012D-7FF3-417D-B802-918325E82B45}"/>
              </a:ext>
            </a:extLst>
          </p:cNvPr>
          <p:cNvPicPr>
            <a:picLocks noChangeAspect="1"/>
          </p:cNvPicPr>
          <p:nvPr/>
        </p:nvPicPr>
        <p:blipFill>
          <a:blip r:embed="rId3"/>
          <a:stretch>
            <a:fillRect/>
          </a:stretch>
        </p:blipFill>
        <p:spPr>
          <a:xfrm>
            <a:off x="29791250" y="5999099"/>
            <a:ext cx="14064691" cy="9565886"/>
          </a:xfrm>
          <a:prstGeom prst="rect">
            <a:avLst/>
          </a:prstGeom>
        </p:spPr>
      </p:pic>
      <p:sp>
        <p:nvSpPr>
          <p:cNvPr id="5" name="TextBox 4">
            <a:extLst>
              <a:ext uri="{FF2B5EF4-FFF2-40B4-BE49-F238E27FC236}">
                <a16:creationId xmlns:a16="http://schemas.microsoft.com/office/drawing/2014/main" id="{04FECD68-1506-4030-9B68-CBDB221BEFF7}"/>
              </a:ext>
            </a:extLst>
          </p:cNvPr>
          <p:cNvSpPr txBox="1"/>
          <p:nvPr/>
        </p:nvSpPr>
        <p:spPr>
          <a:xfrm>
            <a:off x="937714" y="476489"/>
            <a:ext cx="33362154" cy="2123658"/>
          </a:xfrm>
          <a:prstGeom prst="rect">
            <a:avLst/>
          </a:prstGeom>
          <a:noFill/>
        </p:spPr>
        <p:txBody>
          <a:bodyPr wrap="square">
            <a:spAutoFit/>
          </a:bodyPr>
          <a:lstStyle/>
          <a:p>
            <a:pPr rtl="0">
              <a:spcBef>
                <a:spcPts val="0"/>
              </a:spcBef>
              <a:spcAft>
                <a:spcPts val="0"/>
              </a:spcAft>
            </a:pPr>
            <a:r>
              <a:rPr lang="en-US" sz="9600" b="1" i="0" u="none" strike="noStrike">
                <a:effectLst/>
                <a:latin typeface="Times New Roman" panose="02020603050405020304" pitchFamily="18" charset="0"/>
              </a:rPr>
              <a:t>Efficacy of Bubble Screens on Turbidity Control</a:t>
            </a:r>
            <a:br>
              <a:rPr lang="en-US" sz="4800" b="0">
                <a:effectLst/>
              </a:rPr>
            </a:br>
            <a:br>
              <a:rPr lang="en-US"/>
            </a:br>
            <a:endParaRPr lang="en-US"/>
          </a:p>
        </p:txBody>
      </p:sp>
      <p:pic>
        <p:nvPicPr>
          <p:cNvPr id="1026" name="Picture 2" descr="Logo Downloads | Communications and Public Affairs Site">
            <a:extLst>
              <a:ext uri="{FF2B5EF4-FFF2-40B4-BE49-F238E27FC236}">
                <a16:creationId xmlns:a16="http://schemas.microsoft.com/office/drawing/2014/main" id="{4B0B0E7E-3A2B-4F4C-8F9D-EC87FD7D5BB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748541" y="866276"/>
            <a:ext cx="3369263" cy="4634474"/>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7DEE87FC-CCEC-453E-BDAC-EC4630B90749}"/>
              </a:ext>
            </a:extLst>
          </p:cNvPr>
          <p:cNvSpPr txBox="1"/>
          <p:nvPr/>
        </p:nvSpPr>
        <p:spPr>
          <a:xfrm>
            <a:off x="3642163" y="6129081"/>
            <a:ext cx="7039494" cy="1107996"/>
          </a:xfrm>
          <a:prstGeom prst="rect">
            <a:avLst/>
          </a:prstGeom>
          <a:noFill/>
        </p:spPr>
        <p:txBody>
          <a:bodyPr wrap="square" rtlCol="0">
            <a:spAutoFit/>
          </a:bodyPr>
          <a:lstStyle/>
          <a:p>
            <a:pPr algn="ctr"/>
            <a:r>
              <a:rPr lang="en-US" sz="6600" b="1">
                <a:latin typeface="Times New Roman" panose="02020603050405020304" pitchFamily="18" charset="0"/>
                <a:cs typeface="Times New Roman" panose="02020603050405020304" pitchFamily="18" charset="0"/>
              </a:rPr>
              <a:t>INTRODUCTION</a:t>
            </a:r>
          </a:p>
        </p:txBody>
      </p:sp>
      <p:sp>
        <p:nvSpPr>
          <p:cNvPr id="15" name="TextBox 14">
            <a:extLst>
              <a:ext uri="{FF2B5EF4-FFF2-40B4-BE49-F238E27FC236}">
                <a16:creationId xmlns:a16="http://schemas.microsoft.com/office/drawing/2014/main" id="{EBAD6038-84CB-4C3B-9008-077521ED5830}"/>
              </a:ext>
            </a:extLst>
          </p:cNvPr>
          <p:cNvSpPr txBox="1"/>
          <p:nvPr/>
        </p:nvSpPr>
        <p:spPr>
          <a:xfrm>
            <a:off x="3005416" y="22818029"/>
            <a:ext cx="7809410" cy="1107996"/>
          </a:xfrm>
          <a:prstGeom prst="rect">
            <a:avLst/>
          </a:prstGeom>
          <a:noFill/>
        </p:spPr>
        <p:txBody>
          <a:bodyPr wrap="square" rtlCol="0">
            <a:spAutoFit/>
          </a:bodyPr>
          <a:lstStyle/>
          <a:p>
            <a:r>
              <a:rPr lang="en-US" sz="6600" b="1" dirty="0">
                <a:latin typeface="Times New Roman" panose="02020603050405020304" pitchFamily="18" charset="0"/>
                <a:cs typeface="Times New Roman" panose="02020603050405020304" pitchFamily="18" charset="0"/>
              </a:rPr>
              <a:t>FROUDE SCALING</a:t>
            </a:r>
            <a:endParaRPr lang="en-US" sz="6600" b="1">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10BE336B-EEBB-44CC-A449-31761E4F8FAB}"/>
              </a:ext>
            </a:extLst>
          </p:cNvPr>
          <p:cNvSpPr txBox="1"/>
          <p:nvPr/>
        </p:nvSpPr>
        <p:spPr>
          <a:xfrm>
            <a:off x="20077558" y="22163614"/>
            <a:ext cx="4009092" cy="1107996"/>
          </a:xfrm>
          <a:prstGeom prst="rect">
            <a:avLst/>
          </a:prstGeom>
          <a:noFill/>
        </p:spPr>
        <p:txBody>
          <a:bodyPr wrap="square" rtlCol="0">
            <a:spAutoFit/>
          </a:bodyPr>
          <a:lstStyle/>
          <a:p>
            <a:r>
              <a:rPr lang="en-US" sz="6600" b="1" dirty="0">
                <a:latin typeface="Times New Roman" panose="02020603050405020304" pitchFamily="18" charset="0"/>
                <a:cs typeface="Times New Roman" panose="02020603050405020304" pitchFamily="18" charset="0"/>
              </a:rPr>
              <a:t>RESULTS</a:t>
            </a:r>
          </a:p>
        </p:txBody>
      </p:sp>
      <p:sp>
        <p:nvSpPr>
          <p:cNvPr id="19" name="TextBox 18">
            <a:extLst>
              <a:ext uri="{FF2B5EF4-FFF2-40B4-BE49-F238E27FC236}">
                <a16:creationId xmlns:a16="http://schemas.microsoft.com/office/drawing/2014/main" id="{A2A9811F-2D11-4BA4-8A74-E9F0666B8632}"/>
              </a:ext>
            </a:extLst>
          </p:cNvPr>
          <p:cNvSpPr txBox="1"/>
          <p:nvPr/>
        </p:nvSpPr>
        <p:spPr>
          <a:xfrm>
            <a:off x="31992665" y="6060102"/>
            <a:ext cx="9661859" cy="1107996"/>
          </a:xfrm>
          <a:prstGeom prst="rect">
            <a:avLst/>
          </a:prstGeom>
          <a:noFill/>
        </p:spPr>
        <p:txBody>
          <a:bodyPr wrap="square" rtlCol="0">
            <a:spAutoFit/>
          </a:bodyPr>
          <a:lstStyle/>
          <a:p>
            <a:r>
              <a:rPr lang="en-US" sz="6600" b="1" dirty="0">
                <a:latin typeface="Times New Roman" panose="02020603050405020304" pitchFamily="18" charset="0"/>
                <a:cs typeface="Times New Roman" panose="02020603050405020304" pitchFamily="18" charset="0"/>
              </a:rPr>
              <a:t>EFFICACY OF SCREEN</a:t>
            </a:r>
          </a:p>
        </p:txBody>
      </p:sp>
      <p:sp>
        <p:nvSpPr>
          <p:cNvPr id="20" name="Rectangle: Rounded Corners 19">
            <a:extLst>
              <a:ext uri="{FF2B5EF4-FFF2-40B4-BE49-F238E27FC236}">
                <a16:creationId xmlns:a16="http://schemas.microsoft.com/office/drawing/2014/main" id="{DA07CB97-4DD2-4869-952A-67AD4A0A8538}"/>
              </a:ext>
            </a:extLst>
          </p:cNvPr>
          <p:cNvSpPr/>
          <p:nvPr/>
        </p:nvSpPr>
        <p:spPr>
          <a:xfrm>
            <a:off x="29751498" y="15650549"/>
            <a:ext cx="14048571" cy="7869688"/>
          </a:xfrm>
          <a:prstGeom prst="roundRect">
            <a:avLst>
              <a:gd name="adj" fmla="val 949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FBF8364B-23E0-474D-A9EE-FD53FD18B476}"/>
              </a:ext>
            </a:extLst>
          </p:cNvPr>
          <p:cNvSpPr txBox="1"/>
          <p:nvPr/>
        </p:nvSpPr>
        <p:spPr>
          <a:xfrm>
            <a:off x="33935105" y="15577696"/>
            <a:ext cx="6116489" cy="1107996"/>
          </a:xfrm>
          <a:prstGeom prst="rect">
            <a:avLst/>
          </a:prstGeom>
          <a:noFill/>
        </p:spPr>
        <p:txBody>
          <a:bodyPr wrap="square" rtlCol="0">
            <a:spAutoFit/>
          </a:bodyPr>
          <a:lstStyle/>
          <a:p>
            <a:r>
              <a:rPr lang="en-US" sz="6600" b="1" dirty="0">
                <a:latin typeface="Times New Roman" panose="02020603050405020304" pitchFamily="18" charset="0"/>
                <a:cs typeface="Times New Roman" panose="02020603050405020304" pitchFamily="18" charset="0"/>
              </a:rPr>
              <a:t>CONCLUSION</a:t>
            </a:r>
          </a:p>
        </p:txBody>
      </p:sp>
      <p:sp>
        <p:nvSpPr>
          <p:cNvPr id="23" name="TextBox 22">
            <a:extLst>
              <a:ext uri="{FF2B5EF4-FFF2-40B4-BE49-F238E27FC236}">
                <a16:creationId xmlns:a16="http://schemas.microsoft.com/office/drawing/2014/main" id="{811B7BEF-5840-4EBF-AD8B-C8160BDE2BD0}"/>
              </a:ext>
            </a:extLst>
          </p:cNvPr>
          <p:cNvSpPr txBox="1"/>
          <p:nvPr/>
        </p:nvSpPr>
        <p:spPr>
          <a:xfrm>
            <a:off x="30359097" y="23671880"/>
            <a:ext cx="12853399" cy="1010344"/>
          </a:xfrm>
          <a:prstGeom prst="rect">
            <a:avLst/>
          </a:prstGeom>
          <a:noFill/>
        </p:spPr>
        <p:txBody>
          <a:bodyPr wrap="square" rtlCol="0">
            <a:spAutoFit/>
          </a:bodyPr>
          <a:lstStyle/>
          <a:p>
            <a:r>
              <a:rPr lang="en-US" sz="6000" b="1">
                <a:latin typeface="Times New Roman" panose="02020603050405020304" pitchFamily="18" charset="0"/>
                <a:cs typeface="Times New Roman" panose="02020603050405020304" pitchFamily="18" charset="0"/>
              </a:rPr>
              <a:t>RECOMMENDED FUTURE WORK</a:t>
            </a:r>
          </a:p>
        </p:txBody>
      </p:sp>
      <p:sp>
        <p:nvSpPr>
          <p:cNvPr id="25" name="TextBox 24">
            <a:extLst>
              <a:ext uri="{FF2B5EF4-FFF2-40B4-BE49-F238E27FC236}">
                <a16:creationId xmlns:a16="http://schemas.microsoft.com/office/drawing/2014/main" id="{01999287-87E2-425D-95E7-A22B438D1C72}"/>
              </a:ext>
            </a:extLst>
          </p:cNvPr>
          <p:cNvSpPr txBox="1"/>
          <p:nvPr/>
        </p:nvSpPr>
        <p:spPr>
          <a:xfrm>
            <a:off x="311613" y="30107815"/>
            <a:ext cx="6598508" cy="784830"/>
          </a:xfrm>
          <a:prstGeom prst="rect">
            <a:avLst/>
          </a:prstGeom>
          <a:noFill/>
        </p:spPr>
        <p:txBody>
          <a:bodyPr wrap="square" rtlCol="0">
            <a:spAutoFit/>
          </a:bodyPr>
          <a:lstStyle/>
          <a:p>
            <a:r>
              <a:rPr lang="en-US" sz="4500" b="1">
                <a:latin typeface="Times New Roman" panose="02020603050405020304" pitchFamily="18" charset="0"/>
                <a:cs typeface="Times New Roman" panose="02020603050405020304" pitchFamily="18" charset="0"/>
              </a:rPr>
              <a:t>REFERENCES</a:t>
            </a:r>
          </a:p>
        </p:txBody>
      </p:sp>
      <p:sp>
        <p:nvSpPr>
          <p:cNvPr id="27" name="TextBox 26">
            <a:extLst>
              <a:ext uri="{FF2B5EF4-FFF2-40B4-BE49-F238E27FC236}">
                <a16:creationId xmlns:a16="http://schemas.microsoft.com/office/drawing/2014/main" id="{523D8A9A-F85C-428B-8C7B-231A0815DF18}"/>
              </a:ext>
            </a:extLst>
          </p:cNvPr>
          <p:cNvSpPr txBox="1"/>
          <p:nvPr/>
        </p:nvSpPr>
        <p:spPr>
          <a:xfrm>
            <a:off x="937714" y="2440978"/>
            <a:ext cx="33631739" cy="286232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a:ln>
                  <a:noFill/>
                </a:ln>
                <a:solidFill>
                  <a:srgbClr val="2A87AC"/>
                </a:solidFill>
                <a:effectLst/>
                <a:uLnTx/>
                <a:uFillTx/>
                <a:latin typeface="Times New Roman" panose="02020603050405020304" pitchFamily="18" charset="0"/>
                <a:ea typeface="+mn-ea"/>
                <a:cs typeface="+mn-cs"/>
              </a:rPr>
              <a:t>Matthew Dowling, Sean Gillam, Derek Goulet, Magdalyn Kosalek, Michael Monahan, Jason Robidoux</a:t>
            </a:r>
            <a:br>
              <a:rPr kumimoji="0" lang="en-US" sz="6000" b="0" i="0" u="none" strike="noStrike" kern="1200" cap="none" spc="0" normalizeH="0" baseline="0" noProof="0">
                <a:ln>
                  <a:noFill/>
                </a:ln>
                <a:solidFill>
                  <a:srgbClr val="2A87AC"/>
                </a:solidFill>
                <a:effectLst/>
                <a:uLnTx/>
                <a:uFillTx/>
                <a:latin typeface="Calibri" panose="020F0502020204030204"/>
                <a:ea typeface="+mn-ea"/>
                <a:cs typeface="+mn-cs"/>
              </a:rPr>
            </a:br>
            <a:r>
              <a:rPr kumimoji="0" lang="en-US" sz="6000" b="0" i="0" u="none" strike="noStrike" kern="1200" cap="none" spc="0" normalizeH="0" baseline="0" noProof="0">
                <a:ln>
                  <a:noFill/>
                </a:ln>
                <a:solidFill>
                  <a:srgbClr val="2A87AC"/>
                </a:solidFill>
                <a:effectLst/>
                <a:uLnTx/>
                <a:uFillTx/>
                <a:latin typeface="Times New Roman" panose="02020603050405020304" pitchFamily="18" charset="0"/>
                <a:ea typeface="+mn-ea"/>
                <a:cs typeface="+mn-cs"/>
              </a:rPr>
              <a:t>Advisor: Professor Tracy Mandel</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a:ln>
                  <a:noFill/>
                </a:ln>
                <a:solidFill>
                  <a:srgbClr val="2A87AC"/>
                </a:solidFill>
                <a:effectLst/>
                <a:uLnTx/>
                <a:uFillTx/>
                <a:latin typeface="Times New Roman" panose="02020603050405020304" pitchFamily="18" charset="0"/>
                <a:ea typeface="+mn-ea"/>
                <a:cs typeface="+mn-cs"/>
              </a:rPr>
              <a:t>University of New Hampshire | College of Engineering and Physical Sciences</a:t>
            </a:r>
            <a:endParaRPr kumimoji="0" lang="en-US" sz="6000" b="0" i="0" u="none" strike="noStrike" kern="1200" cap="none" spc="0" normalizeH="0" baseline="0" noProof="0">
              <a:ln>
                <a:noFill/>
              </a:ln>
              <a:solidFill>
                <a:srgbClr val="2A87AC"/>
              </a:solidFill>
              <a:effectLst/>
              <a:uLnTx/>
              <a:uFillTx/>
              <a:latin typeface="Calibri" panose="020F0502020204030204"/>
              <a:ea typeface="+mn-ea"/>
              <a:cs typeface="+mn-cs"/>
            </a:endParaRPr>
          </a:p>
        </p:txBody>
      </p:sp>
      <p:pic>
        <p:nvPicPr>
          <p:cNvPr id="1045" name="Picture 1044" descr="Diagram&#10;&#10;Description automatically generated">
            <a:extLst>
              <a:ext uri="{FF2B5EF4-FFF2-40B4-BE49-F238E27FC236}">
                <a16:creationId xmlns:a16="http://schemas.microsoft.com/office/drawing/2014/main" id="{C00441C9-8C3B-4776-B5C8-7B86A7EBEB79}"/>
              </a:ext>
            </a:extLst>
          </p:cNvPr>
          <p:cNvPicPr>
            <a:picLocks noChangeAspect="1"/>
          </p:cNvPicPr>
          <p:nvPr/>
        </p:nvPicPr>
        <p:blipFill rotWithShape="1">
          <a:blip r:embed="rId5">
            <a:extLst>
              <a:ext uri="{28A0092B-C50C-407E-A947-70E740481C1C}">
                <a14:useLocalDpi xmlns:a14="http://schemas.microsoft.com/office/drawing/2010/main" val="0"/>
              </a:ext>
            </a:extLst>
          </a:blip>
          <a:srcRect l="-11534" t="-34372" r="7228" b="2144"/>
          <a:stretch/>
        </p:blipFill>
        <p:spPr>
          <a:xfrm>
            <a:off x="8042638" y="15869525"/>
            <a:ext cx="5555262" cy="5983734"/>
          </a:xfrm>
          <a:prstGeom prst="roundRect">
            <a:avLst/>
          </a:prstGeom>
        </p:spPr>
      </p:pic>
      <p:sp>
        <p:nvSpPr>
          <p:cNvPr id="1033" name="TextBox 1032">
            <a:extLst>
              <a:ext uri="{FF2B5EF4-FFF2-40B4-BE49-F238E27FC236}">
                <a16:creationId xmlns:a16="http://schemas.microsoft.com/office/drawing/2014/main" id="{FDEEAEFE-1EB8-40DB-B09B-6607FC1661C5}"/>
              </a:ext>
            </a:extLst>
          </p:cNvPr>
          <p:cNvSpPr txBox="1"/>
          <p:nvPr/>
        </p:nvSpPr>
        <p:spPr>
          <a:xfrm>
            <a:off x="359740" y="7467116"/>
            <a:ext cx="13666248" cy="10372070"/>
          </a:xfrm>
          <a:prstGeom prst="rect">
            <a:avLst/>
          </a:prstGeom>
          <a:noFill/>
        </p:spPr>
        <p:txBody>
          <a:bodyPr wrap="square" lIns="91440" tIns="45720" rIns="91440" bIns="45720" rtlCol="0" anchor="t">
            <a:spAutoFit/>
          </a:bodyPr>
          <a:lstStyle/>
          <a:p>
            <a:pPr marL="457200" indent="-457200">
              <a:buFont typeface="Arial" panose="020B0604020202020204" pitchFamily="34" charset="0"/>
              <a:buChar char="•"/>
            </a:pPr>
            <a:r>
              <a:rPr lang="en-US" sz="3500" dirty="0">
                <a:latin typeface="Times New Roman" panose="02020603050405020304" pitchFamily="18" charset="0"/>
                <a:cs typeface="Times New Roman" panose="02020603050405020304" pitchFamily="18" charset="0"/>
              </a:rPr>
              <a:t>Environmental impacts of turbidity include smothering of aquatic flora and fauna and excessive nutrient transport</a:t>
            </a:r>
          </a:p>
          <a:p>
            <a:pPr marL="457200" indent="-457200">
              <a:buFont typeface="Arial" panose="020B0604020202020204" pitchFamily="34" charset="0"/>
              <a:buChar char="•"/>
            </a:pPr>
            <a:r>
              <a:rPr lang="en-US" sz="3500" dirty="0">
                <a:latin typeface="Times New Roman" panose="02020603050405020304" pitchFamily="18" charset="0"/>
                <a:cs typeface="Times New Roman" panose="02020603050405020304" pitchFamily="18" charset="0"/>
              </a:rPr>
              <a:t>Current practices to control turbidity levels during dredging include the use of silt curtains, which pose technical and environmental problems [1]</a:t>
            </a:r>
          </a:p>
          <a:p>
            <a:pPr marL="457200" indent="-457200">
              <a:buFont typeface="Arial" panose="020B0604020202020204" pitchFamily="34" charset="0"/>
              <a:buChar char="•"/>
            </a:pPr>
            <a:r>
              <a:rPr lang="en-US" sz="3500" dirty="0">
                <a:latin typeface="Times New Roman" panose="02020603050405020304" pitchFamily="18" charset="0"/>
                <a:cs typeface="Times New Roman" panose="02020603050405020304" pitchFamily="18" charset="0"/>
              </a:rPr>
              <a:t>An alternative approach to controlling turbidity during dredging operations is the use of </a:t>
            </a:r>
            <a:r>
              <a:rPr lang="en-US" sz="3500" i="1" dirty="0">
                <a:latin typeface="Times New Roman" panose="02020603050405020304" pitchFamily="18" charset="0"/>
                <a:cs typeface="Times New Roman" panose="02020603050405020304" pitchFamily="18" charset="0"/>
              </a:rPr>
              <a:t>bubble screens </a:t>
            </a:r>
            <a:r>
              <a:rPr lang="en-US" sz="3500" dirty="0">
                <a:latin typeface="Times New Roman" panose="02020603050405020304" pitchFamily="18" charset="0"/>
                <a:cs typeface="Times New Roman" panose="02020603050405020304" pitchFamily="18" charset="0"/>
              </a:rPr>
              <a:t>(Fig. 2), which manage sediment through discouraging sedimentation  </a:t>
            </a:r>
          </a:p>
          <a:p>
            <a:r>
              <a:rPr lang="en-US" sz="3500" dirty="0">
                <a:latin typeface="Times New Roman" panose="02020603050405020304" pitchFamily="18" charset="0"/>
                <a:cs typeface="Times New Roman" panose="02020603050405020304" pitchFamily="18" charset="0"/>
              </a:rPr>
              <a:t>Approach: design and construct a testing tank and bubble screen tubing, create a density current, and test the efficacy of the bubble screen apparatus</a:t>
            </a:r>
          </a:p>
          <a:p>
            <a:endParaRPr lang="en-US" sz="1000" b="1" dirty="0">
              <a:latin typeface="Times New Roman" panose="02020603050405020304" pitchFamily="18" charset="0"/>
              <a:ea typeface="+mn-lt"/>
              <a:cs typeface="Times New Roman" panose="02020603050405020304" pitchFamily="18" charset="0"/>
            </a:endParaRPr>
          </a:p>
          <a:p>
            <a:r>
              <a:rPr lang="en-US" sz="3600" b="1" dirty="0">
                <a:latin typeface="Times New Roman" panose="02020603050405020304" pitchFamily="18" charset="0"/>
                <a:ea typeface="+mn-lt"/>
                <a:cs typeface="Times New Roman" panose="02020603050405020304" pitchFamily="18" charset="0"/>
              </a:rPr>
              <a:t>The following questions are addressed:</a:t>
            </a:r>
          </a:p>
          <a:p>
            <a:endParaRPr lang="en-US" sz="1000" b="1" dirty="0">
              <a:latin typeface="Times New Roman" panose="02020603050405020304" pitchFamily="18" charset="0"/>
              <a:ea typeface="+mn-lt"/>
              <a:cs typeface="Times New Roman" panose="02020603050405020304" pitchFamily="18" charset="0"/>
            </a:endParaRPr>
          </a:p>
          <a:p>
            <a:pPr marL="514350" indent="-514350">
              <a:buFont typeface="+mj-lt"/>
              <a:buAutoNum type="arabicPeriod"/>
            </a:pPr>
            <a:r>
              <a:rPr lang="en-US" sz="3600" b="1" dirty="0">
                <a:latin typeface="Times New Roman" panose="02020603050405020304" pitchFamily="18" charset="0"/>
                <a:ea typeface="+mn-lt"/>
                <a:cs typeface="Times New Roman" panose="02020603050405020304" pitchFamily="18" charset="0"/>
              </a:rPr>
              <a:t>Can a bubble screen effectively disrupt the flow of a density current?</a:t>
            </a:r>
            <a:r>
              <a:rPr lang="en-US" sz="3600" dirty="0">
                <a:latin typeface="Times New Roman" panose="02020603050405020304" pitchFamily="18" charset="0"/>
                <a:ea typeface="+mn-lt"/>
                <a:cs typeface="Times New Roman" panose="02020603050405020304" pitchFamily="18" charset="0"/>
              </a:rPr>
              <a:t> </a:t>
            </a:r>
          </a:p>
          <a:p>
            <a:pPr marL="514350" indent="-514350">
              <a:buFont typeface="+mj-lt"/>
              <a:buAutoNum type="arabicPeriod"/>
            </a:pPr>
            <a:endParaRPr lang="en-US" sz="1000" dirty="0">
              <a:latin typeface="Times New Roman" panose="02020603050405020304" pitchFamily="18" charset="0"/>
              <a:ea typeface="+mn-lt"/>
              <a:cs typeface="Times New Roman" panose="02020603050405020304" pitchFamily="18" charset="0"/>
            </a:endParaRPr>
          </a:p>
          <a:p>
            <a:pPr marL="514350" indent="-514350">
              <a:buFont typeface="+mj-lt"/>
              <a:buAutoNum type="arabicPeriod"/>
            </a:pPr>
            <a:r>
              <a:rPr lang="en-US" sz="3600" b="1" dirty="0">
                <a:latin typeface="Times New Roman" panose="02020603050405020304" pitchFamily="18" charset="0"/>
                <a:ea typeface="+mn-lt"/>
                <a:cs typeface="Times New Roman" panose="02020603050405020304" pitchFamily="18" charset="0"/>
              </a:rPr>
              <a:t>What types of density current (Froude numbers) flow can be simulated through the experimental design (i.e., supercritical or subcritical)? </a:t>
            </a:r>
          </a:p>
          <a:p>
            <a:pPr marL="514350" indent="-514350">
              <a:buFont typeface="+mj-lt"/>
              <a:buAutoNum type="arabicPeriod"/>
            </a:pPr>
            <a:endParaRPr lang="en-US" sz="1000" b="1" dirty="0">
              <a:latin typeface="Times New Roman" panose="02020603050405020304" pitchFamily="18" charset="0"/>
              <a:ea typeface="+mn-lt"/>
              <a:cs typeface="Times New Roman" panose="02020603050405020304" pitchFamily="18" charset="0"/>
            </a:endParaRPr>
          </a:p>
          <a:p>
            <a:pPr marL="514350" indent="-514350">
              <a:buFont typeface="+mj-lt"/>
              <a:buAutoNum type="arabicPeriod"/>
            </a:pPr>
            <a:r>
              <a:rPr lang="en-US" sz="3600" b="1" dirty="0">
                <a:latin typeface="Times New Roman" panose="02020603050405020304" pitchFamily="18" charset="0"/>
                <a:ea typeface="+mn-lt"/>
                <a:cs typeface="Times New Roman" panose="02020603050405020304" pitchFamily="18" charset="0"/>
              </a:rPr>
              <a:t>Which bubble screen orifice design most effectively blocks a turbid current?</a:t>
            </a:r>
            <a:endParaRPr lang="en-US" sz="3600" dirty="0">
              <a:latin typeface="Times New Roman" panose="02020603050405020304" pitchFamily="18" charset="0"/>
              <a:cs typeface="Times New Roman" panose="02020603050405020304" pitchFamily="18" charset="0"/>
            </a:endParaRPr>
          </a:p>
        </p:txBody>
      </p:sp>
      <p:sp>
        <p:nvSpPr>
          <p:cNvPr id="1034" name="TextBox 1033">
            <a:extLst>
              <a:ext uri="{FF2B5EF4-FFF2-40B4-BE49-F238E27FC236}">
                <a16:creationId xmlns:a16="http://schemas.microsoft.com/office/drawing/2014/main" id="{206A9CDF-ED88-4308-970B-E5129C368A90}"/>
              </a:ext>
            </a:extLst>
          </p:cNvPr>
          <p:cNvSpPr txBox="1"/>
          <p:nvPr/>
        </p:nvSpPr>
        <p:spPr>
          <a:xfrm>
            <a:off x="9258514" y="30261395"/>
            <a:ext cx="8678773" cy="2893100"/>
          </a:xfrm>
          <a:prstGeom prst="rect">
            <a:avLst/>
          </a:prstGeom>
          <a:noFill/>
        </p:spPr>
        <p:txBody>
          <a:bodyPr wrap="square" rtlCol="0">
            <a:spAutoFit/>
          </a:bodyPr>
          <a:lstStyle/>
          <a:p>
            <a:pPr rtl="0">
              <a:spcBef>
                <a:spcPts val="0"/>
              </a:spcBef>
            </a:pPr>
            <a:r>
              <a:rPr lang="en-US" sz="2300" b="0" i="0" u="none" strike="noStrike" dirty="0">
                <a:solidFill>
                  <a:srgbClr val="000000"/>
                </a:solidFill>
                <a:effectLst/>
                <a:latin typeface="Times New Roman" panose="02020603050405020304" pitchFamily="18" charset="0"/>
                <a:cs typeface="Times New Roman" panose="02020603050405020304" pitchFamily="18" charset="0"/>
              </a:rPr>
              <a:t>[3] 		R. Ramsdell. “RE: Rescheduling of Meeting.” Personal Email 		(Nov.  19, 	2020).</a:t>
            </a:r>
            <a:endParaRPr lang="en-US" sz="2300" b="0" dirty="0">
              <a:effectLst/>
              <a:latin typeface="Times New Roman" panose="02020603050405020304" pitchFamily="18" charset="0"/>
              <a:cs typeface="Times New Roman" panose="02020603050405020304" pitchFamily="18" charset="0"/>
            </a:endParaRPr>
          </a:p>
          <a:p>
            <a:pPr rtl="0">
              <a:spcBef>
                <a:spcPts val="0"/>
              </a:spcBef>
            </a:pPr>
            <a:r>
              <a:rPr lang="en-US" sz="2300" b="0" i="0" u="none" strike="noStrike" dirty="0">
                <a:solidFill>
                  <a:srgbClr val="000000"/>
                </a:solidFill>
                <a:effectLst/>
                <a:latin typeface="Times New Roman" panose="02020603050405020304" pitchFamily="18" charset="0"/>
                <a:cs typeface="Times New Roman" panose="02020603050405020304" pitchFamily="18" charset="0"/>
              </a:rPr>
              <a:t>[4] 		P. Kundu, I. Cohen, and D. Dowling, </a:t>
            </a:r>
            <a:r>
              <a:rPr lang="en-US" sz="2300" b="0" i="1" u="none" strike="noStrike" dirty="0">
                <a:solidFill>
                  <a:srgbClr val="000000"/>
                </a:solidFill>
                <a:effectLst/>
                <a:latin typeface="Times New Roman" panose="02020603050405020304" pitchFamily="18" charset="0"/>
                <a:cs typeface="Times New Roman" panose="02020603050405020304" pitchFamily="18" charset="0"/>
              </a:rPr>
              <a:t>Fluid Mechanics</a:t>
            </a:r>
            <a:r>
              <a:rPr lang="en-US" sz="2300" b="0" i="0" u="none" strike="noStrike" dirty="0">
                <a:solidFill>
                  <a:srgbClr val="000000"/>
                </a:solidFill>
                <a:effectLst/>
                <a:latin typeface="Times New Roman" panose="02020603050405020304" pitchFamily="18" charset="0"/>
                <a:cs typeface="Times New Roman" panose="02020603050405020304" pitchFamily="18" charset="0"/>
              </a:rPr>
              <a:t>. 				Waltham, MA: Academic Press, 2012.</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3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[5] 		MAE. Class Lecture, Topic: “Gravity Currents.” School of 			Engineering, University of California, San Diego, CA. </a:t>
            </a:r>
          </a:p>
          <a:p>
            <a:pPr rtl="0">
              <a:spcBef>
                <a:spcPts val="0"/>
              </a:spcBef>
            </a:pPr>
            <a:endParaRPr lang="en-US" sz="2000" b="0" i="0" u="none" strike="noStrike" dirty="0">
              <a:solidFill>
                <a:srgbClr val="000000"/>
              </a:solidFill>
              <a:effectLst/>
              <a:latin typeface="Times New Roman" panose="02020603050405020304" pitchFamily="18" charset="0"/>
              <a:cs typeface="Times New Roman" panose="02020603050405020304" pitchFamily="18" charset="0"/>
            </a:endParaRPr>
          </a:p>
          <a:p>
            <a:pPr rtl="0">
              <a:spcBef>
                <a:spcPts val="0"/>
              </a:spcBef>
            </a:pPr>
            <a:endParaRPr lang="en-US" sz="2400" b="0" dirty="0">
              <a:effectLst/>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D8A99E56-64E4-4C34-89B6-A13EE404BA62}"/>
                  </a:ext>
                </a:extLst>
              </p:cNvPr>
              <p:cNvSpPr txBox="1"/>
              <p:nvPr/>
            </p:nvSpPr>
            <p:spPr>
              <a:xfrm>
                <a:off x="406088" y="23996041"/>
                <a:ext cx="8448545" cy="6048772"/>
              </a:xfrm>
              <a:prstGeom prst="rect">
                <a:avLst/>
              </a:prstGeom>
              <a:noFill/>
              <a:ln>
                <a:noFill/>
              </a:ln>
            </p:spPr>
            <p:txBody>
              <a:bodyPr wrap="square" rtlCol="0">
                <a:spAutoFit/>
              </a:bodyPr>
              <a:lstStyle/>
              <a:p>
                <a:r>
                  <a:rPr lang="en-US" sz="3200" dirty="0">
                    <a:latin typeface="Times New Roman" panose="02020603050405020304" pitchFamily="18" charset="0"/>
                    <a:cs typeface="Times New Roman" panose="02020603050405020304" pitchFamily="18" charset="0"/>
                  </a:rPr>
                  <a:t>Froude number (Fr) shows the balance between inertial and gravitational forces in a fluid [4]. </a:t>
                </a:r>
              </a:p>
              <a:p>
                <a:endParaRPr lang="en-US" sz="24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Environmental flow can be characterized by:</a:t>
                </a:r>
              </a:p>
              <a:p>
                <a:pPr marL="571500" indent="-571500">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Fr &gt; 1 – Supercritical flow (steep slope, which is not physical in our case, i.e., external circulation current produced by bubble screen)</a:t>
                </a:r>
              </a:p>
              <a:p>
                <a:pPr marL="571500" indent="-571500">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Fr &lt; 1 – Subcritical flow (shallow slope, no external currents, is expected) </a:t>
                </a:r>
              </a:p>
              <a:p>
                <a:endParaRPr lang="en-US" sz="24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The gravity current was created by a relative density difference </a:t>
                </a:r>
                <a14:m>
                  <m:oMath xmlns:m="http://schemas.openxmlformats.org/officeDocument/2006/math">
                    <m:d>
                      <m:dPr>
                        <m:ctrlPr>
                          <a:rPr lang="en-US" sz="3200" i="1">
                            <a:latin typeface="Cambria Math" panose="02040503050406030204" pitchFamily="18" charset="0"/>
                          </a:rPr>
                        </m:ctrlPr>
                      </m:dPr>
                      <m:e>
                        <m:f>
                          <m:fPr>
                            <m:ctrlPr>
                              <a:rPr lang="en-US" sz="3200" i="1">
                                <a:latin typeface="Cambria Math" panose="02040503050406030204" pitchFamily="18" charset="0"/>
                              </a:rPr>
                            </m:ctrlPr>
                          </m:fPr>
                          <m:num>
                            <m:r>
                              <m:rPr>
                                <m:sty m:val="p"/>
                              </m:rPr>
                              <a:rPr lang="en-US" sz="3200">
                                <a:latin typeface="Cambria Math" panose="02040503050406030204" pitchFamily="18" charset="0"/>
                              </a:rPr>
                              <m:t>Δ</m:t>
                            </m:r>
                            <m:acc>
                              <m:accPr>
                                <m:chr m:val="̅"/>
                                <m:ctrlPr>
                                  <a:rPr lang="en-US" sz="3200" i="1">
                                    <a:latin typeface="Cambria Math" panose="02040503050406030204" pitchFamily="18" charset="0"/>
                                  </a:rPr>
                                </m:ctrlPr>
                              </m:accPr>
                              <m:e>
                                <m:r>
                                  <a:rPr lang="en-US" sz="3200" i="1">
                                    <a:latin typeface="Cambria Math" panose="02040503050406030204" pitchFamily="18" charset="0"/>
                                  </a:rPr>
                                  <m:t>𝜌</m:t>
                                </m:r>
                              </m:e>
                            </m:acc>
                          </m:num>
                          <m:den>
                            <m:sSub>
                              <m:sSubPr>
                                <m:ctrlPr>
                                  <a:rPr lang="en-US" sz="3200" i="1">
                                    <a:latin typeface="Cambria Math" panose="02040503050406030204" pitchFamily="18" charset="0"/>
                                  </a:rPr>
                                </m:ctrlPr>
                              </m:sSubPr>
                              <m:e>
                                <m:r>
                                  <a:rPr lang="en-US" sz="3200" i="1">
                                    <a:latin typeface="Cambria Math" panose="02040503050406030204" pitchFamily="18" charset="0"/>
                                  </a:rPr>
                                  <m:t>𝜌</m:t>
                                </m:r>
                              </m:e>
                              <m:sub>
                                <m:r>
                                  <a:rPr lang="en-US" sz="3200" i="1">
                                    <a:latin typeface="Cambria Math" panose="02040503050406030204" pitchFamily="18" charset="0"/>
                                  </a:rPr>
                                  <m:t>𝑜</m:t>
                                </m:r>
                              </m:sub>
                            </m:sSub>
                          </m:den>
                        </m:f>
                      </m:e>
                    </m:d>
                  </m:oMath>
                </a14:m>
                <a:r>
                  <a:rPr lang="en-US" sz="3200" dirty="0">
                    <a:latin typeface="Times New Roman" panose="02020603050405020304" pitchFamily="18" charset="0"/>
                    <a:cs typeface="Times New Roman" panose="02020603050405020304" pitchFamily="18" charset="0"/>
                  </a:rPr>
                  <a:t>, in </a:t>
                </a:r>
                <a14:m>
                  <m:oMath xmlns:m="http://schemas.openxmlformats.org/officeDocument/2006/math">
                    <m:sSup>
                      <m:sSupPr>
                        <m:ctrlPr>
                          <a:rPr lang="en-US" sz="3200" i="1">
                            <a:latin typeface="Cambria Math" panose="02040503050406030204" pitchFamily="18" charset="0"/>
                          </a:rPr>
                        </m:ctrlPr>
                      </m:sSupPr>
                      <m:e>
                        <m:r>
                          <a:rPr lang="en-US" sz="3200" i="1">
                            <a:latin typeface="Cambria Math" panose="02040503050406030204" pitchFamily="18" charset="0"/>
                          </a:rPr>
                          <m:t>𝑔</m:t>
                        </m:r>
                      </m:e>
                      <m:sup>
                        <m:r>
                          <a:rPr lang="en-US" sz="3200" i="1">
                            <a:latin typeface="Cambria Math" panose="02040503050406030204" pitchFamily="18" charset="0"/>
                          </a:rPr>
                          <m:t>′</m:t>
                        </m:r>
                      </m:sup>
                    </m:sSup>
                    <m:r>
                      <a:rPr lang="en-US" sz="3200" b="0" i="1" smtClean="0">
                        <a:latin typeface="Cambria Math" panose="02040503050406030204" pitchFamily="18" charset="0"/>
                      </a:rPr>
                      <m:t>=</m:t>
                    </m:r>
                    <m:r>
                      <a:rPr lang="en-US" sz="3200" b="0" i="1" smtClean="0">
                        <a:latin typeface="Cambria Math" panose="02040503050406030204" pitchFamily="18" charset="0"/>
                      </a:rPr>
                      <m:t>𝑔</m:t>
                    </m:r>
                    <m:d>
                      <m:dPr>
                        <m:ctrlPr>
                          <a:rPr lang="en-US" sz="3200" i="1">
                            <a:latin typeface="Cambria Math" panose="02040503050406030204" pitchFamily="18" charset="0"/>
                          </a:rPr>
                        </m:ctrlPr>
                      </m:dPr>
                      <m:e>
                        <m:f>
                          <m:fPr>
                            <m:ctrlPr>
                              <a:rPr lang="en-US" sz="3200" i="1">
                                <a:latin typeface="Cambria Math" panose="02040503050406030204" pitchFamily="18" charset="0"/>
                              </a:rPr>
                            </m:ctrlPr>
                          </m:fPr>
                          <m:num>
                            <m:r>
                              <m:rPr>
                                <m:sty m:val="p"/>
                              </m:rPr>
                              <a:rPr lang="en-US" sz="3200">
                                <a:latin typeface="Cambria Math" panose="02040503050406030204" pitchFamily="18" charset="0"/>
                              </a:rPr>
                              <m:t>Δ</m:t>
                            </m:r>
                            <m:acc>
                              <m:accPr>
                                <m:chr m:val="̅"/>
                                <m:ctrlPr>
                                  <a:rPr lang="en-US" sz="3200" i="1">
                                    <a:latin typeface="Cambria Math" panose="02040503050406030204" pitchFamily="18" charset="0"/>
                                  </a:rPr>
                                </m:ctrlPr>
                              </m:accPr>
                              <m:e>
                                <m:r>
                                  <a:rPr lang="en-US" sz="3200" i="1">
                                    <a:latin typeface="Cambria Math" panose="02040503050406030204" pitchFamily="18" charset="0"/>
                                  </a:rPr>
                                  <m:t>𝜌</m:t>
                                </m:r>
                              </m:e>
                            </m:acc>
                          </m:num>
                          <m:den>
                            <m:sSub>
                              <m:sSubPr>
                                <m:ctrlPr>
                                  <a:rPr lang="en-US" sz="3200" i="1">
                                    <a:latin typeface="Cambria Math" panose="02040503050406030204" pitchFamily="18" charset="0"/>
                                  </a:rPr>
                                </m:ctrlPr>
                              </m:sSubPr>
                              <m:e>
                                <m:r>
                                  <a:rPr lang="en-US" sz="3200" i="1">
                                    <a:latin typeface="Cambria Math" panose="02040503050406030204" pitchFamily="18" charset="0"/>
                                  </a:rPr>
                                  <m:t>𝜌</m:t>
                                </m:r>
                              </m:e>
                              <m:sub>
                                <m:r>
                                  <a:rPr lang="en-US" sz="3200" i="1">
                                    <a:latin typeface="Cambria Math" panose="02040503050406030204" pitchFamily="18" charset="0"/>
                                  </a:rPr>
                                  <m:t>𝑜</m:t>
                                </m:r>
                              </m:sub>
                            </m:sSub>
                          </m:den>
                        </m:f>
                      </m:e>
                    </m:d>
                  </m:oMath>
                </a14:m>
                <a:r>
                  <a:rPr lang="en-US" sz="3200" dirty="0">
                    <a:latin typeface="Times New Roman" panose="02020603050405020304" pitchFamily="18" charset="0"/>
                    <a:cs typeface="Times New Roman" panose="02020603050405020304" pitchFamily="18" charset="0"/>
                  </a:rPr>
                  <a:t>.</a:t>
                </a:r>
              </a:p>
            </p:txBody>
          </p:sp>
        </mc:Choice>
        <mc:Fallback xmlns="">
          <p:sp>
            <p:nvSpPr>
              <p:cNvPr id="2" name="TextBox 1">
                <a:extLst>
                  <a:ext uri="{FF2B5EF4-FFF2-40B4-BE49-F238E27FC236}">
                    <a16:creationId xmlns:a16="http://schemas.microsoft.com/office/drawing/2014/main" id="{D8A99E56-64E4-4C34-89B6-A13EE404BA62}"/>
                  </a:ext>
                </a:extLst>
              </p:cNvPr>
              <p:cNvSpPr txBox="1">
                <a:spLocks noRot="1" noChangeAspect="1" noMove="1" noResize="1" noEditPoints="1" noAdjustHandles="1" noChangeArrowheads="1" noChangeShapeType="1" noTextEdit="1"/>
              </p:cNvSpPr>
              <p:nvPr/>
            </p:nvSpPr>
            <p:spPr>
              <a:xfrm>
                <a:off x="406088" y="23996041"/>
                <a:ext cx="8448545" cy="6048772"/>
              </a:xfrm>
              <a:prstGeom prst="rect">
                <a:avLst/>
              </a:prstGeom>
              <a:blipFill>
                <a:blip r:embed="rId6"/>
                <a:stretch>
                  <a:fillRect l="-1876" t="-1410" r="-1371"/>
                </a:stretch>
              </a:blipFill>
              <a:ln>
                <a:noFill/>
              </a:ln>
            </p:spPr>
            <p:txBody>
              <a:bodyPr/>
              <a:lstStyle/>
              <a:p>
                <a:r>
                  <a:rPr lang="en-US">
                    <a:noFill/>
                  </a:rPr>
                  <a:t> </a:t>
                </a:r>
              </a:p>
            </p:txBody>
          </p:sp>
        </mc:Fallback>
      </mc:AlternateContent>
      <p:sp>
        <p:nvSpPr>
          <p:cNvPr id="13" name="TextBox 12">
            <a:extLst>
              <a:ext uri="{FF2B5EF4-FFF2-40B4-BE49-F238E27FC236}">
                <a16:creationId xmlns:a16="http://schemas.microsoft.com/office/drawing/2014/main" id="{ED9DCB87-2C5C-4D34-B604-6209FD7F0336}"/>
              </a:ext>
            </a:extLst>
          </p:cNvPr>
          <p:cNvSpPr txBox="1"/>
          <p:nvPr/>
        </p:nvSpPr>
        <p:spPr>
          <a:xfrm>
            <a:off x="19836717" y="14025967"/>
            <a:ext cx="4708203" cy="1107996"/>
          </a:xfrm>
          <a:prstGeom prst="rect">
            <a:avLst/>
          </a:prstGeom>
          <a:noFill/>
        </p:spPr>
        <p:txBody>
          <a:bodyPr wrap="square" rtlCol="0">
            <a:spAutoFit/>
          </a:bodyPr>
          <a:lstStyle/>
          <a:p>
            <a:r>
              <a:rPr lang="en-US" sz="6600" b="1">
                <a:latin typeface="Times New Roman" panose="02020603050405020304" pitchFamily="18" charset="0"/>
                <a:cs typeface="Times New Roman" panose="02020603050405020304" pitchFamily="18" charset="0"/>
              </a:rPr>
              <a:t>METHODS</a:t>
            </a:r>
          </a:p>
        </p:txBody>
      </p:sp>
      <p:sp>
        <p:nvSpPr>
          <p:cNvPr id="7" name="TextBox 6">
            <a:extLst>
              <a:ext uri="{FF2B5EF4-FFF2-40B4-BE49-F238E27FC236}">
                <a16:creationId xmlns:a16="http://schemas.microsoft.com/office/drawing/2014/main" id="{8A136CDD-BBE9-4C2F-B9F8-0C3D4EEBB341}"/>
              </a:ext>
            </a:extLst>
          </p:cNvPr>
          <p:cNvSpPr txBox="1"/>
          <p:nvPr/>
        </p:nvSpPr>
        <p:spPr>
          <a:xfrm>
            <a:off x="16918774" y="6013014"/>
            <a:ext cx="10213013" cy="1107996"/>
          </a:xfrm>
          <a:prstGeom prst="rect">
            <a:avLst/>
          </a:prstGeom>
          <a:noFill/>
        </p:spPr>
        <p:txBody>
          <a:bodyPr wrap="square" rtlCol="0">
            <a:spAutoFit/>
          </a:bodyPr>
          <a:lstStyle/>
          <a:p>
            <a:r>
              <a:rPr lang="en-US" sz="6600" b="1">
                <a:latin typeface="Times New Roman" panose="02020603050405020304" pitchFamily="18" charset="0"/>
                <a:cs typeface="Times New Roman" panose="02020603050405020304" pitchFamily="18" charset="0"/>
              </a:rPr>
              <a:t>EXPERIMENTAL SETUP</a:t>
            </a:r>
          </a:p>
        </p:txBody>
      </p:sp>
      <p:sp>
        <p:nvSpPr>
          <p:cNvPr id="3" name="TextBox 2">
            <a:extLst>
              <a:ext uri="{FF2B5EF4-FFF2-40B4-BE49-F238E27FC236}">
                <a16:creationId xmlns:a16="http://schemas.microsoft.com/office/drawing/2014/main" id="{64848168-9616-4F9C-8739-0F71D9629B43}"/>
              </a:ext>
            </a:extLst>
          </p:cNvPr>
          <p:cNvSpPr txBox="1"/>
          <p:nvPr/>
        </p:nvSpPr>
        <p:spPr>
          <a:xfrm>
            <a:off x="14557439" y="15122714"/>
            <a:ext cx="11039562" cy="7294305"/>
          </a:xfrm>
          <a:prstGeom prst="rect">
            <a:avLst/>
          </a:prstGeom>
          <a:noFill/>
        </p:spPr>
        <p:txBody>
          <a:bodyPr wrap="square" lIns="91440" tIns="45720" rIns="91440" bIns="45720" rtlCol="0" anchor="t">
            <a:spAutoFit/>
          </a:bodyPr>
          <a:lstStyle/>
          <a:p>
            <a:r>
              <a:rPr lang="en-US" sz="3600" b="1" dirty="0">
                <a:latin typeface="Times New Roman"/>
                <a:cs typeface="Times New Roman"/>
              </a:rPr>
              <a:t>Prior to test:</a:t>
            </a:r>
            <a:r>
              <a:rPr lang="en-US" sz="3600" dirty="0">
                <a:latin typeface="Times New Roman"/>
                <a:cs typeface="Times New Roman"/>
              </a:rPr>
              <a:t> The side of the tank without the bubble screen was filled with fresh water, a known amount of salt, and dye coloration</a:t>
            </a:r>
          </a:p>
          <a:p>
            <a:r>
              <a:rPr lang="en-US" sz="3600" dirty="0">
                <a:latin typeface="Times New Roman"/>
                <a:cs typeface="Times New Roman"/>
              </a:rPr>
              <a:t>Density of salty fluid calculated using hydrometer; Pneumatic system allowed for bubble screen to form before lock release; monochrome cameras set-up for analysis</a:t>
            </a:r>
          </a:p>
          <a:p>
            <a:r>
              <a:rPr lang="en-US" sz="3600" b="1" dirty="0">
                <a:latin typeface="Times New Roman"/>
                <a:cs typeface="Times New Roman"/>
              </a:rPr>
              <a:t>During test:</a:t>
            </a:r>
            <a:r>
              <a:rPr lang="en-US" sz="3600" dirty="0">
                <a:latin typeface="Times New Roman"/>
                <a:cs typeface="Times New Roman"/>
              </a:rPr>
              <a:t> Lock released, high speed imaging and video of density current undergone for visual observations</a:t>
            </a:r>
            <a:endParaRPr lang="en-US" sz="3600" dirty="0">
              <a:latin typeface="Times New Roman" panose="02020603050405020304" pitchFamily="18" charset="0"/>
              <a:cs typeface="Times New Roman" panose="02020603050405020304" pitchFamily="18" charset="0"/>
            </a:endParaRPr>
          </a:p>
          <a:p>
            <a:r>
              <a:rPr lang="en-US" sz="3600" b="1" dirty="0">
                <a:latin typeface="Times New Roman"/>
                <a:cs typeface="Times New Roman"/>
              </a:rPr>
              <a:t>Analysis:</a:t>
            </a:r>
            <a:r>
              <a:rPr lang="en-US" sz="3600" dirty="0">
                <a:latin typeface="Times New Roman"/>
                <a:cs typeface="Times New Roman"/>
              </a:rPr>
              <a:t> density difference, depth averaged velocity, and height of density current used to characterize experiment with environmental Froude number</a:t>
            </a:r>
            <a:endParaRPr lang="en-US" sz="3600" dirty="0">
              <a:latin typeface="Times New Roman" panose="02020603050405020304" pitchFamily="18" charset="0"/>
              <a:cs typeface="Times New Roman" panose="02020603050405020304" pitchFamily="18" charset="0"/>
            </a:endParaRPr>
          </a:p>
          <a:p>
            <a:endParaRPr lang="en-US" sz="3600"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E50FEB8B-A8B8-4D17-B2BB-F7DCC2AEF6FF}"/>
              </a:ext>
            </a:extLst>
          </p:cNvPr>
          <p:cNvSpPr txBox="1"/>
          <p:nvPr/>
        </p:nvSpPr>
        <p:spPr>
          <a:xfrm>
            <a:off x="14837309" y="7244744"/>
            <a:ext cx="7835705" cy="7417415"/>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rPr>
              <a:t>The experimental setup consisted of:</a:t>
            </a:r>
          </a:p>
          <a:p>
            <a:pPr marL="571500" indent="-571500">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16x24x48” Acrylic tank</a:t>
            </a:r>
          </a:p>
          <a:p>
            <a:pPr marL="571500" indent="-571500">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Pneumatic lock mechanism (Fig. 3)</a:t>
            </a:r>
          </a:p>
          <a:p>
            <a:pPr marL="571500" indent="-571500">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3/4x16” Bubble screen orifices with varying hole patterns (Fig. 6)</a:t>
            </a:r>
          </a:p>
          <a:p>
            <a:pPr marL="571500" indent="-571500">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Salt water, freshwater,  and dye</a:t>
            </a:r>
          </a:p>
          <a:p>
            <a:endParaRPr lang="en-US" sz="3600" dirty="0">
              <a:latin typeface="Times New Roman" panose="02020603050405020304" pitchFamily="18" charset="0"/>
              <a:cs typeface="Times New Roman" panose="02020603050405020304" pitchFamily="18" charset="0"/>
            </a:endParaRPr>
          </a:p>
          <a:p>
            <a:r>
              <a:rPr lang="en-US" sz="3600" dirty="0">
                <a:latin typeface="Times New Roman" panose="02020603050405020304" pitchFamily="18" charset="0"/>
                <a:cs typeface="Times New Roman" panose="02020603050405020304" pitchFamily="18" charset="0"/>
              </a:rPr>
              <a:t>The following measurements were taken:</a:t>
            </a:r>
          </a:p>
          <a:p>
            <a:pPr marL="571500" indent="-571500">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Depth averaged current velocity (u)</a:t>
            </a:r>
          </a:p>
          <a:p>
            <a:pPr marL="571500" indent="-571500">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Salt &amp; Fresh water density (</a:t>
            </a:r>
            <a:r>
              <a:rPr lang="el-GR" sz="3600" dirty="0">
                <a:latin typeface="Times New Roman" panose="02020603050405020304" pitchFamily="18" charset="0"/>
                <a:cs typeface="Times New Roman" panose="02020603050405020304" pitchFamily="18" charset="0"/>
              </a:rPr>
              <a:t>ρ</a:t>
            </a:r>
            <a:r>
              <a:rPr lang="en-US" sz="3600" dirty="0">
                <a:latin typeface="Times New Roman" panose="02020603050405020304" pitchFamily="18" charset="0"/>
                <a:cs typeface="Times New Roman" panose="02020603050405020304" pitchFamily="18" charset="0"/>
              </a:rPr>
              <a:t>)</a:t>
            </a:r>
          </a:p>
          <a:p>
            <a:pPr marL="571500" indent="-571500">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Current height (h) &amp; total depth (H)</a:t>
            </a:r>
          </a:p>
          <a:p>
            <a:pPr marL="571500" indent="-571500">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Supplied pressure to bubble screen</a:t>
            </a:r>
          </a:p>
          <a:p>
            <a:endParaRPr lang="en-US" sz="4400"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639A39D9-C298-4ABB-A6AE-D6CB1AEACA6D}"/>
              </a:ext>
            </a:extLst>
          </p:cNvPr>
          <p:cNvSpPr txBox="1"/>
          <p:nvPr/>
        </p:nvSpPr>
        <p:spPr>
          <a:xfrm>
            <a:off x="30077134" y="24770656"/>
            <a:ext cx="13426969" cy="5078313"/>
          </a:xfrm>
          <a:prstGeom prst="rect">
            <a:avLst/>
          </a:prstGeom>
          <a:noFill/>
        </p:spPr>
        <p:txBody>
          <a:bodyPr wrap="square" rtlCol="0">
            <a:spAutoFit/>
          </a:bodyPr>
          <a:lstStyle/>
          <a:p>
            <a:pPr marL="571500" indent="-571500">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Using sediment in a control scenario</a:t>
            </a:r>
          </a:p>
          <a:p>
            <a:pPr marL="571500" indent="-571500">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Creating a matrix of experiments running through varying different parameters (water depth, relative density difference, etc.) while maintaining constant Fr number</a:t>
            </a:r>
          </a:p>
          <a:p>
            <a:pPr marL="571500" indent="-571500">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Vary bubble screen angle of attack </a:t>
            </a:r>
          </a:p>
          <a:p>
            <a:pPr marL="571500" indent="-571500">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Develop MATLAB code that automates the process of computing density current speed from video, and outputs Fr numbers.</a:t>
            </a:r>
          </a:p>
          <a:p>
            <a:pPr marL="571500" indent="-571500">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Investigate alternative environments (current on both sides, changing current direction, etc..)</a:t>
            </a:r>
          </a:p>
        </p:txBody>
      </p:sp>
      <p:sp>
        <p:nvSpPr>
          <p:cNvPr id="10" name="TextBox 9">
            <a:extLst>
              <a:ext uri="{FF2B5EF4-FFF2-40B4-BE49-F238E27FC236}">
                <a16:creationId xmlns:a16="http://schemas.microsoft.com/office/drawing/2014/main" id="{03D93AD0-BE91-4B3D-B9E5-C3937CF55AD4}"/>
              </a:ext>
            </a:extLst>
          </p:cNvPr>
          <p:cNvSpPr txBox="1"/>
          <p:nvPr/>
        </p:nvSpPr>
        <p:spPr>
          <a:xfrm>
            <a:off x="14540525" y="23162014"/>
            <a:ext cx="6156531" cy="584775"/>
          </a:xfrm>
          <a:prstGeom prst="rect">
            <a:avLst/>
          </a:prstGeom>
          <a:noFill/>
        </p:spPr>
        <p:txBody>
          <a:bodyPr wrap="square" lIns="91440" tIns="45720" rIns="91440" bIns="45720" rtlCol="0" anchor="t">
            <a:spAutoFit/>
          </a:bodyPr>
          <a:lstStyle/>
          <a:p>
            <a:r>
              <a:rPr lang="en-US" sz="2800" b="1" dirty="0">
                <a:latin typeface="Times New Roman"/>
                <a:cs typeface="Times New Roman"/>
              </a:rPr>
              <a:t>Table 1: Nondimensional </a:t>
            </a:r>
            <a:r>
              <a:rPr lang="en-US" sz="3200" b="1" dirty="0">
                <a:latin typeface="Times New Roman"/>
                <a:cs typeface="Times New Roman"/>
              </a:rPr>
              <a:t>Fr</a:t>
            </a:r>
            <a:r>
              <a:rPr lang="en-US" sz="2800" b="1" dirty="0">
                <a:latin typeface="Times New Roman"/>
                <a:cs typeface="Times New Roman"/>
              </a:rPr>
              <a:t> numbers. </a:t>
            </a:r>
            <a:endParaRPr lang="en-US" sz="2800" dirty="0">
              <a:latin typeface="Times New Roman"/>
              <a:cs typeface="Times New Roman"/>
            </a:endParaRPr>
          </a:p>
        </p:txBody>
      </p:sp>
      <p:sp>
        <p:nvSpPr>
          <p:cNvPr id="24" name="TextBox 23">
            <a:extLst>
              <a:ext uri="{FF2B5EF4-FFF2-40B4-BE49-F238E27FC236}">
                <a16:creationId xmlns:a16="http://schemas.microsoft.com/office/drawing/2014/main" id="{A6A997FA-F038-48A2-9D3D-0637638FF9A7}"/>
              </a:ext>
            </a:extLst>
          </p:cNvPr>
          <p:cNvSpPr txBox="1"/>
          <p:nvPr/>
        </p:nvSpPr>
        <p:spPr>
          <a:xfrm>
            <a:off x="30150134" y="16754770"/>
            <a:ext cx="13237358" cy="7017306"/>
          </a:xfrm>
          <a:prstGeom prst="rect">
            <a:avLst/>
          </a:prstGeom>
          <a:noFill/>
        </p:spPr>
        <p:txBody>
          <a:bodyPr wrap="square" lIns="91440" tIns="45720" rIns="91440" bIns="45720" rtlCol="0" anchor="t">
            <a:spAutoFit/>
          </a:bodyPr>
          <a:lstStyle/>
          <a:p>
            <a:pPr marL="742950" indent="-742950">
              <a:buFont typeface="+mj-lt"/>
              <a:buAutoNum type="arabicPeriod"/>
            </a:pPr>
            <a:r>
              <a:rPr lang="en-US" sz="3600" dirty="0">
                <a:latin typeface="Times New Roman" panose="02020603050405020304" pitchFamily="18" charset="0"/>
                <a:cs typeface="Times New Roman" panose="02020603050405020304" pitchFamily="18" charset="0"/>
              </a:rPr>
              <a:t>There is promise in real world applications for bubble screens. The bubble screen has sufficient performance in the regime of the experiments done, with mixing occurring at the surface due to turbulence. Iteratively performing future experiments will provide a more comprehensive understanding of the conditions that a bubble screen is effective in. </a:t>
            </a:r>
          </a:p>
          <a:p>
            <a:pPr marL="742950" indent="-742950">
              <a:buFont typeface="+mj-lt"/>
              <a:buAutoNum type="arabicPeriod"/>
            </a:pPr>
            <a:r>
              <a:rPr lang="en-US" sz="3600" dirty="0">
                <a:latin typeface="Times New Roman" panose="02020603050405020304" pitchFamily="18" charset="0"/>
                <a:cs typeface="Times New Roman" panose="02020603050405020304" pitchFamily="18" charset="0"/>
              </a:rPr>
              <a:t>Subcritical flow was mainly displayed when creating these density currents, and the flow velocity was found to increase when the bubble screen was implemented in experiments. </a:t>
            </a:r>
          </a:p>
          <a:p>
            <a:pPr marL="742950" indent="-742950">
              <a:buFont typeface="+mj-lt"/>
              <a:buAutoNum type="arabicPeriod"/>
            </a:pPr>
            <a:r>
              <a:rPr lang="en-US" sz="3600" dirty="0">
                <a:latin typeface="Times New Roman" panose="02020603050405020304" pitchFamily="18" charset="0"/>
                <a:cs typeface="Times New Roman" panose="02020603050405020304" pitchFamily="18" charset="0"/>
              </a:rPr>
              <a:t>The model bubble screen with holes of 1/16" diameter and ¼" on center spacing proved to be most effective in decreasing surface turbulence while maintaining a vertical wall of bubbles. </a:t>
            </a:r>
            <a:endParaRPr lang="en-US" sz="3600" dirty="0">
              <a:latin typeface="Times New Roman" panose="02020603050405020304" pitchFamily="18" charset="0"/>
              <a:ea typeface="+mn-lt"/>
              <a:cs typeface="Times New Roman" panose="02020603050405020304" pitchFamily="18" charset="0"/>
            </a:endParaRPr>
          </a:p>
          <a:p>
            <a:endParaRPr lang="en-US" dirty="0"/>
          </a:p>
        </p:txBody>
      </p:sp>
      <p:sp>
        <p:nvSpPr>
          <p:cNvPr id="30" name="TextBox 29">
            <a:extLst>
              <a:ext uri="{FF2B5EF4-FFF2-40B4-BE49-F238E27FC236}">
                <a16:creationId xmlns:a16="http://schemas.microsoft.com/office/drawing/2014/main" id="{F34C9E0B-35ED-4CF3-936C-55B58169B528}"/>
              </a:ext>
            </a:extLst>
          </p:cNvPr>
          <p:cNvSpPr txBox="1"/>
          <p:nvPr/>
        </p:nvSpPr>
        <p:spPr>
          <a:xfrm>
            <a:off x="28307548" y="30146190"/>
            <a:ext cx="6808604" cy="707886"/>
          </a:xfrm>
          <a:prstGeom prst="rect">
            <a:avLst/>
          </a:prstGeom>
          <a:noFill/>
        </p:spPr>
        <p:txBody>
          <a:bodyPr wrap="square" rtlCol="0">
            <a:spAutoFit/>
          </a:bodyPr>
          <a:lstStyle/>
          <a:p>
            <a:r>
              <a:rPr lang="en-US" sz="4000" b="1" dirty="0">
                <a:latin typeface="Times New Roman" panose="02020603050405020304" pitchFamily="18" charset="0"/>
                <a:cs typeface="Times New Roman" panose="02020603050405020304" pitchFamily="18" charset="0"/>
              </a:rPr>
              <a:t>ACKNOWLEDGEMENTS</a:t>
            </a:r>
          </a:p>
        </p:txBody>
      </p:sp>
      <p:sp>
        <p:nvSpPr>
          <p:cNvPr id="46" name="TextBox 45">
            <a:extLst>
              <a:ext uri="{FF2B5EF4-FFF2-40B4-BE49-F238E27FC236}">
                <a16:creationId xmlns:a16="http://schemas.microsoft.com/office/drawing/2014/main" id="{7C1BA44D-ACE5-450E-937D-8CCB192B791B}"/>
              </a:ext>
            </a:extLst>
          </p:cNvPr>
          <p:cNvSpPr txBox="1"/>
          <p:nvPr/>
        </p:nvSpPr>
        <p:spPr>
          <a:xfrm>
            <a:off x="29961840" y="7232055"/>
            <a:ext cx="13655821" cy="4278094"/>
          </a:xfrm>
          <a:prstGeom prst="rect">
            <a:avLst/>
          </a:prstGeom>
          <a:noFill/>
        </p:spPr>
        <p:txBody>
          <a:bodyPr wrap="square" lIns="91440" tIns="45720" rIns="91440" bIns="45720" rtlCol="0" anchor="t">
            <a:spAutoFit/>
          </a:bodyPr>
          <a:lstStyle/>
          <a:p>
            <a:r>
              <a:rPr lang="en-US" sz="3400" dirty="0">
                <a:latin typeface="Times New Roman"/>
                <a:cs typeface="Times New Roman"/>
              </a:rPr>
              <a:t>Visual interpretation of experiments showed:</a:t>
            </a:r>
          </a:p>
          <a:p>
            <a:pPr marL="742950" indent="-742950">
              <a:buFont typeface="+mj-lt"/>
              <a:buAutoNum type="alphaUcPeriod"/>
            </a:pPr>
            <a:r>
              <a:rPr lang="en-US" sz="3400" dirty="0">
                <a:latin typeface="Times New Roman"/>
                <a:cs typeface="Times New Roman"/>
              </a:rPr>
              <a:t>The bubble screen can partially deflect a density current for a limited amount of time (Fig. 5).</a:t>
            </a:r>
          </a:p>
          <a:p>
            <a:pPr marL="742950" indent="-742950">
              <a:buFont typeface="+mj-lt"/>
              <a:buAutoNum type="alphaUcPeriod"/>
            </a:pPr>
            <a:r>
              <a:rPr lang="en-US" sz="3400" dirty="0">
                <a:latin typeface="Times New Roman"/>
                <a:cs typeface="Times New Roman"/>
              </a:rPr>
              <a:t>Turbulent mixing occurred at the surface from bubbles, which appeared to drive the observed escape of dense fluid from the curtained area</a:t>
            </a:r>
          </a:p>
          <a:p>
            <a:pPr marL="742950" indent="-742950">
              <a:buFont typeface="+mj-lt"/>
              <a:buAutoNum type="alphaUcPeriod"/>
            </a:pPr>
            <a:endParaRPr lang="en-US" sz="3400" dirty="0">
              <a:latin typeface="Times New Roman"/>
              <a:cs typeface="Times New Roman"/>
            </a:endParaRPr>
          </a:p>
          <a:p>
            <a:endParaRPr lang="en-US" sz="3400" dirty="0">
              <a:latin typeface="Times New Roman" panose="02020603050405020304" pitchFamily="18" charset="0"/>
              <a:cs typeface="Times New Roman" panose="02020603050405020304" pitchFamily="18" charset="0"/>
            </a:endParaRPr>
          </a:p>
          <a:p>
            <a:endParaRPr lang="en-US" sz="3400" dirty="0">
              <a:latin typeface="Times New Roman" panose="02020603050405020304" pitchFamily="18" charset="0"/>
              <a:cs typeface="Times New Roman" panose="02020603050405020304" pitchFamily="18" charset="0"/>
            </a:endParaRPr>
          </a:p>
        </p:txBody>
      </p:sp>
      <p:sp>
        <p:nvSpPr>
          <p:cNvPr id="47" name="TextBox 46">
            <a:extLst>
              <a:ext uri="{FF2B5EF4-FFF2-40B4-BE49-F238E27FC236}">
                <a16:creationId xmlns:a16="http://schemas.microsoft.com/office/drawing/2014/main" id="{2672EDD5-35DE-4224-98EF-C739A427DD84}"/>
              </a:ext>
            </a:extLst>
          </p:cNvPr>
          <p:cNvSpPr txBox="1"/>
          <p:nvPr/>
        </p:nvSpPr>
        <p:spPr>
          <a:xfrm>
            <a:off x="17852468" y="30163167"/>
            <a:ext cx="10132160" cy="2569934"/>
          </a:xfrm>
          <a:prstGeom prst="rect">
            <a:avLst/>
          </a:prstGeom>
          <a:noFill/>
        </p:spPr>
        <p:txBody>
          <a:bodyPr wrap="square" rtlCol="0">
            <a:spAutoFit/>
          </a:bodyPr>
          <a:lstStyle/>
          <a:p>
            <a:r>
              <a:rPr lang="en-US" sz="2300" b="0" i="0" u="none" strike="noStrike" dirty="0">
                <a:solidFill>
                  <a:srgbClr val="000000"/>
                </a:solidFill>
                <a:effectLst/>
                <a:latin typeface="Times New Roman" panose="02020603050405020304" pitchFamily="18" charset="0"/>
                <a:cs typeface="Times New Roman" panose="02020603050405020304" pitchFamily="18" charset="0"/>
              </a:rPr>
              <a:t>[6] 		M. </a:t>
            </a:r>
            <a:r>
              <a:rPr lang="en-US" sz="2300" b="0" i="0" u="none" strike="noStrike" dirty="0" err="1">
                <a:solidFill>
                  <a:srgbClr val="000000"/>
                </a:solidFill>
                <a:effectLst/>
                <a:latin typeface="Times New Roman" panose="02020603050405020304" pitchFamily="18" charset="0"/>
                <a:cs typeface="Times New Roman" panose="02020603050405020304" pitchFamily="18" charset="0"/>
              </a:rPr>
              <a:t>Nakai</a:t>
            </a:r>
            <a:r>
              <a:rPr lang="en-US" sz="2300" b="0" i="0" u="none" strike="noStrike" dirty="0">
                <a:solidFill>
                  <a:srgbClr val="000000"/>
                </a:solidFill>
                <a:effectLst/>
                <a:latin typeface="Times New Roman" panose="02020603050405020304" pitchFamily="18" charset="0"/>
                <a:cs typeface="Times New Roman" panose="02020603050405020304" pitchFamily="18" charset="0"/>
              </a:rPr>
              <a:t> &amp; M. </a:t>
            </a:r>
            <a:r>
              <a:rPr lang="en-US" sz="2300" b="0" i="0" u="none" strike="noStrike" dirty="0" err="1">
                <a:solidFill>
                  <a:srgbClr val="000000"/>
                </a:solidFill>
                <a:effectLst/>
                <a:latin typeface="Times New Roman" panose="02020603050405020304" pitchFamily="18" charset="0"/>
                <a:cs typeface="Times New Roman" panose="02020603050405020304" pitchFamily="18" charset="0"/>
              </a:rPr>
              <a:t>Arita</a:t>
            </a:r>
            <a:r>
              <a:rPr lang="en-US" sz="2300" b="0" i="0" u="none" strike="noStrike" dirty="0">
                <a:solidFill>
                  <a:srgbClr val="000000"/>
                </a:solidFill>
                <a:effectLst/>
                <a:latin typeface="Times New Roman" panose="02020603050405020304" pitchFamily="18" charset="0"/>
                <a:cs typeface="Times New Roman" panose="02020603050405020304" pitchFamily="18" charset="0"/>
              </a:rPr>
              <a:t>, “An Experimental Study on Prevention of Saline </a:t>
            </a:r>
            <a:r>
              <a:rPr lang="en-US" sz="2300" dirty="0">
                <a:solidFill>
                  <a:srgbClr val="000000"/>
                </a:solidFill>
                <a:latin typeface="Times New Roman" panose="02020603050405020304" pitchFamily="18" charset="0"/>
                <a:cs typeface="Times New Roman" panose="02020603050405020304" pitchFamily="18" charset="0"/>
              </a:rPr>
              <a:t> 			</a:t>
            </a:r>
            <a:r>
              <a:rPr lang="en-US" sz="2300" b="0" i="0" u="none" strike="noStrike" dirty="0">
                <a:solidFill>
                  <a:srgbClr val="000000"/>
                </a:solidFill>
                <a:effectLst/>
                <a:latin typeface="Times New Roman" panose="02020603050405020304" pitchFamily="18" charset="0"/>
                <a:cs typeface="Times New Roman" panose="02020603050405020304" pitchFamily="18" charset="0"/>
              </a:rPr>
              <a:t>Wedge </a:t>
            </a:r>
            <a:r>
              <a:rPr lang="en-US" sz="2300" dirty="0">
                <a:solidFill>
                  <a:srgbClr val="000000"/>
                </a:solidFill>
                <a:latin typeface="Times New Roman" panose="02020603050405020304" pitchFamily="18" charset="0"/>
                <a:cs typeface="Times New Roman" panose="02020603050405020304" pitchFamily="18" charset="0"/>
              </a:rPr>
              <a:t>	</a:t>
            </a:r>
            <a:r>
              <a:rPr lang="en-US" sz="2300" b="0" i="0" u="none" strike="noStrike" dirty="0">
                <a:solidFill>
                  <a:srgbClr val="000000"/>
                </a:solidFill>
                <a:effectLst/>
                <a:latin typeface="Times New Roman" panose="02020603050405020304" pitchFamily="18" charset="0"/>
                <a:cs typeface="Times New Roman" panose="02020603050405020304" pitchFamily="18" charset="0"/>
              </a:rPr>
              <a:t>Intrusion by an air Curtain in 	Rivers,” </a:t>
            </a:r>
            <a:r>
              <a:rPr lang="en-US" sz="2300" b="0" i="1" u="none" strike="noStrike" dirty="0">
                <a:solidFill>
                  <a:srgbClr val="000000"/>
                </a:solidFill>
                <a:effectLst/>
                <a:latin typeface="Times New Roman" panose="02020603050405020304" pitchFamily="18" charset="0"/>
                <a:cs typeface="Times New Roman" panose="02020603050405020304" pitchFamily="18" charset="0"/>
              </a:rPr>
              <a:t>Journal of  Hydraulic 				Research</a:t>
            </a:r>
            <a:r>
              <a:rPr lang="en-US" sz="2300" b="0" i="0" u="none" strike="noStrike" dirty="0">
                <a:solidFill>
                  <a:srgbClr val="000000"/>
                </a:solidFill>
                <a:effectLst/>
                <a:latin typeface="Times New Roman" panose="02020603050405020304" pitchFamily="18" charset="0"/>
                <a:cs typeface="Times New Roman" panose="02020603050405020304" pitchFamily="18" charset="0"/>
              </a:rPr>
              <a:t>, 40:3, 333-339, Feb. 2010. </a:t>
            </a:r>
          </a:p>
          <a:p>
            <a:pPr rtl="0">
              <a:spcBef>
                <a:spcPts val="0"/>
              </a:spcBef>
            </a:pPr>
            <a:r>
              <a:rPr lang="en-US" sz="2300" b="0" i="0" u="none" strike="noStrike" dirty="0">
                <a:solidFill>
                  <a:srgbClr val="000000"/>
                </a:solidFill>
                <a:effectLst/>
                <a:latin typeface="Times New Roman" panose="02020603050405020304" pitchFamily="18" charset="0"/>
                <a:cs typeface="Times New Roman" panose="02020603050405020304" pitchFamily="18" charset="0"/>
              </a:rPr>
              <a:t>[7] 		JC Ogilvie, D. </a:t>
            </a:r>
            <a:r>
              <a:rPr lang="en-US" sz="2300" b="0" i="0" u="none" strike="noStrike" dirty="0" err="1">
                <a:solidFill>
                  <a:srgbClr val="000000"/>
                </a:solidFill>
                <a:effectLst/>
                <a:latin typeface="Times New Roman" panose="02020603050405020304" pitchFamily="18" charset="0"/>
                <a:cs typeface="Times New Roman" panose="02020603050405020304" pitchFamily="18" charset="0"/>
              </a:rPr>
              <a:t>Middlemiss</a:t>
            </a:r>
            <a:r>
              <a:rPr lang="en-US" sz="2300" b="0" i="0" u="none" strike="noStrike" dirty="0">
                <a:solidFill>
                  <a:srgbClr val="000000"/>
                </a:solidFill>
                <a:effectLst/>
                <a:latin typeface="Times New Roman" panose="02020603050405020304" pitchFamily="18" charset="0"/>
                <a:cs typeface="Times New Roman" panose="02020603050405020304" pitchFamily="18" charset="0"/>
              </a:rPr>
              <a:t>, MW Lee, N. </a:t>
            </a:r>
            <a:r>
              <a:rPr lang="en-US" sz="2300" b="0" i="0" u="none" strike="noStrike" dirty="0" err="1">
                <a:solidFill>
                  <a:srgbClr val="000000"/>
                </a:solidFill>
                <a:effectLst/>
                <a:latin typeface="Times New Roman" panose="02020603050405020304" pitchFamily="18" charset="0"/>
                <a:cs typeface="Times New Roman" panose="02020603050405020304" pitchFamily="18" charset="0"/>
              </a:rPr>
              <a:t>Croussouard</a:t>
            </a:r>
            <a:r>
              <a:rPr lang="en-US" sz="2300" b="0" i="0" u="none" strike="noStrike" dirty="0">
                <a:solidFill>
                  <a:srgbClr val="000000"/>
                </a:solidFill>
                <a:effectLst/>
                <a:latin typeface="Times New Roman" panose="02020603050405020304" pitchFamily="18" charset="0"/>
                <a:cs typeface="Times New Roman" panose="02020603050405020304" pitchFamily="18" charset="0"/>
              </a:rPr>
              <a:t>, and N. </a:t>
            </a:r>
            <a:r>
              <a:rPr lang="en-US" sz="2300" b="0" i="0" u="none" strike="noStrike" dirty="0" err="1">
                <a:solidFill>
                  <a:srgbClr val="000000"/>
                </a:solidFill>
                <a:effectLst/>
                <a:latin typeface="Times New Roman" panose="02020603050405020304" pitchFamily="18" charset="0"/>
                <a:cs typeface="Times New Roman" panose="02020603050405020304" pitchFamily="18" charset="0"/>
              </a:rPr>
              <a:t>Feates</a:t>
            </a:r>
            <a:r>
              <a:rPr lang="en-US" sz="2300" b="0" i="0" u="none" strike="noStrike" dirty="0">
                <a:solidFill>
                  <a:srgbClr val="000000"/>
                </a:solidFill>
                <a:effectLst/>
                <a:latin typeface="Times New Roman" panose="02020603050405020304" pitchFamily="18" charset="0"/>
                <a:cs typeface="Times New Roman" panose="02020603050405020304" pitchFamily="18" charset="0"/>
              </a:rPr>
              <a:t>, “Silt 		curtains - a review of their role in 	dredging projects,” </a:t>
            </a:r>
            <a:r>
              <a:rPr lang="en-US" sz="2300" b="0" i="1" u="none" strike="noStrike" dirty="0">
                <a:solidFill>
                  <a:srgbClr val="000000"/>
                </a:solidFill>
                <a:effectLst/>
                <a:latin typeface="Times New Roman" panose="02020603050405020304" pitchFamily="18" charset="0"/>
                <a:cs typeface="Times New Roman" panose="02020603050405020304" pitchFamily="18" charset="0"/>
              </a:rPr>
              <a:t>HR Wallingford.</a:t>
            </a:r>
          </a:p>
          <a:p>
            <a:pPr rtl="0">
              <a:spcBef>
                <a:spcPts val="0"/>
              </a:spcBef>
            </a:pPr>
            <a:r>
              <a:rPr lang="en-US" sz="2300" dirty="0">
                <a:latin typeface="Times New Roman" panose="02020603050405020304" pitchFamily="18" charset="0"/>
                <a:cs typeface="Times New Roman" panose="02020603050405020304" pitchFamily="18" charset="0"/>
              </a:rPr>
              <a:t>[8]		A. </a:t>
            </a:r>
            <a:r>
              <a:rPr lang="en-US" sz="2300" dirty="0" err="1">
                <a:latin typeface="Times New Roman" panose="02020603050405020304" pitchFamily="18" charset="0"/>
                <a:cs typeface="Times New Roman" panose="02020603050405020304" pitchFamily="18" charset="0"/>
              </a:rPr>
              <a:t>Mendzil</a:t>
            </a:r>
            <a:r>
              <a:rPr lang="en-US" sz="2300" dirty="0">
                <a:latin typeface="Times New Roman" panose="02020603050405020304" pitchFamily="18" charset="0"/>
                <a:cs typeface="Times New Roman" panose="02020603050405020304" pitchFamily="18" charset="0"/>
              </a:rPr>
              <a:t>, “Micro bubble curtains: impact on Sediment Dispersal,” 				SEACAMS2 Project (SC2-R&amp;D-SU03). Swansea University, pp. 19, 2018. </a:t>
            </a:r>
          </a:p>
        </p:txBody>
      </p:sp>
      <p:pic>
        <p:nvPicPr>
          <p:cNvPr id="33" name="Picture 32" descr="A picture containing athletic game, sport&#10;&#10;Description automatically generated">
            <a:extLst>
              <a:ext uri="{FF2B5EF4-FFF2-40B4-BE49-F238E27FC236}">
                <a16:creationId xmlns:a16="http://schemas.microsoft.com/office/drawing/2014/main" id="{79C3BE97-02EB-4AA1-91E2-DBF393264E30}"/>
              </a:ext>
            </a:extLst>
          </p:cNvPr>
          <p:cNvPicPr>
            <a:picLocks noChangeAspect="1"/>
          </p:cNvPicPr>
          <p:nvPr/>
        </p:nvPicPr>
        <p:blipFill rotWithShape="1">
          <a:blip r:embed="rId7">
            <a:extLst>
              <a:ext uri="{28A0092B-C50C-407E-A947-70E740481C1C}">
                <a14:useLocalDpi xmlns:a14="http://schemas.microsoft.com/office/drawing/2010/main" val="0"/>
              </a:ext>
            </a:extLst>
          </a:blip>
          <a:srcRect l="3426" t="22763" r="3556" b="2176"/>
          <a:stretch/>
        </p:blipFill>
        <p:spPr>
          <a:xfrm>
            <a:off x="22543865" y="7275798"/>
            <a:ext cx="6558242" cy="6105731"/>
          </a:xfrm>
          <a:prstGeom prst="rect">
            <a:avLst/>
          </a:prstGeom>
        </p:spPr>
      </p:pic>
      <p:sp>
        <p:nvSpPr>
          <p:cNvPr id="50" name="TextBox 49">
            <a:extLst>
              <a:ext uri="{FF2B5EF4-FFF2-40B4-BE49-F238E27FC236}">
                <a16:creationId xmlns:a16="http://schemas.microsoft.com/office/drawing/2014/main" id="{EFDA1CDE-17F7-4D7B-AF0A-5487398F1098}"/>
              </a:ext>
            </a:extLst>
          </p:cNvPr>
          <p:cNvSpPr txBox="1"/>
          <p:nvPr/>
        </p:nvSpPr>
        <p:spPr>
          <a:xfrm>
            <a:off x="28307548" y="30746867"/>
            <a:ext cx="15310113" cy="2062103"/>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The bubble screen team would like to thank Great Lakes Dredge and Dock for their continued support and discussions, including: Robert Ramsdell, Gregory </a:t>
            </a:r>
            <a:r>
              <a:rPr lang="en-US" sz="3200" dirty="0" err="1">
                <a:latin typeface="Times New Roman" panose="02020603050405020304" pitchFamily="18" charset="0"/>
                <a:cs typeface="Times New Roman" panose="02020603050405020304" pitchFamily="18" charset="0"/>
              </a:rPr>
              <a:t>Sraders</a:t>
            </a:r>
            <a:r>
              <a:rPr lang="en-US" sz="3200" dirty="0">
                <a:latin typeface="Times New Roman" panose="02020603050405020304" pitchFamily="18" charset="0"/>
                <a:cs typeface="Times New Roman" panose="02020603050405020304" pitchFamily="18" charset="0"/>
              </a:rPr>
              <a:t>, Washington Bryan, and Michael </a:t>
            </a:r>
            <a:r>
              <a:rPr lang="en-US" sz="3200" dirty="0" err="1">
                <a:latin typeface="Times New Roman" panose="02020603050405020304" pitchFamily="18" charset="0"/>
                <a:cs typeface="Times New Roman" panose="02020603050405020304" pitchFamily="18" charset="0"/>
              </a:rPr>
              <a:t>Beton</a:t>
            </a:r>
            <a:r>
              <a:rPr lang="en-US" sz="3200" dirty="0">
                <a:latin typeface="Times New Roman" panose="02020603050405020304" pitchFamily="18" charset="0"/>
                <a:cs typeface="Times New Roman" panose="02020603050405020304" pitchFamily="18" charset="0"/>
              </a:rPr>
              <a:t>. The team also extends thanks to our advisor, Prof. Tracy Mandel. </a:t>
            </a:r>
          </a:p>
        </p:txBody>
      </p:sp>
      <p:pic>
        <p:nvPicPr>
          <p:cNvPr id="34" name="Picture 2" descr="Sea Grant &gt; Welcome to NOAA Sea Grant">
            <a:extLst>
              <a:ext uri="{FF2B5EF4-FFF2-40B4-BE49-F238E27FC236}">
                <a16:creationId xmlns:a16="http://schemas.microsoft.com/office/drawing/2014/main" id="{8936EC74-2132-438B-86B7-6812F611186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291849" y="800106"/>
            <a:ext cx="5853417" cy="224923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Great Lakes Dredge and Dock">
            <a:extLst>
              <a:ext uri="{FF2B5EF4-FFF2-40B4-BE49-F238E27FC236}">
                <a16:creationId xmlns:a16="http://schemas.microsoft.com/office/drawing/2014/main" id="{A6BDA39E-2144-489A-B09F-CE13A7F94D7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598885" y="3560562"/>
            <a:ext cx="6339858" cy="1805098"/>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34" descr="A picture containing text&#10;&#10;Description automatically generated">
            <a:extLst>
              <a:ext uri="{FF2B5EF4-FFF2-40B4-BE49-F238E27FC236}">
                <a16:creationId xmlns:a16="http://schemas.microsoft.com/office/drawing/2014/main" id="{C0D64D10-6215-48F6-B240-A8EFDD770953}"/>
              </a:ext>
            </a:extLst>
          </p:cNvPr>
          <p:cNvPicPr>
            <a:picLocks noChangeAspect="1"/>
          </p:cNvPicPr>
          <p:nvPr/>
        </p:nvPicPr>
        <p:blipFill rotWithShape="1">
          <a:blip r:embed="rId10"/>
          <a:srcRect l="9791" t="6676" r="4511"/>
          <a:stretch/>
        </p:blipFill>
        <p:spPr>
          <a:xfrm>
            <a:off x="30400267" y="10222559"/>
            <a:ext cx="6626469" cy="4681523"/>
          </a:xfrm>
          <a:prstGeom prst="rect">
            <a:avLst/>
          </a:prstGeom>
        </p:spPr>
      </p:pic>
      <p:sp>
        <p:nvSpPr>
          <p:cNvPr id="36" name="TextBox 35">
            <a:extLst>
              <a:ext uri="{FF2B5EF4-FFF2-40B4-BE49-F238E27FC236}">
                <a16:creationId xmlns:a16="http://schemas.microsoft.com/office/drawing/2014/main" id="{455471B6-AE31-43B1-9A65-8E6D80D6179B}"/>
              </a:ext>
            </a:extLst>
          </p:cNvPr>
          <p:cNvSpPr txBox="1"/>
          <p:nvPr/>
        </p:nvSpPr>
        <p:spPr>
          <a:xfrm>
            <a:off x="311613" y="30823088"/>
            <a:ext cx="9035533" cy="186204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3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[1] 		S. </a:t>
            </a:r>
            <a:r>
              <a:rPr kumimoji="0" lang="en-US" sz="23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Tekeli</a:t>
            </a:r>
            <a:r>
              <a:rPr kumimoji="0" lang="en-US" sz="23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&amp; W.H.C. Maxwell, “Physical Modeling of Bubble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2300" dirty="0">
                <a:solidFill>
                  <a:srgbClr val="000000"/>
                </a:solidFill>
                <a:latin typeface="Times New Roman" panose="02020603050405020304" pitchFamily="18" charset="0"/>
                <a:cs typeface="Times New Roman" panose="02020603050405020304" pitchFamily="18" charset="0"/>
              </a:rPr>
              <a:t>		</a:t>
            </a:r>
            <a:r>
              <a:rPr kumimoji="0" lang="en-US" sz="23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Screens,” </a:t>
            </a:r>
            <a:r>
              <a:rPr kumimoji="0" lang="en-US" sz="2300" b="0" i="1"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Journal of the Waterway Port Coastal and Ocean 				Division, </a:t>
            </a:r>
            <a:r>
              <a:rPr kumimoji="0" lang="en-US" sz="23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Feb., pp. 48-64, 1980.</a:t>
            </a:r>
            <a:endPar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3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[2] 		M.G. Wells &amp; R.M. Dorrell, “Turbulence Process Within Turbidity 		Currents,” </a:t>
            </a:r>
            <a:r>
              <a:rPr kumimoji="0" lang="en-US" sz="2300" b="0" i="1"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Annual Review of Fluid Mechanics, </a:t>
            </a:r>
            <a:r>
              <a:rPr kumimoji="0" lang="en-US" sz="23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pp. 53:59-83, 2021. </a:t>
            </a:r>
            <a:endPar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37" name="Picture 36">
            <a:extLst>
              <a:ext uri="{FF2B5EF4-FFF2-40B4-BE49-F238E27FC236}">
                <a16:creationId xmlns:a16="http://schemas.microsoft.com/office/drawing/2014/main" id="{7F219E5C-C986-429A-8E76-A83EA77D2FEE}"/>
              </a:ext>
            </a:extLst>
          </p:cNvPr>
          <p:cNvPicPr>
            <a:picLocks noChangeAspect="1"/>
          </p:cNvPicPr>
          <p:nvPr/>
        </p:nvPicPr>
        <p:blipFill>
          <a:blip r:embed="rId11"/>
          <a:stretch>
            <a:fillRect/>
          </a:stretch>
        </p:blipFill>
        <p:spPr>
          <a:xfrm>
            <a:off x="674701" y="17944665"/>
            <a:ext cx="7906520" cy="3776770"/>
          </a:xfrm>
          <a:prstGeom prst="rect">
            <a:avLst/>
          </a:prstGeom>
        </p:spPr>
      </p:pic>
      <p:pic>
        <p:nvPicPr>
          <p:cNvPr id="35" name="Picture 37">
            <a:extLst>
              <a:ext uri="{FF2B5EF4-FFF2-40B4-BE49-F238E27FC236}">
                <a16:creationId xmlns:a16="http://schemas.microsoft.com/office/drawing/2014/main" id="{E7D3A686-EBDF-4ACB-A1F0-F26C569D994B}"/>
              </a:ext>
            </a:extLst>
          </p:cNvPr>
          <p:cNvPicPr>
            <a:picLocks noChangeAspect="1"/>
          </p:cNvPicPr>
          <p:nvPr/>
        </p:nvPicPr>
        <p:blipFill>
          <a:blip r:embed="rId12"/>
          <a:stretch>
            <a:fillRect/>
          </a:stretch>
        </p:blipFill>
        <p:spPr>
          <a:xfrm>
            <a:off x="25634613" y="15414074"/>
            <a:ext cx="3481746" cy="4804235"/>
          </a:xfrm>
          <a:prstGeom prst="rect">
            <a:avLst/>
          </a:prstGeom>
        </p:spPr>
      </p:pic>
      <p:pic>
        <p:nvPicPr>
          <p:cNvPr id="1028" name="Picture 4">
            <a:extLst>
              <a:ext uri="{FF2B5EF4-FFF2-40B4-BE49-F238E27FC236}">
                <a16:creationId xmlns:a16="http://schemas.microsoft.com/office/drawing/2014/main" id="{1ED5519C-0E96-43C2-A36C-743788A7F940}"/>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7759527" y="10843700"/>
            <a:ext cx="5125342" cy="3361840"/>
          </a:xfrm>
          <a:prstGeom prst="rect">
            <a:avLst/>
          </a:prstGeom>
          <a:noFill/>
          <a:extLst>
            <a:ext uri="{909E8E84-426E-40DD-AFC4-6F175D3DCCD1}">
              <a14:hiddenFill xmlns:a14="http://schemas.microsoft.com/office/drawing/2010/main">
                <a:solidFill>
                  <a:srgbClr val="FFFFFF"/>
                </a:solidFill>
              </a14:hiddenFill>
            </a:ext>
          </a:extLst>
        </p:spPr>
      </p:pic>
      <p:sp>
        <p:nvSpPr>
          <p:cNvPr id="28" name="Rectangle: Rounded Corners 27">
            <a:extLst>
              <a:ext uri="{FF2B5EF4-FFF2-40B4-BE49-F238E27FC236}">
                <a16:creationId xmlns:a16="http://schemas.microsoft.com/office/drawing/2014/main" id="{D7C08A86-B11F-4427-9C62-59F958B8C058}"/>
              </a:ext>
            </a:extLst>
          </p:cNvPr>
          <p:cNvSpPr/>
          <p:nvPr/>
        </p:nvSpPr>
        <p:spPr>
          <a:xfrm>
            <a:off x="9007093" y="24344212"/>
            <a:ext cx="4988503" cy="5140744"/>
          </a:xfrm>
          <a:prstGeom prst="roundRect">
            <a:avLst>
              <a:gd name="adj" fmla="val 13442"/>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80B5EE3A-77C2-43EB-9D08-CB680E76FB06}"/>
                  </a:ext>
                </a:extLst>
              </p:cNvPr>
              <p:cNvSpPr txBox="1"/>
              <p:nvPr/>
            </p:nvSpPr>
            <p:spPr>
              <a:xfrm>
                <a:off x="8020060" y="24484688"/>
                <a:ext cx="6948927" cy="5315814"/>
              </a:xfrm>
              <a:prstGeom prst="rect">
                <a:avLst/>
              </a:prstGeom>
              <a:noFill/>
            </p:spPr>
            <p:txBody>
              <a:bodyPr wrap="square" rtlCol="0">
                <a:spAutoFit/>
              </a:bodyPr>
              <a:lstStyle/>
              <a:p>
                <a:pPr algn="ctr"/>
                <a:r>
                  <a:rPr lang="en-US" sz="3600" b="1" dirty="0">
                    <a:latin typeface="Times New Roman" panose="02020603050405020304" pitchFamily="18" charset="0"/>
                    <a:cs typeface="Times New Roman" panose="02020603050405020304" pitchFamily="18" charset="0"/>
                  </a:rPr>
                  <a:t>Scaling of Environment</a:t>
                </a:r>
                <a:endParaRPr lang="en-US" sz="3600" dirty="0">
                  <a:latin typeface="Times New Roman" panose="02020603050405020304" pitchFamily="18" charset="0"/>
                  <a:cs typeface="Times New Roman" panose="02020603050405020304" pitchFamily="18" charset="0"/>
                </a:endParaRPr>
              </a:p>
              <a:p>
                <a:pPr algn="ctr"/>
                <a14:m>
                  <m:oMathPara xmlns:m="http://schemas.openxmlformats.org/officeDocument/2006/math">
                    <m:oMathParaPr>
                      <m:jc m:val="centerGroup"/>
                    </m:oMathParaPr>
                    <m:oMath xmlns:m="http://schemas.openxmlformats.org/officeDocument/2006/math">
                      <m:r>
                        <a:rPr lang="en-US" sz="4000" i="1">
                          <a:latin typeface="Cambria Math" panose="02040503050406030204" pitchFamily="18" charset="0"/>
                        </a:rPr>
                        <m:t>𝐹𝑟</m:t>
                      </m:r>
                      <m:r>
                        <a:rPr lang="en-US" sz="4000" i="1">
                          <a:latin typeface="Cambria Math" panose="02040503050406030204" pitchFamily="18" charset="0"/>
                        </a:rPr>
                        <m:t>=</m:t>
                      </m:r>
                      <m:f>
                        <m:fPr>
                          <m:ctrlPr>
                            <a:rPr lang="en-US" sz="4000" i="1">
                              <a:latin typeface="Cambria Math" panose="02040503050406030204" pitchFamily="18" charset="0"/>
                            </a:rPr>
                          </m:ctrlPr>
                        </m:fPr>
                        <m:num>
                          <m:acc>
                            <m:accPr>
                              <m:chr m:val="̅"/>
                              <m:ctrlPr>
                                <a:rPr lang="en-US" sz="4000" i="1">
                                  <a:latin typeface="Cambria Math" panose="02040503050406030204" pitchFamily="18" charset="0"/>
                                </a:rPr>
                              </m:ctrlPr>
                            </m:accPr>
                            <m:e>
                              <m:r>
                                <a:rPr lang="en-US" sz="4000" i="1">
                                  <a:latin typeface="Cambria Math" panose="02040503050406030204" pitchFamily="18" charset="0"/>
                                </a:rPr>
                                <m:t>𝑢</m:t>
                              </m:r>
                            </m:e>
                          </m:acc>
                        </m:num>
                        <m:den>
                          <m:rad>
                            <m:radPr>
                              <m:degHide m:val="on"/>
                              <m:ctrlPr>
                                <a:rPr lang="en-US" sz="4000" i="1">
                                  <a:latin typeface="Cambria Math" panose="02040503050406030204" pitchFamily="18" charset="0"/>
                                </a:rPr>
                              </m:ctrlPr>
                            </m:radPr>
                            <m:deg/>
                            <m:e>
                              <m:sSup>
                                <m:sSupPr>
                                  <m:ctrlPr>
                                    <a:rPr lang="en-US" sz="4000" i="1">
                                      <a:latin typeface="Cambria Math" panose="02040503050406030204" pitchFamily="18" charset="0"/>
                                    </a:rPr>
                                  </m:ctrlPr>
                                </m:sSupPr>
                                <m:e>
                                  <m:r>
                                    <a:rPr lang="en-US" sz="4000" i="1">
                                      <a:latin typeface="Cambria Math" panose="02040503050406030204" pitchFamily="18" charset="0"/>
                                    </a:rPr>
                                    <m:t>𝑔</m:t>
                                  </m:r>
                                </m:e>
                                <m:sup>
                                  <m:r>
                                    <a:rPr lang="en-US" sz="4000" i="1">
                                      <a:latin typeface="Cambria Math" panose="02040503050406030204" pitchFamily="18" charset="0"/>
                                    </a:rPr>
                                    <m:t>′</m:t>
                                  </m:r>
                                </m:sup>
                              </m:sSup>
                              <m:r>
                                <a:rPr lang="en-US" sz="4000" i="1">
                                  <a:latin typeface="Cambria Math" panose="02040503050406030204" pitchFamily="18" charset="0"/>
                                </a:rPr>
                                <m:t>h</m:t>
                              </m:r>
                            </m:e>
                          </m:rad>
                        </m:den>
                      </m:f>
                    </m:oMath>
                  </m:oMathPara>
                </a14:m>
                <a:endParaRPr lang="en-US" sz="3200" dirty="0"/>
              </a:p>
              <a:p>
                <a:pPr algn="ctr"/>
                <a:endParaRPr lang="en-US" sz="2000" dirty="0"/>
              </a:p>
              <a:p>
                <a:pPr algn="ctr"/>
                <a:endParaRPr lang="en-US" sz="2000" dirty="0"/>
              </a:p>
              <a:p>
                <a:pPr algn="ctr"/>
                <a:r>
                  <a:rPr lang="en-US" sz="3600" b="1" dirty="0">
                    <a:latin typeface="Times New Roman" panose="02020603050405020304" pitchFamily="18" charset="0"/>
                    <a:cs typeface="Times New Roman" panose="02020603050405020304" pitchFamily="18" charset="0"/>
                  </a:rPr>
                  <a:t>Scaling of Bubble Screen</a:t>
                </a:r>
                <a:endParaRPr lang="en-US" sz="3600" dirty="0">
                  <a:latin typeface="Times New Roman" panose="02020603050405020304" pitchFamily="18"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r>
                        <a:rPr lang="en-US" sz="4000" i="1">
                          <a:latin typeface="Cambria Math" panose="02040503050406030204" pitchFamily="18" charset="0"/>
                        </a:rPr>
                        <m:t>𝐹</m:t>
                      </m:r>
                      <m:sSub>
                        <m:sSubPr>
                          <m:ctrlPr>
                            <a:rPr lang="en-US" sz="4000" i="1">
                              <a:latin typeface="Cambria Math" panose="02040503050406030204" pitchFamily="18" charset="0"/>
                            </a:rPr>
                          </m:ctrlPr>
                        </m:sSubPr>
                        <m:e>
                          <m:r>
                            <a:rPr lang="en-US" sz="4000" i="1">
                              <a:latin typeface="Cambria Math" panose="02040503050406030204" pitchFamily="18" charset="0"/>
                            </a:rPr>
                            <m:t>𝑟</m:t>
                          </m:r>
                        </m:e>
                        <m:sub>
                          <m:r>
                            <a:rPr lang="en-US" sz="4000" i="1">
                              <a:latin typeface="Cambria Math" panose="02040503050406030204" pitchFamily="18" charset="0"/>
                            </a:rPr>
                            <m:t>𝑞</m:t>
                          </m:r>
                        </m:sub>
                      </m:sSub>
                      <m:r>
                        <a:rPr lang="en-US" sz="4000" i="1">
                          <a:latin typeface="Cambria Math" panose="02040503050406030204" pitchFamily="18" charset="0"/>
                        </a:rPr>
                        <m:t>=</m:t>
                      </m:r>
                      <m:sSup>
                        <m:sSupPr>
                          <m:ctrlPr>
                            <a:rPr lang="en-US" sz="4000" i="1">
                              <a:latin typeface="Cambria Math" panose="02040503050406030204" pitchFamily="18" charset="0"/>
                            </a:rPr>
                          </m:ctrlPr>
                        </m:sSupPr>
                        <m:e>
                          <m:d>
                            <m:dPr>
                              <m:ctrlPr>
                                <a:rPr lang="en-US" sz="4000" i="1">
                                  <a:latin typeface="Cambria Math" panose="02040503050406030204" pitchFamily="18" charset="0"/>
                                </a:rPr>
                              </m:ctrlPr>
                            </m:dPr>
                            <m:e>
                              <m:f>
                                <m:fPr>
                                  <m:ctrlPr>
                                    <a:rPr lang="en-US" sz="4000" i="1">
                                      <a:latin typeface="Cambria Math" panose="02040503050406030204" pitchFamily="18" charset="0"/>
                                    </a:rPr>
                                  </m:ctrlPr>
                                </m:fPr>
                                <m:num>
                                  <m:sSubSup>
                                    <m:sSubSupPr>
                                      <m:ctrlPr>
                                        <a:rPr lang="en-US" sz="4000" i="1">
                                          <a:latin typeface="Cambria Math" panose="02040503050406030204" pitchFamily="18" charset="0"/>
                                        </a:rPr>
                                      </m:ctrlPr>
                                    </m:sSubSupPr>
                                    <m:e>
                                      <m:r>
                                        <a:rPr lang="en-US" sz="4000" i="1">
                                          <a:latin typeface="Cambria Math" panose="02040503050406030204" pitchFamily="18" charset="0"/>
                                        </a:rPr>
                                        <m:t>𝑞</m:t>
                                      </m:r>
                                    </m:e>
                                    <m:sub>
                                      <m:r>
                                        <a:rPr lang="en-US" sz="4000" i="1">
                                          <a:latin typeface="Cambria Math" panose="02040503050406030204" pitchFamily="18" charset="0"/>
                                        </a:rPr>
                                        <m:t>𝑎</m:t>
                                      </m:r>
                                    </m:sub>
                                    <m:sup>
                                      <m:r>
                                        <a:rPr lang="en-US" sz="4000" i="1">
                                          <a:latin typeface="Cambria Math" panose="02040503050406030204" pitchFamily="18" charset="0"/>
                                        </a:rPr>
                                        <m:t>2</m:t>
                                      </m:r>
                                    </m:sup>
                                  </m:sSubSup>
                                </m:num>
                                <m:den>
                                  <m:sSup>
                                    <m:sSupPr>
                                      <m:ctrlPr>
                                        <a:rPr lang="en-US" sz="4000" i="1">
                                          <a:latin typeface="Cambria Math" panose="02040503050406030204" pitchFamily="18" charset="0"/>
                                        </a:rPr>
                                      </m:ctrlPr>
                                    </m:sSupPr>
                                    <m:e>
                                      <m:r>
                                        <a:rPr lang="en-US" sz="4000" i="1">
                                          <a:latin typeface="Cambria Math" panose="02040503050406030204" pitchFamily="18" charset="0"/>
                                        </a:rPr>
                                        <m:t>𝑔</m:t>
                                      </m:r>
                                    </m:e>
                                    <m:sup>
                                      <m:r>
                                        <a:rPr lang="en-US" sz="4000" i="1">
                                          <a:latin typeface="Cambria Math" panose="02040503050406030204" pitchFamily="18" charset="0"/>
                                        </a:rPr>
                                        <m:t>′</m:t>
                                      </m:r>
                                    </m:sup>
                                  </m:sSup>
                                  <m:sSup>
                                    <m:sSupPr>
                                      <m:ctrlPr>
                                        <a:rPr lang="en-US" sz="4000" i="1">
                                          <a:latin typeface="Cambria Math" panose="02040503050406030204" pitchFamily="18" charset="0"/>
                                        </a:rPr>
                                      </m:ctrlPr>
                                    </m:sSupPr>
                                    <m:e>
                                      <m:r>
                                        <a:rPr lang="en-US" sz="4000" i="1">
                                          <a:latin typeface="Cambria Math" panose="02040503050406030204" pitchFamily="18" charset="0"/>
                                        </a:rPr>
                                        <m:t>𝐻</m:t>
                                      </m:r>
                                    </m:e>
                                    <m:sup>
                                      <m:r>
                                        <a:rPr lang="en-US" sz="4000" i="1">
                                          <a:latin typeface="Cambria Math" panose="02040503050406030204" pitchFamily="18" charset="0"/>
                                        </a:rPr>
                                        <m:t>3</m:t>
                                      </m:r>
                                    </m:sup>
                                  </m:sSup>
                                </m:den>
                              </m:f>
                            </m:e>
                          </m:d>
                        </m:e>
                        <m:sup>
                          <m:f>
                            <m:fPr>
                              <m:ctrlPr>
                                <a:rPr lang="en-US" sz="4000" i="1">
                                  <a:latin typeface="Cambria Math" panose="02040503050406030204" pitchFamily="18" charset="0"/>
                                </a:rPr>
                              </m:ctrlPr>
                            </m:fPr>
                            <m:num>
                              <m:r>
                                <a:rPr lang="en-US" sz="4000" i="1">
                                  <a:latin typeface="Cambria Math" panose="02040503050406030204" pitchFamily="18" charset="0"/>
                                </a:rPr>
                                <m:t>1</m:t>
                              </m:r>
                            </m:num>
                            <m:den>
                              <m:r>
                                <a:rPr lang="en-US" sz="4000" i="1">
                                  <a:latin typeface="Cambria Math" panose="02040503050406030204" pitchFamily="18" charset="0"/>
                                </a:rPr>
                                <m:t>3</m:t>
                              </m:r>
                            </m:den>
                          </m:f>
                        </m:sup>
                      </m:sSup>
                    </m:oMath>
                  </m:oMathPara>
                </a14:m>
                <a:endParaRPr lang="en-US" sz="4400"/>
              </a:p>
              <a:p>
                <a:pPr algn="ctr"/>
                <a:endParaRPr lang="en-US" sz="2400"/>
              </a:p>
            </p:txBody>
          </p:sp>
        </mc:Choice>
        <mc:Fallback xmlns="">
          <p:sp>
            <p:nvSpPr>
              <p:cNvPr id="38" name="TextBox 37">
                <a:extLst>
                  <a:ext uri="{FF2B5EF4-FFF2-40B4-BE49-F238E27FC236}">
                    <a16:creationId xmlns:a16="http://schemas.microsoft.com/office/drawing/2014/main" id="{80B5EE3A-77C2-43EB-9D08-CB680E76FB06}"/>
                  </a:ext>
                </a:extLst>
              </p:cNvPr>
              <p:cNvSpPr txBox="1">
                <a:spLocks noRot="1" noChangeAspect="1" noMove="1" noResize="1" noEditPoints="1" noAdjustHandles="1" noChangeArrowheads="1" noChangeShapeType="1" noTextEdit="1"/>
              </p:cNvSpPr>
              <p:nvPr/>
            </p:nvSpPr>
            <p:spPr>
              <a:xfrm>
                <a:off x="8020060" y="24484688"/>
                <a:ext cx="6948927" cy="5315814"/>
              </a:xfrm>
              <a:prstGeom prst="rect">
                <a:avLst/>
              </a:prstGeom>
              <a:blipFill>
                <a:blip r:embed="rId14"/>
                <a:stretch>
                  <a:fillRect t="-1950"/>
                </a:stretch>
              </a:blipFill>
            </p:spPr>
            <p:txBody>
              <a:bodyPr/>
              <a:lstStyle/>
              <a:p>
                <a:r>
                  <a:rPr lang="en-US">
                    <a:noFill/>
                  </a:rPr>
                  <a:t> </a:t>
                </a:r>
              </a:p>
            </p:txBody>
          </p:sp>
        </mc:Fallback>
      </mc:AlternateContent>
      <p:cxnSp>
        <p:nvCxnSpPr>
          <p:cNvPr id="48" name="Straight Connector 47">
            <a:extLst>
              <a:ext uri="{FF2B5EF4-FFF2-40B4-BE49-F238E27FC236}">
                <a16:creationId xmlns:a16="http://schemas.microsoft.com/office/drawing/2014/main" id="{5580E45E-AA1D-427B-9F09-00852F39B065}"/>
              </a:ext>
            </a:extLst>
          </p:cNvPr>
          <p:cNvCxnSpPr>
            <a:cxnSpLocks/>
          </p:cNvCxnSpPr>
          <p:nvPr/>
        </p:nvCxnSpPr>
        <p:spPr>
          <a:xfrm>
            <a:off x="29755458" y="16601373"/>
            <a:ext cx="14039948" cy="23482"/>
          </a:xfrm>
          <a:prstGeom prst="line">
            <a:avLst/>
          </a:prstGeom>
          <a:ln w="57150">
            <a:solidFill>
              <a:srgbClr val="2A87AC"/>
            </a:solidFill>
          </a:ln>
        </p:spPr>
        <p:style>
          <a:lnRef idx="1">
            <a:schemeClr val="accent1"/>
          </a:lnRef>
          <a:fillRef idx="0">
            <a:schemeClr val="accent1"/>
          </a:fillRef>
          <a:effectRef idx="0">
            <a:schemeClr val="accent1"/>
          </a:effectRef>
          <a:fontRef idx="minor">
            <a:schemeClr val="tx1"/>
          </a:fontRef>
        </p:style>
      </p:cxnSp>
      <p:pic>
        <p:nvPicPr>
          <p:cNvPr id="51" name="Picture 50">
            <a:extLst>
              <a:ext uri="{FF2B5EF4-FFF2-40B4-BE49-F238E27FC236}">
                <a16:creationId xmlns:a16="http://schemas.microsoft.com/office/drawing/2014/main" id="{B872CE07-9587-4219-92CF-AD4B6B827B12}"/>
              </a:ext>
            </a:extLst>
          </p:cNvPr>
          <p:cNvPicPr>
            <a:picLocks noChangeAspect="1"/>
          </p:cNvPicPr>
          <p:nvPr/>
        </p:nvPicPr>
        <p:blipFill>
          <a:blip r:embed="rId15"/>
          <a:stretch>
            <a:fillRect/>
          </a:stretch>
        </p:blipFill>
        <p:spPr>
          <a:xfrm>
            <a:off x="14340851" y="14994852"/>
            <a:ext cx="15368860" cy="86529"/>
          </a:xfrm>
          <a:prstGeom prst="rect">
            <a:avLst/>
          </a:prstGeom>
        </p:spPr>
      </p:pic>
      <p:cxnSp>
        <p:nvCxnSpPr>
          <p:cNvPr id="81" name="Straight Connector 80">
            <a:extLst>
              <a:ext uri="{FF2B5EF4-FFF2-40B4-BE49-F238E27FC236}">
                <a16:creationId xmlns:a16="http://schemas.microsoft.com/office/drawing/2014/main" id="{A955A3AF-1F0C-43DF-A806-2BD372CB9C8E}"/>
              </a:ext>
            </a:extLst>
          </p:cNvPr>
          <p:cNvCxnSpPr>
            <a:cxnSpLocks/>
          </p:cNvCxnSpPr>
          <p:nvPr/>
        </p:nvCxnSpPr>
        <p:spPr>
          <a:xfrm>
            <a:off x="29748839" y="7160556"/>
            <a:ext cx="14039948" cy="23482"/>
          </a:xfrm>
          <a:prstGeom prst="line">
            <a:avLst/>
          </a:prstGeom>
          <a:ln w="57150">
            <a:solidFill>
              <a:srgbClr val="2A87AC"/>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644F118F-896A-4FB3-81D6-A64BCA7ABEF9}"/>
              </a:ext>
            </a:extLst>
          </p:cNvPr>
          <p:cNvCxnSpPr>
            <a:cxnSpLocks/>
          </p:cNvCxnSpPr>
          <p:nvPr/>
        </p:nvCxnSpPr>
        <p:spPr>
          <a:xfrm>
            <a:off x="14331450" y="7107688"/>
            <a:ext cx="15340649" cy="38542"/>
          </a:xfrm>
          <a:prstGeom prst="line">
            <a:avLst/>
          </a:prstGeom>
          <a:ln w="57150">
            <a:solidFill>
              <a:srgbClr val="2A87AC"/>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867BD7C7-42D0-4400-93EF-45AF22FA7BF3}"/>
              </a:ext>
            </a:extLst>
          </p:cNvPr>
          <p:cNvCxnSpPr>
            <a:cxnSpLocks/>
          </p:cNvCxnSpPr>
          <p:nvPr/>
        </p:nvCxnSpPr>
        <p:spPr>
          <a:xfrm>
            <a:off x="93066" y="23852166"/>
            <a:ext cx="14134961" cy="23482"/>
          </a:xfrm>
          <a:prstGeom prst="line">
            <a:avLst/>
          </a:prstGeom>
          <a:ln w="57150">
            <a:solidFill>
              <a:srgbClr val="2A87AC"/>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134921A9-D510-43F2-8D04-9CC8A6B25BE9}"/>
              </a:ext>
            </a:extLst>
          </p:cNvPr>
          <p:cNvCxnSpPr>
            <a:cxnSpLocks/>
          </p:cNvCxnSpPr>
          <p:nvPr/>
        </p:nvCxnSpPr>
        <p:spPr>
          <a:xfrm>
            <a:off x="71124" y="7356539"/>
            <a:ext cx="14147977" cy="20308"/>
          </a:xfrm>
          <a:prstGeom prst="line">
            <a:avLst/>
          </a:prstGeom>
          <a:ln w="57150">
            <a:solidFill>
              <a:srgbClr val="2A87AC"/>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D3E5720D-C591-401F-BA8F-6EC522B39FFB}"/>
              </a:ext>
            </a:extLst>
          </p:cNvPr>
          <p:cNvCxnSpPr>
            <a:cxnSpLocks/>
          </p:cNvCxnSpPr>
          <p:nvPr/>
        </p:nvCxnSpPr>
        <p:spPr>
          <a:xfrm>
            <a:off x="14312825" y="23162014"/>
            <a:ext cx="15359274" cy="0"/>
          </a:xfrm>
          <a:prstGeom prst="line">
            <a:avLst/>
          </a:prstGeom>
          <a:ln w="57150">
            <a:solidFill>
              <a:srgbClr val="2A87AC"/>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BCBDEEA9-37A0-4921-8E1E-FC75A2A1A2BC}"/>
              </a:ext>
            </a:extLst>
          </p:cNvPr>
          <p:cNvCxnSpPr>
            <a:cxnSpLocks/>
          </p:cNvCxnSpPr>
          <p:nvPr/>
        </p:nvCxnSpPr>
        <p:spPr>
          <a:xfrm>
            <a:off x="29765823" y="24609018"/>
            <a:ext cx="14039948" cy="23482"/>
          </a:xfrm>
          <a:prstGeom prst="line">
            <a:avLst/>
          </a:prstGeom>
          <a:ln w="57150">
            <a:solidFill>
              <a:srgbClr val="2A87AC"/>
            </a:solidFill>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AD3F06C2-D9D8-4821-8F3B-40652EB3E587}"/>
              </a:ext>
            </a:extLst>
          </p:cNvPr>
          <p:cNvSpPr txBox="1"/>
          <p:nvPr/>
        </p:nvSpPr>
        <p:spPr>
          <a:xfrm>
            <a:off x="674701" y="21778209"/>
            <a:ext cx="7806103" cy="646331"/>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Figure 1: Gravity current flowing under freshwater after the lock mechanism has been released.</a:t>
            </a:r>
          </a:p>
        </p:txBody>
      </p:sp>
      <p:sp>
        <p:nvSpPr>
          <p:cNvPr id="78" name="TextBox 77">
            <a:extLst>
              <a:ext uri="{FF2B5EF4-FFF2-40B4-BE49-F238E27FC236}">
                <a16:creationId xmlns:a16="http://schemas.microsoft.com/office/drawing/2014/main" id="{429AD655-DDBC-476E-A89B-90A7A0031AE1}"/>
              </a:ext>
            </a:extLst>
          </p:cNvPr>
          <p:cNvSpPr txBox="1"/>
          <p:nvPr/>
        </p:nvSpPr>
        <p:spPr>
          <a:xfrm>
            <a:off x="8593154" y="21795775"/>
            <a:ext cx="5084146" cy="646331"/>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Figure 2: Schematic flow field of proposed bubble plume [1].</a:t>
            </a:r>
          </a:p>
        </p:txBody>
      </p:sp>
      <p:sp>
        <p:nvSpPr>
          <p:cNvPr id="79" name="TextBox 78">
            <a:extLst>
              <a:ext uri="{FF2B5EF4-FFF2-40B4-BE49-F238E27FC236}">
                <a16:creationId xmlns:a16="http://schemas.microsoft.com/office/drawing/2014/main" id="{2538A6CC-AA96-4386-AB15-F7F24C25C81A}"/>
              </a:ext>
            </a:extLst>
          </p:cNvPr>
          <p:cNvSpPr txBox="1"/>
          <p:nvPr/>
        </p:nvSpPr>
        <p:spPr>
          <a:xfrm>
            <a:off x="22543865" y="13281408"/>
            <a:ext cx="6558242" cy="646331"/>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Figure 3: A SolidWorks design of the complete experimental setup</a:t>
            </a:r>
          </a:p>
        </p:txBody>
      </p:sp>
      <p:sp>
        <p:nvSpPr>
          <p:cNvPr id="80" name="TextBox 79">
            <a:extLst>
              <a:ext uri="{FF2B5EF4-FFF2-40B4-BE49-F238E27FC236}">
                <a16:creationId xmlns:a16="http://schemas.microsoft.com/office/drawing/2014/main" id="{F7154EF1-6AF6-4B53-9C2A-335EA1C46624}"/>
              </a:ext>
            </a:extLst>
          </p:cNvPr>
          <p:cNvSpPr txBox="1"/>
          <p:nvPr/>
        </p:nvSpPr>
        <p:spPr>
          <a:xfrm>
            <a:off x="37669691" y="14190174"/>
            <a:ext cx="5215178" cy="646331"/>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Figure 6: A SolidWorks model of bubble screen with 1/16” holes spaced ¼” on center.</a:t>
            </a:r>
          </a:p>
        </p:txBody>
      </p:sp>
      <p:sp>
        <p:nvSpPr>
          <p:cNvPr id="87" name="TextBox 86">
            <a:extLst>
              <a:ext uri="{FF2B5EF4-FFF2-40B4-BE49-F238E27FC236}">
                <a16:creationId xmlns:a16="http://schemas.microsoft.com/office/drawing/2014/main" id="{E94CA259-75F8-4A24-A019-ED13CC693357}"/>
              </a:ext>
            </a:extLst>
          </p:cNvPr>
          <p:cNvSpPr txBox="1"/>
          <p:nvPr/>
        </p:nvSpPr>
        <p:spPr>
          <a:xfrm>
            <a:off x="25540889" y="20198055"/>
            <a:ext cx="3481746" cy="646331"/>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Figure 4: The bubble screen run at 10 PSI, before release.</a:t>
            </a:r>
          </a:p>
        </p:txBody>
      </p:sp>
      <p:sp>
        <p:nvSpPr>
          <p:cNvPr id="88" name="TextBox 87">
            <a:extLst>
              <a:ext uri="{FF2B5EF4-FFF2-40B4-BE49-F238E27FC236}">
                <a16:creationId xmlns:a16="http://schemas.microsoft.com/office/drawing/2014/main" id="{462D062D-05D8-44AE-A9D0-2251CE054AA8}"/>
              </a:ext>
            </a:extLst>
          </p:cNvPr>
          <p:cNvSpPr txBox="1"/>
          <p:nvPr/>
        </p:nvSpPr>
        <p:spPr>
          <a:xfrm>
            <a:off x="30359097" y="14856887"/>
            <a:ext cx="6667639" cy="646331"/>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Figure 5: After releasing the lock, the gravity current is shown initially being held back by the bubble screen.  </a:t>
            </a:r>
          </a:p>
        </p:txBody>
      </p:sp>
      <p:sp>
        <p:nvSpPr>
          <p:cNvPr id="49" name="TextBox 48">
            <a:extLst>
              <a:ext uri="{FF2B5EF4-FFF2-40B4-BE49-F238E27FC236}">
                <a16:creationId xmlns:a16="http://schemas.microsoft.com/office/drawing/2014/main" id="{DC00F8BA-F643-4EC4-B4EE-A466706BCCAC}"/>
              </a:ext>
            </a:extLst>
          </p:cNvPr>
          <p:cNvSpPr txBox="1"/>
          <p:nvPr/>
        </p:nvSpPr>
        <p:spPr>
          <a:xfrm>
            <a:off x="14619945" y="27076213"/>
            <a:ext cx="6140257" cy="2400657"/>
          </a:xfrm>
          <a:prstGeom prst="rect">
            <a:avLst/>
          </a:prstGeom>
          <a:noFill/>
        </p:spPr>
        <p:txBody>
          <a:bodyPr wrap="square" rtlCol="0">
            <a:spAutoFit/>
          </a:bodyPr>
          <a:lstStyle/>
          <a:p>
            <a:r>
              <a:rPr lang="en-US" sz="3000" dirty="0">
                <a:latin typeface="Times New Roman" panose="02020603050405020304" pitchFamily="18" charset="0"/>
                <a:cs typeface="Times New Roman" panose="02020603050405020304" pitchFamily="18" charset="0"/>
              </a:rPr>
              <a:t>Averages of different configurations were tested to observe Fr number variance. Order of magnitude bubble screen Fr numbers [1] were estimated for experiments including the screen.</a:t>
            </a:r>
          </a:p>
        </p:txBody>
      </p:sp>
      <p:sp>
        <p:nvSpPr>
          <p:cNvPr id="31" name="Rectangle 30">
            <a:extLst>
              <a:ext uri="{FF2B5EF4-FFF2-40B4-BE49-F238E27FC236}">
                <a16:creationId xmlns:a16="http://schemas.microsoft.com/office/drawing/2014/main" id="{782AADAB-F679-440C-A156-246145103DCD}"/>
              </a:ext>
            </a:extLst>
          </p:cNvPr>
          <p:cNvSpPr/>
          <p:nvPr/>
        </p:nvSpPr>
        <p:spPr>
          <a:xfrm>
            <a:off x="20843211" y="24250623"/>
            <a:ext cx="9067905" cy="4524315"/>
          </a:xfrm>
          <a:prstGeom prst="rect">
            <a:avLst/>
          </a:prstGeom>
        </p:spPr>
        <p:txBody>
          <a:bodyPr wrap="square">
            <a:spAutoFit/>
          </a:bodyPr>
          <a:lstStyle/>
          <a:p>
            <a:r>
              <a:rPr lang="en-US" sz="3600" dirty="0">
                <a:latin typeface="Times New Roman"/>
                <a:cs typeface="Times New Roman"/>
              </a:rPr>
              <a:t>From the Fr number, the following was found: </a:t>
            </a:r>
          </a:p>
          <a:p>
            <a:pPr marL="742950" indent="-742950">
              <a:buFont typeface="+mj-lt"/>
              <a:buAutoNum type="alphaUcPeriod"/>
            </a:pPr>
            <a:r>
              <a:rPr lang="en-US" sz="3600" dirty="0">
                <a:latin typeface="Times New Roman"/>
                <a:cs typeface="Times New Roman"/>
              </a:rPr>
              <a:t>The bubble screen appeared to increase the depth averaged velocity of the density current (and Fr number); likely due to circulation cells induced by the bubble plume.</a:t>
            </a:r>
          </a:p>
          <a:p>
            <a:pPr marL="742950" indent="-742950">
              <a:buFont typeface="+mj-lt"/>
              <a:buAutoNum type="alphaUcPeriod"/>
            </a:pPr>
            <a:r>
              <a:rPr lang="en-US" sz="3600" dirty="0">
                <a:latin typeface="Times New Roman"/>
                <a:cs typeface="Times New Roman"/>
              </a:rPr>
              <a:t>With no screen, the Fr number produced expected values of subcritical flow  </a:t>
            </a:r>
          </a:p>
        </p:txBody>
      </p:sp>
      <p:pic>
        <p:nvPicPr>
          <p:cNvPr id="39" name="Picture 2">
            <a:extLst>
              <a:ext uri="{FF2B5EF4-FFF2-40B4-BE49-F238E27FC236}">
                <a16:creationId xmlns:a16="http://schemas.microsoft.com/office/drawing/2014/main" id="{F0B9D100-E67C-4717-B02E-CECA53029BAB}"/>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4644768" y="23842682"/>
            <a:ext cx="6093961" cy="32335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426303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1298F9F7C98AC44BCBC26FFD4FACC54" ma:contentTypeVersion="9" ma:contentTypeDescription="Create a new document." ma:contentTypeScope="" ma:versionID="19b80b266a7d9112cea871992752dfe2">
  <xsd:schema xmlns:xsd="http://www.w3.org/2001/XMLSchema" xmlns:xs="http://www.w3.org/2001/XMLSchema" xmlns:p="http://schemas.microsoft.com/office/2006/metadata/properties" xmlns:ns3="8bf563d4-eefa-4fb1-a6a2-7abb11bbce85" xmlns:ns4="880cd820-56a8-4a22-9c82-114d436c2809" targetNamespace="http://schemas.microsoft.com/office/2006/metadata/properties" ma:root="true" ma:fieldsID="ceb24a72f436538f547f6ed9a00fbbd3" ns3:_="" ns4:_="">
    <xsd:import namespace="8bf563d4-eefa-4fb1-a6a2-7abb11bbce85"/>
    <xsd:import namespace="880cd820-56a8-4a22-9c82-114d436c2809"/>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bf563d4-eefa-4fb1-a6a2-7abb11bbce85"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80cd820-56a8-4a22-9c82-114d436c2809"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C1EE956-7160-47CA-9196-C6B203E737AE}">
  <ds:schemaRefs>
    <ds:schemaRef ds:uri="880cd820-56a8-4a22-9c82-114d436c2809"/>
    <ds:schemaRef ds:uri="8bf563d4-eefa-4fb1-a6a2-7abb11bbce8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68C04B5E-545F-403F-AEA4-2511BC0AEC7B}">
  <ds:schemaRefs>
    <ds:schemaRef ds:uri="http://schemas.microsoft.com/sharepoint/v3/contenttype/forms"/>
  </ds:schemaRefs>
</ds:datastoreItem>
</file>

<file path=customXml/itemProps3.xml><?xml version="1.0" encoding="utf-8"?>
<ds:datastoreItem xmlns:ds="http://schemas.openxmlformats.org/officeDocument/2006/customXml" ds:itemID="{3F92245E-988D-443F-B3E8-C2CF3EB8D5B2}">
  <ds:schemaRefs>
    <ds:schemaRef ds:uri="880cd820-56a8-4a22-9c82-114d436c2809"/>
    <ds:schemaRef ds:uri="8bf563d4-eefa-4fb1-a6a2-7abb11bbce8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7</TotalTime>
  <Words>1267</Words>
  <Application>Microsoft Office PowerPoint</Application>
  <PresentationFormat>Custom</PresentationFormat>
  <Paragraphs>87</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Cambria Math</vt:lpstr>
      <vt:lpstr>Times New Roman</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Kosalek, Magdalyn</dc:creator>
  <cp:lastModifiedBy>Matthew Dowling</cp:lastModifiedBy>
  <cp:revision>4</cp:revision>
  <dcterms:created xsi:type="dcterms:W3CDTF">2021-04-09T20:06:01Z</dcterms:created>
  <dcterms:modified xsi:type="dcterms:W3CDTF">2021-04-23T21:20:41Z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0x01010031298F9F7C98AC44BCBC26FFD4FACC54</vt:lpwstr>
  </property>
</Properties>
</file>